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60" r:id="rId1"/>
  </p:sldMasterIdLst>
  <p:notesMasterIdLst>
    <p:notesMasterId r:id="rId68"/>
  </p:notesMasterIdLst>
  <p:sldIdLst>
    <p:sldId id="256" r:id="rId2"/>
    <p:sldId id="338" r:id="rId3"/>
    <p:sldId id="270" r:id="rId4"/>
    <p:sldId id="339" r:id="rId5"/>
    <p:sldId id="340" r:id="rId6"/>
    <p:sldId id="341" r:id="rId7"/>
    <p:sldId id="342" r:id="rId8"/>
    <p:sldId id="343" r:id="rId9"/>
    <p:sldId id="344" r:id="rId10"/>
    <p:sldId id="345" r:id="rId11"/>
    <p:sldId id="347" r:id="rId12"/>
    <p:sldId id="346" r:id="rId13"/>
    <p:sldId id="362" r:id="rId14"/>
    <p:sldId id="348" r:id="rId15"/>
    <p:sldId id="349" r:id="rId16"/>
    <p:sldId id="350" r:id="rId17"/>
    <p:sldId id="351" r:id="rId18"/>
    <p:sldId id="353" r:id="rId19"/>
    <p:sldId id="354" r:id="rId20"/>
    <p:sldId id="355" r:id="rId21"/>
    <p:sldId id="358" r:id="rId22"/>
    <p:sldId id="356" r:id="rId23"/>
    <p:sldId id="357" r:id="rId24"/>
    <p:sldId id="352" r:id="rId25"/>
    <p:sldId id="363" r:id="rId26"/>
    <p:sldId id="359" r:id="rId27"/>
    <p:sldId id="360" r:id="rId28"/>
    <p:sldId id="361" r:id="rId29"/>
    <p:sldId id="364" r:id="rId30"/>
    <p:sldId id="368" r:id="rId31"/>
    <p:sldId id="365" r:id="rId32"/>
    <p:sldId id="366" r:id="rId33"/>
    <p:sldId id="367" r:id="rId34"/>
    <p:sldId id="369" r:id="rId35"/>
    <p:sldId id="370" r:id="rId36"/>
    <p:sldId id="371" r:id="rId37"/>
    <p:sldId id="372" r:id="rId38"/>
    <p:sldId id="373" r:id="rId39"/>
    <p:sldId id="374" r:id="rId40"/>
    <p:sldId id="375" r:id="rId41"/>
    <p:sldId id="376" r:id="rId42"/>
    <p:sldId id="377" r:id="rId43"/>
    <p:sldId id="378" r:id="rId44"/>
    <p:sldId id="379" r:id="rId45"/>
    <p:sldId id="337" r:id="rId46"/>
    <p:sldId id="271" r:id="rId47"/>
    <p:sldId id="259" r:id="rId48"/>
    <p:sldId id="263" r:id="rId49"/>
    <p:sldId id="265" r:id="rId50"/>
    <p:sldId id="266" r:id="rId51"/>
    <p:sldId id="331" r:id="rId52"/>
    <p:sldId id="315" r:id="rId53"/>
    <p:sldId id="325" r:id="rId54"/>
    <p:sldId id="329" r:id="rId55"/>
    <p:sldId id="330" r:id="rId56"/>
    <p:sldId id="317" r:id="rId57"/>
    <p:sldId id="277" r:id="rId58"/>
    <p:sldId id="319" r:id="rId59"/>
    <p:sldId id="318" r:id="rId60"/>
    <p:sldId id="320" r:id="rId61"/>
    <p:sldId id="324" r:id="rId62"/>
    <p:sldId id="334" r:id="rId63"/>
    <p:sldId id="335" r:id="rId64"/>
    <p:sldId id="336" r:id="rId65"/>
    <p:sldId id="332" r:id="rId66"/>
    <p:sldId id="321" r:id="rId67"/>
  </p:sldIdLst>
  <p:sldSz cx="12192000" cy="6858000"/>
  <p:notesSz cx="6858000" cy="9144000"/>
  <p:embeddedFontLst>
    <p:embeddedFont>
      <p:font typeface="Liberation Sans" panose="020B0604020202020204" pitchFamily="34" charset="0"/>
      <p:regular r:id="rId69"/>
      <p:bold r:id="rId70"/>
      <p:italic r:id="rId71"/>
      <p:boldItalic r:id="rId72"/>
    </p:embeddedFont>
    <p:embeddedFont>
      <p:font typeface="Calibri" panose="020F0502020204030204" pitchFamily="34" charset="0"/>
      <p:regular r:id="rId73"/>
      <p:bold r:id="rId74"/>
      <p:italic r:id="rId75"/>
      <p:boldItalic r:id="rId76"/>
    </p:embeddedFont>
    <p:embeddedFont>
      <p:font typeface="Tahoma" panose="020B0604030504040204" pitchFamily="34" charset="0"/>
      <p:regular r:id="rId77"/>
      <p:bold r:id="rId7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URTEMBOURG Reynald" initials="BR" lastIdx="1" clrIdx="0">
    <p:extLst>
      <p:ext uri="{19B8F6BF-5375-455C-9EA6-DF929625EA0E}">
        <p15:presenceInfo xmlns:p15="http://schemas.microsoft.com/office/powerpoint/2012/main" userId="S-1-5-21-3199409710-3181040231-3127989257-124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66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7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9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6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6.fntdata"/><Relationship Id="rId79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5.fntdata"/><Relationship Id="rId78" Type="http://schemas.openxmlformats.org/officeDocument/2006/relationships/font" Target="fonts/font10.fntdata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4.fntdata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6CEA37-6DE1-4C7E-A561-3BB3E972112C}" type="datetimeFigureOut">
              <a:rPr lang="en-GB" smtClean="0"/>
              <a:t>07/10/2017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F39B6C-18A2-4700-AE49-AD5F6BCF86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417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39B6C-18A2-4700-AE49-AD5F6BCF86F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871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39B6C-18A2-4700-AE49-AD5F6BCF86F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038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39B6C-18A2-4700-AE49-AD5F6BCF86F1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74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679509" y="2996952"/>
            <a:ext cx="8839200" cy="2851150"/>
            <a:chOff x="1219200" y="3256169"/>
            <a:chExt cx="6629400" cy="2851037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19200" y="3332851"/>
              <a:ext cx="664749" cy="724992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36611" y="3383391"/>
              <a:ext cx="1452154" cy="6239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76921" y="3347955"/>
              <a:ext cx="1073331" cy="69478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38406" y="3256169"/>
              <a:ext cx="1002302" cy="87835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71749" y="4272055"/>
              <a:ext cx="1199606" cy="674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5" descr="http://www.esrf.fr/computing/cs/tango/Solaris_logo.gif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94003" y="4370192"/>
              <a:ext cx="1515291" cy="478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7" descr="Anka logo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775269" y="4407960"/>
              <a:ext cx="1073331" cy="402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6" descr="elettra_logo.gif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172105" y="3290535"/>
              <a:ext cx="1276350" cy="809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7" descr="maxlab.gif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937329" y="4280589"/>
              <a:ext cx="1790700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8" descr="eli-alps.jpg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219200" y="5181600"/>
              <a:ext cx="1066800" cy="925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Picture 15" descr="Tango_Controls_Couleur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639616" y="1052736"/>
            <a:ext cx="6720747" cy="151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78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969600" y="126000"/>
            <a:ext cx="10982400" cy="496800"/>
          </a:xfrm>
          <a:solidFill>
            <a:srgbClr val="5AB02A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4468800" y="1098000"/>
            <a:ext cx="7483200" cy="3564000"/>
          </a:xfrm>
          <a:solidFill>
            <a:srgbClr val="5AB02A"/>
          </a:solidFill>
        </p:spPr>
        <p:txBody>
          <a:bodyPr lIns="216000" tIns="252000"/>
          <a:lstStyle>
            <a:lvl1pPr marL="0" indent="0">
              <a:spcAft>
                <a:spcPts val="300"/>
              </a:spcAft>
              <a:buFont typeface="Arial" pitchFamily="34" charset="0"/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spcAft>
                <a:spcPts val="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2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80000"/>
              <a:buNone/>
              <a:defRPr sz="175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969600" y="1098000"/>
            <a:ext cx="3432000" cy="3564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‹#›</a:t>
            </a:fld>
            <a:endParaRPr lang="en-GB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9619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970251" y="764704"/>
            <a:ext cx="10982400" cy="5400000"/>
          </a:xfrm>
        </p:spPr>
        <p:txBody>
          <a:bodyPr/>
          <a:lstStyle>
            <a:lvl1pPr>
              <a:defRPr baseline="0"/>
            </a:lvl1pPr>
            <a:lvl2pPr>
              <a:defRPr>
                <a:solidFill>
                  <a:schemeClr val="tx1"/>
                </a:solidFill>
              </a:defRPr>
            </a:lvl2pPr>
            <a:lvl4pPr>
              <a:spcBef>
                <a:spcPts val="0"/>
              </a:spcBef>
              <a:spcAft>
                <a:spcPts val="300"/>
              </a:spcAft>
              <a:buSzPct val="80000"/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918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710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ESRF COLOUR PALETTE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‹#›</a:t>
            </a:fld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2334965" y="1016733"/>
            <a:ext cx="8561569" cy="4780955"/>
            <a:chOff x="977503" y="761588"/>
            <a:chExt cx="6421177" cy="4780955"/>
          </a:xfrm>
        </p:grpSpPr>
        <p:sp>
          <p:nvSpPr>
            <p:cNvPr id="6" name="Oval 5"/>
            <p:cNvSpPr/>
            <p:nvPr/>
          </p:nvSpPr>
          <p:spPr>
            <a:xfrm>
              <a:off x="2803893" y="1812730"/>
              <a:ext cx="2628292" cy="2628292"/>
            </a:xfrm>
            <a:prstGeom prst="ellipse">
              <a:avLst/>
            </a:prstGeom>
            <a:solidFill>
              <a:srgbClr val="5AB0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7" name="Oval 6"/>
            <p:cNvSpPr/>
            <p:nvPr/>
          </p:nvSpPr>
          <p:spPr>
            <a:xfrm>
              <a:off x="4175956" y="1016392"/>
              <a:ext cx="576404" cy="576404"/>
            </a:xfrm>
            <a:prstGeom prst="ellipse">
              <a:avLst/>
            </a:prstGeom>
            <a:solidFill>
              <a:srgbClr val="ED77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8" name="Oval 7"/>
            <p:cNvSpPr/>
            <p:nvPr/>
          </p:nvSpPr>
          <p:spPr>
            <a:xfrm>
              <a:off x="5003708" y="1393465"/>
              <a:ext cx="576404" cy="576404"/>
            </a:xfrm>
            <a:prstGeom prst="ellipse">
              <a:avLst/>
            </a:prstGeom>
            <a:solidFill>
              <a:srgbClr val="F4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9" name="Oval 8"/>
            <p:cNvSpPr/>
            <p:nvPr/>
          </p:nvSpPr>
          <p:spPr>
            <a:xfrm>
              <a:off x="5507764" y="1980062"/>
              <a:ext cx="576404" cy="576404"/>
            </a:xfrm>
            <a:prstGeom prst="ellipse">
              <a:avLst/>
            </a:prstGeom>
            <a:solidFill>
              <a:srgbClr val="FF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0" name="Oval 9"/>
            <p:cNvSpPr/>
            <p:nvPr/>
          </p:nvSpPr>
          <p:spPr>
            <a:xfrm>
              <a:off x="5688124" y="2740535"/>
              <a:ext cx="576404" cy="576404"/>
            </a:xfrm>
            <a:prstGeom prst="ellipse">
              <a:avLst/>
            </a:prstGeom>
            <a:solidFill>
              <a:srgbClr val="51A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1" name="Oval 10"/>
            <p:cNvSpPr/>
            <p:nvPr/>
          </p:nvSpPr>
          <p:spPr>
            <a:xfrm>
              <a:off x="5580282" y="3501008"/>
              <a:ext cx="576404" cy="576404"/>
            </a:xfrm>
            <a:prstGeom prst="ellipse">
              <a:avLst/>
            </a:prstGeom>
            <a:solidFill>
              <a:srgbClr val="0098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2" name="Oval 11"/>
            <p:cNvSpPr/>
            <p:nvPr/>
          </p:nvSpPr>
          <p:spPr>
            <a:xfrm>
              <a:off x="5148064" y="4169035"/>
              <a:ext cx="576404" cy="576404"/>
            </a:xfrm>
            <a:prstGeom prst="ellipse">
              <a:avLst/>
            </a:prstGeom>
            <a:solidFill>
              <a:srgbClr val="AF00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3" name="Oval 12"/>
            <p:cNvSpPr/>
            <p:nvPr/>
          </p:nvSpPr>
          <p:spPr>
            <a:xfrm>
              <a:off x="2367594" y="1709154"/>
              <a:ext cx="576404" cy="576404"/>
            </a:xfrm>
            <a:prstGeom prst="ellipse">
              <a:avLst/>
            </a:prstGeom>
            <a:solidFill>
              <a:srgbClr val="132577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4" name="Oval 13"/>
            <p:cNvSpPr/>
            <p:nvPr/>
          </p:nvSpPr>
          <p:spPr>
            <a:xfrm>
              <a:off x="2079392" y="2433493"/>
              <a:ext cx="576404" cy="576404"/>
            </a:xfrm>
            <a:prstGeom prst="ellipse">
              <a:avLst/>
            </a:prstGeom>
            <a:solidFill>
              <a:srgbClr val="132577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5" name="Oval 14"/>
            <p:cNvSpPr/>
            <p:nvPr/>
          </p:nvSpPr>
          <p:spPr>
            <a:xfrm>
              <a:off x="3491370" y="4689140"/>
              <a:ext cx="576404" cy="576404"/>
            </a:xfrm>
            <a:prstGeom prst="ellipse">
              <a:avLst/>
            </a:prstGeom>
            <a:solidFill>
              <a:srgbClr val="B7B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6" name="Oval 15"/>
            <p:cNvSpPr/>
            <p:nvPr/>
          </p:nvSpPr>
          <p:spPr>
            <a:xfrm>
              <a:off x="2706262" y="4329100"/>
              <a:ext cx="576404" cy="576404"/>
            </a:xfrm>
            <a:prstGeom prst="ellipse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7" name="Oval 16"/>
            <p:cNvSpPr/>
            <p:nvPr/>
          </p:nvSpPr>
          <p:spPr>
            <a:xfrm>
              <a:off x="2113415" y="3746995"/>
              <a:ext cx="576404" cy="576404"/>
            </a:xfrm>
            <a:prstGeom prst="ellipse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45461" y="3053707"/>
              <a:ext cx="12609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200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39537" y="761588"/>
              <a:ext cx="12609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R237G119B003</a:t>
              </a:r>
              <a:endParaRPr lang="en-GB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73712" y="1162931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R244G163B000</a:t>
              </a:r>
              <a:endParaRPr lang="en-GB" sz="12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795966" y="1756869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R255G221B000</a:t>
              </a:r>
              <a:endParaRPr lang="en-GB" sz="12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84168" y="2570541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R081G160B038</a:t>
              </a:r>
              <a:endParaRPr lang="en-GB" sz="12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84168" y="3409385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R000G152B212</a:t>
              </a:r>
              <a:endParaRPr lang="en-GB" sz="12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677172" y="4159448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R175G000B124</a:t>
              </a:r>
              <a:endParaRPr lang="en-GB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12568" y="1497250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ESRF </a:t>
              </a:r>
              <a:r>
                <a:rPr lang="fr-FR" sz="1200" dirty="0" err="1" smtClean="0"/>
                <a:t>blue</a:t>
              </a:r>
              <a:r>
                <a:rPr lang="fr-FR" sz="1200" dirty="0" smtClean="0"/>
                <a:t> 75%</a:t>
              </a:r>
              <a:endParaRPr lang="en-GB" sz="12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77503" y="2279467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ESRF </a:t>
              </a:r>
              <a:r>
                <a:rPr lang="fr-FR" sz="1200" dirty="0" err="1" smtClean="0"/>
                <a:t>blue</a:t>
              </a:r>
              <a:r>
                <a:rPr lang="fr-FR" sz="1200" dirty="0" smtClean="0"/>
                <a:t> 50%</a:t>
              </a:r>
              <a:endParaRPr lang="en-GB" sz="12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78263" y="5265544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R183G185B186</a:t>
              </a:r>
              <a:endParaRPr lang="en-GB" sz="12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68154" y="4899336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R209G210B212</a:t>
              </a:r>
              <a:endParaRPr lang="en-GB" sz="12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38010" y="4311927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R244G244B244</a:t>
              </a:r>
              <a:endParaRPr lang="en-GB" sz="1200" dirty="0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5711958" y="3212977"/>
            <a:ext cx="12827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R081G160B038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208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424" y="1268761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5520" y="34290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895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969600" y="126000"/>
            <a:ext cx="10982400" cy="496800"/>
          </a:xfrm>
          <a:prstGeom prst="rect">
            <a:avLst/>
          </a:prstGeom>
          <a:solidFill>
            <a:srgbClr val="5AB02A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fr-FR" dirty="0" smtClean="0"/>
              <a:t>CLICK TO MODIFY THE STYLE OF THE TITLE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969600" y="764704"/>
            <a:ext cx="10982400" cy="54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modify</a:t>
            </a:r>
            <a:r>
              <a:rPr lang="fr-FR" dirty="0" smtClean="0"/>
              <a:t> </a:t>
            </a:r>
            <a:r>
              <a:rPr lang="fr-FR" dirty="0" err="1" smtClean="0"/>
              <a:t>attributes</a:t>
            </a:r>
            <a:endParaRPr lang="fr-FR" dirty="0" smtClean="0"/>
          </a:p>
          <a:p>
            <a:pPr lvl="1"/>
            <a:endParaRPr lang="fr-FR" dirty="0" smtClean="0"/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4"/>
            <a:r>
              <a:rPr lang="fr-FR" dirty="0" err="1" smtClean="0"/>
              <a:t>Fifth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959429" y="6483350"/>
            <a:ext cx="816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b="1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239350" y="6483438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fld id="{2C3F6DE1-18BF-4847-BAA0-1EBEFC91AC2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240000" y="126000"/>
            <a:ext cx="6624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1" name="Rectangle 10"/>
          <p:cNvSpPr/>
          <p:nvPr/>
        </p:nvSpPr>
        <p:spPr>
          <a:xfrm>
            <a:off x="240000" y="126000"/>
            <a:ext cx="662400" cy="496800"/>
          </a:xfrm>
          <a:prstGeom prst="rect">
            <a:avLst/>
          </a:prstGeom>
          <a:solidFill>
            <a:srgbClr val="5AB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pic>
        <p:nvPicPr>
          <p:cNvPr id="12" name="Picture 11" descr="Tango_Controls_Couleur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431251" y="6237312"/>
            <a:ext cx="2760749" cy="620688"/>
          </a:xfrm>
          <a:prstGeom prst="rect">
            <a:avLst/>
          </a:prstGeom>
        </p:spPr>
      </p:pic>
      <p:pic>
        <p:nvPicPr>
          <p:cNvPr id="13" name="Picture 12" descr="fond_doc_word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3339" y="2929798"/>
            <a:ext cx="4512501" cy="373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92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1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000"/>
        </a:spcAft>
        <a:buFont typeface="Arial" pitchFamily="34" charset="0"/>
        <a:buNone/>
        <a:defRPr sz="1800" b="1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0"/>
        </a:spcBef>
        <a:spcAft>
          <a:spcPts val="1500"/>
        </a:spcAft>
        <a:buFont typeface="Arial" pitchFamily="34" charset="0"/>
        <a:buNone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Clr>
          <a:schemeClr val="accent6"/>
        </a:buClr>
        <a:buFont typeface="Wingdings" pitchFamily="2" charset="2"/>
        <a:buChar char="l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6"/>
        </a:buClr>
        <a:buFont typeface="ITCOfficinaSans LT Book" pitchFamily="2" charset="0"/>
        <a:buChar char="&gt;"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884">
          <p15:clr>
            <a:srgbClr val="F26B43"/>
          </p15:clr>
        </p15:guide>
        <p15:guide id="2" pos="113">
          <p15:clr>
            <a:srgbClr val="F26B43"/>
          </p15:clr>
        </p15:guide>
        <p15:guide id="3" orient="horz" pos="482">
          <p15:clr>
            <a:srgbClr val="F26B43"/>
          </p15:clr>
        </p15:guide>
        <p15:guide id="4" pos="453">
          <p15:clr>
            <a:srgbClr val="F26B43"/>
          </p15:clr>
        </p15:guide>
        <p15:guide id="5" pos="564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tango-controls/JTango/issues/44" TargetMode="Externa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ango-controls/ForwardedComposer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tango-controls.readthedocs.io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51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swinkler/git-workflow-explained-a-step-by-step-guide-83c1c9247f03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github.com/tango-controls/labview-binding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ybind/pybind11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2.png"/><Relationship Id="rId7" Type="http://schemas.openxmlformats.org/officeDocument/2006/relationships/image" Target="../media/image74.png"/><Relationship Id="rId2" Type="http://schemas.openxmlformats.org/officeDocument/2006/relationships/hyperlink" Target="https://www.bintray.com/tango-controls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www.bintray.com/tango-controls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9.png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ango-controls/cppTango/tree/tango-9-lt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 New Developments</a:t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features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824" y="3429000"/>
            <a:ext cx="8534400" cy="1102360"/>
          </a:xfrm>
        </p:spPr>
        <p:txBody>
          <a:bodyPr/>
          <a:lstStyle/>
          <a:p>
            <a:r>
              <a:rPr lang="en-US" sz="2400" dirty="0" err="1" smtClean="0">
                <a:solidFill>
                  <a:schemeClr val="tx1"/>
                </a:solidFill>
              </a:rPr>
              <a:t>Reynald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Bourtembourg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72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 9 New Features: DEV_ENUM Attributes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10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969600" y="974362"/>
            <a:ext cx="1098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/>
              </a:buClr>
            </a:pPr>
            <a:r>
              <a:rPr lang="en-US" sz="2400" dirty="0" smtClean="0"/>
              <a:t>Setting the attribute value: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59429" y="1639166"/>
            <a:ext cx="10992571" cy="440120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   </a:t>
            </a:r>
            <a:r>
              <a:rPr lang="en-US" alt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enum</a:t>
            </a:r>
            <a:r>
              <a:rPr lang="en-US" alt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Card points </a:t>
            </a:r>
            <a:endParaRPr lang="en-US" alt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   {</a:t>
            </a:r>
            <a:endParaRPr lang="en-US" alt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3       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NORTH = 0,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4       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SOUTH,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5       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EAST,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6       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WEST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7   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8 </a:t>
            </a:r>
            <a:endParaRPr lang="en-US" alt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9   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alt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MyDev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alt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read_TheEnum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(Attribute &amp;</a:t>
            </a:r>
            <a:r>
              <a:rPr lang="en-US" alt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att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AutoNum type="arabicPlain" startAt="10"/>
            </a:pPr>
            <a:r>
              <a:rPr lang="en-US" alt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AutoNum type="arabicPlain" startAt="10"/>
            </a:pPr>
            <a:r>
              <a:rPr lang="en-US" alt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12       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points </a:t>
            </a:r>
            <a:r>
              <a:rPr lang="en-US" alt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 1; </a:t>
            </a:r>
            <a:r>
              <a:rPr lang="en-US" alt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// SOUTH == 1</a:t>
            </a:r>
            <a:endParaRPr lang="en-US" altLang="en-US" sz="2000" b="1" dirty="0">
              <a:solidFill>
                <a:schemeClr val="accent1">
                  <a:lumMod val="60000"/>
                  <a:lumOff val="4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13       </a:t>
            </a:r>
            <a:r>
              <a:rPr lang="en-US" alt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att.set_value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(&amp;points);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14  }</a:t>
            </a:r>
            <a:endParaRPr kumimoji="0" lang="en-US" altLang="en-US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89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 9 New Features: DEV_ENUM Attributes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11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969600" y="974362"/>
            <a:ext cx="1098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/>
              </a:buClr>
            </a:pPr>
            <a:r>
              <a:rPr lang="en-US" sz="2400" dirty="0" smtClean="0"/>
              <a:t>Usage in a Tango client: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59429" y="1713001"/>
            <a:ext cx="10992571" cy="10156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alt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DeviceAttribute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da = </a:t>
            </a:r>
            <a:r>
              <a:rPr lang="en-US" alt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the_dev.read_attribute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("</a:t>
            </a:r>
            <a:r>
              <a:rPr lang="en-US" alt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TheEnumAtt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");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Card ca;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da &gt;&gt; ca</a:t>
            </a:r>
            <a:r>
              <a:rPr lang="en-US" alt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alt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969600" y="3818865"/>
            <a:ext cx="10992571" cy="10156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alt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alt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DeviceAttribute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da 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en-US" alt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the_dev.read_attribute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("</a:t>
            </a:r>
            <a:r>
              <a:rPr lang="en-US" alt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TheEnumAtt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");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alt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alt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DevShort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sh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lang="en-US" alt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da &gt;&gt; </a:t>
            </a:r>
            <a:r>
              <a:rPr lang="en-US" alt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sh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6928" y="3082537"/>
            <a:ext cx="1588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612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 9 New Features: Forwarded Attributes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12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581" y="1714749"/>
            <a:ext cx="8262534" cy="22276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59428" y="982912"/>
            <a:ext cx="10702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F</a:t>
            </a:r>
            <a:r>
              <a:rPr lang="en-GB" sz="2400" dirty="0" smtClean="0"/>
              <a:t>orwarded Attribute = </a:t>
            </a:r>
            <a:r>
              <a:rPr lang="en-GB" sz="2400" dirty="0"/>
              <a:t>device attribute mapping an attribute of a root device.</a:t>
            </a:r>
          </a:p>
        </p:txBody>
      </p:sp>
      <p:sp>
        <p:nvSpPr>
          <p:cNvPr id="8" name="Rectangle 7"/>
          <p:cNvSpPr/>
          <p:nvPr/>
        </p:nvSpPr>
        <p:spPr>
          <a:xfrm>
            <a:off x="1159239" y="3940543"/>
            <a:ext cx="10503108" cy="156966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+mj-lt"/>
              </a:rPr>
              <a:t>A forwarded attribute is defined by:</a:t>
            </a:r>
            <a:endParaRPr lang="en-US" sz="2400" dirty="0">
              <a:solidFill>
                <a:prstClr val="black"/>
              </a:solidFill>
              <a:latin typeface="+mj-lt"/>
            </a:endParaRP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prstClr val="black"/>
                </a:solidFill>
                <a:latin typeface="+mj-lt"/>
              </a:rPr>
              <a:t>A </a:t>
            </a:r>
            <a:r>
              <a:rPr lang="en-GB" sz="2400" dirty="0" smtClean="0">
                <a:solidFill>
                  <a:prstClr val="black"/>
                </a:solidFill>
                <a:latin typeface="+mj-lt"/>
              </a:rPr>
              <a:t>name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  <a:latin typeface="+mj-lt"/>
              </a:rPr>
              <a:t>A </a:t>
            </a:r>
            <a:r>
              <a:rPr lang="en-US" sz="2400" dirty="0">
                <a:solidFill>
                  <a:prstClr val="black"/>
                </a:solidFill>
                <a:latin typeface="+mj-lt"/>
              </a:rPr>
              <a:t>label to overload the root attribute </a:t>
            </a:r>
            <a:r>
              <a:rPr lang="en-US" sz="2400" dirty="0" smtClean="0">
                <a:solidFill>
                  <a:prstClr val="black"/>
                </a:solidFill>
                <a:latin typeface="+mj-lt"/>
              </a:rPr>
              <a:t>label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  <a:latin typeface="+mj-lt"/>
              </a:rPr>
              <a:t>An </a:t>
            </a:r>
            <a:r>
              <a:rPr lang="en-US" sz="2400" dirty="0">
                <a:solidFill>
                  <a:prstClr val="black"/>
                </a:solidFill>
                <a:latin typeface="+mj-lt"/>
              </a:rPr>
              <a:t>attribute property  </a:t>
            </a:r>
            <a:r>
              <a:rPr lang="en-US" sz="2400" b="1" i="1" dirty="0">
                <a:solidFill>
                  <a:prstClr val="black"/>
                </a:solidFill>
                <a:latin typeface="+mj-lt"/>
              </a:rPr>
              <a:t>__</a:t>
            </a:r>
            <a:r>
              <a:rPr lang="en-US" sz="2400" b="1" i="1" dirty="0" err="1">
                <a:solidFill>
                  <a:prstClr val="black"/>
                </a:solidFill>
                <a:latin typeface="+mj-lt"/>
              </a:rPr>
              <a:t>root_att</a:t>
            </a:r>
            <a:r>
              <a:rPr lang="en-US" sz="2400" dirty="0">
                <a:solidFill>
                  <a:prstClr val="black"/>
                </a:solidFill>
                <a:latin typeface="+mj-lt"/>
              </a:rPr>
              <a:t>  in database to set root attribute </a:t>
            </a:r>
            <a:r>
              <a:rPr lang="en-US" sz="2400" dirty="0" smtClean="0">
                <a:solidFill>
                  <a:prstClr val="black"/>
                </a:solidFill>
                <a:latin typeface="+mj-lt"/>
              </a:rPr>
              <a:t>name</a:t>
            </a:r>
            <a:endParaRPr lang="en-US" sz="2400" dirty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9795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 9 New Features: Forwarded Attributes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13</a:t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959429" y="972490"/>
            <a:ext cx="10503108" cy="304698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A forwarded attribute </a:t>
            </a:r>
            <a:r>
              <a:rPr lang="en-US" sz="2400" dirty="0" smtClean="0"/>
              <a:t>gets </a:t>
            </a:r>
            <a:r>
              <a:rPr lang="en-US" sz="2400" dirty="0"/>
              <a:t>its configuration from its root </a:t>
            </a:r>
            <a:r>
              <a:rPr lang="en-US" sz="2400" dirty="0" smtClean="0"/>
              <a:t>attribute</a:t>
            </a:r>
          </a:p>
          <a:p>
            <a:pPr marL="342900" indent="-342900">
              <a:buBlip>
                <a:blip r:embed="rId2"/>
              </a:buBlip>
            </a:pPr>
            <a:endParaRPr lang="en-US" sz="2400" dirty="0" smtClean="0"/>
          </a:p>
          <a:p>
            <a:r>
              <a:rPr lang="en-US" sz="2400" dirty="0" smtClean="0"/>
              <a:t>It </a:t>
            </a:r>
            <a:r>
              <a:rPr lang="en-US" sz="2400" dirty="0"/>
              <a:t>forwards to its root </a:t>
            </a:r>
            <a:r>
              <a:rPr lang="en-US" sz="2400" dirty="0" smtClean="0"/>
              <a:t>attribute:</a:t>
            </a:r>
          </a:p>
          <a:p>
            <a:endParaRPr lang="en-US" sz="2400" dirty="0"/>
          </a:p>
          <a:p>
            <a:pPr marL="342900" indent="-342900">
              <a:buBlip>
                <a:blip r:embed="rId2"/>
              </a:buBlip>
            </a:pPr>
            <a:r>
              <a:rPr lang="en-US" sz="2400" dirty="0"/>
              <a:t>Its read / write / </a:t>
            </a:r>
            <a:r>
              <a:rPr lang="en-US" sz="2400" dirty="0" err="1"/>
              <a:t>write_read</a:t>
            </a:r>
            <a:r>
              <a:rPr lang="en-US" sz="2400" dirty="0"/>
              <a:t> </a:t>
            </a:r>
            <a:r>
              <a:rPr lang="en-US" sz="2400" dirty="0" smtClean="0"/>
              <a:t>requests</a:t>
            </a:r>
          </a:p>
          <a:p>
            <a:pPr marL="342900" indent="-342900">
              <a:buBlip>
                <a:blip r:embed="rId2"/>
              </a:buBlip>
            </a:pPr>
            <a:r>
              <a:rPr lang="en-US" sz="2400" dirty="0" smtClean="0"/>
              <a:t>Its </a:t>
            </a:r>
            <a:r>
              <a:rPr lang="en-US" sz="2400" dirty="0"/>
              <a:t>configuration </a:t>
            </a:r>
            <a:r>
              <a:rPr lang="en-US" sz="2400" dirty="0" smtClean="0"/>
              <a:t>change</a:t>
            </a:r>
          </a:p>
          <a:p>
            <a:pPr marL="342900" indent="-342900">
              <a:buBlip>
                <a:blip r:embed="rId2"/>
              </a:buBlip>
            </a:pPr>
            <a:r>
              <a:rPr lang="en-US" sz="2400" dirty="0" smtClean="0"/>
              <a:t>Its </a:t>
            </a:r>
            <a:r>
              <a:rPr lang="en-US" sz="2400" dirty="0"/>
              <a:t>event </a:t>
            </a:r>
            <a:r>
              <a:rPr lang="en-US" sz="2400" dirty="0" smtClean="0"/>
              <a:t>subscription</a:t>
            </a:r>
          </a:p>
          <a:p>
            <a:pPr marL="342900" indent="-342900">
              <a:buBlip>
                <a:blip r:embed="rId2"/>
              </a:buBlip>
            </a:pPr>
            <a:r>
              <a:rPr lang="en-US" sz="2400" dirty="0" smtClean="0"/>
              <a:t>Its </a:t>
            </a:r>
            <a:r>
              <a:rPr lang="en-US" sz="2400" dirty="0"/>
              <a:t>locking behavior</a:t>
            </a:r>
          </a:p>
        </p:txBody>
      </p:sp>
    </p:spTree>
    <p:extLst>
      <p:ext uri="{BB962C8B-B14F-4D97-AF65-F5344CB8AC3E}">
        <p14:creationId xmlns:p14="http://schemas.microsoft.com/office/powerpoint/2010/main" val="392499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 9 New Features: Forwarded Attributes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14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600" y="734518"/>
            <a:ext cx="4449446" cy="57488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230" y="1504357"/>
            <a:ext cx="5759389" cy="194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1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 9 New Features: Forwarded Attributes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15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600" y="734518"/>
            <a:ext cx="4366898" cy="56421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95" y="4437089"/>
            <a:ext cx="5759389" cy="19433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8990" y="734518"/>
            <a:ext cx="8521474" cy="454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9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 9 New Features: Forwarded Attributes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16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600" y="734518"/>
            <a:ext cx="4366898" cy="56421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95" y="4437089"/>
            <a:ext cx="5759389" cy="19433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8990" y="734518"/>
            <a:ext cx="8521474" cy="45420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2671" y="2505217"/>
            <a:ext cx="5380830" cy="423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5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 9 New Features: Forwarded Attributes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17</a:t>
            </a:fld>
            <a:endParaRPr lang="en-GB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00" y="666115"/>
            <a:ext cx="7905750" cy="4762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437" y="2068644"/>
            <a:ext cx="6997563" cy="270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 9 New Features: Forwarded Attributes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18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00" y="838675"/>
            <a:ext cx="79057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7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 9 New Features: Forwarded Attributes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19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00" y="838675"/>
            <a:ext cx="7905750" cy="476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877" y="3582281"/>
            <a:ext cx="2514600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3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 9 New Features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2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959429" y="1037230"/>
            <a:ext cx="4172129" cy="310854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US" sz="2800" dirty="0" err="1" smtClean="0"/>
              <a:t>DevEnum</a:t>
            </a:r>
            <a:r>
              <a:rPr lang="en-US" sz="2800" dirty="0" smtClean="0"/>
              <a:t> Attributes</a:t>
            </a:r>
          </a:p>
          <a:p>
            <a:pPr marL="285750" indent="-285750">
              <a:buBlip>
                <a:blip r:embed="rId2"/>
              </a:buBlip>
            </a:pPr>
            <a:r>
              <a:rPr lang="en-US" sz="2800" dirty="0" smtClean="0"/>
              <a:t>Forwarded Attributes</a:t>
            </a:r>
          </a:p>
          <a:p>
            <a:pPr marL="285750" indent="-285750">
              <a:buBlip>
                <a:blip r:embed="rId2"/>
              </a:buBlip>
            </a:pPr>
            <a:r>
              <a:rPr lang="en-US" sz="2800" dirty="0" smtClean="0"/>
              <a:t>Pipes</a:t>
            </a:r>
          </a:p>
          <a:p>
            <a:pPr marL="285750" indent="-285750">
              <a:buBlip>
                <a:blip r:embed="rId2"/>
              </a:buBlip>
            </a:pPr>
            <a:r>
              <a:rPr lang="en-US" sz="2800" dirty="0" smtClean="0"/>
              <a:t>Dynamic commands</a:t>
            </a:r>
          </a:p>
          <a:p>
            <a:pPr marL="285750" indent="-285750">
              <a:buBlip>
                <a:blip r:embed="rId2"/>
              </a:buBlip>
            </a:pPr>
            <a:r>
              <a:rPr lang="en-US" sz="2800" dirty="0" smtClean="0"/>
              <a:t>New event types</a:t>
            </a:r>
          </a:p>
          <a:p>
            <a:pPr marL="285750" indent="-285750">
              <a:buBlip>
                <a:blip r:embed="rId2"/>
              </a:buBlip>
            </a:pPr>
            <a:r>
              <a:rPr lang="en-US" sz="2800" dirty="0" smtClean="0"/>
              <a:t>New Polling Algorithm</a:t>
            </a:r>
          </a:p>
          <a:p>
            <a:pPr marL="285750" indent="-285750">
              <a:buBlip>
                <a:blip r:embed="rId2"/>
              </a:buBlip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14127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 9 New Features: Forwarded Attributes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20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258" y="797491"/>
            <a:ext cx="9550654" cy="489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5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 9 New Features: Forwarded Attributes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21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258" y="797491"/>
            <a:ext cx="9550654" cy="48987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91436" y="2629745"/>
            <a:ext cx="6760564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__</a:t>
            </a:r>
            <a:r>
              <a:rPr lang="en-US" sz="2000" dirty="0" err="1" smtClean="0"/>
              <a:t>root_att</a:t>
            </a:r>
            <a:r>
              <a:rPr lang="en-US" sz="2000" dirty="0" smtClean="0"/>
              <a:t> can point to an attribute in another control system ( different TANGO_HOST):</a:t>
            </a:r>
          </a:p>
          <a:p>
            <a:r>
              <a:rPr lang="en-US" sz="2000" dirty="0" err="1" smtClean="0"/>
              <a:t>e.g</a:t>
            </a:r>
            <a:r>
              <a:rPr lang="en-US" sz="2000" dirty="0" smtClean="0"/>
              <a:t>: __</a:t>
            </a:r>
            <a:r>
              <a:rPr lang="en-US" sz="2000" dirty="0" err="1" smtClean="0"/>
              <a:t>root_att</a:t>
            </a:r>
            <a:r>
              <a:rPr lang="en-US" sz="2000" dirty="0" smtClean="0"/>
              <a:t>=tango://somewhere:20000/my/super/dev/attr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45431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 9 New Features: Forwarded Attributes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22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125" y="842461"/>
            <a:ext cx="7000875" cy="3590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65" y="688754"/>
            <a:ext cx="6924675" cy="6038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446" y="2251659"/>
            <a:ext cx="3848100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6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 9 New Features: Forwarded Attributes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23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125" y="842461"/>
            <a:ext cx="7000875" cy="3590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65" y="688754"/>
            <a:ext cx="6924675" cy="6038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446" y="2251659"/>
            <a:ext cx="3848100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6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 9 New Features: Forwarded Attributes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24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29" y="656988"/>
            <a:ext cx="6924675" cy="6038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900" y="786587"/>
            <a:ext cx="3848100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9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 9 New Features: Forwarded Attributes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25</a:t>
            </a:fld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959428" y="853727"/>
            <a:ext cx="10732899" cy="310854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+mj-lt"/>
              </a:rPr>
              <a:t>If the root device is not running, the device </a:t>
            </a:r>
            <a:r>
              <a:rPr lang="en-US" sz="2800" dirty="0" smtClean="0">
                <a:solidFill>
                  <a:prstClr val="black"/>
                </a:solidFill>
                <a:latin typeface="+mj-lt"/>
              </a:rPr>
              <a:t>will be </a:t>
            </a:r>
            <a:r>
              <a:rPr lang="en-US" sz="2800" dirty="0">
                <a:solidFill>
                  <a:prstClr val="black"/>
                </a:solidFill>
                <a:latin typeface="+mj-lt"/>
              </a:rPr>
              <a:t>in </a:t>
            </a:r>
            <a:r>
              <a:rPr lang="en-US" sz="2800" dirty="0" smtClean="0">
                <a:solidFill>
                  <a:prstClr val="black"/>
                </a:solidFill>
                <a:latin typeface="+mj-lt"/>
              </a:rPr>
              <a:t>ALARM</a:t>
            </a:r>
          </a:p>
          <a:p>
            <a:endParaRPr lang="en-US" sz="2800" dirty="0">
              <a:solidFill>
                <a:prstClr val="black"/>
              </a:solidFill>
              <a:latin typeface="+mj-lt"/>
            </a:endParaRPr>
          </a:p>
          <a:p>
            <a:r>
              <a:rPr lang="en-US" sz="2800" dirty="0">
                <a:solidFill>
                  <a:prstClr val="black"/>
                </a:solidFill>
                <a:latin typeface="+mj-lt"/>
              </a:rPr>
              <a:t>Error message in Status: </a:t>
            </a:r>
            <a:r>
              <a:rPr lang="en-US" sz="2800" b="1" i="1" dirty="0">
                <a:solidFill>
                  <a:prstClr val="black"/>
                </a:solidFill>
                <a:latin typeface="+mj-lt"/>
              </a:rPr>
              <a:t>''Forwarded attribute xxx not reachable</a:t>
            </a:r>
            <a:r>
              <a:rPr lang="en-US" sz="2800" b="1" i="1" dirty="0" smtClean="0">
                <a:solidFill>
                  <a:prstClr val="black"/>
                </a:solidFill>
                <a:latin typeface="+mj-lt"/>
              </a:rPr>
              <a:t>'‘</a:t>
            </a:r>
          </a:p>
          <a:p>
            <a:endParaRPr lang="en-US" sz="2800" dirty="0">
              <a:solidFill>
                <a:prstClr val="black"/>
              </a:solidFill>
              <a:latin typeface="+mj-lt"/>
            </a:endParaRPr>
          </a:p>
          <a:p>
            <a:r>
              <a:rPr lang="en-US" sz="2800" dirty="0" smtClean="0">
                <a:solidFill>
                  <a:prstClr val="black"/>
                </a:solidFill>
                <a:latin typeface="+mj-lt"/>
              </a:rPr>
              <a:t>It will become reachable again as soon as the root device attribute is exported again</a:t>
            </a:r>
            <a:endParaRPr lang="en-US" sz="2800" dirty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715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 9 New Features: Forwarded Attributes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26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969600" y="914400"/>
            <a:ext cx="10982400" cy="489364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>
              <a:buClr>
                <a:schemeClr val="bg2"/>
              </a:buClr>
            </a:pPr>
            <a:r>
              <a:rPr lang="en-US" sz="2400" dirty="0" smtClean="0"/>
              <a:t>Current limitations:</a:t>
            </a:r>
          </a:p>
          <a:p>
            <a:pPr>
              <a:buClr>
                <a:schemeClr val="bg2"/>
              </a:buClr>
            </a:pPr>
            <a:endParaRPr lang="en-US" sz="2400" dirty="0" smtClean="0"/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Alarm quality factor not reflected in State and Status attributes when the </a:t>
            </a:r>
            <a:r>
              <a:rPr lang="en-US" sz="2400" dirty="0" err="1" smtClean="0"/>
              <a:t>fwd</a:t>
            </a:r>
            <a:r>
              <a:rPr lang="en-US" sz="2400" dirty="0"/>
              <a:t> </a:t>
            </a:r>
            <a:r>
              <a:rPr lang="en-US" sz="2400" dirty="0" smtClean="0"/>
              <a:t>and root attributes are in alarm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Can be created dynamically but works with only one exported device/server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Forwarded events sometimes contain the previous attribute value</a:t>
            </a:r>
            <a:br>
              <a:rPr lang="en-US" sz="2400" dirty="0"/>
            </a:br>
            <a:r>
              <a:rPr lang="en-US" sz="2400" dirty="0">
                <a:hlinkClick r:id="rId2"/>
              </a:rPr>
              <a:t>https://</a:t>
            </a:r>
            <a:r>
              <a:rPr lang="en-US" sz="2400" dirty="0" smtClean="0">
                <a:hlinkClick r:id="rId2"/>
              </a:rPr>
              <a:t>github.com/tango-controls/JTango/issues/44</a:t>
            </a:r>
            <a:endParaRPr lang="en-US" sz="2400" dirty="0" smtClean="0"/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Attribute value not directly accessible from server exporting the forwarded attribute (Need to do a read own attribute using </a:t>
            </a:r>
            <a:r>
              <a:rPr lang="en-US" sz="2400" dirty="0" err="1" smtClean="0"/>
              <a:t>DeviceProxy</a:t>
            </a:r>
            <a:r>
              <a:rPr lang="en-US" sz="2400" dirty="0" smtClean="0"/>
              <a:t> on itself)</a:t>
            </a:r>
            <a:endParaRPr lang="en-US" sz="2400" dirty="0"/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Ø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01004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 9 New Features: Forwarded Attributes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27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3" y="1229193"/>
            <a:ext cx="11441805" cy="43304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61047" y="5627622"/>
            <a:ext cx="7630615" cy="461665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>
            <a:spAutoFit/>
          </a:bodyPr>
          <a:lstStyle/>
          <a:p>
            <a:r>
              <a:rPr lang="en-GB" sz="2400" dirty="0">
                <a:hlinkClick r:id="rId3"/>
              </a:rPr>
              <a:t>https://github.com/tango-controls/ForwardedComposer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67533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 9 New Features: Pipes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28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2617" y="2919699"/>
            <a:ext cx="5954515" cy="29156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59428" y="828516"/>
            <a:ext cx="109925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Pipes  </a:t>
            </a:r>
            <a:r>
              <a:rPr lang="en-GB" sz="2400" dirty="0" smtClean="0"/>
              <a:t>= new </a:t>
            </a:r>
            <a:r>
              <a:rPr lang="en-GB" sz="2400" dirty="0"/>
              <a:t>way to communicate between client and </a:t>
            </a:r>
            <a:r>
              <a:rPr lang="en-GB" sz="2400" dirty="0" smtClean="0"/>
              <a:t>device</a:t>
            </a:r>
            <a:endParaRPr lang="en-GB" sz="2400" dirty="0"/>
          </a:p>
          <a:p>
            <a:endParaRPr lang="en-GB" sz="2400" dirty="0"/>
          </a:p>
          <a:p>
            <a:r>
              <a:rPr lang="en-GB" sz="2400" dirty="0" smtClean="0"/>
              <a:t>Transports </a:t>
            </a:r>
            <a:r>
              <a:rPr lang="en-GB" sz="2400" dirty="0"/>
              <a:t>in one call, data with different types</a:t>
            </a:r>
          </a:p>
          <a:p>
            <a:endParaRPr lang="en-GB" sz="2400" dirty="0"/>
          </a:p>
          <a:p>
            <a:r>
              <a:rPr lang="en-GB" sz="2400" dirty="0"/>
              <a:t>The pipe transports a </a:t>
            </a:r>
            <a:r>
              <a:rPr lang="en-GB" sz="2400" dirty="0" smtClean="0"/>
              <a:t>blob </a:t>
            </a:r>
            <a:r>
              <a:rPr lang="en-GB" sz="2400" dirty="0"/>
              <a:t>(Tango::</a:t>
            </a:r>
            <a:r>
              <a:rPr lang="en-GB" sz="2400" dirty="0" err="1"/>
              <a:t>DevicePipeBlob</a:t>
            </a:r>
            <a:r>
              <a:rPr lang="en-GB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5217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 9 New Features: Pipes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TANGO New Developments - TANGO Workshop - ICALEPCS 2017 - Barcelona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29</a:t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959428" y="633646"/>
            <a:ext cx="109925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The pipe transports a </a:t>
            </a:r>
            <a:r>
              <a:rPr lang="en-GB" sz="2400" b="1" i="1" dirty="0"/>
              <a:t>blobs (Tango::</a:t>
            </a:r>
            <a:r>
              <a:rPr lang="en-GB" sz="2400" b="1" i="1" dirty="0" err="1"/>
              <a:t>DevicePipeBlob</a:t>
            </a:r>
            <a:r>
              <a:rPr lang="en-GB" sz="2400" b="1" i="1" dirty="0"/>
              <a:t>).</a:t>
            </a:r>
            <a:endParaRPr lang="en-GB" sz="2400" dirty="0"/>
          </a:p>
          <a:p>
            <a:r>
              <a:rPr lang="en-US" sz="2400" dirty="0"/>
              <a:t>The transported blob structure could change at each call</a:t>
            </a:r>
            <a:r>
              <a:rPr lang="en-US" sz="2400" dirty="0" smtClean="0"/>
              <a:t>.</a:t>
            </a:r>
          </a:p>
          <a:p>
            <a:endParaRPr lang="en-GB" sz="2400" dirty="0"/>
          </a:p>
          <a:p>
            <a:r>
              <a:rPr lang="en-US" sz="2400" dirty="0"/>
              <a:t>A </a:t>
            </a:r>
            <a:r>
              <a:rPr lang="en-US" sz="2400" b="1" i="1" dirty="0"/>
              <a:t>blob</a:t>
            </a:r>
            <a:r>
              <a:rPr lang="en-US" sz="2400" dirty="0"/>
              <a:t> is defined by a name and a sequence of </a:t>
            </a:r>
            <a:r>
              <a:rPr lang="en-US" sz="2400" b="1" dirty="0"/>
              <a:t>Tango::</a:t>
            </a:r>
            <a:r>
              <a:rPr lang="en-US" sz="2400" b="1" dirty="0" err="1"/>
              <a:t>DataElement</a:t>
            </a:r>
            <a:endParaRPr lang="en-US" sz="2400" dirty="0"/>
          </a:p>
          <a:p>
            <a:r>
              <a:rPr lang="en-US" sz="2400" dirty="0"/>
              <a:t>A </a:t>
            </a:r>
            <a:r>
              <a:rPr lang="en-US" sz="2400" b="1" dirty="0" err="1"/>
              <a:t>DataElement</a:t>
            </a:r>
            <a:r>
              <a:rPr lang="en-US" sz="2400" dirty="0"/>
              <a:t> is defined by a name and </a:t>
            </a:r>
            <a:r>
              <a:rPr lang="en-US" sz="2400" dirty="0" smtClean="0"/>
              <a:t>a piece of data</a:t>
            </a:r>
            <a:r>
              <a:rPr lang="en-US" sz="2400" dirty="0"/>
              <a:t>.</a:t>
            </a:r>
          </a:p>
          <a:p>
            <a:r>
              <a:rPr lang="en-US" sz="2400" dirty="0" smtClean="0"/>
              <a:t>data = of a Tango </a:t>
            </a:r>
            <a:r>
              <a:rPr lang="en-US" sz="2400" dirty="0"/>
              <a:t>data type or </a:t>
            </a:r>
            <a:r>
              <a:rPr lang="en-US" sz="2400" dirty="0" smtClean="0"/>
              <a:t>a </a:t>
            </a:r>
            <a:r>
              <a:rPr lang="en-US" sz="2400" b="1" i="1" dirty="0" smtClean="0"/>
              <a:t>blob</a:t>
            </a:r>
            <a:r>
              <a:rPr lang="en-US" sz="2400" dirty="0"/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044" y="2828502"/>
            <a:ext cx="8489338" cy="349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4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 9 New Features: DEV_ENUM Attributes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3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969600" y="1023582"/>
            <a:ext cx="10982400" cy="4326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969599" y="1081918"/>
            <a:ext cx="9470937" cy="440120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New IDL Tango type: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DevEnum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(29</a:t>
            </a:r>
            <a:r>
              <a:rPr lang="en-GB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)  ~ C++ enumeration</a:t>
            </a:r>
            <a:endParaRPr lang="en-GB" sz="2800" dirty="0">
              <a:solidFill>
                <a:prstClr val="black"/>
              </a:solidFill>
              <a:latin typeface="Tahoma" panose="020B0604030504040204" pitchFamily="34" charset="0"/>
            </a:endParaRPr>
          </a:p>
          <a:p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enumerated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values always start at 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Values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consecutive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transferred on the network as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DevShort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data type</a:t>
            </a:r>
          </a:p>
          <a:p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Attributes like the others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(name, properties, polling,.....)</a:t>
            </a:r>
            <a:endParaRPr lang="en-US" sz="2800" dirty="0">
              <a:solidFill>
                <a:prstClr val="black"/>
              </a:solidFill>
              <a:latin typeface="Tahoma" panose="020B0604030504040204" pitchFamily="34" charset="0"/>
            </a:endParaRPr>
          </a:p>
          <a:p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                 +</a:t>
            </a:r>
            <a:endParaRPr lang="en-GB" sz="2800" dirty="0">
              <a:solidFill>
                <a:prstClr val="black"/>
              </a:solidFill>
              <a:latin typeface="Tahoma" panose="020B0604030504040204" pitchFamily="34" charset="0"/>
            </a:endParaRP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The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Enum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definition           ( </a:t>
            </a:r>
            <a:r>
              <a:rPr lang="en-US" sz="2400" b="1" i="1" dirty="0" err="1">
                <a:solidFill>
                  <a:prstClr val="black"/>
                </a:solidFill>
                <a:latin typeface="Tahoma" panose="020B0604030504040204" pitchFamily="34" charset="0"/>
              </a:rPr>
              <a:t>enum</a:t>
            </a:r>
            <a:r>
              <a:rPr lang="en-US" sz="2400" b="1" i="1" dirty="0">
                <a:solidFill>
                  <a:prstClr val="black"/>
                </a:solidFill>
                <a:latin typeface="Tahoma" panose="020B0604030504040204" pitchFamily="34" charset="0"/>
              </a:rPr>
              <a:t> _</a:t>
            </a:r>
            <a:r>
              <a:rPr lang="en-US" sz="2400" b="1" i="1" dirty="0" err="1">
                <a:solidFill>
                  <a:prstClr val="black"/>
                </a:solidFill>
                <a:latin typeface="Tahoma" panose="020B0604030504040204" pitchFamily="34" charset="0"/>
              </a:rPr>
              <a:t>MyEnum</a:t>
            </a:r>
            <a:r>
              <a:rPr lang="en-US" sz="2400" b="1" i="1" dirty="0">
                <a:solidFill>
                  <a:prstClr val="black"/>
                </a:solidFill>
                <a:latin typeface="Tahoma" panose="020B0604030504040204" pitchFamily="34" charset="0"/>
              </a:rPr>
              <a:t> { XX, YY, ..} </a:t>
            </a:r>
            <a:r>
              <a:rPr lang="en-US" sz="2800" dirty="0">
                <a:solidFill>
                  <a:prstClr val="black"/>
                </a:solidFill>
                <a:latin typeface="Tahoma" panose="020B0604030504040204" pitchFamily="34" charset="0"/>
              </a:rPr>
              <a:t>)</a:t>
            </a:r>
          </a:p>
          <a:p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Labels for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enum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fields        ( </a:t>
            </a:r>
            <a:r>
              <a:rPr lang="en-GB" sz="2400" b="1" i="1" dirty="0">
                <a:solidFill>
                  <a:prstClr val="black"/>
                </a:solidFill>
                <a:latin typeface="Tahoma" panose="020B0604030504040204" pitchFamily="34" charset="0"/>
              </a:rPr>
              <a:t>vector&lt;string&gt;</a:t>
            </a:r>
            <a:r>
              <a:rPr lang="en-GB" sz="2800" dirty="0">
                <a:solidFill>
                  <a:prstClr val="black"/>
                </a:solidFill>
                <a:latin typeface="Tahoma" panose="020B0604030504040204" pitchFamily="34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62660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 9 New Features: Pipes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TANGO New Developments - TANGO Workshop - ICALEPCS 2017 - Barcelona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30</a:t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959428" y="633646"/>
            <a:ext cx="109925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The </a:t>
            </a:r>
            <a:r>
              <a:rPr lang="en-US" sz="2400" dirty="0"/>
              <a:t>transported blob structure could change at each call</a:t>
            </a:r>
            <a:r>
              <a:rPr lang="en-US" sz="2400" dirty="0" smtClean="0"/>
              <a:t>.</a:t>
            </a:r>
          </a:p>
          <a:p>
            <a:endParaRPr lang="en-GB" sz="2400" dirty="0"/>
          </a:p>
          <a:p>
            <a:r>
              <a:rPr lang="en-US" sz="2400" dirty="0"/>
              <a:t>A </a:t>
            </a:r>
            <a:r>
              <a:rPr lang="en-US" sz="2400" b="1" i="1" dirty="0"/>
              <a:t>blob</a:t>
            </a:r>
            <a:r>
              <a:rPr lang="en-US" sz="2400" dirty="0"/>
              <a:t> is defined by a name and a sequence of </a:t>
            </a:r>
            <a:r>
              <a:rPr lang="en-US" sz="2400" b="1" dirty="0"/>
              <a:t>Tango::</a:t>
            </a:r>
            <a:r>
              <a:rPr lang="en-US" sz="2400" b="1" dirty="0" err="1"/>
              <a:t>DataElement</a:t>
            </a:r>
            <a:endParaRPr lang="en-US" sz="2400" dirty="0"/>
          </a:p>
          <a:p>
            <a:r>
              <a:rPr lang="en-US" sz="2400" dirty="0"/>
              <a:t>A </a:t>
            </a:r>
            <a:r>
              <a:rPr lang="en-US" sz="2400" b="1" dirty="0" err="1"/>
              <a:t>DataElement</a:t>
            </a:r>
            <a:r>
              <a:rPr lang="en-US" sz="2400" dirty="0"/>
              <a:t> is defined by a name and </a:t>
            </a:r>
            <a:r>
              <a:rPr lang="en-US" sz="2400" dirty="0" smtClean="0"/>
              <a:t>a piece of data</a:t>
            </a:r>
            <a:r>
              <a:rPr lang="en-US" sz="2400" dirty="0"/>
              <a:t>.</a:t>
            </a:r>
          </a:p>
          <a:p>
            <a:r>
              <a:rPr lang="en-US" sz="2400" dirty="0" smtClean="0"/>
              <a:t>data = of a Tango </a:t>
            </a:r>
            <a:r>
              <a:rPr lang="en-US" sz="2400" dirty="0"/>
              <a:t>data type or </a:t>
            </a:r>
            <a:r>
              <a:rPr lang="en-US" sz="2400" dirty="0" smtClean="0"/>
              <a:t>a </a:t>
            </a:r>
            <a:r>
              <a:rPr lang="en-US" sz="2400" b="1" i="1" dirty="0" smtClean="0"/>
              <a:t>blob</a:t>
            </a:r>
            <a:r>
              <a:rPr lang="en-US" sz="2400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00" y="2572638"/>
            <a:ext cx="10386725" cy="383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6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 9 New Features: Pipes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TANGO New Developments - TANGO Workshop - ICALEPCS 2017 - Barcelona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31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80" y="1004748"/>
            <a:ext cx="9206839" cy="509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2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 9 New Features: Pipes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TANGO New Developments - TANGO Workshop - ICALEPCS 2017 - Barcelona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32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1696" y="97561"/>
            <a:ext cx="4931103" cy="65982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429" y="759887"/>
            <a:ext cx="4047286" cy="5586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814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 9 New Features: Pipes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15056" y="6645511"/>
            <a:ext cx="8160000" cy="212489"/>
          </a:xfrm>
        </p:spPr>
        <p:txBody>
          <a:bodyPr/>
          <a:lstStyle/>
          <a:p>
            <a:r>
              <a:rPr lang="en-US" dirty="0" smtClean="0"/>
              <a:t>TANGO New Developments - TANGO Workshop - ICALEPCS 2017 - Barcelona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33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20" y="699053"/>
            <a:ext cx="4159816" cy="58957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696" y="97561"/>
            <a:ext cx="4931103" cy="65982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937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 9 New Features: Pipes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15056" y="6645511"/>
            <a:ext cx="8160000" cy="212489"/>
          </a:xfrm>
        </p:spPr>
        <p:txBody>
          <a:bodyPr/>
          <a:lstStyle/>
          <a:p>
            <a:r>
              <a:rPr lang="en-US" dirty="0" smtClean="0"/>
              <a:t>TANGO New Developments - TANGO Workshop - ICALEPCS 2017 - Barcelona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34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969599" y="1428214"/>
            <a:ext cx="10452905" cy="34163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2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  </a:t>
            </a:r>
            <a:r>
              <a:rPr lang="en-GB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DevicePipe</a:t>
            </a: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dp</a:t>
            </a: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GB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mydev.read_pipe</a:t>
            </a: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("</a:t>
            </a:r>
            <a:r>
              <a:rPr lang="en-GB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MyPipe</a:t>
            </a: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");</a:t>
            </a:r>
          </a:p>
          <a:p>
            <a:r>
              <a:rPr lang="en-GB" sz="2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 </a:t>
            </a:r>
            <a:endParaRPr lang="en-GB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2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3  </a:t>
            </a:r>
            <a:r>
              <a:rPr lang="en-GB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DevLong</a:t>
            </a: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dl;</a:t>
            </a:r>
          </a:p>
          <a:p>
            <a:r>
              <a:rPr lang="en-GB" sz="2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4  </a:t>
            </a: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vector&lt;double&gt; </a:t>
            </a:r>
            <a:r>
              <a:rPr lang="en-GB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v_db</a:t>
            </a: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GB" sz="2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5  </a:t>
            </a:r>
            <a:r>
              <a:rPr lang="en-GB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DevVarUShortArray</a:t>
            </a: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*</a:t>
            </a:r>
            <a:r>
              <a:rPr lang="en-GB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dvush</a:t>
            </a: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new </a:t>
            </a:r>
            <a:r>
              <a:rPr lang="en-GB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DevVarUShortArray</a:t>
            </a: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en-GB" sz="2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6 </a:t>
            </a:r>
            <a:endParaRPr lang="en-GB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2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7  </a:t>
            </a:r>
            <a:r>
              <a:rPr lang="en-GB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dp</a:t>
            </a: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&gt;&gt; dl &gt;&gt; </a:t>
            </a:r>
            <a:r>
              <a:rPr lang="en-GB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v_db</a:t>
            </a: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&gt;&gt; </a:t>
            </a:r>
            <a:r>
              <a:rPr lang="en-GB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dvush</a:t>
            </a: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GB" sz="2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8 </a:t>
            </a:r>
            <a:endParaRPr lang="en-GB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2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9  </a:t>
            </a: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delete </a:t>
            </a:r>
            <a:r>
              <a:rPr lang="en-GB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dvush</a:t>
            </a: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9599" y="824459"/>
            <a:ext cx="10452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Client side: Extracting data with prior content knowledge: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39706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TANGO 9 New Features: Pipes: </a:t>
            </a:r>
            <a:r>
              <a:rPr lang="en-US" dirty="0"/>
              <a:t>Client side: Extracting data with prior content knowledge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15056" y="6645511"/>
            <a:ext cx="8160000" cy="212489"/>
          </a:xfrm>
        </p:spPr>
        <p:txBody>
          <a:bodyPr/>
          <a:lstStyle/>
          <a:p>
            <a:r>
              <a:rPr lang="en-US" dirty="0" smtClean="0"/>
              <a:t>TANGO New Developments - TANGO Workshop - ICALEPCS 2017 - Barcelona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35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969599" y="648728"/>
            <a:ext cx="10452905" cy="65556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1   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DevicePipe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dp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mydev.read_pipe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("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MyPipe</a:t>
            </a:r>
            <a:r>
              <a:rPr lang="en-GB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");</a:t>
            </a:r>
            <a:endParaRPr lang="en-GB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   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size_t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nb_de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dp.get_data_elt_nb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3   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(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size_t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loop = 0;loop &lt; 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nb_de;loop</a:t>
            </a:r>
            <a:r>
              <a:rPr lang="en-GB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++) 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5      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data_type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dp.get_data_elt_type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(loop);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6      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string 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de_name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dp.get_data_elt_name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(loop);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7      switch(</a:t>
            </a:r>
            <a:r>
              <a:rPr lang="en-GB" sz="2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data_type</a:t>
            </a:r>
            <a:r>
              <a:rPr lang="en-GB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GB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9         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case DEV_LONG:</a:t>
            </a:r>
          </a:p>
          <a:p>
            <a:r>
              <a:rPr lang="en-GB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10         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GB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11             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DevLong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lg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GB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12             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dp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&gt;&gt; 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lg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GB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13         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r>
              <a:rPr lang="en-GB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14         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break</a:t>
            </a:r>
            <a:r>
              <a:rPr lang="en-GB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GB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15         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case DEVVAR_DOUBLEARRAY:</a:t>
            </a:r>
          </a:p>
          <a:p>
            <a:r>
              <a:rPr lang="en-GB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16         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GB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17             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vector&lt;double&gt; 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v_db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GB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18             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dp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&gt;&gt; 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v_db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GB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19         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r>
              <a:rPr lang="en-GB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20         break;</a:t>
            </a:r>
          </a:p>
          <a:p>
            <a:r>
              <a:rPr lang="en-GB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23         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....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24     </a:t>
            </a:r>
            <a:r>
              <a:rPr lang="en-GB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 ...</a:t>
            </a:r>
          </a:p>
          <a:p>
            <a:r>
              <a:rPr lang="en-GB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26  }</a:t>
            </a:r>
            <a:endParaRPr lang="en-GB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24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 9 New Features: Pipes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15056" y="6645511"/>
            <a:ext cx="8160000" cy="212489"/>
          </a:xfrm>
        </p:spPr>
        <p:txBody>
          <a:bodyPr/>
          <a:lstStyle/>
          <a:p>
            <a:r>
              <a:rPr lang="en-US" dirty="0" smtClean="0"/>
              <a:t>TANGO New Developments - TANGO Workshop - ICALEPCS 2017 - Barcelona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36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969600" y="1279665"/>
            <a:ext cx="10737719" cy="470898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1   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DevicePipe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dp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("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MyPipe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");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2 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3   vector&lt;string&gt; 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de_names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{"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FirstDE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","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SecondDE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","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ThirdDE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"};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4   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db.set_data_elt_names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de_names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5 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6   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DevLong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dl = 666;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7   vector&lt;double&gt; 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v_db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{1.11,2.22};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8   unsigned short *array = new unsigned short [100];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9   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DevVarUShortArray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*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dvush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create_DevVarUShortArray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(array,100);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10 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11  </a:t>
            </a:r>
            <a:r>
              <a:rPr lang="en-GB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dp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["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SecondDE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"] &lt;&lt; 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v_db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12  </a:t>
            </a:r>
            <a:r>
              <a:rPr lang="en-GB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dp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["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FirstDE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"] &lt;&lt; dl;</a:t>
            </a:r>
          </a:p>
          <a:p>
            <a:pPr marL="457200" indent="-457200">
              <a:buAutoNum type="arabicPlain" startAt="13"/>
            </a:pPr>
            <a:r>
              <a:rPr lang="en-GB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dp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["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ThirdDE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"] &lt;&lt; 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dvush</a:t>
            </a:r>
            <a:r>
              <a:rPr lang="en-GB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457200" indent="-457200">
              <a:buAutoNum type="arabicPlain" startAt="13"/>
            </a:pP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mydev.write_pipe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dp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marL="457200" indent="-457200">
              <a:buAutoNum type="arabicPlain" startAt="13"/>
            </a:pPr>
            <a:endParaRPr lang="en-GB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9600" y="720400"/>
            <a:ext cx="7185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Client side: writing a pipe (2</a:t>
            </a:r>
            <a:r>
              <a:rPr lang="en-US" sz="2400" b="1" baseline="30000" dirty="0" smtClean="0"/>
              <a:t>nd</a:t>
            </a:r>
            <a:r>
              <a:rPr lang="en-US" sz="2400" b="1" dirty="0" smtClean="0"/>
              <a:t> Method)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17744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 9 New Features: Dynamic commands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15056" y="6645511"/>
            <a:ext cx="8160000" cy="212489"/>
          </a:xfrm>
        </p:spPr>
        <p:txBody>
          <a:bodyPr/>
          <a:lstStyle/>
          <a:p>
            <a:r>
              <a:rPr lang="en-US" dirty="0" smtClean="0"/>
              <a:t>TANGO New Developments - TANGO Workshop - ICALEPCS 2017 - Barcelona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37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00" y="784873"/>
            <a:ext cx="542925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0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 9 New Features: Dynamic commands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15056" y="6645511"/>
            <a:ext cx="8160000" cy="212489"/>
          </a:xfrm>
        </p:spPr>
        <p:txBody>
          <a:bodyPr/>
          <a:lstStyle/>
          <a:p>
            <a:r>
              <a:rPr lang="en-US" dirty="0" smtClean="0"/>
              <a:t>TANGO New Developments - TANGO Workshop - ICALEPCS 2017 - Barcelona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38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00" y="784873"/>
            <a:ext cx="5429250" cy="5457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13" y="742010"/>
            <a:ext cx="449580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72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 9 New Features: DEVICE INTERFACE CHANGE EVENT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15056" y="6645511"/>
            <a:ext cx="8160000" cy="212489"/>
          </a:xfrm>
        </p:spPr>
        <p:txBody>
          <a:bodyPr/>
          <a:lstStyle/>
          <a:p>
            <a:r>
              <a:rPr lang="en-US" dirty="0" smtClean="0"/>
              <a:t>TANGO New Developments - TANGO Workshop - ICALEPCS 2017 - Barcelona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39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969600" y="1094282"/>
            <a:ext cx="10982400" cy="452431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US" sz="2400" dirty="0" smtClean="0"/>
              <a:t>Special Event to be notified when the device interface changes</a:t>
            </a:r>
            <a:endParaRPr lang="en-GB" sz="2400" dirty="0" smtClean="0"/>
          </a:p>
          <a:p>
            <a:pPr marL="742950" lvl="1" indent="-285750">
              <a:buBlip>
                <a:blip r:embed="rId2"/>
              </a:buBlip>
            </a:pPr>
            <a:r>
              <a:rPr lang="en-US" sz="2400" dirty="0" smtClean="0"/>
              <a:t>when attribute(s) added/removed</a:t>
            </a:r>
          </a:p>
          <a:p>
            <a:pPr marL="742950" lvl="1" indent="-285750">
              <a:buBlip>
                <a:blip r:embed="rId2"/>
              </a:buBlip>
            </a:pPr>
            <a:r>
              <a:rPr lang="en-US" sz="2400" dirty="0" smtClean="0"/>
              <a:t>When command(s) added/removed</a:t>
            </a:r>
          </a:p>
          <a:p>
            <a:endParaRPr lang="en-US" sz="2400" dirty="0"/>
          </a:p>
          <a:p>
            <a:pPr marL="285750" indent="-285750">
              <a:buBlip>
                <a:blip r:embed="rId2"/>
              </a:buBlip>
            </a:pPr>
            <a:r>
              <a:rPr lang="en-US" sz="2400" dirty="0" smtClean="0"/>
              <a:t>Linked to a device (not attribute)</a:t>
            </a:r>
          </a:p>
          <a:p>
            <a:pPr marL="285750" indent="-285750">
              <a:buBlip>
                <a:blip r:embed="rId2"/>
              </a:buBlip>
            </a:pPr>
            <a:endParaRPr lang="en-US" sz="2400" dirty="0" smtClean="0"/>
          </a:p>
          <a:p>
            <a:pPr marL="285750" indent="-285750">
              <a:buBlip>
                <a:blip r:embed="rId2"/>
              </a:buBlip>
            </a:pPr>
            <a:r>
              <a:rPr lang="en-US" sz="2400" dirty="0"/>
              <a:t>The event is sent after a small delay (50 </a:t>
            </a:r>
            <a:r>
              <a:rPr lang="en-US" sz="2400" dirty="0" err="1"/>
              <a:t>mS</a:t>
            </a:r>
            <a:r>
              <a:rPr lang="en-US" sz="2400" dirty="0"/>
              <a:t>) </a:t>
            </a:r>
            <a:r>
              <a:rPr lang="en-US" sz="2400" dirty="0" smtClean="0"/>
              <a:t>to </a:t>
            </a:r>
            <a:r>
              <a:rPr lang="en-US" sz="2400" dirty="0"/>
              <a:t>eliminate the risk of events storm in case several attributes/commands are added/removed in a loop</a:t>
            </a:r>
          </a:p>
          <a:p>
            <a:pPr marL="285750" indent="-285750">
              <a:buBlip>
                <a:blip r:embed="rId2"/>
              </a:buBlip>
            </a:pPr>
            <a:endParaRPr lang="en-US" sz="2400" dirty="0"/>
          </a:p>
          <a:p>
            <a:pPr marL="285750" indent="-285750">
              <a:buBlip>
                <a:blip r:embed="rId2"/>
              </a:buBlip>
            </a:pPr>
            <a:r>
              <a:rPr lang="en-US" sz="2400" dirty="0" smtClean="0"/>
              <a:t>Same structure as when requesting the device interface from the admin device</a:t>
            </a:r>
            <a:r>
              <a:rPr lang="en-US" sz="2400" dirty="0"/>
              <a:t> </a:t>
            </a:r>
            <a:r>
              <a:rPr lang="en-US" sz="2400" dirty="0" smtClean="0"/>
              <a:t>+ a </a:t>
            </a:r>
            <a:r>
              <a:rPr lang="en-US" sz="2400" dirty="0" err="1" smtClean="0"/>
              <a:t>boolean</a:t>
            </a:r>
            <a:r>
              <a:rPr lang="en-US" sz="2400" dirty="0" smtClean="0"/>
              <a:t> flag used to warn that their might be no change in the interface (Device was restarted or event reconnection occurred)</a:t>
            </a:r>
          </a:p>
        </p:txBody>
      </p:sp>
    </p:spTree>
    <p:extLst>
      <p:ext uri="{BB962C8B-B14F-4D97-AF65-F5344CB8AC3E}">
        <p14:creationId xmlns:p14="http://schemas.microsoft.com/office/powerpoint/2010/main" val="171539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 9 New Features: DEV_ENUM Attributes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4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969600" y="1023582"/>
            <a:ext cx="10982400" cy="4326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959429" y="927904"/>
            <a:ext cx="94709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Example using POGO:</a:t>
            </a:r>
            <a:endParaRPr lang="en-GB" sz="2800" dirty="0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510" y="1546802"/>
            <a:ext cx="5421465" cy="4763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960" y="1546802"/>
            <a:ext cx="2902851" cy="444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5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 9 New Features: DEVICE INTERFACE CHANGE EVENT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15056" y="6645511"/>
            <a:ext cx="8160000" cy="212489"/>
          </a:xfrm>
        </p:spPr>
        <p:txBody>
          <a:bodyPr/>
          <a:lstStyle/>
          <a:p>
            <a:r>
              <a:rPr lang="en-US" dirty="0" smtClean="0"/>
              <a:t>TANGO New Developments - TANGO Workshop - ICALEPCS 2017 - Barcelona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40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969600" y="784873"/>
            <a:ext cx="10982400" cy="532453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MyCallBack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push_event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(Tango::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DevIntrChangeEventData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*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cout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&lt;&lt;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“device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change event received" &lt;&lt;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endl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cout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&lt;&lt; "Device name = " &lt;&lt;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-&gt;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device_name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&lt;&lt;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endl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if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-&gt;err == true)</a:t>
            </a:r>
          </a:p>
          <a:p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2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cout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&lt;&lt; "The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att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change event is an error" &lt;&lt;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endl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else {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if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-&gt;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dev_started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== true)</a:t>
            </a:r>
          </a:p>
          <a:p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2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cout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&lt;&lt; "Device has been started" &lt;&lt;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endl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&lt;&lt;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-&gt;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cmd_list.size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 &lt;&lt; " commands" &lt;&lt; </a:t>
            </a:r>
            <a:r>
              <a:rPr lang="en-US" sz="2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endl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for (</a:t>
            </a:r>
            <a:r>
              <a:rPr lang="en-US" sz="2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auto &amp;</a:t>
            </a:r>
            <a:r>
              <a:rPr lang="en-US" sz="2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elem:ev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-&gt;</a:t>
            </a:r>
            <a:r>
              <a:rPr lang="en-US" sz="2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cmd_list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2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cout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&lt;&lt;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"Command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name = " &lt;&lt;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elem.cmd_name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&lt;&lt;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endl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&lt;&lt;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-&gt;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att_list.size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 &lt;&lt; " attributes" &lt;&lt;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endl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for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auto &amp;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elem:ev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-&gt;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att_list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2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cout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&lt;&lt; "   Attribute name = " &lt;&lt; elem.name &lt;&lt;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endl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}</a:t>
            </a:r>
          </a:p>
          <a:p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31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 9 New Features: Pipe events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15056" y="6645511"/>
            <a:ext cx="8160000" cy="212489"/>
          </a:xfrm>
        </p:spPr>
        <p:txBody>
          <a:bodyPr/>
          <a:lstStyle/>
          <a:p>
            <a:r>
              <a:rPr lang="en-US" dirty="0" smtClean="0"/>
              <a:t>TANGO New Developments - TANGO Workshop - ICALEPCS 2017 - Barcelona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41</a:t>
            </a:fld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239350" y="1232780"/>
            <a:ext cx="11367599" cy="193899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US" sz="2400" dirty="0" smtClean="0"/>
              <a:t>Used </a:t>
            </a:r>
            <a:r>
              <a:rPr lang="en-US" sz="2400" dirty="0"/>
              <a:t>when the user want to push data through a </a:t>
            </a:r>
            <a:r>
              <a:rPr lang="en-US" sz="2400" dirty="0" smtClean="0"/>
              <a:t>pipe</a:t>
            </a:r>
          </a:p>
          <a:p>
            <a:pPr marL="285750" indent="-285750">
              <a:buBlip>
                <a:blip r:embed="rId2"/>
              </a:buBlip>
            </a:pPr>
            <a:endParaRPr lang="en-US" sz="2400" dirty="0" smtClean="0"/>
          </a:p>
          <a:p>
            <a:pPr marL="285750" indent="-285750">
              <a:buBlip>
                <a:blip r:embed="rId2"/>
              </a:buBlip>
            </a:pPr>
            <a:r>
              <a:rPr lang="en-US" sz="2400" dirty="0" smtClean="0"/>
              <a:t>Sent </a:t>
            </a:r>
            <a:r>
              <a:rPr lang="en-US" sz="2400" dirty="0"/>
              <a:t>by </a:t>
            </a:r>
            <a:r>
              <a:rPr lang="en-US" sz="2400" dirty="0" smtClean="0"/>
              <a:t>user </a:t>
            </a:r>
            <a:r>
              <a:rPr lang="en-US" sz="2400" dirty="0"/>
              <a:t>code by using a specific </a:t>
            </a:r>
            <a:r>
              <a:rPr lang="en-US" sz="2400" i="1" dirty="0" err="1" smtClean="0"/>
              <a:t>DeviceImpl</a:t>
            </a:r>
            <a:r>
              <a:rPr lang="en-US" sz="2400" i="1" dirty="0"/>
              <a:t>::</a:t>
            </a:r>
            <a:r>
              <a:rPr lang="en-US" sz="2400" i="1" dirty="0" err="1"/>
              <a:t>push_pipe_event</a:t>
            </a:r>
            <a:r>
              <a:rPr lang="en-US" sz="2400" i="1" dirty="0" smtClean="0"/>
              <a:t>() </a:t>
            </a:r>
            <a:r>
              <a:rPr lang="en-US" sz="2400" dirty="0" smtClean="0"/>
              <a:t>method</a:t>
            </a:r>
          </a:p>
          <a:p>
            <a:pPr marL="285750" indent="-285750">
              <a:buBlip>
                <a:blip r:embed="rId2"/>
              </a:buBlip>
            </a:pPr>
            <a:endParaRPr lang="en-US" sz="2400" dirty="0" smtClean="0"/>
          </a:p>
          <a:p>
            <a:pPr marL="285750" indent="-285750">
              <a:buBlip>
                <a:blip r:embed="rId2"/>
              </a:buBlip>
            </a:pPr>
            <a:r>
              <a:rPr lang="en-US" sz="2400" dirty="0" smtClean="0"/>
              <a:t>There </a:t>
            </a:r>
            <a:r>
              <a:rPr lang="en-US" sz="2400" dirty="0"/>
              <a:t>is no way to ask the Tango kernel to automatically push this kind of event.</a:t>
            </a:r>
          </a:p>
        </p:txBody>
      </p:sp>
    </p:spTree>
    <p:extLst>
      <p:ext uri="{BB962C8B-B14F-4D97-AF65-F5344CB8AC3E}">
        <p14:creationId xmlns:p14="http://schemas.microsoft.com/office/powerpoint/2010/main" val="4460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 9 New Features: Polling threads improvements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15056" y="6645511"/>
            <a:ext cx="8160000" cy="212489"/>
          </a:xfrm>
        </p:spPr>
        <p:txBody>
          <a:bodyPr/>
          <a:lstStyle/>
          <a:p>
            <a:r>
              <a:rPr lang="en-US" dirty="0" smtClean="0"/>
              <a:t>TANGO New Developments - TANGO Workshop - ICALEPCS 2017 - Barcelona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42</a:t>
            </a:fld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69515" y="1292741"/>
            <a:ext cx="11182485" cy="452431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US" sz="2400" dirty="0" smtClean="0"/>
              <a:t>Goal</a:t>
            </a:r>
            <a:r>
              <a:rPr lang="en-US" sz="2400" dirty="0"/>
              <a:t>: </a:t>
            </a:r>
            <a:r>
              <a:rPr lang="en-GB" sz="2400" dirty="0"/>
              <a:t>limit the famous error</a:t>
            </a:r>
            <a:r>
              <a:rPr lang="en-US" sz="2400" dirty="0"/>
              <a:t> '</a:t>
            </a:r>
            <a:r>
              <a:rPr lang="en-US" sz="2400" i="1" dirty="0"/>
              <a:t>'Polling thread is late</a:t>
            </a:r>
            <a:r>
              <a:rPr lang="en-US" sz="2400" dirty="0"/>
              <a:t>'' when event system used</a:t>
            </a:r>
          </a:p>
          <a:p>
            <a:pPr marL="285750" indent="-285750">
              <a:buBlip>
                <a:blip r:embed="rId2"/>
              </a:buBlip>
            </a:pPr>
            <a:endParaRPr lang="en-US" sz="2400" dirty="0" smtClean="0"/>
          </a:p>
          <a:p>
            <a:pPr marL="285750" indent="-285750">
              <a:buBlip>
                <a:blip r:embed="rId2"/>
              </a:buBlip>
            </a:pPr>
            <a:r>
              <a:rPr lang="en-US" sz="2400" dirty="0" smtClean="0"/>
              <a:t>2 improvements:</a:t>
            </a:r>
          </a:p>
          <a:p>
            <a:pPr marL="914400" lvl="1" indent="-457200">
              <a:buFont typeface="+mj-lt"/>
              <a:buAutoNum type="arabicParenR"/>
            </a:pPr>
            <a:endParaRPr lang="en-US" sz="2400" dirty="0"/>
          </a:p>
          <a:p>
            <a:pPr marL="914400" lvl="1" indent="-457200">
              <a:buFont typeface="+mj-lt"/>
              <a:buAutoNum type="arabicParenR"/>
            </a:pPr>
            <a:r>
              <a:rPr lang="en-US" sz="2400" dirty="0"/>
              <a:t>When attributes belong to same device </a:t>
            </a:r>
            <a:r>
              <a:rPr lang="en-US" sz="2400" b="1" dirty="0"/>
              <a:t>and</a:t>
            </a:r>
            <a:r>
              <a:rPr lang="en-US" sz="2400" dirty="0"/>
              <a:t> are polled at same </a:t>
            </a:r>
            <a:r>
              <a:rPr lang="en-US" sz="2400" dirty="0" smtClean="0"/>
              <a:t>frequency,</a:t>
            </a:r>
            <a:br>
              <a:rPr lang="en-US" sz="2400" dirty="0" smtClean="0"/>
            </a:br>
            <a:r>
              <a:rPr lang="en-US" sz="2400" dirty="0" smtClean="0"/>
              <a:t>Replace  </a:t>
            </a:r>
            <a:r>
              <a:rPr lang="en-US" sz="2400" dirty="0" err="1"/>
              <a:t>read_attribute</a:t>
            </a:r>
            <a:r>
              <a:rPr lang="en-US" sz="2400" dirty="0"/>
              <a:t>  by </a:t>
            </a:r>
            <a:r>
              <a:rPr lang="en-US" sz="2400" dirty="0" err="1" smtClean="0"/>
              <a:t>read_attributes</a:t>
            </a:r>
            <a:r>
              <a:rPr lang="en-US" sz="2400" dirty="0" smtClean="0"/>
              <a:t> in the polling thread</a:t>
            </a:r>
            <a:br>
              <a:rPr lang="en-US" sz="2400" dirty="0" smtClean="0"/>
            </a:br>
            <a:endParaRPr lang="en-US" sz="2400" dirty="0" smtClean="0"/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Pro: Improve the efficiency (only one call to </a:t>
            </a:r>
            <a:r>
              <a:rPr lang="en-US" sz="2400" dirty="0" err="1" smtClean="0"/>
              <a:t>read_attr_hardware</a:t>
            </a:r>
            <a:r>
              <a:rPr lang="en-US" sz="2400" dirty="0" smtClean="0"/>
              <a:t>())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Con: Diagnostic on attribute execution time lost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914400" lvl="1" indent="-457200">
              <a:buFont typeface="+mj-lt"/>
              <a:buAutoNum type="arabicParenR"/>
            </a:pPr>
            <a:r>
              <a:rPr lang="en-US" sz="2400" dirty="0"/>
              <a:t>Do not send error if thread is late just </a:t>
            </a:r>
            <a:r>
              <a:rPr lang="en-US" sz="2400" dirty="0" smtClean="0"/>
              <a:t>once</a:t>
            </a:r>
            <a:endParaRPr lang="en-US" sz="2400" dirty="0"/>
          </a:p>
          <a:p>
            <a:pPr marL="914400" lvl="1" indent="-457200">
              <a:buFont typeface="+mj-lt"/>
              <a:buAutoNum type="arabicParenR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5066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Features: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DBBench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15056" y="6645511"/>
            <a:ext cx="8160000" cy="212489"/>
          </a:xfrm>
        </p:spPr>
        <p:txBody>
          <a:bodyPr/>
          <a:lstStyle/>
          <a:p>
            <a:r>
              <a:rPr lang="en-US" dirty="0" smtClean="0"/>
              <a:t>TANGO New Developments - TANGO Workshop - ICALEPCS 2017 - Barcelona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43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462" y="178036"/>
            <a:ext cx="4305300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Features: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DBBench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15056" y="6645511"/>
            <a:ext cx="8160000" cy="212489"/>
          </a:xfrm>
        </p:spPr>
        <p:txBody>
          <a:bodyPr/>
          <a:lstStyle/>
          <a:p>
            <a:r>
              <a:rPr lang="en-US" dirty="0" smtClean="0"/>
              <a:t>TANGO New Developments - TANGO Workshop - ICALEPCS 2017 - Barcelona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44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462" y="178036"/>
            <a:ext cx="4305300" cy="6467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828" y="622800"/>
            <a:ext cx="8842120" cy="581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7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Documentation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596" y="827149"/>
            <a:ext cx="6923404" cy="52457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535448" y="2312319"/>
            <a:ext cx="41985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>
                <a:hlinkClick r:id="rId3"/>
              </a:rPr>
              <a:t>http://tango-controls.readthedocs.io</a:t>
            </a:r>
            <a:endParaRPr lang="en-GB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27" y="0"/>
            <a:ext cx="705441" cy="70544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187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documentation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1654" y="4338540"/>
            <a:ext cx="4123295" cy="120032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Tango write-the-doc camp</a:t>
            </a:r>
          </a:p>
          <a:p>
            <a:pPr algn="ctr"/>
            <a:r>
              <a:rPr lang="en-US" sz="2400" dirty="0" smtClean="0"/>
              <a:t>–</a:t>
            </a:r>
          </a:p>
          <a:p>
            <a:pPr algn="ctr"/>
            <a:r>
              <a:rPr lang="en-US" sz="2400" dirty="0" smtClean="0"/>
              <a:t>May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3437" y="5638103"/>
            <a:ext cx="3679727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Photos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: Olga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Merkulova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 Lukasz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Zytniak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04" y="1364477"/>
            <a:ext cx="4774371" cy="268558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475" y="1164249"/>
            <a:ext cx="6710146" cy="3774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27" y="0"/>
            <a:ext cx="705441" cy="70544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46</a:t>
            </a:fld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34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Roadmap #2: Move to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Git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03" y="1494629"/>
            <a:ext cx="4900032" cy="37353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618" y="1333496"/>
            <a:ext cx="4981382" cy="4057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Striped Right Arrow 3"/>
          <p:cNvSpPr/>
          <p:nvPr/>
        </p:nvSpPr>
        <p:spPr>
          <a:xfrm>
            <a:off x="5325289" y="2957509"/>
            <a:ext cx="1438275" cy="809625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71756" y="827882"/>
            <a:ext cx="3992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Sourceforge</a:t>
            </a:r>
            <a:r>
              <a:rPr lang="en-US" sz="2400" dirty="0"/>
              <a:t> </a:t>
            </a:r>
            <a:r>
              <a:rPr lang="en-US" sz="2400" dirty="0" smtClean="0"/>
              <a:t>/ subversion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464846" y="747315"/>
            <a:ext cx="3992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Github</a:t>
            </a:r>
            <a:r>
              <a:rPr lang="en-US" sz="2400" dirty="0" smtClean="0"/>
              <a:t> / </a:t>
            </a:r>
            <a:r>
              <a:rPr lang="en-US" sz="2400" dirty="0" err="1" smtClean="0"/>
              <a:t>git</a:t>
            </a:r>
            <a:endParaRPr lang="en-GB" sz="2400" dirty="0"/>
          </a:p>
        </p:txBody>
      </p:sp>
      <p:sp>
        <p:nvSpPr>
          <p:cNvPr id="6" name="Rectangle 5"/>
          <p:cNvSpPr/>
          <p:nvPr/>
        </p:nvSpPr>
        <p:spPr>
          <a:xfrm>
            <a:off x="321261" y="5619764"/>
            <a:ext cx="4693914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GB" sz="2000" dirty="0" smtClean="0"/>
              <a:t>http://sourceforge.net/projects/tango-cs/</a:t>
            </a:r>
            <a:endParaRPr lang="en-GB" sz="2000" dirty="0"/>
          </a:p>
        </p:txBody>
      </p:sp>
      <p:sp>
        <p:nvSpPr>
          <p:cNvPr id="8" name="Rectangle 7"/>
          <p:cNvSpPr/>
          <p:nvPr/>
        </p:nvSpPr>
        <p:spPr>
          <a:xfrm>
            <a:off x="7135992" y="5619764"/>
            <a:ext cx="4650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dirty="0" smtClean="0"/>
              <a:t>https://github.com/tango-controls</a:t>
            </a:r>
            <a:endParaRPr lang="en-GB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04" y="64229"/>
            <a:ext cx="687546" cy="620342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29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Roadmap #2: Move to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Git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560" y="1947027"/>
            <a:ext cx="2408002" cy="754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819" y="2033693"/>
            <a:ext cx="3161136" cy="5749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158" y="3490405"/>
            <a:ext cx="3434459" cy="6595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4494" y="3387421"/>
            <a:ext cx="3443139" cy="8655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0666" y="5031710"/>
            <a:ext cx="3305442" cy="54900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9032239" y="2023488"/>
            <a:ext cx="2237554" cy="601300"/>
            <a:chOff x="357646" y="1409309"/>
            <a:chExt cx="2237554" cy="6013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646" y="1409309"/>
              <a:ext cx="601300" cy="6013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69600" y="1453978"/>
              <a:ext cx="1625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Codecov</a:t>
              </a:r>
              <a:endParaRPr lang="en-GB" sz="28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159759" y="943703"/>
            <a:ext cx="587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3</a:t>
            </a:r>
            <a:r>
              <a:rPr lang="en-US" sz="2800" b="1" baseline="30000" dirty="0" smtClean="0"/>
              <a:t>rd</a:t>
            </a:r>
            <a:r>
              <a:rPr lang="en-US" sz="2800" b="1" dirty="0" smtClean="0"/>
              <a:t> party tools for free!</a:t>
            </a:r>
            <a:endParaRPr lang="en-GB" sz="28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847" y="4829963"/>
            <a:ext cx="3238500" cy="952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60" y="3490405"/>
            <a:ext cx="2668843" cy="76252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04" y="64229"/>
            <a:ext cx="687546" cy="62034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88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Roadmap #2: Move to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Git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59759" y="943703"/>
            <a:ext cx="587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Pull Requests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831" y="1614551"/>
            <a:ext cx="5400337" cy="3628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286340" y="5706795"/>
            <a:ext cx="10348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en-GB" dirty="0">
                <a:solidFill>
                  <a:prstClr val="black"/>
                </a:solidFill>
                <a:latin typeface="Liberation Sans" panose="020B0604020202020204" pitchFamily="34" charset="0"/>
              </a:rPr>
              <a:t>Source: </a:t>
            </a:r>
            <a:r>
              <a:rPr lang="en-GB" dirty="0">
                <a:solidFill>
                  <a:prstClr val="black"/>
                </a:solidFill>
                <a:latin typeface="FreeSans"/>
                <a:hlinkClick r:id="rId3"/>
              </a:rPr>
              <a:t>https://medium.com/@swinkler/git-workflow-explained-a-step-by-step-guide-83c1c9247f03</a:t>
            </a:r>
            <a:endParaRPr lang="en-GB" sz="2000" dirty="0">
              <a:solidFill>
                <a:prstClr val="black"/>
              </a:solidFill>
              <a:latin typeface="FreeSans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7122160" y="2772000"/>
            <a:ext cx="0" cy="504000"/>
          </a:xfrm>
          <a:prstGeom prst="straightConnector1">
            <a:avLst/>
          </a:prstGeom>
          <a:ln w="28575">
            <a:solidFill>
              <a:srgbClr val="4A66AC"/>
            </a:solidFill>
            <a:headEnd type="non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12559" y="2783840"/>
            <a:ext cx="680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Push</a:t>
            </a:r>
            <a:endParaRPr lang="en-GB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04" y="64229"/>
            <a:ext cx="687546" cy="62034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12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 9 New Features: DEV_ENUM Attributes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5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969600" y="1023582"/>
            <a:ext cx="10982400" cy="4326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959429" y="927904"/>
            <a:ext cx="94709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Example using POGO (generated code):</a:t>
            </a:r>
            <a:endParaRPr lang="en-GB" sz="2800" dirty="0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600" y="1414032"/>
            <a:ext cx="4691164" cy="506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6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Roadmap #2: Move to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Git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59759" y="628743"/>
            <a:ext cx="587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Pull Requests</a:t>
            </a:r>
            <a:endParaRPr lang="en-GB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499" y="935630"/>
            <a:ext cx="8240061" cy="5922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04" y="64229"/>
            <a:ext cx="687546" cy="62034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60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LabVIEW binding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11326" y="622800"/>
            <a:ext cx="57406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hlinkClick r:id="rId2"/>
              </a:rPr>
              <a:t>https://</a:t>
            </a:r>
            <a:r>
              <a:rPr lang="en-GB" sz="2000" dirty="0" smtClean="0">
                <a:hlinkClick r:id="rId2"/>
              </a:rPr>
              <a:t>github.com/tango-controls/labview-binding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00" y="750387"/>
            <a:ext cx="4686469" cy="27428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874" y="1119600"/>
            <a:ext cx="3711126" cy="47826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721" y="3342640"/>
            <a:ext cx="6360972" cy="3315733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51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00" y="1345172"/>
            <a:ext cx="5581650" cy="4476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Roadmap #12: Auto-generate Unit Tests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POGO to generate unit tests automatically</a:t>
            </a:r>
            <a:endParaRPr lang="en-GB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526" y="2455054"/>
            <a:ext cx="6000750" cy="20193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19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00" y="1345172"/>
            <a:ext cx="5581650" cy="4476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25999"/>
            <a:ext cx="7761000" cy="63268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Roadmap #12: Auto-generate Unit Tests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64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Roadmap #12: Auto-generate Unit Tests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11560" y="2339675"/>
            <a:ext cx="4262800" cy="46166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JTango</a:t>
            </a:r>
            <a:r>
              <a:rPr lang="en-US" sz="2400" dirty="0" smtClean="0"/>
              <a:t> Maven archetype</a:t>
            </a:r>
            <a:endParaRPr lang="en-GB" sz="2400" dirty="0"/>
          </a:p>
        </p:txBody>
      </p:sp>
      <p:sp>
        <p:nvSpPr>
          <p:cNvPr id="6" name="Right Arrow 5"/>
          <p:cNvSpPr/>
          <p:nvPr/>
        </p:nvSpPr>
        <p:spPr>
          <a:xfrm>
            <a:off x="6116320" y="2381137"/>
            <a:ext cx="1554480" cy="42020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8026400" y="2395065"/>
            <a:ext cx="2123440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Simple Unit tests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610" y="1072014"/>
            <a:ext cx="3454699" cy="87383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55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Roadmap #12: Auto-generate Unit Tests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00" y="622800"/>
            <a:ext cx="10058400" cy="565326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56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Roadmap #14: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Replace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Boost.Python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Replace </a:t>
            </a:r>
            <a:r>
              <a:rPr lang="en-US" sz="2400" dirty="0" err="1" smtClean="0"/>
              <a:t>Boost.Python</a:t>
            </a:r>
            <a:r>
              <a:rPr lang="en-US" sz="2400" dirty="0" smtClean="0"/>
              <a:t> in </a:t>
            </a:r>
            <a:r>
              <a:rPr lang="en-US" sz="2400" dirty="0" err="1" smtClean="0"/>
              <a:t>PyTango</a:t>
            </a:r>
            <a:r>
              <a:rPr lang="en-US" sz="2400" dirty="0" smtClean="0"/>
              <a:t> with a lighter weight solution</a:t>
            </a:r>
            <a:endParaRPr lang="en-GB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00" y="1334802"/>
            <a:ext cx="6162933" cy="52183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7630160" y="3743945"/>
            <a:ext cx="4137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hlinkClick r:id="rId3"/>
              </a:rPr>
              <a:t>https://github.com/pybind/pybind11</a:t>
            </a:r>
            <a:endParaRPr lang="en-GB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630160" y="2069659"/>
            <a:ext cx="3931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Proof of </a:t>
            </a:r>
            <a:r>
              <a:rPr lang="en-US" sz="2000" dirty="0" smtClean="0"/>
              <a:t>Concept</a:t>
            </a:r>
            <a:r>
              <a:rPr lang="en-US" dirty="0" smtClean="0"/>
              <a:t> tests in progress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40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C++ Tango library status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9600" y="875604"/>
            <a:ext cx="9525680" cy="5159435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2400" b="0" dirty="0" smtClean="0"/>
              <a:t>Code restructured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2400" b="0" dirty="0" err="1" smtClean="0"/>
              <a:t>Autotools</a:t>
            </a:r>
            <a:r>
              <a:rPr lang="en-US" sz="2400" b="0" dirty="0" smtClean="0"/>
              <a:t> 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2400" b="0" dirty="0" smtClean="0"/>
              <a:t>Continuous integration with </a:t>
            </a:r>
            <a:r>
              <a:rPr lang="en-US" sz="2400" b="0" i="1" dirty="0"/>
              <a:t>T</a:t>
            </a:r>
            <a:r>
              <a:rPr lang="en-US" sz="2400" b="0" i="1" dirty="0" smtClean="0"/>
              <a:t>ravis CI</a:t>
            </a:r>
            <a:r>
              <a:rPr lang="en-US" sz="2400" b="0" dirty="0" smtClean="0"/>
              <a:t>, using </a:t>
            </a:r>
            <a:r>
              <a:rPr lang="en-US" sz="2400" b="0" i="1" dirty="0" err="1" smtClean="0"/>
              <a:t>docker</a:t>
            </a:r>
            <a:r>
              <a:rPr lang="en-US" sz="2400" b="0" dirty="0" smtClean="0"/>
              <a:t> containers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2400" b="0" dirty="0" smtClean="0"/>
              <a:t>Continuous integration with </a:t>
            </a:r>
            <a:r>
              <a:rPr lang="en-US" sz="2400" b="0" i="1" dirty="0" err="1" smtClean="0"/>
              <a:t>AppVeyor</a:t>
            </a:r>
            <a:r>
              <a:rPr lang="en-US" sz="2400" b="0" dirty="0" smtClean="0"/>
              <a:t> for Windows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2400" b="0" dirty="0" smtClean="0"/>
              <a:t>Bug fixes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2400" b="0" dirty="0" smtClean="0"/>
              <a:t>New features:</a:t>
            </a:r>
          </a:p>
          <a:p>
            <a:pPr marL="342900" lvl="2" indent="-342900">
              <a:buClr>
                <a:schemeClr val="bg2"/>
              </a:buClr>
              <a:buFont typeface="Wingdings" panose="05000000000000000000" pitchFamily="2" charset="2"/>
              <a:buChar char="q"/>
            </a:pPr>
            <a:r>
              <a:rPr lang="en-US" sz="2400" b="0" dirty="0" err="1" smtClean="0"/>
              <a:t>DevEnum</a:t>
            </a:r>
            <a:r>
              <a:rPr lang="en-US" sz="2400" b="0" dirty="0" smtClean="0"/>
              <a:t> labels for </a:t>
            </a:r>
            <a:r>
              <a:rPr lang="en-US" sz="2400" b="0" dirty="0" err="1" smtClean="0"/>
              <a:t>DevEnum</a:t>
            </a:r>
            <a:r>
              <a:rPr lang="en-US" sz="2400" b="0" dirty="0" smtClean="0"/>
              <a:t> command parameters</a:t>
            </a:r>
          </a:p>
          <a:p>
            <a:pPr marL="342900" lvl="2" indent="-342900">
              <a:buClr>
                <a:schemeClr val="bg2"/>
              </a:buClr>
              <a:buFont typeface="Wingdings" panose="05000000000000000000" pitchFamily="2" charset="2"/>
              <a:buChar char="q"/>
            </a:pPr>
            <a:r>
              <a:rPr lang="en-US" sz="2400" dirty="0" err="1" smtClean="0"/>
              <a:t>DevPipeBlob</a:t>
            </a:r>
            <a:r>
              <a:rPr lang="en-US" sz="2400" dirty="0" smtClean="0"/>
              <a:t> in command parameters</a:t>
            </a:r>
          </a:p>
          <a:p>
            <a:pPr marL="342900" lvl="2" indent="-342900">
              <a:buClr>
                <a:schemeClr val="bg2"/>
              </a:buClr>
              <a:buFont typeface="Wingdings" panose="05000000000000000000" pitchFamily="2" charset="2"/>
              <a:buChar char="q"/>
            </a:pPr>
            <a:r>
              <a:rPr lang="en-US" sz="2400" b="0" dirty="0" smtClean="0"/>
              <a:t>Tango 10 frequent development releases to </a:t>
            </a:r>
            <a:r>
              <a:rPr lang="en-US" sz="2400" b="0" dirty="0" err="1" smtClean="0"/>
              <a:t>Bintray</a:t>
            </a:r>
            <a:r>
              <a:rPr lang="en-US" sz="2400" b="0" dirty="0" smtClean="0"/>
              <a:t> </a:t>
            </a:r>
            <a:br>
              <a:rPr lang="en-US" sz="2400" b="0" dirty="0" smtClean="0"/>
            </a:br>
            <a:r>
              <a:rPr lang="en-US" sz="2400" b="0" dirty="0" smtClean="0"/>
              <a:t>(</a:t>
            </a:r>
            <a:r>
              <a:rPr lang="en-US" sz="2400" b="0" dirty="0" smtClean="0">
                <a:hlinkClick r:id="rId2"/>
              </a:rPr>
              <a:t>www.bintray.com/tango-controls</a:t>
            </a:r>
            <a:r>
              <a:rPr lang="en-US" sz="2400" b="0" dirty="0" smtClean="0"/>
              <a:t>) as </a:t>
            </a:r>
            <a:r>
              <a:rPr lang="en-US" sz="2400" b="0" dirty="0" err="1" smtClean="0"/>
              <a:t>Debian</a:t>
            </a:r>
            <a:r>
              <a:rPr lang="en-US" sz="2400" b="0" dirty="0" smtClean="0"/>
              <a:t> packages for Tango</a:t>
            </a:r>
          </a:p>
          <a:p>
            <a:pPr marL="342900" lvl="2" indent="-342900">
              <a:buClr>
                <a:schemeClr val="bg2"/>
              </a:buClr>
              <a:buFont typeface="Wingdings" panose="05000000000000000000" pitchFamily="2" charset="2"/>
              <a:buChar char="q"/>
            </a:pPr>
            <a:r>
              <a:rPr lang="en-US" sz="2400" dirty="0" smtClean="0"/>
              <a:t>Major releases packaging will go to official repositories</a:t>
            </a:r>
            <a:endParaRPr lang="en-US" sz="2400" b="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833" y="1113289"/>
            <a:ext cx="2408002" cy="754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738" y="1421628"/>
            <a:ext cx="2183549" cy="15032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640" y="1229814"/>
            <a:ext cx="1688945" cy="577994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2772747" y="1384046"/>
            <a:ext cx="853440" cy="377111"/>
          </a:xfrm>
          <a:prstGeom prst="rightArrow">
            <a:avLst/>
          </a:prstGeom>
          <a:solidFill>
            <a:schemeClr val="bg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872" y="3795535"/>
            <a:ext cx="1483970" cy="11587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0"/>
            <a:ext cx="786720" cy="7867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834" y="5085153"/>
            <a:ext cx="1686910" cy="8153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680" y="2330383"/>
            <a:ext cx="2421032" cy="440187"/>
          </a:xfrm>
          <a:prstGeom prst="rect">
            <a:avLst/>
          </a:prstGeom>
        </p:spPr>
      </p:pic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09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C++ Tango library status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0"/>
            <a:ext cx="786720" cy="7867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40" y="748800"/>
            <a:ext cx="8046720" cy="56202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80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JTango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status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9600" y="868642"/>
            <a:ext cx="5024800" cy="3469678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2400" b="0" dirty="0" smtClean="0"/>
              <a:t>Code restructured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2400" b="0" dirty="0" smtClean="0"/>
              <a:t>Bug fixes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2400" b="0" dirty="0" err="1" smtClean="0"/>
              <a:t>Mavenization</a:t>
            </a:r>
            <a:endParaRPr lang="en-US" sz="2400" b="0" dirty="0" smtClean="0"/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2400" b="0" dirty="0" smtClean="0"/>
              <a:t>Automatic deployment on </a:t>
            </a:r>
            <a:r>
              <a:rPr lang="en-US" sz="2400" b="0" dirty="0" err="1" smtClean="0"/>
              <a:t>Bintray</a:t>
            </a:r>
            <a:endParaRPr lang="en-US" sz="2400" b="0" dirty="0" smtClean="0"/>
          </a:p>
          <a:p>
            <a:endParaRPr lang="en-US" sz="2400" b="0" dirty="0" smtClean="0"/>
          </a:p>
          <a:p>
            <a:r>
              <a:rPr lang="en-US" sz="2400" b="0" dirty="0" smtClean="0"/>
              <a:t/>
            </a:r>
            <a:br>
              <a:rPr lang="en-US" sz="2400" b="0" dirty="0" smtClean="0"/>
            </a:br>
            <a:r>
              <a:rPr lang="en-US" sz="2400" b="0" dirty="0" smtClean="0">
                <a:hlinkClick r:id="rId2"/>
              </a:rPr>
              <a:t>www.bintray.com/tango-controls</a:t>
            </a:r>
            <a:endParaRPr lang="en-US" sz="2400" b="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290" y="746720"/>
            <a:ext cx="5896710" cy="54000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01" y="1734133"/>
            <a:ext cx="2069432" cy="5234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76" y="30325"/>
            <a:ext cx="819264" cy="83831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52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 9 New Features: DEV_ENUM Attributes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6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969600" y="1023582"/>
            <a:ext cx="10982400" cy="4326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959429" y="927904"/>
            <a:ext cx="94709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Example using POGO (generated code):</a:t>
            </a:r>
            <a:endParaRPr lang="en-GB" sz="2800" dirty="0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600" y="1616364"/>
            <a:ext cx="11216474" cy="413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8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JTango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status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9600" y="697480"/>
            <a:ext cx="9708560" cy="497840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pPr algn="ctr"/>
            <a:r>
              <a:rPr lang="en-US" sz="2400" b="0" dirty="0" smtClean="0"/>
              <a:t>Soon on Maven Central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148" y="1195320"/>
            <a:ext cx="7381128" cy="51198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76" y="30325"/>
            <a:ext cx="819264" cy="83831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16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PyTango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status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320" y="2231763"/>
            <a:ext cx="3549680" cy="2018427"/>
          </a:xfrm>
        </p:spPr>
      </p:pic>
      <p:sp>
        <p:nvSpPr>
          <p:cNvPr id="6" name="TextBox 5"/>
          <p:cNvSpPr txBox="1"/>
          <p:nvPr/>
        </p:nvSpPr>
        <p:spPr>
          <a:xfrm>
            <a:off x="969600" y="1026160"/>
            <a:ext cx="6565806" cy="526297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>
              <a:buClr>
                <a:schemeClr val="bg2"/>
              </a:buClr>
            </a:pPr>
            <a:r>
              <a:rPr lang="en-US" sz="2400" b="1" dirty="0" smtClean="0"/>
              <a:t>News since latest ICALEPCS</a:t>
            </a:r>
          </a:p>
          <a:p>
            <a:pPr>
              <a:buClr>
                <a:schemeClr val="bg2"/>
              </a:buClr>
            </a:pPr>
            <a:endParaRPr lang="en-US" sz="2400" dirty="0" smtClean="0"/>
          </a:p>
          <a:p>
            <a:pPr marL="285750" indent="-28575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2400" dirty="0" err="1" smtClean="0"/>
              <a:t>PyTango</a:t>
            </a:r>
            <a:r>
              <a:rPr lang="en-US" sz="2400" dirty="0" smtClean="0"/>
              <a:t> 9.2.2 released in September 2017:</a:t>
            </a:r>
          </a:p>
          <a:p>
            <a:pPr marL="742950" lvl="1" indent="-28575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Pipes</a:t>
            </a:r>
          </a:p>
          <a:p>
            <a:pPr marL="742950" lvl="1" indent="-28575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Dynamic commands</a:t>
            </a:r>
          </a:p>
          <a:p>
            <a:pPr marL="742950" lvl="1" indent="-28575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Forwarded Attributes</a:t>
            </a:r>
          </a:p>
          <a:p>
            <a:pPr marL="742950" lvl="1" indent="-28575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Mandatory properties</a:t>
            </a:r>
          </a:p>
          <a:p>
            <a:pPr marL="742950" lvl="1" indent="-28575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Interface Change Events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2 modules for unit-testing added</a:t>
            </a:r>
            <a:endParaRPr lang="en-US" sz="2400" dirty="0"/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Bug fixes</a:t>
            </a:r>
            <a:endParaRPr lang="en-US" sz="2400" dirty="0"/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Code refactoring</a:t>
            </a:r>
            <a:endParaRPr lang="en-US" sz="2400" dirty="0"/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More Unit Tests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Code quality check with </a:t>
            </a:r>
            <a:r>
              <a:rPr lang="en-US" sz="2400" dirty="0" err="1" smtClean="0"/>
              <a:t>pylint</a:t>
            </a:r>
            <a:r>
              <a:rPr lang="en-US" sz="2400" dirty="0" smtClean="0"/>
              <a:t> and flake8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official tango-controls </a:t>
            </a:r>
            <a:r>
              <a:rPr lang="en-US" sz="2400" dirty="0" err="1" smtClean="0"/>
              <a:t>conda</a:t>
            </a:r>
            <a:r>
              <a:rPr lang="en-US" sz="2400" dirty="0" smtClean="0"/>
              <a:t> channel</a:t>
            </a:r>
          </a:p>
        </p:txBody>
      </p:sp>
      <p:sp>
        <p:nvSpPr>
          <p:cNvPr id="8" name="Rectangle 7"/>
          <p:cNvSpPr/>
          <p:nvPr/>
        </p:nvSpPr>
        <p:spPr>
          <a:xfrm>
            <a:off x="7247406" y="4253440"/>
            <a:ext cx="48814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/>
              <a:t>https://github.com/tango-controls/pytango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27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252" y="126000"/>
            <a:ext cx="10982400" cy="4968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Roadmap #3: Remove CORBA completely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0252" y="917104"/>
            <a:ext cx="8744200" cy="3726613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pPr marL="457200" lvl="1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Introduce an abstract transport layer</a:t>
            </a:r>
          </a:p>
          <a:p>
            <a:pPr marL="457200" lvl="1" indent="-457200">
              <a:buFont typeface="Wingdings" panose="05000000000000000000" pitchFamily="2" charset="2"/>
              <a:buChar char="Ø"/>
            </a:pPr>
            <a:r>
              <a:rPr lang="en-GB" sz="2400" dirty="0"/>
              <a:t>Replace CORBA as synchronous communications </a:t>
            </a:r>
            <a:r>
              <a:rPr lang="en-GB" sz="2400" dirty="0" smtClean="0"/>
              <a:t>protocol </a:t>
            </a:r>
            <a:r>
              <a:rPr lang="en-GB" sz="2400" dirty="0"/>
              <a:t>with a pluggable protocol </a:t>
            </a:r>
            <a:r>
              <a:rPr lang="en-GB" sz="2400" dirty="0" smtClean="0"/>
              <a:t>layer</a:t>
            </a:r>
          </a:p>
          <a:p>
            <a:pPr marL="457200" lvl="1" indent="-457200">
              <a:buFont typeface="Wingdings" panose="05000000000000000000" pitchFamily="2" charset="2"/>
              <a:buChar char="Ø"/>
            </a:pPr>
            <a:r>
              <a:rPr lang="en-GB" sz="2400" dirty="0" smtClean="0"/>
              <a:t>remove </a:t>
            </a:r>
            <a:r>
              <a:rPr lang="en-GB" sz="2400" dirty="0"/>
              <a:t>all dependencies on CORBA </a:t>
            </a:r>
            <a:endParaRPr lang="en-GB" sz="2400" dirty="0" smtClean="0"/>
          </a:p>
          <a:p>
            <a:pPr marL="814388" lvl="3" indent="-457200">
              <a:buFont typeface="Wingdings" panose="05000000000000000000" pitchFamily="2" charset="2"/>
              <a:buChar char="Ø"/>
            </a:pPr>
            <a:r>
              <a:rPr lang="en-GB" sz="2200" dirty="0" smtClean="0"/>
              <a:t>serialisation library</a:t>
            </a:r>
          </a:p>
          <a:p>
            <a:pPr marL="814388" lvl="3" indent="-457200">
              <a:buFont typeface="Wingdings" panose="05000000000000000000" pitchFamily="2" charset="2"/>
              <a:buChar char="Ø"/>
            </a:pPr>
            <a:r>
              <a:rPr lang="en-GB" sz="2200" dirty="0" smtClean="0"/>
              <a:t>data types</a:t>
            </a:r>
          </a:p>
          <a:p>
            <a:pPr marL="457200" lvl="1" indent="-457200">
              <a:buFont typeface="Wingdings" panose="05000000000000000000" pitchFamily="2" charset="2"/>
              <a:buChar char="Ø"/>
            </a:pPr>
            <a:r>
              <a:rPr lang="en-GB" sz="2400" dirty="0" smtClean="0"/>
              <a:t>use              as </a:t>
            </a:r>
            <a:r>
              <a:rPr lang="en-GB" sz="2400" dirty="0"/>
              <a:t>first implementation</a:t>
            </a:r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104" y="3789612"/>
            <a:ext cx="955045" cy="2982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6" y="36299"/>
            <a:ext cx="772266" cy="733653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93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Roadmap #3: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Remove CORBA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completely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0251" y="764704"/>
            <a:ext cx="8752589" cy="5544655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sz="2300" dirty="0" err="1" smtClean="0"/>
              <a:t>cppTango</a:t>
            </a:r>
            <a:r>
              <a:rPr lang="en-US" sz="2300" dirty="0" smtClean="0"/>
              <a:t> (C++ Tango library):</a:t>
            </a:r>
            <a:r>
              <a:rPr lang="en-US" sz="2300" b="0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b="0" dirty="0" smtClean="0"/>
              <a:t>Code restructured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b="0" dirty="0" smtClean="0"/>
              <a:t>CORBA </a:t>
            </a:r>
            <a:r>
              <a:rPr lang="en-US" sz="2300" b="0" dirty="0" err="1" smtClean="0"/>
              <a:t>notifd</a:t>
            </a:r>
            <a:r>
              <a:rPr lang="en-US" sz="2300" b="0" dirty="0" smtClean="0"/>
              <a:t> events related code purged in Tango V10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b="0" dirty="0" smtClean="0"/>
              <a:t>Proof of concept refactoring to:</a:t>
            </a:r>
          </a:p>
          <a:p>
            <a:pPr marL="700088" lvl="3" indent="-342900">
              <a:buFont typeface="Wingdings" panose="05000000000000000000" pitchFamily="2" charset="2"/>
              <a:buChar char="ü"/>
            </a:pPr>
            <a:r>
              <a:rPr lang="en-US" sz="2000" b="0" dirty="0" smtClean="0"/>
              <a:t>Isolate CORBA code</a:t>
            </a:r>
          </a:p>
          <a:p>
            <a:pPr marL="700088" lvl="3" indent="-342900">
              <a:buFont typeface="Wingdings" panose="05000000000000000000" pitchFamily="2" charset="2"/>
              <a:buChar char="ü"/>
            </a:pPr>
            <a:r>
              <a:rPr lang="en-US" sz="2000" dirty="0" smtClean="0"/>
              <a:t>Implement </a:t>
            </a:r>
            <a:r>
              <a:rPr lang="en-US" sz="2000" dirty="0" err="1" smtClean="0"/>
              <a:t>DevVarDoubleArray</a:t>
            </a:r>
            <a:r>
              <a:rPr lang="en-US" sz="2000" dirty="0" smtClean="0"/>
              <a:t> type using an architecture allowing plugins</a:t>
            </a:r>
          </a:p>
          <a:p>
            <a:pPr marL="700088" lvl="3" indent="-342900">
              <a:buFont typeface="Wingdings" panose="05000000000000000000" pitchFamily="2" charset="2"/>
              <a:buChar char="ü"/>
            </a:pPr>
            <a:r>
              <a:rPr lang="en-US" sz="2000" b="0" dirty="0" smtClean="0"/>
              <a:t>Replace </a:t>
            </a:r>
            <a:r>
              <a:rPr lang="en-US" sz="2000" b="0" dirty="0" err="1" smtClean="0"/>
              <a:t>omni_threads</a:t>
            </a:r>
            <a:r>
              <a:rPr lang="en-US" sz="2000" b="0" dirty="0" smtClean="0"/>
              <a:t> with C++ 11 threads</a:t>
            </a:r>
          </a:p>
          <a:p>
            <a:pPr lvl="3" indent="0">
              <a:buNone/>
            </a:pPr>
            <a:endParaRPr lang="en-US" sz="2000" b="0" dirty="0" smtClean="0"/>
          </a:p>
          <a:p>
            <a:pPr lvl="2"/>
            <a:r>
              <a:rPr lang="en-US" sz="2000" b="1" dirty="0" smtClean="0"/>
              <a:t>Compatibility will be preserved all along the way!</a:t>
            </a:r>
          </a:p>
          <a:p>
            <a:pPr marL="700088" lvl="3" indent="-342900">
              <a:buFont typeface="Wingdings" panose="05000000000000000000" pitchFamily="2" charset="2"/>
              <a:buChar char="ü"/>
            </a:pPr>
            <a:r>
              <a:rPr lang="en-US" sz="2000" dirty="0" smtClean="0"/>
              <a:t>Runtime compatibility</a:t>
            </a:r>
          </a:p>
          <a:p>
            <a:pPr marL="700088" lvl="3" indent="-342900">
              <a:buFont typeface="Wingdings" panose="05000000000000000000" pitchFamily="2" charset="2"/>
              <a:buChar char="ü"/>
            </a:pPr>
            <a:r>
              <a:rPr lang="en-US" sz="2000" dirty="0" smtClean="0"/>
              <a:t>Source code compatibility with minor changes</a:t>
            </a:r>
          </a:p>
          <a:p>
            <a:pPr marL="700088" lvl="3" indent="-342900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700088" lvl="3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Setup CI for cross-version checking</a:t>
            </a:r>
          </a:p>
        </p:txBody>
      </p:sp>
      <p:sp>
        <p:nvSpPr>
          <p:cNvPr id="9" name="TextBox 8"/>
          <p:cNvSpPr txBox="1"/>
          <p:nvPr/>
        </p:nvSpPr>
        <p:spPr>
          <a:xfrm rot="1203591">
            <a:off x="7241031" y="4591300"/>
            <a:ext cx="2300268" cy="461665"/>
          </a:xfrm>
          <a:prstGeom prst="rect">
            <a:avLst/>
          </a:prstGeom>
          <a:noFill/>
          <a:ln w="44450" cmpd="dbl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IMPORTANT</a:t>
            </a:r>
            <a:endParaRPr lang="en-GB" sz="24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6" y="36299"/>
            <a:ext cx="772266" cy="73365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703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Roadmap #10 Long Term Support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9600" y="846320"/>
            <a:ext cx="10541680" cy="3380240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sz="2400" dirty="0" smtClean="0"/>
              <a:t>Provide upgrades for older versions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Long </a:t>
            </a:r>
            <a:r>
              <a:rPr lang="en-US" sz="2400" dirty="0"/>
              <a:t>Term Support for Tango </a:t>
            </a:r>
            <a:r>
              <a:rPr lang="en-US" sz="2400" dirty="0" smtClean="0"/>
              <a:t>9 </a:t>
            </a:r>
            <a:br>
              <a:rPr lang="en-US" sz="2400" dirty="0" smtClean="0"/>
            </a:br>
            <a:r>
              <a:rPr lang="en-US" sz="2400" dirty="0" smtClean="0"/>
              <a:t>(min 5 years after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Tango V10 stable release)</a:t>
            </a:r>
            <a:endParaRPr lang="en-US" sz="24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Bug fixes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Simple new </a:t>
            </a:r>
            <a:r>
              <a:rPr lang="en-US" sz="2000" dirty="0" smtClean="0"/>
              <a:t>features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tango-9-lts branch on </a:t>
            </a:r>
            <a:r>
              <a:rPr lang="en-US" sz="2400" dirty="0" err="1" smtClean="0"/>
              <a:t>Github</a:t>
            </a:r>
            <a:r>
              <a:rPr lang="en-US" sz="2400" dirty="0" smtClean="0"/>
              <a:t>: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			</a:t>
            </a:r>
            <a:r>
              <a:rPr lang="en-US" dirty="0">
                <a:solidFill>
                  <a:schemeClr val="tx2"/>
                </a:solidFill>
                <a:hlinkClick r:id="rId3"/>
              </a:rPr>
              <a:t>https://github.com/tango-controls/cppTango/tree/tango-9-lts</a:t>
            </a:r>
            <a:endParaRPr lang="en-GB" sz="2400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 startAt="10"/>
            </a:pPr>
            <a:endParaRPr lang="en-US" sz="24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02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565" y="968991"/>
            <a:ext cx="7392627" cy="47230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730731" y="5903038"/>
            <a:ext cx="33528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Photo: Albert </a:t>
            </a:r>
            <a:r>
              <a:rPr lang="en-US" dirty="0" err="1" smtClean="0"/>
              <a:t>Gea</a:t>
            </a:r>
            <a:r>
              <a:rPr lang="en-US" dirty="0"/>
              <a:t> </a:t>
            </a:r>
            <a:r>
              <a:rPr lang="en-US" dirty="0" smtClean="0"/>
              <a:t>/ Reuters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23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3680" y="125208"/>
            <a:ext cx="10170160" cy="3054872"/>
          </a:xfrm>
        </p:spPr>
        <p:txBody>
          <a:bodyPr/>
          <a:lstStyle/>
          <a:p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thanks to the TANGO Controls community and kernel team!</a:t>
            </a:r>
            <a:b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attention!</a:t>
            </a:r>
          </a:p>
          <a:p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  <a:endParaRPr lang="en-GB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" y="0"/>
            <a:ext cx="1004510" cy="1103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680960" y="5648960"/>
            <a:ext cx="451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www.tango-controls.org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2560320"/>
            <a:ext cx="3088640" cy="3088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03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 9 New Features: DEV_ENUM Attributes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7</a:t>
            </a:fld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959429" y="927904"/>
            <a:ext cx="94709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ATKPanel</a:t>
            </a:r>
            <a:endParaRPr lang="en-GB" sz="2800" dirty="0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325" y="1451125"/>
            <a:ext cx="6732246" cy="455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3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 9 New Features: DEV_ENUM Attributes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8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969600" y="974362"/>
            <a:ext cx="1098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/>
              </a:buClr>
            </a:pPr>
            <a:r>
              <a:rPr lang="en-US" sz="2400" dirty="0" smtClean="0"/>
              <a:t>The enumeration labels can be set dynamically after the attribute creation: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59428" y="1738630"/>
            <a:ext cx="10992571" cy="403187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void 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MyDev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init_device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{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...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Attribute &amp;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att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get_device_attr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()-&gt;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get_attr_by_name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("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TheEnumAtt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");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6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MultiAttrProp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DevEnum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multi_prop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att.get_properties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multi_prop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8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multi_prop.enum_labels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/*</a:t>
            </a:r>
            <a:r>
              <a:rPr kumimoji="0" lang="en-US" altLang="en-US" sz="20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your fancy </a:t>
            </a:r>
            <a:r>
              <a:rPr kumimoji="0" lang="en-US" altLang="en-US" sz="20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enum</a:t>
            </a:r>
            <a:r>
              <a:rPr kumimoji="0" lang="en-US" altLang="en-US" sz="20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labels */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10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att.set_properties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multi_prop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11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....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12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}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kumimoji="0" lang="en-US" altLang="en-US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25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 9 New Features: DEV_ENUM Attributes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TANGO New Developments - TANGO Workshop - ICALEPCS 2017 - Barcelona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F6DE1-18BF-4847-BAA0-1EBEFC91AC22}" type="slidenum">
              <a:rPr lang="en-GB" smtClean="0"/>
              <a:t>9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969600" y="974362"/>
            <a:ext cx="1098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/>
              </a:buClr>
            </a:pPr>
            <a:r>
              <a:rPr lang="en-US" sz="2400" dirty="0" smtClean="0"/>
              <a:t>Setting the attribute value: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59428" y="1643915"/>
            <a:ext cx="10992571" cy="440120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   </a:t>
            </a:r>
            <a:r>
              <a:rPr lang="en-US" alt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enum</a:t>
            </a:r>
            <a:r>
              <a:rPr lang="en-US" alt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Card points </a:t>
            </a:r>
            <a:endParaRPr lang="en-US" alt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   {</a:t>
            </a:r>
            <a:endParaRPr lang="en-US" alt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3       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NORTH = 0,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4       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SOUTH,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5       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EAST,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6       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WEST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7   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8 </a:t>
            </a:r>
            <a:endParaRPr lang="en-US" alt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9   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alt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MyDev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alt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read_TheEnum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(Attribute &amp;</a:t>
            </a:r>
            <a:r>
              <a:rPr lang="en-US" alt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att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AutoNum type="arabicPlain" startAt="10"/>
            </a:pPr>
            <a:r>
              <a:rPr lang="en-US" alt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AutoNum type="arabicPlain" startAt="10"/>
            </a:pPr>
            <a:r>
              <a:rPr lang="en-US" alt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12       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points = SOUTH;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13       </a:t>
            </a:r>
            <a:r>
              <a:rPr lang="en-US" alt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att.set_value</a:t>
            </a:r>
            <a:r>
              <a:rPr lang="en-US" alt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(&amp;points);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14  }</a:t>
            </a:r>
            <a:endParaRPr kumimoji="0" lang="en-US" altLang="en-US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4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RF-default">
  <a:themeElements>
    <a:clrScheme name="ESRF-LightBlue">
      <a:dk1>
        <a:sysClr val="windowText" lastClr="000000"/>
      </a:dk1>
      <a:lt1>
        <a:sysClr val="window" lastClr="FFFFFF"/>
      </a:lt1>
      <a:dk2>
        <a:srgbClr val="132577"/>
      </a:dk2>
      <a:lt2>
        <a:srgbClr val="51A026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AF007C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lank.potx" id="{67C11CAC-9023-4D7C-A201-0E73168C1C5C}" vid="{657381B9-D2A2-47F3-8C63-832BC456550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TangoTemplate</Template>
  <TotalTime>18141</TotalTime>
  <Words>2697</Words>
  <Application>Microsoft Office PowerPoint</Application>
  <PresentationFormat>Widescreen</PresentationFormat>
  <Paragraphs>486</Paragraphs>
  <Slides>66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6" baseType="lpstr">
      <vt:lpstr>Arial</vt:lpstr>
      <vt:lpstr>Wingdings</vt:lpstr>
      <vt:lpstr>Courier New</vt:lpstr>
      <vt:lpstr>ITCOfficinaSans LT Book</vt:lpstr>
      <vt:lpstr>FreeSans</vt:lpstr>
      <vt:lpstr>Times New Roman</vt:lpstr>
      <vt:lpstr>Liberation Sans</vt:lpstr>
      <vt:lpstr>Calibri</vt:lpstr>
      <vt:lpstr>Tahoma</vt:lpstr>
      <vt:lpstr>ESRF-default</vt:lpstr>
      <vt:lpstr>TANGO New Developments New features</vt:lpstr>
      <vt:lpstr>TANGO 9 New Features</vt:lpstr>
      <vt:lpstr>TANGO 9 New Features: DEV_ENUM Attributes</vt:lpstr>
      <vt:lpstr>TANGO 9 New Features: DEV_ENUM Attributes</vt:lpstr>
      <vt:lpstr>TANGO 9 New Features: DEV_ENUM Attributes</vt:lpstr>
      <vt:lpstr>TANGO 9 New Features: DEV_ENUM Attributes</vt:lpstr>
      <vt:lpstr>TANGO 9 New Features: DEV_ENUM Attributes</vt:lpstr>
      <vt:lpstr>TANGO 9 New Features: DEV_ENUM Attributes</vt:lpstr>
      <vt:lpstr>TANGO 9 New Features: DEV_ENUM Attributes</vt:lpstr>
      <vt:lpstr>TANGO 9 New Features: DEV_ENUM Attributes</vt:lpstr>
      <vt:lpstr>TANGO 9 New Features: DEV_ENUM Attributes</vt:lpstr>
      <vt:lpstr>TANGO 9 New Features: Forwarded Attributes</vt:lpstr>
      <vt:lpstr>TANGO 9 New Features: Forwarded Attributes</vt:lpstr>
      <vt:lpstr>TANGO 9 New Features: Forwarded Attributes</vt:lpstr>
      <vt:lpstr>TANGO 9 New Features: Forwarded Attributes</vt:lpstr>
      <vt:lpstr>TANGO 9 New Features: Forwarded Attributes</vt:lpstr>
      <vt:lpstr>TANGO 9 New Features: Forwarded Attributes</vt:lpstr>
      <vt:lpstr>TANGO 9 New Features: Forwarded Attributes</vt:lpstr>
      <vt:lpstr>TANGO 9 New Features: Forwarded Attributes</vt:lpstr>
      <vt:lpstr>TANGO 9 New Features: Forwarded Attributes</vt:lpstr>
      <vt:lpstr>TANGO 9 New Features: Forwarded Attributes</vt:lpstr>
      <vt:lpstr>TANGO 9 New Features: Forwarded Attributes</vt:lpstr>
      <vt:lpstr>TANGO 9 New Features: Forwarded Attributes</vt:lpstr>
      <vt:lpstr>TANGO 9 New Features: Forwarded Attributes</vt:lpstr>
      <vt:lpstr>TANGO 9 New Features: Forwarded Attributes</vt:lpstr>
      <vt:lpstr>TANGO 9 New Features: Forwarded Attributes</vt:lpstr>
      <vt:lpstr>TANGO 9 New Features: Forwarded Attributes</vt:lpstr>
      <vt:lpstr>TANGO 9 New Features: Pipes</vt:lpstr>
      <vt:lpstr>TANGO 9 New Features: Pipes</vt:lpstr>
      <vt:lpstr>TANGO 9 New Features: Pipes</vt:lpstr>
      <vt:lpstr>TANGO 9 New Features: Pipes</vt:lpstr>
      <vt:lpstr>TANGO 9 New Features: Pipes</vt:lpstr>
      <vt:lpstr>TANGO 9 New Features: Pipes</vt:lpstr>
      <vt:lpstr>TANGO 9 New Features: Pipes</vt:lpstr>
      <vt:lpstr>TANGO 9 New Features: Pipes: Client side: Extracting data with prior content knowledge</vt:lpstr>
      <vt:lpstr>TANGO 9 New Features: Pipes</vt:lpstr>
      <vt:lpstr>TANGO 9 New Features: Dynamic commands</vt:lpstr>
      <vt:lpstr>TANGO 9 New Features: Dynamic commands</vt:lpstr>
      <vt:lpstr>TANGO 9 New Features: DEVICE INTERFACE CHANGE EVENT</vt:lpstr>
      <vt:lpstr>TANGO 9 New Features: DEVICE INTERFACE CHANGE EVENT</vt:lpstr>
      <vt:lpstr>TANGO 9 New Features: Pipe events</vt:lpstr>
      <vt:lpstr>TANGO 9 New Features: Polling threads improvements</vt:lpstr>
      <vt:lpstr>New Features: DBBench</vt:lpstr>
      <vt:lpstr>New Features: DBBench</vt:lpstr>
      <vt:lpstr>Documentation</vt:lpstr>
      <vt:lpstr>documentation</vt:lpstr>
      <vt:lpstr>Roadmap #2: Move to Git</vt:lpstr>
      <vt:lpstr>Roadmap #2: Move to Git</vt:lpstr>
      <vt:lpstr>Roadmap #2: Move to Git</vt:lpstr>
      <vt:lpstr>Roadmap #2: Move to Git</vt:lpstr>
      <vt:lpstr>LabVIEW binding</vt:lpstr>
      <vt:lpstr>Roadmap #12: Auto-generate Unit Tests</vt:lpstr>
      <vt:lpstr>Roadmap #12: Auto-generate Unit Tests</vt:lpstr>
      <vt:lpstr>Roadmap #12: Auto-generate Unit Tests</vt:lpstr>
      <vt:lpstr>Roadmap #12: Auto-generate Unit Tests</vt:lpstr>
      <vt:lpstr>Roadmap #14: Replace Boost.Python</vt:lpstr>
      <vt:lpstr>C++ Tango library status</vt:lpstr>
      <vt:lpstr>C++ Tango library status</vt:lpstr>
      <vt:lpstr>JTango status</vt:lpstr>
      <vt:lpstr>JTango status</vt:lpstr>
      <vt:lpstr>PyTango status</vt:lpstr>
      <vt:lpstr>Roadmap #3: Remove CORBA completely</vt:lpstr>
      <vt:lpstr>Roadmap #3: Remove CORBA completely</vt:lpstr>
      <vt:lpstr>Roadmap #10 Long Term Support</vt:lpstr>
      <vt:lpstr>Conclusion</vt:lpstr>
      <vt:lpstr>PowerPoint Presentation</vt:lpstr>
    </vt:vector>
  </TitlesOfParts>
  <Company>ESRF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TANGO Kernel Development Status</dc:title>
  <dc:creator>BOURTEMBOURG Reynald</dc:creator>
  <cp:lastModifiedBy>oploan</cp:lastModifiedBy>
  <cp:revision>358</cp:revision>
  <dcterms:created xsi:type="dcterms:W3CDTF">2017-09-18T13:34:06Z</dcterms:created>
  <dcterms:modified xsi:type="dcterms:W3CDTF">2017-10-07T12:49:58Z</dcterms:modified>
</cp:coreProperties>
</file>