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316" r:id="rId3"/>
    <p:sldId id="317" r:id="rId4"/>
    <p:sldId id="320" r:id="rId5"/>
    <p:sldId id="344" r:id="rId6"/>
    <p:sldId id="313" r:id="rId7"/>
    <p:sldId id="315" r:id="rId8"/>
    <p:sldId id="325" r:id="rId9"/>
    <p:sldId id="319" r:id="rId10"/>
    <p:sldId id="322" r:id="rId11"/>
    <p:sldId id="323" r:id="rId12"/>
    <p:sldId id="336" r:id="rId13"/>
    <p:sldId id="337" r:id="rId14"/>
    <p:sldId id="338" r:id="rId15"/>
    <p:sldId id="324" r:id="rId16"/>
    <p:sldId id="350" r:id="rId17"/>
    <p:sldId id="340" r:id="rId18"/>
    <p:sldId id="330" r:id="rId19"/>
    <p:sldId id="326" r:id="rId20"/>
    <p:sldId id="327" r:id="rId21"/>
    <p:sldId id="332" r:id="rId22"/>
    <p:sldId id="34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6" autoAdjust="0"/>
    <p:restoredTop sz="94660"/>
  </p:normalViewPr>
  <p:slideViewPr>
    <p:cSldViewPr>
      <p:cViewPr varScale="1">
        <p:scale>
          <a:sx n="109" d="100"/>
          <a:sy n="109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4E9C2-978C-4503-BB9C-1C3789E033A9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C9A46-ADD0-4A83-A086-5B5B3E44D1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081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C13D4-D740-4451-9CC9-1BB2A65FB9A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38800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FD482DD-8515-42A9-973A-A52F1ABA3E4C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11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035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6A84E81-0E65-43FD-93D1-5C8EE9B7628E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12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6550" y="703263"/>
            <a:ext cx="4629150" cy="3473450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4225" y="4398963"/>
            <a:ext cx="6273800" cy="41687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539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847A507-0E3C-4E6F-A494-6A5A54BB407F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18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6550" y="703263"/>
            <a:ext cx="4629150" cy="347345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4225" y="4398963"/>
            <a:ext cx="6273800" cy="41687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485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 New Roman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CDAD2F1-7BB8-44CC-9185-CCF0207BAD42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22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786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A526831-212E-4B64-8542-FBE92D7029E0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81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BC8902-B158-4609-88A2-0928F52F4276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57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21B7E72-BB4E-4297-820D-EDBF26EFC8F1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4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66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BEDC012-A8CA-47DB-B306-EEA0B32D19E8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6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788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AC804F8-68B2-4B04-BAA9-62A2AB75D8F7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7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6550" y="703263"/>
            <a:ext cx="4629150" cy="3473450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4225" y="4398963"/>
            <a:ext cx="6273800" cy="41687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67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 New Roman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F4164D8-2342-421A-9177-25A09F66190D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8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78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E705599-728D-4809-8318-80D22390C473}" type="slidenum">
              <a:rPr lang="en-GB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9</a:t>
            </a:fld>
            <a:endParaRPr lang="en-GB" smtClean="0">
              <a:latin typeface="Times New Roman" pitchFamily="18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280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887289B-C228-4042-9D6E-C17934596EE2}" type="slidenum">
              <a:rPr lang="en-GB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10</a:t>
            </a:fld>
            <a:endParaRPr lang="en-GB" smtClean="0">
              <a:latin typeface="Times New Roman" pitchFamily="18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61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1" y="260351"/>
            <a:ext cx="7502525" cy="455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901-2ACF-4024-81BC-31487E7B7311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28000" t="5000" r="-70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9901-2ACF-4024-81BC-31487E7B7311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://www.tango-controls.org/download" TargetMode="Externa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48.png"/><Relationship Id="rId5" Type="http://schemas.openxmlformats.org/officeDocument/2006/relationships/image" Target="../media/image53.png"/><Relationship Id="rId15" Type="http://schemas.openxmlformats.org/officeDocument/2006/relationships/image" Target="../media/image61.jpeg"/><Relationship Id="rId10" Type="http://schemas.openxmlformats.org/officeDocument/2006/relationships/image" Target="../media/image57.jpeg"/><Relationship Id="rId4" Type="http://schemas.openxmlformats.org/officeDocument/2006/relationships/image" Target="../media/image52.png"/><Relationship Id="rId9" Type="http://schemas.openxmlformats.org/officeDocument/2006/relationships/image" Target="../media/image56.jpeg"/><Relationship Id="rId1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jpeg"/><Relationship Id="rId18" Type="http://schemas.openxmlformats.org/officeDocument/2006/relationships/image" Target="../media/image79.jpeg"/><Relationship Id="rId3" Type="http://schemas.openxmlformats.org/officeDocument/2006/relationships/image" Target="../media/image64.jpeg"/><Relationship Id="rId21" Type="http://schemas.openxmlformats.org/officeDocument/2006/relationships/image" Target="../media/image82.jpeg"/><Relationship Id="rId7" Type="http://schemas.openxmlformats.org/officeDocument/2006/relationships/image" Target="../media/image68.png"/><Relationship Id="rId12" Type="http://schemas.openxmlformats.org/officeDocument/2006/relationships/image" Target="../media/image73.jpeg"/><Relationship Id="rId17" Type="http://schemas.openxmlformats.org/officeDocument/2006/relationships/image" Target="../media/image78.jpe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image" Target="../media/image76.png"/><Relationship Id="rId23" Type="http://schemas.openxmlformats.org/officeDocument/2006/relationships/image" Target="../media/image84.jpe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Relationship Id="rId14" Type="http://schemas.openxmlformats.org/officeDocument/2006/relationships/image" Target="../media/image75.jpeg"/><Relationship Id="rId22" Type="http://schemas.openxmlformats.org/officeDocument/2006/relationships/image" Target="../media/image8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3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of May 2015</a:t>
            </a:r>
          </a:p>
        </p:txBody>
      </p:sp>
      <p:sp>
        <p:nvSpPr>
          <p:cNvPr id="7171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JM </a:t>
            </a:r>
            <a:r>
              <a:rPr lang="en-US" dirty="0" err="1" smtClean="0"/>
              <a:t>Chaize</a:t>
            </a:r>
            <a:r>
              <a:rPr lang="en-US" dirty="0" smtClean="0"/>
              <a:t>, Tango Executive Committee may 2015 Krakow Poland</a:t>
            </a:r>
          </a:p>
        </p:txBody>
      </p:sp>
      <p:sp>
        <p:nvSpPr>
          <p:cNvPr id="7172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8567E0-A91D-4CB6-A3E2-552AF1F7DA5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7176" name="Rectangle 13"/>
          <p:cNvSpPr>
            <a:spLocks noChangeArrowheads="1"/>
          </p:cNvSpPr>
          <p:nvPr/>
        </p:nvSpPr>
        <p:spPr bwMode="auto">
          <a:xfrm>
            <a:off x="2362200" y="4800600"/>
            <a:ext cx="586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rgbClr val="0000FF"/>
                </a:solidFill>
              </a:rPr>
              <a:t>E</a:t>
            </a:r>
            <a:r>
              <a:rPr lang="en-US" sz="1000" b="1" dirty="0"/>
              <a:t>UROPEAN</a:t>
            </a:r>
            <a:r>
              <a:rPr lang="en-US" sz="20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S</a:t>
            </a:r>
            <a:r>
              <a:rPr lang="en-US" sz="1000" b="1" dirty="0"/>
              <a:t>YNCHROTRON</a:t>
            </a:r>
            <a:r>
              <a:rPr lang="en-US" sz="20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R</a:t>
            </a:r>
            <a:r>
              <a:rPr lang="en-US" sz="1000" b="1" dirty="0"/>
              <a:t>ADIATION</a:t>
            </a:r>
            <a:r>
              <a:rPr lang="en-US" sz="2000" b="1" dirty="0"/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F</a:t>
            </a:r>
            <a:r>
              <a:rPr lang="en-US" sz="1000" b="1" dirty="0" smtClean="0"/>
              <a:t>ACILITY</a:t>
            </a:r>
            <a:endParaRPr lang="en-US" sz="2000" b="1" dirty="0"/>
          </a:p>
        </p:txBody>
      </p:sp>
      <p:pic>
        <p:nvPicPr>
          <p:cNvPr id="18" name="Picture 17" descr="TANGO_Tag_line_coul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4968552" cy="19113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44408" y="0"/>
            <a:ext cx="899592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6932295" y="294091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http://www.tango-controls.org/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91680" y="2636912"/>
            <a:ext cx="5038725" cy="2287587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eaLnBrk="0">
              <a:spcAft>
                <a:spcPts val="1293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Technical overview</a:t>
            </a:r>
          </a:p>
          <a:p>
            <a:pPr eaLnBrk="0">
              <a:spcAft>
                <a:spcPts val="1032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Community </a:t>
            </a:r>
          </a:p>
          <a:p>
            <a:pPr eaLnBrk="0">
              <a:spcAft>
                <a:spcPts val="1032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Use </a:t>
            </a:r>
            <a:r>
              <a:rPr lang="en-US" sz="2400" kern="0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cases</a:t>
            </a:r>
          </a:p>
          <a:p>
            <a:pPr eaLnBrk="0">
              <a:spcAft>
                <a:spcPts val="1032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kern="0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kern="0" dirty="0" err="1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Gouvernance</a:t>
            </a:r>
            <a:endParaRPr lang="en-US" sz="2500" kern="0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eaLnBrk="0">
              <a:spcAft>
                <a:spcPts val="1032"/>
              </a:spcAft>
              <a:defRPr/>
            </a:pPr>
            <a:endParaRPr lang="en-US" sz="2500" kern="0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5" descr="ubuntu-logo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8925" y="4116388"/>
            <a:ext cx="12350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pic>
        <p:nvPicPr>
          <p:cNvPr id="8" name="Picture 8" descr="C:\Users\chaize\Desktop\Gravit\DEMOKRITOS\windo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650" y="2186320"/>
            <a:ext cx="2762250" cy="139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6425" cy="882650"/>
          </a:xfrm>
        </p:spPr>
        <p:txBody>
          <a:bodyPr/>
          <a:lstStyle/>
          <a:p>
            <a:pPr eaLnBrk="1" hangingPunct="1"/>
            <a:r>
              <a:rPr lang="en-US" sz="4000" smtClean="0"/>
              <a:t>How to try it?</a:t>
            </a:r>
            <a:endParaRPr lang="en-GB" sz="4000" smtClean="0"/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58100" cy="4525963"/>
          </a:xfrm>
        </p:spPr>
        <p:txBody>
          <a:bodyPr/>
          <a:lstStyle/>
          <a:p>
            <a:pPr eaLnBrk="1" hangingPunct="1"/>
            <a:r>
              <a:rPr lang="en-US" sz="2500" smtClean="0"/>
              <a:t>TANGO is available free of charge</a:t>
            </a:r>
          </a:p>
          <a:p>
            <a:pPr eaLnBrk="1" hangingPunct="1"/>
            <a:r>
              <a:rPr lang="en-US" sz="2500" smtClean="0"/>
              <a:t>Source code distribution </a:t>
            </a:r>
          </a:p>
          <a:p>
            <a:pPr eaLnBrk="1" hangingPunct="1"/>
            <a:r>
              <a:rPr lang="en-US" sz="2500" smtClean="0"/>
              <a:t>	</a:t>
            </a:r>
            <a:r>
              <a:rPr lang="en-US" sz="1800" smtClean="0"/>
              <a:t>Downloadable on </a:t>
            </a:r>
            <a:r>
              <a:rPr lang="en-US" sz="1800" smtClean="0">
                <a:hlinkClick r:id="rId5"/>
              </a:rPr>
              <a:t>http://www.tango-controls.org/download</a:t>
            </a:r>
            <a:endParaRPr lang="en-US" sz="2500" smtClean="0"/>
          </a:p>
          <a:p>
            <a:pPr eaLnBrk="1" hangingPunct="1"/>
            <a:r>
              <a:rPr lang="en-US" sz="2500" smtClean="0"/>
              <a:t>Binary Packages</a:t>
            </a:r>
          </a:p>
          <a:p>
            <a:pPr lvl="1" eaLnBrk="1" hangingPunct="1"/>
            <a:r>
              <a:rPr lang="en-US" sz="1800" smtClean="0"/>
              <a:t>Available for Ubuntu + Debian Linux in the standard distributions</a:t>
            </a:r>
          </a:p>
          <a:p>
            <a:pPr lvl="1" eaLnBrk="1" hangingPunct="1">
              <a:buFontTx/>
              <a:buNone/>
            </a:pPr>
            <a:r>
              <a:rPr lang="en-GB" sz="1800" b="1" smtClean="0">
                <a:latin typeface="Calibri" pitchFamily="34" charset="0"/>
              </a:rPr>
              <a:t>    sudo apt-get install tango-common tango-db python-pytango </a:t>
            </a:r>
          </a:p>
          <a:p>
            <a:pPr lvl="1" eaLnBrk="1" hangingPunct="1"/>
            <a:r>
              <a:rPr lang="en-US" sz="1800" smtClean="0"/>
              <a:t>Available for Windows on http://www.tango-controls.org/download</a:t>
            </a:r>
            <a:endParaRPr lang="en-US" sz="2200" smtClean="0"/>
          </a:p>
          <a:p>
            <a:pPr eaLnBrk="1" hangingPunct="1"/>
            <a:r>
              <a:rPr lang="en-US" sz="2500" smtClean="0"/>
              <a:t>The Tango Box</a:t>
            </a:r>
          </a:p>
          <a:p>
            <a:pPr lvl="1" eaLnBrk="1" hangingPunct="1"/>
            <a:r>
              <a:rPr lang="en-US" sz="1800" smtClean="0"/>
              <a:t>An Ubuntu virtual machine with Tango </a:t>
            </a:r>
            <a:br>
              <a:rPr lang="en-US" sz="1800" smtClean="0"/>
            </a:br>
            <a:r>
              <a:rPr lang="en-US" sz="1800" smtClean="0"/>
              <a:t>installed  and configured  for easy testing</a:t>
            </a:r>
          </a:p>
          <a:p>
            <a:pPr lvl="1" eaLnBrk="1" hangingPunct="1"/>
            <a:r>
              <a:rPr lang="en-US" sz="1800" smtClean="0"/>
              <a:t>Runs on </a:t>
            </a:r>
            <a:r>
              <a:rPr lang="en-GB" sz="1800" smtClean="0"/>
              <a:t>VMware and Virtualbox</a:t>
            </a:r>
          </a:p>
          <a:p>
            <a:pPr eaLnBrk="1" hangingPunct="1"/>
            <a:endParaRPr lang="en-GB" sz="2900" smtClean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5C5087-40BD-4575-8DB8-0E9488F3DAD5}" type="slidenum">
              <a:rPr lang="en-GB" smtClean="0">
                <a:latin typeface="Arial" pitchFamily="34" charset="0"/>
              </a:rPr>
              <a:pPr/>
              <a:t>10</a:t>
            </a:fld>
            <a:endParaRPr lang="en-GB" smtClean="0">
              <a:latin typeface="Arial" pitchFamily="34" charset="0"/>
            </a:endParaRPr>
          </a:p>
        </p:txBody>
      </p:sp>
      <p:pic>
        <p:nvPicPr>
          <p:cNvPr id="14343" name="Picture 7" descr="http://www.tango-controls.org/TangoBox_movi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6376" y="4731335"/>
            <a:ext cx="3273723" cy="1840915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2" name="Picture 6" descr="Debian-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4325" y="3492500"/>
            <a:ext cx="120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4" descr="C:\Users\chaize\Desktop\blank_europe_map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13" y="685800"/>
            <a:ext cx="807878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02BFAAC-9D1A-480D-9D66-B578F9C18D63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11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  <p:pic>
        <p:nvPicPr>
          <p:cNvPr id="7179" name="Picture 24" descr="Elettr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724400"/>
            <a:ext cx="342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6" descr="Alba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5791200"/>
            <a:ext cx="479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7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4876800"/>
            <a:ext cx="2667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9182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352800"/>
            <a:ext cx="3238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2286000"/>
            <a:ext cx="749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4191000"/>
            <a:ext cx="360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9" descr="C:\Users\chaize\Documents\tango meetings\lmj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4800600"/>
            <a:ext cx="469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5" name="Picture 35" descr="C:\Users\chaize\Desktop\Sailing_laser.sv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5105400"/>
            <a:ext cx="3730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2590800" y="4724400"/>
            <a:ext cx="228600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3397250" y="4603750"/>
            <a:ext cx="227013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1676400" y="5638800"/>
            <a:ext cx="228600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3352800" y="3200400"/>
            <a:ext cx="228600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4038600" y="2133600"/>
            <a:ext cx="228600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7543800" y="1143000"/>
            <a:ext cx="228600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pic>
        <p:nvPicPr>
          <p:cNvPr id="66" name="Picture 35" descr="C:\Users\chaize\Desktop\Sailing_laser.sv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4267200"/>
            <a:ext cx="3730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5" descr="C:\Users\chaize\Desktop\Sailing_laser.sv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25875" y="4502150"/>
            <a:ext cx="3730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5" descr="C:\Users\chaize\Desktop\Sailing_laser.sv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800" y="4419600"/>
            <a:ext cx="3714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Isosceles Triangle 68"/>
          <p:cNvSpPr/>
          <p:nvPr/>
        </p:nvSpPr>
        <p:spPr bwMode="auto">
          <a:xfrm>
            <a:off x="1981200" y="3276600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71" name="Isosceles Triangle 70"/>
          <p:cNvSpPr/>
          <p:nvPr/>
        </p:nvSpPr>
        <p:spPr bwMode="auto">
          <a:xfrm>
            <a:off x="1981200" y="4724400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72" name="Isosceles Triangle 71"/>
          <p:cNvSpPr/>
          <p:nvPr/>
        </p:nvSpPr>
        <p:spPr bwMode="auto">
          <a:xfrm>
            <a:off x="3962400" y="4800600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73" name="Isosceles Triangle 72"/>
          <p:cNvSpPr/>
          <p:nvPr/>
        </p:nvSpPr>
        <p:spPr bwMode="auto">
          <a:xfrm>
            <a:off x="2362200" y="4953000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75" name="Isosceles Triangle 74"/>
          <p:cNvSpPr/>
          <p:nvPr/>
        </p:nvSpPr>
        <p:spPr bwMode="auto">
          <a:xfrm>
            <a:off x="3429000" y="4953000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pic>
        <p:nvPicPr>
          <p:cNvPr id="14362" name="Picture 25" descr="Soleil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2488" y="4098925"/>
            <a:ext cx="381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2206625" y="3973513"/>
            <a:ext cx="228600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Isosceles Triangle 69"/>
          <p:cNvSpPr/>
          <p:nvPr/>
        </p:nvSpPr>
        <p:spPr bwMode="auto">
          <a:xfrm>
            <a:off x="2438400" y="4038600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pic>
        <p:nvPicPr>
          <p:cNvPr id="35876" name="Picture 36" descr="C:\Users\chaize\Desktop\Solaris_logo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3505200"/>
            <a:ext cx="8921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724400" y="3657600"/>
            <a:ext cx="228600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sp>
        <p:nvSpPr>
          <p:cNvPr id="77" name="Rectangle 76"/>
          <p:cNvSpPr/>
          <p:nvPr/>
        </p:nvSpPr>
        <p:spPr bwMode="auto">
          <a:xfrm>
            <a:off x="3581400" y="5486400"/>
            <a:ext cx="1524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76200" dir="7140000" sx="90000" sy="-19000" rotWithShape="0">
              <a:prstClr val="black">
                <a:alpha val="34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286000" y="4267200"/>
            <a:ext cx="1524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76200" dir="7140000" sx="90000" sy="-19000" rotWithShape="0">
              <a:prstClr val="black">
                <a:alpha val="34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352800" y="4038600"/>
            <a:ext cx="1524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76200" dir="7140000" sx="90000" sy="-19000" rotWithShape="0">
              <a:prstClr val="black">
                <a:alpha val="34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895600" y="4648200"/>
            <a:ext cx="1524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76200" dir="7140000" sx="90000" sy="-19000" rotWithShape="0">
              <a:prstClr val="black">
                <a:alpha val="34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2514600" y="4800600"/>
            <a:ext cx="1524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76200" dir="7140000" sx="90000" sy="-19000" rotWithShape="0">
              <a:prstClr val="black">
                <a:alpha val="34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7315200" y="1295400"/>
            <a:ext cx="661988" cy="490538"/>
            <a:chOff x="7315200" y="1295400"/>
            <a:chExt cx="662509" cy="489458"/>
          </a:xfrm>
        </p:grpSpPr>
        <p:pic>
          <p:nvPicPr>
            <p:cNvPr id="15415" name="Picture 38" descr="C:\Users\chaize\Desktop\JINR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315200" y="1295400"/>
              <a:ext cx="523009" cy="295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16" name="TextBox 83"/>
            <p:cNvSpPr txBox="1">
              <a:spLocks noChangeArrowheads="1"/>
            </p:cNvSpPr>
            <p:nvPr/>
          </p:nvSpPr>
          <p:spPr bwMode="auto">
            <a:xfrm>
              <a:off x="7315200" y="1524000"/>
              <a:ext cx="662509" cy="260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>
                  <a:solidFill>
                    <a:srgbClr val="0070C0"/>
                  </a:solidFill>
                </a:rPr>
                <a:t>JINR</a:t>
              </a:r>
              <a:endParaRPr lang="en-GB" sz="1100" b="1">
                <a:solidFill>
                  <a:srgbClr val="0070C0"/>
                </a:solidFill>
              </a:endParaRPr>
            </a:p>
          </p:txBody>
        </p:sp>
      </p:grp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905000" y="762000"/>
            <a:ext cx="228600" cy="152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15900" dir="8280000" sx="76000" sy="76000" rotWithShape="0">
              <a:prstClr val="black">
                <a:alpha val="2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133600" y="685800"/>
            <a:ext cx="1574800" cy="27622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 accelerators</a:t>
            </a:r>
            <a:endParaRPr lang="en-GB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99" name="Picture 35" descr="C:\Users\chaize\Desktop\Sailing_laser.svg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5000" y="990600"/>
            <a:ext cx="296863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Box 89"/>
          <p:cNvSpPr txBox="1"/>
          <p:nvPr/>
        </p:nvSpPr>
        <p:spPr>
          <a:xfrm>
            <a:off x="2209800" y="914400"/>
            <a:ext cx="1411288" cy="277813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installations</a:t>
            </a:r>
            <a:endParaRPr lang="en-GB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2057400" y="1219200"/>
            <a:ext cx="1524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76200" dir="7140000" sx="90000" sy="-19000" rotWithShape="0">
              <a:prstClr val="black">
                <a:alpha val="34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286000" y="1143000"/>
            <a:ext cx="893763" cy="277813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labs</a:t>
            </a:r>
            <a:endParaRPr lang="en-GB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Isosceles Triangle 93"/>
          <p:cNvSpPr/>
          <p:nvPr/>
        </p:nvSpPr>
        <p:spPr bwMode="auto">
          <a:xfrm>
            <a:off x="2057400" y="1447800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09800" y="1371600"/>
            <a:ext cx="1260475" cy="27622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service</a:t>
            </a:r>
            <a:endParaRPr lang="en-GB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30575" y="163513"/>
            <a:ext cx="3361782" cy="468477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over Europe</a:t>
            </a:r>
            <a:endParaRPr lang="en-GB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>
            <a:off x="2024063" y="5192713"/>
            <a:ext cx="153987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53" name="Isosceles Triangle 52"/>
          <p:cNvSpPr/>
          <p:nvPr/>
        </p:nvSpPr>
        <p:spPr bwMode="auto">
          <a:xfrm>
            <a:off x="1697038" y="3363913"/>
            <a:ext cx="153987" cy="150812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>
            <a:off x="2416175" y="4343400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pic>
        <p:nvPicPr>
          <p:cNvPr id="15409" name="Picture 6" descr="http://www.tango-controls.org/logo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41425" y="0"/>
            <a:ext cx="172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Isosceles Triangle 55"/>
          <p:cNvSpPr/>
          <p:nvPr/>
        </p:nvSpPr>
        <p:spPr bwMode="auto">
          <a:xfrm>
            <a:off x="3135313" y="3951288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57" name="Isosceles Triangle 56"/>
          <p:cNvSpPr/>
          <p:nvPr/>
        </p:nvSpPr>
        <p:spPr bwMode="auto">
          <a:xfrm>
            <a:off x="3789363" y="2055813"/>
            <a:ext cx="152400" cy="153987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114300" dir="7560000" sx="90000" sy="-19000" rotWithShape="0">
              <a:prstClr val="black">
                <a:alpha val="61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703763" y="4475163"/>
            <a:ext cx="152400" cy="15081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152400" dist="76200" dir="7140000" sx="90000" sy="-19000" rotWithShape="0">
              <a:prstClr val="black">
                <a:alpha val="34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914305">
              <a:defRPr/>
            </a:pPr>
            <a:endParaRPr lang="en-GB" sz="2400" dirty="0">
              <a:latin typeface="Times New Roman" pitchFamily="18" charset="0"/>
            </a:endParaRPr>
          </a:p>
        </p:txBody>
      </p:sp>
      <p:pic>
        <p:nvPicPr>
          <p:cNvPr id="55" name="Picture 35" descr="C:\Users\chaize\Desktop\Sailing_laser.sv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30713" y="4618038"/>
            <a:ext cx="3730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5" descr="C:\Users\chaize\Desktop\Sailing_laser.sv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13400" y="4735513"/>
            <a:ext cx="3730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utoUpdateAnimBg="0"/>
      <p:bldP spid="61" grpId="0" animBg="1" autoUpdateAnimBg="0"/>
      <p:bldP spid="62" grpId="0" animBg="1" autoUpdateAnimBg="0"/>
      <p:bldP spid="63" grpId="0" animBg="1" autoUpdateAnimBg="0"/>
      <p:bldP spid="65" grpId="0" animBg="1" autoUpdateAnimBg="0"/>
      <p:bldP spid="69" grpId="0" animBg="1"/>
      <p:bldP spid="71" grpId="0" animBg="1"/>
      <p:bldP spid="72" grpId="0" animBg="1"/>
      <p:bldP spid="73" grpId="0" animBg="1"/>
      <p:bldP spid="75" grpId="0" animBg="1"/>
      <p:bldP spid="59" grpId="0" animBg="1"/>
      <p:bldP spid="70" grpId="0" animBg="1"/>
      <p:bldP spid="64" grpId="0" animBg="1" autoUpdateAnimBg="0"/>
      <p:bldP spid="77" grpId="0" animBg="1"/>
      <p:bldP spid="78" grpId="0" animBg="1"/>
      <p:bldP spid="79" grpId="0" animBg="1"/>
      <p:bldP spid="80" grpId="0" animBg="1"/>
      <p:bldP spid="8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1" descr="logo"/>
          <p:cNvSpPr>
            <a:spLocks noChangeAspect="1" noChangeArrowheads="1"/>
          </p:cNvSpPr>
          <p:nvPr/>
        </p:nvSpPr>
        <p:spPr bwMode="auto">
          <a:xfrm>
            <a:off x="141288" y="-120650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51" name="AutoShape 33" descr="logo"/>
          <p:cNvSpPr>
            <a:spLocks noChangeAspect="1" noChangeArrowheads="1"/>
          </p:cNvSpPr>
          <p:nvPr/>
        </p:nvSpPr>
        <p:spPr bwMode="auto">
          <a:xfrm>
            <a:off x="141288" y="-120650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27652" name="Picture 37" descr="C:\Users\chaize\Desktop\ICA2013 paper\one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19338"/>
            <a:ext cx="19700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9" descr="C:\Users\chaize\Desktop\ICA2013 paper\thom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1438" y="4148138"/>
            <a:ext cx="19685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1" descr="C:\Users\chaize\Desktop\ICA2013 paper\lul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7263" y="4745038"/>
            <a:ext cx="13160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2" descr="C:\Users\chaize\Desktop\ICA2013 paper\ma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4288" y="2382838"/>
            <a:ext cx="36941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43" descr="C:\Users\chaize\Desktop\ICA2013 paper\lal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2563" y="5322888"/>
            <a:ext cx="11779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44" descr="C:\Users\chaize\Desktop\ICA2013 paper\a380-soufflerie-f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455850">
            <a:off x="547688" y="2784475"/>
            <a:ext cx="2281237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45" descr="C:\Users\chaize\Desktop\ICA2013 paper\loghi_era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50113" y="3821113"/>
            <a:ext cx="12938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Immagine 5" descr="924x156xbanner-gsoc2013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95904">
            <a:off x="5116513" y="3095625"/>
            <a:ext cx="33337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47" descr="C:\Users\chaize\Desktop\Gravit\ELI\Solaris_logo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78113" y="4997450"/>
            <a:ext cx="1633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49" descr="東北大学 -TOHOKU UNIVERSITY-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1263" y="2514600"/>
            <a:ext cx="2678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51" descr="Apoll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876244">
            <a:off x="5789613" y="4908550"/>
            <a:ext cx="19605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4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0400" y="3168650"/>
            <a:ext cx="15192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 rot="538603">
            <a:off x="390525" y="4670425"/>
            <a:ext cx="1371600" cy="1130300"/>
            <a:chOff x="431800" y="5147989"/>
            <a:chExt cx="1512168" cy="1247638"/>
          </a:xfrm>
        </p:grpSpPr>
        <p:pic>
          <p:nvPicPr>
            <p:cNvPr id="27667" name="Picture 46" descr="C:\Users\chaize\Desktop\Gravit\ELI\JINR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31800" y="5147989"/>
              <a:ext cx="14859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8" name="TextBox 41"/>
            <p:cNvSpPr txBox="1">
              <a:spLocks noChangeArrowheads="1"/>
            </p:cNvSpPr>
            <p:nvPr/>
          </p:nvSpPr>
          <p:spPr bwMode="auto">
            <a:xfrm>
              <a:off x="431800" y="5920353"/>
              <a:ext cx="1512168" cy="475274"/>
            </a:xfrm>
            <a:prstGeom prst="rect">
              <a:avLst/>
            </a:prstGeom>
            <a:solidFill>
              <a:srgbClr val="21C5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</a:rPr>
                <a:t>J I N R</a:t>
              </a:r>
            </a:p>
          </p:txBody>
        </p:sp>
      </p:grpSp>
      <p:sp>
        <p:nvSpPr>
          <p:cNvPr id="44" name="Rectangle 1"/>
          <p:cNvSpPr txBox="1">
            <a:spLocks noChangeArrowheads="1"/>
          </p:cNvSpPr>
          <p:nvPr/>
        </p:nvSpPr>
        <p:spPr bwMode="auto">
          <a:xfrm>
            <a:off x="587375" y="881063"/>
            <a:ext cx="8026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692" rIns="0" bIns="0" anchor="ctr"/>
          <a:lstStyle/>
          <a:p>
            <a:pPr algn="ctr" eaLnBrk="0"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3200" b="1" dirty="0" smtClean="0"/>
              <a:t>Some recent </a:t>
            </a:r>
            <a:r>
              <a:rPr lang="en-US" sz="3200" b="1" dirty="0"/>
              <a:t>projects </a:t>
            </a:r>
            <a:r>
              <a:rPr lang="en-US" sz="3200" b="1" dirty="0" smtClean="0"/>
              <a:t>using TANGO</a:t>
            </a:r>
            <a:endParaRPr lang="en-US" sz="2900" b="1" kern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666" name="Picture 18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35954">
            <a:off x="5060950" y="3719513"/>
            <a:ext cx="20748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FBD3C4-9D7F-4781-8401-C5568A5330A1}" type="slidenum">
              <a:rPr lang="en-GB" smtClean="0">
                <a:latin typeface="Arial" pitchFamily="34" charset="0"/>
              </a:rPr>
              <a:pPr/>
              <a:t>13</a:t>
            </a:fld>
            <a:endParaRPr lang="en-GB" smtClean="0">
              <a:latin typeface="Arial" pitchFamily="34" charset="0"/>
            </a:endParaRPr>
          </a:p>
        </p:txBody>
      </p:sp>
      <p:pic>
        <p:nvPicPr>
          <p:cNvPr id="7" name="Picture 5" descr="Softwareschneidere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763" y="5192713"/>
            <a:ext cx="1712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913" y="5192713"/>
            <a:ext cx="20288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Photonic Science cameras and scientific detector systems x-ray camera laue and neutron CCD camer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9713" y="4343400"/>
            <a:ext cx="45227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:\Users\chaize\Desktop\ICA2013 paper\mi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1313" y="2514600"/>
            <a:ext cx="274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C:\Users\chaize\Desktop\ICA2013 paper\avist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8688" y="3036888"/>
            <a:ext cx="18319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:\Users\chaize\Desktop\ICA2013 paper\cosyla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916832"/>
            <a:ext cx="19748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C:\Users\chaize\Desktop\ICA2013 paper\agilent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32563" y="3494088"/>
            <a:ext cx="21018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C:\Users\chaize\Desktop\ICA2013 paper\nexey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9488" y="1558925"/>
            <a:ext cx="1631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C:\Users\chaize\Desktop\ICA2013 paper\aerotech-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3297238"/>
            <a:ext cx="25368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atos 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0450" y="1665288"/>
            <a:ext cx="104298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Theosis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9138" y="5322888"/>
            <a:ext cx="18684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I-Tech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6163" y="3624263"/>
            <a:ext cx="19494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at_managed_file.2012-01-20.261452804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6163" y="2514600"/>
            <a:ext cx="14081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7" descr="Oxford Instrument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0400" y="2514600"/>
            <a:ext cx="14509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6" descr="C:\Users\chaize\Desktop\logo_ngx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74750" y="4603750"/>
            <a:ext cx="20780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"/>
          <p:cNvSpPr txBox="1">
            <a:spLocks noChangeArrowheads="1"/>
          </p:cNvSpPr>
          <p:nvPr/>
        </p:nvSpPr>
        <p:spPr bwMode="auto">
          <a:xfrm>
            <a:off x="652463" y="620713"/>
            <a:ext cx="8027987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692" rIns="0" bIns="0" anchor="ctr"/>
          <a:lstStyle/>
          <a:p>
            <a:pPr algn="ctr" eaLnBrk="0"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3200" b="1" kern="0" dirty="0"/>
              <a:t> … more and more industrial partners …</a:t>
            </a:r>
          </a:p>
        </p:txBody>
      </p:sp>
      <p:pic>
        <p:nvPicPr>
          <p:cNvPr id="23" name="Picture 27" descr="C:\Users\chaize\Desktop\Gravit\bertin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30575" y="5127625"/>
            <a:ext cx="1313433" cy="53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chaize\Documents\TANGO\Gravit\logos\codra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64288" y="1412776"/>
            <a:ext cx="1714500" cy="333375"/>
          </a:xfrm>
          <a:prstGeom prst="rect">
            <a:avLst/>
          </a:prstGeom>
          <a:noFill/>
        </p:spPr>
      </p:pic>
      <p:pic>
        <p:nvPicPr>
          <p:cNvPr id="5123" name="Picture 3" descr="C:\Users\chaize\Documents\TANGO\Gravit\logos\3-controls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32240" y="5733256"/>
            <a:ext cx="2144812" cy="764983"/>
          </a:xfrm>
          <a:prstGeom prst="rect">
            <a:avLst/>
          </a:prstGeom>
          <a:noFill/>
        </p:spPr>
      </p:pic>
      <p:pic>
        <p:nvPicPr>
          <p:cNvPr id="5124" name="Picture 4" descr="C:\Users\chaize\Documents\TANGO\Gravit\logos\Observatory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771800" y="3861048"/>
            <a:ext cx="876300" cy="752475"/>
          </a:xfrm>
          <a:prstGeom prst="rect">
            <a:avLst/>
          </a:prstGeom>
          <a:noFill/>
        </p:spPr>
      </p:pic>
      <p:pic>
        <p:nvPicPr>
          <p:cNvPr id="5125" name="Picture 5" descr="C:\Users\chaize\Documents\TANGO\Gravit\logos\logo_thales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014663" y="1220788"/>
            <a:ext cx="1644430" cy="480020"/>
          </a:xfrm>
          <a:prstGeom prst="rect">
            <a:avLst/>
          </a:prstGeom>
          <a:noFill/>
        </p:spPr>
      </p:pic>
      <p:pic>
        <p:nvPicPr>
          <p:cNvPr id="5126" name="Picture 6" descr="C:\Users\chaize\Documents\TANGO\Gravit\logos\tata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771800" y="5733256"/>
            <a:ext cx="793080" cy="793080"/>
          </a:xfrm>
          <a:prstGeom prst="rect">
            <a:avLst/>
          </a:prstGeom>
          <a:noFill/>
        </p:spPr>
      </p:pic>
      <p:pic>
        <p:nvPicPr>
          <p:cNvPr id="5127" name="Picture 7" descr="C:\Users\chaize\Documents\TANGO\Gravit\logos\akka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68913" y="1084263"/>
            <a:ext cx="1152525" cy="75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F26054-776B-4D16-A93C-12911A84549C}" type="slidenum">
              <a:rPr lang="en-GB" smtClean="0">
                <a:latin typeface="Arial" pitchFamily="34" charset="0"/>
              </a:rPr>
              <a:pPr/>
              <a:t>14</a:t>
            </a:fld>
            <a:endParaRPr lang="en-GB" smtClean="0">
              <a:latin typeface="Arial" pitchFamily="34" charset="0"/>
            </a:endParaRPr>
          </a:p>
        </p:txBody>
      </p:sp>
      <p:pic>
        <p:nvPicPr>
          <p:cNvPr id="6" name="Picture 18" descr="https://encrypted-tbn0.gstatic.com/images?q=tbn:ANd9GcRq1k2SrsK6H26gKiQ9750MJ3wHRoOdfyTtzqx8ztyFf1HUKV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02178">
            <a:off x="771525" y="3873500"/>
            <a:ext cx="196056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513263"/>
            <a:ext cx="54721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chaize\Desktop\ICA2013 paper\eli-n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49038">
            <a:off x="2857146" y="2108757"/>
            <a:ext cx="137636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C:\Users\chaize\Desktop\Gravit\ELI\elibea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0039">
            <a:off x="382510" y="2074534"/>
            <a:ext cx="2384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6" descr="C:\Users\chaize\Desktop\logo_ngx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1471">
            <a:off x="4049713" y="3533775"/>
            <a:ext cx="2078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2416175" y="5543550"/>
            <a:ext cx="47545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400"/>
              <a:t>and others not mentioned here …</a:t>
            </a:r>
          </a:p>
        </p:txBody>
      </p:sp>
      <p:sp>
        <p:nvSpPr>
          <p:cNvPr id="17" name="Rectangle 1"/>
          <p:cNvSpPr txBox="1">
            <a:spLocks noChangeArrowheads="1"/>
          </p:cNvSpPr>
          <p:nvPr/>
        </p:nvSpPr>
        <p:spPr bwMode="auto">
          <a:xfrm>
            <a:off x="277813" y="676275"/>
            <a:ext cx="8672512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692" rIns="0" bIns="0" anchor="ctr"/>
          <a:lstStyle/>
          <a:p>
            <a:pPr algn="ctr" eaLnBrk="0"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29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Snowball effect </a:t>
            </a:r>
            <a:r>
              <a:rPr lang="en-US" sz="29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endParaRPr lang="en-US" sz="29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eaLnBrk="0"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3200" b="1" kern="0" dirty="0" smtClean="0"/>
              <a:t>projects in construction with </a:t>
            </a:r>
            <a:r>
              <a:rPr lang="en-US" sz="3200" b="1" kern="0" dirty="0"/>
              <a:t>TANGO</a:t>
            </a:r>
            <a:endParaRPr lang="en-US" sz="2900" kern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 descr="ska_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7038" y="2765425"/>
            <a:ext cx="14636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1484784"/>
            <a:ext cx="18383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5364" y="2636912"/>
            <a:ext cx="4268636" cy="403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Growing community</a:t>
            </a:r>
            <a:endParaRPr lang="en-GB" smtClean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Recently adopted by several big installations over the world</a:t>
            </a:r>
          </a:p>
          <a:p>
            <a:pPr lvl="1"/>
            <a:r>
              <a:rPr lang="en-US" sz="2000" dirty="0" smtClean="0"/>
              <a:t>ELI projects in Hungary, Romania and Check republic.</a:t>
            </a:r>
          </a:p>
          <a:p>
            <a:pPr lvl="2"/>
            <a:r>
              <a:rPr lang="en-US" sz="1800" dirty="0" smtClean="0"/>
              <a:t>900 M€ project</a:t>
            </a:r>
          </a:p>
          <a:p>
            <a:pPr lvl="2"/>
            <a:r>
              <a:rPr lang="en-US" sz="1800" dirty="0" smtClean="0"/>
              <a:t>3 distinct centers of around 300M€ each</a:t>
            </a:r>
          </a:p>
          <a:p>
            <a:pPr lvl="2"/>
            <a:r>
              <a:rPr lang="en-US" sz="1800" dirty="0" smtClean="0"/>
              <a:t>Ultra high power pulsed lasers</a:t>
            </a:r>
          </a:p>
          <a:p>
            <a:pPr lvl="3"/>
            <a:r>
              <a:rPr lang="en-US" sz="1400" dirty="0" smtClean="0"/>
              <a:t>100 </a:t>
            </a:r>
            <a:r>
              <a:rPr lang="en-US" sz="1400" dirty="0" err="1" smtClean="0"/>
              <a:t>TeraWatt</a:t>
            </a:r>
            <a:r>
              <a:rPr lang="en-US" sz="1400" dirty="0" smtClean="0"/>
              <a:t> to 10 </a:t>
            </a:r>
            <a:r>
              <a:rPr lang="en-US" sz="1400" dirty="0" err="1" smtClean="0"/>
              <a:t>PetaWatt</a:t>
            </a:r>
            <a:r>
              <a:rPr lang="en-US" sz="1400" dirty="0" smtClean="0"/>
              <a:t> pulsed lasers</a:t>
            </a:r>
          </a:p>
        </p:txBody>
      </p:sp>
      <p:sp>
        <p:nvSpPr>
          <p:cNvPr id="1638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Author - Title (Footer)</a:t>
            </a:r>
          </a:p>
        </p:txBody>
      </p:sp>
      <p:sp>
        <p:nvSpPr>
          <p:cNvPr id="1638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AC8B3E-3638-46AB-A4E0-E255A3DCAE89}" type="slidenum">
              <a:rPr lang="en-GB" smtClean="0">
                <a:latin typeface="Arial" pitchFamily="34" charset="0"/>
              </a:rPr>
              <a:pPr/>
              <a:t>15</a:t>
            </a:fld>
            <a:endParaRPr lang="en-GB" smtClean="0">
              <a:latin typeface="Arial" pitchFamily="34" charset="0"/>
            </a:endParaRPr>
          </a:p>
        </p:txBody>
      </p:sp>
      <p:pic>
        <p:nvPicPr>
          <p:cNvPr id="4099" name="Picture 3" descr="C:\Users\chaize\Documents\TANGO\Gravit\logos\eli-n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864" y="332657"/>
            <a:ext cx="1360088" cy="936104"/>
          </a:xfrm>
          <a:prstGeom prst="rect">
            <a:avLst/>
          </a:prstGeom>
          <a:noFill/>
        </p:spPr>
      </p:pic>
      <p:pic>
        <p:nvPicPr>
          <p:cNvPr id="8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3816424" cy="209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aize\Documents\TANGO\Gravit\logos\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97152"/>
            <a:ext cx="2918892" cy="1870409"/>
          </a:xfrm>
          <a:prstGeom prst="rect">
            <a:avLst/>
          </a:prstGeom>
          <a:noFill/>
        </p:spPr>
      </p:pic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Growing community</a:t>
            </a:r>
            <a:endParaRPr lang="en-GB" smtClean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Recently adopted by several big installations over the world</a:t>
            </a:r>
          </a:p>
          <a:p>
            <a:pPr lvl="1"/>
            <a:r>
              <a:rPr lang="en-US" dirty="0" smtClean="0"/>
              <a:t>SKA project (world biggest astronomic project) </a:t>
            </a:r>
          </a:p>
          <a:p>
            <a:pPr lvl="2"/>
            <a:r>
              <a:rPr lang="en-US" dirty="0" smtClean="0"/>
              <a:t>Controlling 131000 </a:t>
            </a:r>
            <a:r>
              <a:rPr lang="en-US" dirty="0" err="1" smtClean="0"/>
              <a:t>antenas</a:t>
            </a:r>
            <a:r>
              <a:rPr lang="en-US" dirty="0" smtClean="0"/>
              <a:t> in in Australia</a:t>
            </a:r>
          </a:p>
          <a:p>
            <a:pPr lvl="2"/>
            <a:r>
              <a:rPr lang="en-US" dirty="0" smtClean="0"/>
              <a:t>200 dishes of 15m diameters each in south Africa</a:t>
            </a:r>
          </a:p>
          <a:p>
            <a:pPr lvl="2"/>
            <a:r>
              <a:rPr lang="en-US" dirty="0" smtClean="0"/>
              <a:t>Head quarters in UK (Manchester)</a:t>
            </a:r>
          </a:p>
          <a:p>
            <a:pPr lvl="2"/>
            <a:r>
              <a:rPr lang="en-US" dirty="0" smtClean="0"/>
              <a:t>Contributors from India, China, Japan, Canada, Italy (11 countries)</a:t>
            </a:r>
          </a:p>
          <a:p>
            <a:pPr lvl="2"/>
            <a:r>
              <a:rPr lang="en-US" dirty="0" smtClean="0"/>
              <a:t>1 Billion dollars project, </a:t>
            </a:r>
          </a:p>
          <a:p>
            <a:pPr lvl="2"/>
            <a:r>
              <a:rPr lang="en-US" dirty="0" smtClean="0"/>
              <a:t>10 </a:t>
            </a:r>
            <a:r>
              <a:rPr lang="en-US" dirty="0" err="1" smtClean="0"/>
              <a:t>Millons</a:t>
            </a:r>
            <a:r>
              <a:rPr lang="en-US" dirty="0" smtClean="0"/>
              <a:t> of control points over 2 continents</a:t>
            </a:r>
          </a:p>
          <a:p>
            <a:pPr lvl="2"/>
            <a:r>
              <a:rPr lang="en-US" dirty="0" smtClean="0"/>
              <a:t>50 </a:t>
            </a:r>
            <a:r>
              <a:rPr lang="en-US" dirty="0" err="1" smtClean="0"/>
              <a:t>PetaBytes</a:t>
            </a:r>
            <a:r>
              <a:rPr lang="en-US" dirty="0" smtClean="0"/>
              <a:t> of data</a:t>
            </a:r>
          </a:p>
          <a:p>
            <a:pPr lvl="2"/>
            <a:r>
              <a:rPr lang="en-US" dirty="0" err="1" smtClean="0"/>
              <a:t>Nano</a:t>
            </a:r>
            <a:r>
              <a:rPr lang="en-US" dirty="0" smtClean="0"/>
              <a:t> </a:t>
            </a:r>
            <a:r>
              <a:rPr lang="en-US" dirty="0" err="1" smtClean="0"/>
              <a:t>seco</a:t>
            </a:r>
            <a:r>
              <a:rPr lang="en-US" dirty="0" smtClean="0"/>
              <a:t> </a:t>
            </a:r>
            <a:r>
              <a:rPr lang="en-US" dirty="0" err="1" smtClean="0"/>
              <a:t>synchronisation</a:t>
            </a:r>
            <a:r>
              <a:rPr lang="en-US" dirty="0" smtClean="0"/>
              <a:t> and time stamping </a:t>
            </a:r>
            <a:endParaRPr lang="en-GB" dirty="0" smtClean="0"/>
          </a:p>
        </p:txBody>
      </p:sp>
      <p:sp>
        <p:nvSpPr>
          <p:cNvPr id="1638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Author - Title (Footer)</a:t>
            </a:r>
          </a:p>
        </p:txBody>
      </p:sp>
      <p:sp>
        <p:nvSpPr>
          <p:cNvPr id="1638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AC8B3E-3638-46AB-A4E0-E255A3DCAE89}" type="slidenum">
              <a:rPr lang="en-GB" smtClean="0">
                <a:latin typeface="Arial" pitchFamily="34" charset="0"/>
              </a:rPr>
              <a:pPr/>
              <a:t>16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"/>
          <p:cNvSpPr>
            <a:spLocks noChangeArrowheads="1"/>
          </p:cNvSpPr>
          <p:nvPr/>
        </p:nvSpPr>
        <p:spPr bwMode="auto">
          <a:xfrm>
            <a:off x="0" y="6413500"/>
            <a:ext cx="9144000" cy="444500"/>
          </a:xfrm>
          <a:prstGeom prst="rect">
            <a:avLst/>
          </a:prstGeom>
          <a:solidFill>
            <a:srgbClr val="8A8B8E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20014" tIns="10007" rIns="20014" bIns="10007" anchor="ctr"/>
          <a:lstStyle/>
          <a:p>
            <a:endParaRPr lang="en-US"/>
          </a:p>
        </p:txBody>
      </p:sp>
      <p:sp>
        <p:nvSpPr>
          <p:cNvPr id="2082" name="Text Box 17"/>
          <p:cNvSpPr txBox="1">
            <a:spLocks noChangeArrowheads="1"/>
          </p:cNvSpPr>
          <p:nvPr/>
        </p:nvSpPr>
        <p:spPr bwMode="auto">
          <a:xfrm>
            <a:off x="1115616" y="188640"/>
            <a:ext cx="7524328" cy="5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27" tIns="40064" rIns="80127" bIns="40064">
            <a:spAutoFit/>
          </a:bodyPr>
          <a:lstStyle/>
          <a:p>
            <a:pPr defTabSz="913841">
              <a:spcBef>
                <a:spcPct val="50000"/>
              </a:spcBef>
              <a:defRPr/>
            </a:pP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Managing the growing community</a:t>
            </a:r>
            <a:endParaRPr lang="en-GB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774" name="Text Box 17"/>
          <p:cNvSpPr txBox="1">
            <a:spLocks noChangeArrowheads="1"/>
          </p:cNvSpPr>
          <p:nvPr/>
        </p:nvSpPr>
        <p:spPr bwMode="auto">
          <a:xfrm>
            <a:off x="395536" y="908720"/>
            <a:ext cx="8496944" cy="585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27" tIns="40064" rIns="80127" bIns="40064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GB" b="1" dirty="0" smtClean="0"/>
              <a:t>&gt;30 sites depending on Tango =&gt; need a structured governance to guaranty long term availability and sustainability</a:t>
            </a:r>
          </a:p>
          <a:p>
            <a:pPr defTabSz="912813">
              <a:spcBef>
                <a:spcPct val="50000"/>
              </a:spcBef>
            </a:pPr>
            <a:r>
              <a:rPr lang="en-GB" sz="2000" b="1" dirty="0" smtClean="0"/>
              <a:t>TANGO consortium created end 2016 </a:t>
            </a:r>
            <a:r>
              <a:rPr lang="en-GB" sz="2000" dirty="0" smtClean="0"/>
              <a:t>(following a first </a:t>
            </a:r>
            <a:r>
              <a:rPr lang="en-GB" sz="2000" dirty="0" err="1" smtClean="0"/>
              <a:t>MoU</a:t>
            </a:r>
            <a:r>
              <a:rPr lang="en-GB" sz="2000" dirty="0" smtClean="0"/>
              <a:t> signed early 2000’s)</a:t>
            </a:r>
            <a:endParaRPr lang="en-GB" sz="2000" dirty="0"/>
          </a:p>
          <a:p>
            <a:pPr marL="100013" lvl="1" defTabSz="912813">
              <a:spcBef>
                <a:spcPts val="125"/>
              </a:spcBef>
              <a:buFont typeface="Arial" pitchFamily="34" charset="0"/>
              <a:buChar char="•"/>
            </a:pPr>
            <a:r>
              <a:rPr lang="en-GB" sz="1400" dirty="0"/>
              <a:t>Guarantee that TANGO remains free and open source</a:t>
            </a:r>
          </a:p>
          <a:p>
            <a:pPr marL="100013" lvl="1" defTabSz="912813">
              <a:spcBef>
                <a:spcPts val="125"/>
              </a:spcBef>
              <a:buFont typeface="Arial" pitchFamily="34" charset="0"/>
              <a:buChar char="•"/>
            </a:pPr>
            <a:r>
              <a:rPr lang="en-GB" sz="1400" dirty="0"/>
              <a:t>Help industrial partners to generate sustainable revenues</a:t>
            </a:r>
          </a:p>
          <a:p>
            <a:pPr marL="100013" lvl="1" defTabSz="912813">
              <a:spcBef>
                <a:spcPts val="125"/>
              </a:spcBef>
              <a:buFont typeface="Arial" pitchFamily="34" charset="0"/>
              <a:buChar char="•"/>
            </a:pPr>
            <a:r>
              <a:rPr lang="en-GB" sz="1400" dirty="0"/>
              <a:t>Stimulate the development and manage repositories</a:t>
            </a:r>
          </a:p>
          <a:p>
            <a:pPr marL="100013" lvl="1" defTabSz="912813">
              <a:spcBef>
                <a:spcPts val="125"/>
              </a:spcBef>
              <a:buFont typeface="Arial" pitchFamily="34" charset="0"/>
              <a:buChar char="•"/>
            </a:pPr>
            <a:r>
              <a:rPr lang="en-GB" sz="1400" dirty="0"/>
              <a:t>Represent the community, collect </a:t>
            </a:r>
            <a:r>
              <a:rPr lang="en-GB" sz="1400" dirty="0" smtClean="0"/>
              <a:t>funds</a:t>
            </a:r>
            <a:endParaRPr lang="en-GB" sz="2000" b="1" dirty="0"/>
          </a:p>
          <a:p>
            <a:pPr defTabSz="912813">
              <a:spcBef>
                <a:spcPct val="50000"/>
              </a:spcBef>
            </a:pPr>
            <a:r>
              <a:rPr lang="en-GB" sz="2000" b="1" dirty="0"/>
              <a:t>Animate the community</a:t>
            </a:r>
          </a:p>
          <a:p>
            <a:pPr marL="100013" lvl="1" defTabSz="912813">
              <a:spcBef>
                <a:spcPts val="125"/>
              </a:spcBef>
              <a:buFont typeface="Arial" pitchFamily="34" charset="0"/>
              <a:buChar char="•"/>
            </a:pPr>
            <a:r>
              <a:rPr lang="en-GB" sz="1400" dirty="0"/>
              <a:t>Listen the partners requests, complains, proposals</a:t>
            </a:r>
          </a:p>
          <a:p>
            <a:pPr marL="100013" lvl="1" defTabSz="912813">
              <a:spcBef>
                <a:spcPts val="125"/>
              </a:spcBef>
              <a:buFont typeface="Arial" pitchFamily="34" charset="0"/>
              <a:buChar char="•"/>
            </a:pPr>
            <a:r>
              <a:rPr lang="en-GB" sz="1400" dirty="0"/>
              <a:t>Propose evolutions</a:t>
            </a:r>
          </a:p>
          <a:p>
            <a:pPr marL="100013" lvl="1" defTabSz="912813">
              <a:spcBef>
                <a:spcPts val="125"/>
              </a:spcBef>
              <a:buFont typeface="Arial" pitchFamily="34" charset="0"/>
              <a:buChar char="•"/>
            </a:pPr>
            <a:r>
              <a:rPr lang="en-GB" sz="1400" dirty="0"/>
              <a:t>Increase interoperability</a:t>
            </a:r>
          </a:p>
          <a:p>
            <a:pPr marL="100013" lvl="1" defTabSz="912813">
              <a:spcBef>
                <a:spcPts val="125"/>
              </a:spcBef>
              <a:buFont typeface="Arial" pitchFamily="34" charset="0"/>
              <a:buChar char="•"/>
            </a:pPr>
            <a:r>
              <a:rPr lang="en-GB" sz="1400" dirty="0"/>
              <a:t>Promote a catalogue of standard solutions</a:t>
            </a:r>
          </a:p>
          <a:p>
            <a:pPr marL="100013" lvl="1" defTabSz="912813">
              <a:spcBef>
                <a:spcPts val="125"/>
              </a:spcBef>
              <a:buFont typeface="Arial" pitchFamily="34" charset="0"/>
              <a:buChar char="•"/>
            </a:pPr>
            <a:r>
              <a:rPr lang="en-GB" sz="1400" dirty="0" smtClean="0"/>
              <a:t>Organize Tango community meetings.</a:t>
            </a:r>
            <a:endParaRPr lang="en-GB" sz="1400" dirty="0"/>
          </a:p>
          <a:p>
            <a:pPr marL="100013" lvl="1" defTabSz="912813">
              <a:spcBef>
                <a:spcPts val="125"/>
              </a:spcBef>
              <a:buFont typeface="Arial" pitchFamily="34" charset="0"/>
              <a:buChar char="•"/>
            </a:pPr>
            <a:endParaRPr lang="en-GB" sz="1400" dirty="0"/>
          </a:p>
          <a:p>
            <a:pPr marL="100013" lvl="1" defTabSz="912813">
              <a:spcBef>
                <a:spcPts val="125"/>
              </a:spcBef>
            </a:pPr>
            <a:r>
              <a:rPr lang="en-GB" b="1" dirty="0" smtClean="0"/>
              <a:t>Legal status</a:t>
            </a:r>
          </a:p>
          <a:p>
            <a:pPr marL="100013" lvl="1" defTabSz="912813">
              <a:spcBef>
                <a:spcPts val="125"/>
              </a:spcBef>
              <a:buFont typeface="Arial" pitchFamily="34" charset="0"/>
              <a:buChar char="•"/>
            </a:pPr>
            <a:r>
              <a:rPr lang="en-GB" sz="1400" dirty="0" smtClean="0"/>
              <a:t>The consortium is hosted by the ESRF. </a:t>
            </a:r>
          </a:p>
          <a:p>
            <a:pPr marL="100013" lvl="1" defTabSz="912813">
              <a:spcBef>
                <a:spcPts val="125"/>
              </a:spcBef>
              <a:buFont typeface="Arial" pitchFamily="34" charset="0"/>
              <a:buChar char="•"/>
            </a:pPr>
            <a:r>
              <a:rPr lang="en-GB" sz="1400" dirty="0" smtClean="0"/>
              <a:t>Multilateral contract between ESRF and partners</a:t>
            </a:r>
          </a:p>
          <a:p>
            <a:pPr marL="100013" lvl="1" defTabSz="912813">
              <a:spcBef>
                <a:spcPts val="125"/>
              </a:spcBef>
              <a:buFont typeface="Arial" pitchFamily="34" charset="0"/>
              <a:buChar char="•"/>
            </a:pPr>
            <a:r>
              <a:rPr lang="en-GB" sz="1400" dirty="0" smtClean="0"/>
              <a:t>Steering committee decide the strategy, follow-up actions and vote budget.</a:t>
            </a:r>
            <a:endParaRPr lang="en-GB" dirty="0" smtClean="0"/>
          </a:p>
          <a:p>
            <a:pPr marL="100013" lvl="1" defTabSz="912813">
              <a:spcBef>
                <a:spcPts val="125"/>
              </a:spcBef>
              <a:buFont typeface="Arial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defTabSz="912813">
              <a:spcBef>
                <a:spcPct val="50000"/>
              </a:spcBef>
            </a:pPr>
            <a:endParaRPr lang="en-GB" b="1" dirty="0">
              <a:solidFill>
                <a:schemeClr val="bg1"/>
              </a:solidFill>
            </a:endParaRPr>
          </a:p>
          <a:p>
            <a:pPr defTabSz="912813">
              <a:spcBef>
                <a:spcPct val="50000"/>
              </a:spcBef>
            </a:pPr>
            <a:endParaRPr lang="en-GB" sz="900" b="1" dirty="0">
              <a:solidFill>
                <a:schemeClr val="bg1"/>
              </a:solidFill>
            </a:endParaRPr>
          </a:p>
          <a:p>
            <a:pPr defTabSz="912813">
              <a:spcBef>
                <a:spcPct val="50000"/>
              </a:spcBef>
            </a:pPr>
            <a:endParaRPr lang="en-GB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 descr="http://t2.gstatic.com/images?q=tbn:ANd9GcT3r2gSb9EPrpO7eyQmvm5tTej1qXsSLNaGnJ2KBNo_6SIZRNMhdc2OuI6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446588"/>
            <a:ext cx="3019425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033463" y="814388"/>
            <a:ext cx="7504112" cy="457200"/>
          </a:xfrm>
        </p:spPr>
        <p:txBody>
          <a:bodyPr tIns="24692">
            <a:normAutofit fontScale="90000"/>
          </a:bodyPr>
          <a:lstStyle/>
          <a:p>
            <a:pPr eaLnBrk="1" hangingPunct="1"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</a:tabLst>
            </a:pPr>
            <a:r>
              <a:rPr lang="en-US" sz="2900" b="1" dirty="0" smtClean="0"/>
              <a:t>Stimulate the snowball effect</a:t>
            </a:r>
            <a:br>
              <a:rPr lang="en-US" sz="2900" b="1" dirty="0" smtClean="0"/>
            </a:br>
            <a:r>
              <a:rPr lang="en-US" sz="2900" b="1" dirty="0" smtClean="0"/>
              <a:t>Enhance the eco-system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74750" y="1795463"/>
            <a:ext cx="7505700" cy="4638675"/>
          </a:xfrm>
        </p:spPr>
        <p:txBody>
          <a:bodyPr tIns="21165">
            <a:normAutofit/>
          </a:bodyPr>
          <a:lstStyle/>
          <a:p>
            <a:pPr marL="430213" indent="-322263" eaLnBrk="1" hangingPunct="1">
              <a:buSzPct val="45000"/>
              <a:buFont typeface="Wingdings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</a:tabLst>
            </a:pPr>
            <a:r>
              <a:rPr lang="en-US" sz="1800" dirty="0" smtClean="0"/>
              <a:t>Welcome new users and industrial partners </a:t>
            </a:r>
          </a:p>
          <a:p>
            <a:pPr marL="430213" indent="-322263" eaLnBrk="1" hangingPunct="1">
              <a:buSzPct val="45000"/>
              <a:buFont typeface="Wingdings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</a:tabLst>
            </a:pPr>
            <a:r>
              <a:rPr lang="en-US" sz="1800" dirty="0" smtClean="0"/>
              <a:t>Increase the number of trained people</a:t>
            </a:r>
          </a:p>
          <a:p>
            <a:pPr marL="430213" indent="-322263" eaLnBrk="1" hangingPunct="1">
              <a:buSzPct val="45000"/>
              <a:buFont typeface="Wingdings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</a:tabLst>
            </a:pPr>
            <a:r>
              <a:rPr lang="en-US" sz="1800" dirty="0" smtClean="0"/>
              <a:t>Ease the first steps with TANGO</a:t>
            </a:r>
          </a:p>
          <a:p>
            <a:pPr marL="430213" indent="-322263" eaLnBrk="1" hangingPunct="1">
              <a:buSzPct val="45000"/>
              <a:buFont typeface="Wingdings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</a:tabLst>
            </a:pPr>
            <a:r>
              <a:rPr lang="en-US" sz="1800" dirty="0" smtClean="0"/>
              <a:t>Help system integrators to access new </a:t>
            </a:r>
            <a:r>
              <a:rPr lang="en-US" sz="1800" dirty="0" smtClean="0"/>
              <a:t>markets in industry</a:t>
            </a:r>
            <a:endParaRPr lang="en-US" sz="1800" dirty="0" smtClean="0"/>
          </a:p>
          <a:p>
            <a:pPr marL="430213" indent="-322263" eaLnBrk="1" hangingPunct="1">
              <a:buSzPct val="45000"/>
              <a:buFont typeface="Wingdings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</a:tabLst>
            </a:pPr>
            <a:r>
              <a:rPr lang="en-US" sz="1800" dirty="0" smtClean="0"/>
              <a:t>Getting more TANGO enabled hardware</a:t>
            </a:r>
          </a:p>
          <a:p>
            <a:pPr marL="430213" indent="-322263" eaLnBrk="1" hangingPunct="1">
              <a:buSzPct val="45000"/>
              <a:buFont typeface="Wingdings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</a:tabLst>
            </a:pPr>
            <a:r>
              <a:rPr lang="en-US" sz="1800" dirty="0" smtClean="0"/>
              <a:t>Provide industrial standard quality + support</a:t>
            </a:r>
          </a:p>
          <a:p>
            <a:pPr marL="430213" indent="-322263" eaLnBrk="1" hangingPunct="1">
              <a:buSzPct val="45000"/>
              <a:buFont typeface="Wingdings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</a:tabLst>
            </a:pPr>
            <a:r>
              <a:rPr lang="en-US" sz="1800" dirty="0" smtClean="0"/>
              <a:t>Make it a de-facto standard</a:t>
            </a:r>
          </a:p>
          <a:p>
            <a:pPr marL="793750" lvl="1" indent="-322263" eaLnBrk="1" hangingPunct="1">
              <a:buSzPct val="45000"/>
              <a:buFont typeface="Wingdings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</a:tabLst>
            </a:pPr>
            <a:r>
              <a:rPr lang="en-US" sz="1400" dirty="0" smtClean="0"/>
              <a:t>…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Tango consortium</a:t>
            </a:r>
            <a:endParaRPr lang="en-GB" smtClean="0"/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 </a:t>
            </a:r>
            <a:r>
              <a:rPr lang="en-US" sz="2400" dirty="0" smtClean="0"/>
              <a:t>major scientific instruments signed a contract for co-financing the development:</a:t>
            </a:r>
          </a:p>
          <a:p>
            <a:pPr lvl="1"/>
            <a:r>
              <a:rPr lang="en-US" sz="1800" dirty="0" smtClean="0"/>
              <a:t>ESRF (European light source in Grenoble: 350000 process units</a:t>
            </a:r>
            <a:r>
              <a:rPr lang="en-US" sz="1800" dirty="0" smtClean="0"/>
              <a:t>) (core member)</a:t>
            </a:r>
            <a:endParaRPr lang="en-US" sz="1800" dirty="0" smtClean="0"/>
          </a:p>
          <a:p>
            <a:pPr lvl="1"/>
            <a:r>
              <a:rPr lang="en-US" sz="1800" dirty="0" smtClean="0"/>
              <a:t>SOLEIL (French light source: 250000 parameters</a:t>
            </a:r>
            <a:r>
              <a:rPr lang="en-US" sz="1800" dirty="0" smtClean="0"/>
              <a:t>) (core member)</a:t>
            </a:r>
            <a:endParaRPr lang="en-US" sz="1800" dirty="0" smtClean="0"/>
          </a:p>
          <a:p>
            <a:pPr lvl="1"/>
            <a:r>
              <a:rPr lang="en-US" sz="1800" dirty="0" smtClean="0"/>
              <a:t>ALBA (Spanish national synchrotron light source</a:t>
            </a:r>
            <a:r>
              <a:rPr lang="en-US" sz="1800" dirty="0" smtClean="0"/>
              <a:t>) (core member)</a:t>
            </a:r>
            <a:endParaRPr lang="en-US" sz="1800" dirty="0" smtClean="0"/>
          </a:p>
          <a:p>
            <a:pPr lvl="1"/>
            <a:r>
              <a:rPr lang="en-US" sz="1800" dirty="0" smtClean="0"/>
              <a:t>ELETTRA (Italian national synchrotron light source</a:t>
            </a:r>
            <a:r>
              <a:rPr lang="en-US" sz="1800" dirty="0" smtClean="0"/>
              <a:t>) (core member)</a:t>
            </a:r>
            <a:endParaRPr lang="en-US" sz="1800" dirty="0" smtClean="0"/>
          </a:p>
          <a:p>
            <a:pPr lvl="1"/>
            <a:r>
              <a:rPr lang="en-US" sz="1800" dirty="0" smtClean="0"/>
              <a:t>DESY (German research center, several synchrotrons + lasers)</a:t>
            </a:r>
          </a:p>
          <a:p>
            <a:pPr lvl="1"/>
            <a:r>
              <a:rPr lang="en-US" sz="1800" b="1" dirty="0" smtClean="0"/>
              <a:t>INAF</a:t>
            </a:r>
            <a:r>
              <a:rPr lang="en-US" sz="1800" dirty="0" smtClean="0"/>
              <a:t> (Astronomy center in Italy),</a:t>
            </a:r>
            <a:r>
              <a:rPr lang="en-US" sz="1800" b="1" dirty="0" smtClean="0"/>
              <a:t>member of SKA</a:t>
            </a:r>
          </a:p>
          <a:p>
            <a:pPr lvl="1"/>
            <a:r>
              <a:rPr lang="en-US" sz="1800" dirty="0" smtClean="0"/>
              <a:t>MAXIV ( Swedish national synchrotron light source)</a:t>
            </a:r>
          </a:p>
          <a:p>
            <a:pPr lvl="1"/>
            <a:r>
              <a:rPr lang="en-US" sz="1800" dirty="0" smtClean="0"/>
              <a:t>SOLARIS ( Polish national synchrotron light source)</a:t>
            </a:r>
          </a:p>
          <a:p>
            <a:pPr lvl="1"/>
            <a:r>
              <a:rPr lang="en-US" sz="1800" b="1" dirty="0" smtClean="0"/>
              <a:t>SKA-</a:t>
            </a:r>
            <a:r>
              <a:rPr lang="en-US" sz="1800" b="1" dirty="0" err="1" smtClean="0"/>
              <a:t>Organisation</a:t>
            </a:r>
            <a:r>
              <a:rPr lang="en-US" sz="1800" dirty="0" smtClean="0"/>
              <a:t> </a:t>
            </a:r>
            <a:r>
              <a:rPr lang="en-US" sz="1800" dirty="0" smtClean="0"/>
              <a:t>(joined in 2017)</a:t>
            </a:r>
            <a:endParaRPr lang="en-US" sz="1800" dirty="0" smtClean="0"/>
          </a:p>
          <a:p>
            <a:pPr lvl="1"/>
            <a:r>
              <a:rPr lang="en-US" sz="1800" b="1" dirty="0" smtClean="0"/>
              <a:t>SKA-South </a:t>
            </a:r>
            <a:r>
              <a:rPr lang="en-US" sz="1800" b="1" dirty="0" smtClean="0"/>
              <a:t>Africa</a:t>
            </a:r>
            <a:r>
              <a:rPr lang="en-US" sz="1800" dirty="0" smtClean="0"/>
              <a:t> (joined in 2017)</a:t>
            </a:r>
            <a:endParaRPr lang="en-US" sz="1800" b="1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Author - Title (Footer)</a:t>
            </a:r>
          </a:p>
        </p:txBody>
      </p:sp>
      <p:sp>
        <p:nvSpPr>
          <p:cNvPr id="1843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191BC-9CDF-4F5C-A31C-DCF63260B521}" type="slidenum">
              <a:rPr lang="en-GB" smtClean="0">
                <a:latin typeface="Arial" pitchFamily="34" charset="0"/>
              </a:rPr>
              <a:pPr/>
              <a:t>19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AC656CB-85FD-4480-97A4-7DDC04F720F8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3124200"/>
            <a:ext cx="838200" cy="1219200"/>
            <a:chOff x="720" y="1968"/>
            <a:chExt cx="631" cy="768"/>
          </a:xfrm>
        </p:grpSpPr>
        <p:sp>
          <p:nvSpPr>
            <p:cNvPr id="10339" name="Rectangle 3"/>
            <p:cNvSpPr>
              <a:spLocks noChangeArrowheads="1"/>
            </p:cNvSpPr>
            <p:nvPr/>
          </p:nvSpPr>
          <p:spPr bwMode="auto">
            <a:xfrm>
              <a:off x="720" y="1968"/>
              <a:ext cx="631" cy="403"/>
            </a:xfrm>
            <a:prstGeom prst="rect">
              <a:avLst/>
            </a:prstGeom>
            <a:solidFill>
              <a:srgbClr val="00CC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Rectangle 4"/>
            <p:cNvSpPr>
              <a:spLocks noChangeArrowheads="1"/>
            </p:cNvSpPr>
            <p:nvPr/>
          </p:nvSpPr>
          <p:spPr bwMode="auto">
            <a:xfrm>
              <a:off x="765" y="2026"/>
              <a:ext cx="50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fr-FR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Data</a:t>
              </a:r>
            </a:p>
            <a:p>
              <a:pPr>
                <a:defRPr/>
              </a:pPr>
              <a:r>
                <a:rPr lang="fr-FR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Analysis</a:t>
              </a:r>
              <a:endPara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10341" name="Rectangle 5"/>
            <p:cNvSpPr>
              <a:spLocks noChangeArrowheads="1"/>
            </p:cNvSpPr>
            <p:nvPr/>
          </p:nvSpPr>
          <p:spPr bwMode="auto">
            <a:xfrm>
              <a:off x="720" y="2352"/>
              <a:ext cx="631" cy="189"/>
            </a:xfrm>
            <a:prstGeom prst="rect">
              <a:avLst/>
            </a:prstGeom>
            <a:solidFill>
              <a:srgbClr val="00CC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Line 6"/>
            <p:cNvSpPr>
              <a:spLocks noChangeShapeType="1"/>
            </p:cNvSpPr>
            <p:nvPr/>
          </p:nvSpPr>
          <p:spPr bwMode="auto">
            <a:xfrm>
              <a:off x="1008" y="2544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24000" y="3124200"/>
            <a:ext cx="760413" cy="1219200"/>
            <a:chOff x="720" y="1968"/>
            <a:chExt cx="631" cy="768"/>
          </a:xfrm>
        </p:grpSpPr>
        <p:sp>
          <p:nvSpPr>
            <p:cNvPr id="10335" name="Rectangle 8"/>
            <p:cNvSpPr>
              <a:spLocks noChangeArrowheads="1"/>
            </p:cNvSpPr>
            <p:nvPr/>
          </p:nvSpPr>
          <p:spPr bwMode="auto">
            <a:xfrm>
              <a:off x="720" y="1968"/>
              <a:ext cx="631" cy="403"/>
            </a:xfrm>
            <a:prstGeom prst="rect">
              <a:avLst/>
            </a:prstGeom>
            <a:solidFill>
              <a:srgbClr val="00CC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Rectangle 9"/>
            <p:cNvSpPr>
              <a:spLocks noChangeArrowheads="1"/>
            </p:cNvSpPr>
            <p:nvPr/>
          </p:nvSpPr>
          <p:spPr bwMode="auto">
            <a:xfrm>
              <a:off x="808" y="2064"/>
              <a:ext cx="49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fr-FR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Config</a:t>
              </a:r>
            </a:p>
          </p:txBody>
        </p:sp>
        <p:sp>
          <p:nvSpPr>
            <p:cNvPr id="10337" name="Rectangle 10"/>
            <p:cNvSpPr>
              <a:spLocks noChangeArrowheads="1"/>
            </p:cNvSpPr>
            <p:nvPr/>
          </p:nvSpPr>
          <p:spPr bwMode="auto">
            <a:xfrm>
              <a:off x="720" y="2352"/>
              <a:ext cx="631" cy="189"/>
            </a:xfrm>
            <a:prstGeom prst="rect">
              <a:avLst/>
            </a:prstGeom>
            <a:solidFill>
              <a:srgbClr val="00CC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Line 11"/>
            <p:cNvSpPr>
              <a:spLocks noChangeShapeType="1"/>
            </p:cNvSpPr>
            <p:nvPr/>
          </p:nvSpPr>
          <p:spPr bwMode="auto">
            <a:xfrm>
              <a:off x="1008" y="2544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648200" y="3124200"/>
            <a:ext cx="920750" cy="1219200"/>
            <a:chOff x="2592" y="1488"/>
            <a:chExt cx="580" cy="768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592" y="1488"/>
              <a:ext cx="580" cy="768"/>
              <a:chOff x="2880" y="1968"/>
              <a:chExt cx="580" cy="768"/>
            </a:xfrm>
          </p:grpSpPr>
          <p:sp>
            <p:nvSpPr>
              <p:cNvPr id="10332" name="Rectangle 14"/>
              <p:cNvSpPr>
                <a:spLocks noChangeArrowheads="1"/>
              </p:cNvSpPr>
              <p:nvPr/>
            </p:nvSpPr>
            <p:spPr bwMode="auto">
              <a:xfrm>
                <a:off x="2880" y="1968"/>
                <a:ext cx="580" cy="402"/>
              </a:xfrm>
              <a:prstGeom prst="rect">
                <a:avLst/>
              </a:prstGeom>
              <a:solidFill>
                <a:srgbClr val="CCCCFF"/>
              </a:solidFill>
              <a:ln w="7938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Rectangle 15"/>
              <p:cNvSpPr>
                <a:spLocks noChangeArrowheads="1"/>
              </p:cNvSpPr>
              <p:nvPr/>
            </p:nvSpPr>
            <p:spPr bwMode="auto">
              <a:xfrm>
                <a:off x="2880" y="2352"/>
                <a:ext cx="580" cy="190"/>
              </a:xfrm>
              <a:prstGeom prst="rect">
                <a:avLst/>
              </a:prstGeom>
              <a:solidFill>
                <a:srgbClr val="00CC99"/>
              </a:solidFill>
              <a:ln w="7938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4" name="Line 16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0" cy="19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34" name="Rectangle 17"/>
            <p:cNvSpPr>
              <a:spLocks noChangeArrowheads="1"/>
            </p:cNvSpPr>
            <p:nvPr/>
          </p:nvSpPr>
          <p:spPr bwMode="auto">
            <a:xfrm>
              <a:off x="2602" y="1632"/>
              <a:ext cx="53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fr-FR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Archiving</a:t>
              </a:r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10246" name="Rectangle 18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60960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TANGO: What is it?</a:t>
            </a:r>
          </a:p>
        </p:txBody>
      </p:sp>
      <p:sp>
        <p:nvSpPr>
          <p:cNvPr id="10247" name="Freeform 19"/>
          <p:cNvSpPr>
            <a:spLocks/>
          </p:cNvSpPr>
          <p:nvPr/>
        </p:nvSpPr>
        <p:spPr bwMode="auto">
          <a:xfrm>
            <a:off x="685800" y="4343400"/>
            <a:ext cx="7624763" cy="304800"/>
          </a:xfrm>
          <a:custGeom>
            <a:avLst/>
            <a:gdLst>
              <a:gd name="T0" fmla="*/ 0 w 8422"/>
              <a:gd name="T1" fmla="*/ 0 h 310"/>
              <a:gd name="T2" fmla="*/ 0 w 8422"/>
              <a:gd name="T3" fmla="*/ 0 h 310"/>
              <a:gd name="T4" fmla="*/ 0 w 8422"/>
              <a:gd name="T5" fmla="*/ 2147483647 h 310"/>
              <a:gd name="T6" fmla="*/ 0 w 8422"/>
              <a:gd name="T7" fmla="*/ 2147483647 h 310"/>
              <a:gd name="T8" fmla="*/ 2147483647 w 8422"/>
              <a:gd name="T9" fmla="*/ 2147483647 h 310"/>
              <a:gd name="T10" fmla="*/ 2147483647 w 8422"/>
              <a:gd name="T11" fmla="*/ 2147483647 h 310"/>
              <a:gd name="T12" fmla="*/ 2147483647 w 8422"/>
              <a:gd name="T13" fmla="*/ 0 h 310"/>
              <a:gd name="T14" fmla="*/ 2147483647 w 8422"/>
              <a:gd name="T15" fmla="*/ 0 h 310"/>
              <a:gd name="T16" fmla="*/ 0 w 8422"/>
              <a:gd name="T17" fmla="*/ 0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22"/>
              <a:gd name="T28" fmla="*/ 0 h 310"/>
              <a:gd name="T29" fmla="*/ 8422 w 8422"/>
              <a:gd name="T30" fmla="*/ 310 h 3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22" h="310">
                <a:moveTo>
                  <a:pt x="0" y="0"/>
                </a:moveTo>
                <a:lnTo>
                  <a:pt x="0" y="0"/>
                </a:lnTo>
                <a:lnTo>
                  <a:pt x="0" y="310"/>
                </a:lnTo>
                <a:lnTo>
                  <a:pt x="8422" y="310"/>
                </a:lnTo>
                <a:lnTo>
                  <a:pt x="8422" y="0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30" tIns="45715" rIns="91430" bIns="45715"/>
          <a:lstStyle/>
          <a:p>
            <a:endParaRPr lang="en-GB"/>
          </a:p>
        </p:txBody>
      </p:sp>
      <p:sp>
        <p:nvSpPr>
          <p:cNvPr id="10248" name="Rectangle 20"/>
          <p:cNvSpPr>
            <a:spLocks noChangeArrowheads="1"/>
          </p:cNvSpPr>
          <p:nvPr/>
        </p:nvSpPr>
        <p:spPr bwMode="auto">
          <a:xfrm>
            <a:off x="2613025" y="4419600"/>
            <a:ext cx="3954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 i="1">
                <a:solidFill>
                  <a:srgbClr val="000000"/>
                </a:solidFill>
              </a:rPr>
              <a:t>TANGO Software Bus distributed on a network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04800" y="2209800"/>
            <a:ext cx="5549900" cy="2157413"/>
            <a:chOff x="528" y="1344"/>
            <a:chExt cx="3156" cy="1359"/>
          </a:xfrm>
        </p:grpSpPr>
        <p:sp>
          <p:nvSpPr>
            <p:cNvPr id="10328" name="Oval 22"/>
            <p:cNvSpPr>
              <a:spLocks noChangeArrowheads="1"/>
            </p:cNvSpPr>
            <p:nvPr/>
          </p:nvSpPr>
          <p:spPr bwMode="auto">
            <a:xfrm>
              <a:off x="528" y="1344"/>
              <a:ext cx="3120" cy="13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Text Box 23"/>
            <p:cNvSpPr txBox="1">
              <a:spLocks noChangeArrowheads="1"/>
            </p:cNvSpPr>
            <p:nvPr/>
          </p:nvSpPr>
          <p:spPr bwMode="auto">
            <a:xfrm>
              <a:off x="948" y="1510"/>
              <a:ext cx="27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i="1">
                  <a:solidFill>
                    <a:srgbClr val="FF0000"/>
                  </a:solidFill>
                </a:rPr>
                <a:t>Generic Services</a:t>
              </a:r>
              <a:r>
                <a:rPr lang="fr-FR" sz="2800" b="1" i="1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85800" y="4648200"/>
            <a:ext cx="1062038" cy="1444625"/>
            <a:chOff x="528" y="2928"/>
            <a:chExt cx="669" cy="910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528" y="3312"/>
              <a:ext cx="669" cy="526"/>
              <a:chOff x="2556" y="3303"/>
              <a:chExt cx="669" cy="526"/>
            </a:xfrm>
          </p:grpSpPr>
          <p:sp>
            <p:nvSpPr>
              <p:cNvPr id="10325" name="Line 26"/>
              <p:cNvSpPr>
                <a:spLocks noChangeShapeType="1"/>
              </p:cNvSpPr>
              <p:nvPr/>
            </p:nvSpPr>
            <p:spPr bwMode="auto">
              <a:xfrm>
                <a:off x="2844" y="3303"/>
                <a:ext cx="1" cy="113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26" name="Oval 27"/>
              <p:cNvSpPr>
                <a:spLocks noChangeArrowheads="1"/>
              </p:cNvSpPr>
              <p:nvPr/>
            </p:nvSpPr>
            <p:spPr bwMode="auto">
              <a:xfrm>
                <a:off x="2637" y="3416"/>
                <a:ext cx="407" cy="413"/>
              </a:xfrm>
              <a:prstGeom prst="ellips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Rectangle 28"/>
              <p:cNvSpPr>
                <a:spLocks noChangeArrowheads="1"/>
              </p:cNvSpPr>
              <p:nvPr/>
            </p:nvSpPr>
            <p:spPr bwMode="auto">
              <a:xfrm>
                <a:off x="2556" y="3540"/>
                <a:ext cx="669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900"/>
                  <a:t>Hardware</a:t>
                </a:r>
                <a:endParaRPr lang="fr-FR"/>
              </a:p>
            </p:txBody>
          </p: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576" y="2928"/>
              <a:ext cx="412" cy="384"/>
              <a:chOff x="2592" y="2928"/>
              <a:chExt cx="412" cy="384"/>
            </a:xfrm>
          </p:grpSpPr>
          <p:sp>
            <p:nvSpPr>
              <p:cNvPr id="10321" name="Line 30"/>
              <p:cNvSpPr>
                <a:spLocks noChangeShapeType="1"/>
              </p:cNvSpPr>
              <p:nvPr/>
            </p:nvSpPr>
            <p:spPr bwMode="auto">
              <a:xfrm>
                <a:off x="2832" y="2928"/>
                <a:ext cx="0" cy="96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" name="Group 31"/>
              <p:cNvGrpSpPr>
                <a:grpSpLocks/>
              </p:cNvGrpSpPr>
              <p:nvPr/>
            </p:nvGrpSpPr>
            <p:grpSpPr bwMode="auto">
              <a:xfrm>
                <a:off x="2592" y="3024"/>
                <a:ext cx="412" cy="288"/>
                <a:chOff x="3552" y="3024"/>
                <a:chExt cx="412" cy="280"/>
              </a:xfrm>
            </p:grpSpPr>
            <p:sp>
              <p:nvSpPr>
                <p:cNvPr id="6226" name="Rectangle 32"/>
                <p:cNvSpPr>
                  <a:spLocks noChangeArrowheads="1"/>
                </p:cNvSpPr>
                <p:nvPr/>
              </p:nvSpPr>
              <p:spPr bwMode="auto">
                <a:xfrm>
                  <a:off x="3552" y="3168"/>
                  <a:ext cx="412" cy="136"/>
                </a:xfrm>
                <a:prstGeom prst="rect">
                  <a:avLst/>
                </a:prstGeom>
                <a:solidFill>
                  <a:srgbClr val="FF99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>
                    <a:defRPr/>
                  </a:pPr>
                  <a:r>
                    <a:rPr kumimoji="1" lang="en-US" sz="1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charset="0"/>
                    </a:rPr>
                    <a:t>Device</a:t>
                  </a:r>
                </a:p>
              </p:txBody>
            </p:sp>
            <p:sp>
              <p:nvSpPr>
                <p:cNvPr id="10324" name="Rectangle 33"/>
                <p:cNvSpPr>
                  <a:spLocks noChangeArrowheads="1"/>
                </p:cNvSpPr>
                <p:nvPr/>
              </p:nvSpPr>
              <p:spPr bwMode="auto">
                <a:xfrm>
                  <a:off x="3552" y="3024"/>
                  <a:ext cx="412" cy="141"/>
                </a:xfrm>
                <a:prstGeom prst="rect">
                  <a:avLst/>
                </a:prstGeom>
                <a:solidFill>
                  <a:srgbClr val="00CC99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352675" y="3124200"/>
            <a:ext cx="1155700" cy="1219200"/>
            <a:chOff x="1440" y="1968"/>
            <a:chExt cx="624" cy="768"/>
          </a:xfrm>
        </p:grpSpPr>
        <p:sp>
          <p:nvSpPr>
            <p:cNvPr id="10315" name="Rectangle 35"/>
            <p:cNvSpPr>
              <a:spLocks noChangeArrowheads="1"/>
            </p:cNvSpPr>
            <p:nvPr/>
          </p:nvSpPr>
          <p:spPr bwMode="auto">
            <a:xfrm>
              <a:off x="1440" y="1968"/>
              <a:ext cx="624" cy="402"/>
            </a:xfrm>
            <a:prstGeom prst="rect">
              <a:avLst/>
            </a:prstGeom>
            <a:solidFill>
              <a:srgbClr val="00FF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Rectangle 37"/>
            <p:cNvSpPr>
              <a:spLocks noChangeArrowheads="1"/>
            </p:cNvSpPr>
            <p:nvPr/>
          </p:nvSpPr>
          <p:spPr bwMode="auto">
            <a:xfrm>
              <a:off x="1440" y="2352"/>
              <a:ext cx="624" cy="190"/>
            </a:xfrm>
            <a:prstGeom prst="rect">
              <a:avLst/>
            </a:prstGeom>
            <a:solidFill>
              <a:srgbClr val="00CC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Rectangle 36"/>
            <p:cNvSpPr>
              <a:spLocks noChangeArrowheads="1"/>
            </p:cNvSpPr>
            <p:nvPr/>
          </p:nvSpPr>
          <p:spPr bwMode="auto">
            <a:xfrm>
              <a:off x="1452" y="1972"/>
              <a:ext cx="517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fr-FR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Monitoring</a:t>
              </a:r>
            </a:p>
            <a:p>
              <a:pPr>
                <a:defRPr/>
              </a:pPr>
              <a:r>
                <a:rPr lang="fr-FR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Synoptics</a:t>
              </a:r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  <a:p>
              <a:pPr>
                <a:defRPr/>
              </a:pPr>
              <a:r>
                <a:rPr lang="fr-FR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GUI</a:t>
              </a:r>
            </a:p>
            <a:p>
              <a:pPr>
                <a:defRPr/>
              </a:pPr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10318" name="Line 38"/>
            <p:cNvSpPr>
              <a:spLocks noChangeShapeType="1"/>
            </p:cNvSpPr>
            <p:nvPr/>
          </p:nvSpPr>
          <p:spPr bwMode="auto">
            <a:xfrm>
              <a:off x="1776" y="2544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3548063" y="3124200"/>
            <a:ext cx="1019175" cy="1219200"/>
            <a:chOff x="2160" y="1968"/>
            <a:chExt cx="624" cy="768"/>
          </a:xfrm>
        </p:grpSpPr>
        <p:sp>
          <p:nvSpPr>
            <p:cNvPr id="10311" name="Rectangle 40"/>
            <p:cNvSpPr>
              <a:spLocks noChangeArrowheads="1"/>
            </p:cNvSpPr>
            <p:nvPr/>
          </p:nvSpPr>
          <p:spPr bwMode="auto">
            <a:xfrm>
              <a:off x="2160" y="1968"/>
              <a:ext cx="624" cy="402"/>
            </a:xfrm>
            <a:prstGeom prst="rect">
              <a:avLst/>
            </a:prstGeom>
            <a:solidFill>
              <a:srgbClr val="00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Rectangle 41"/>
            <p:cNvSpPr>
              <a:spLocks noChangeArrowheads="1"/>
            </p:cNvSpPr>
            <p:nvPr/>
          </p:nvSpPr>
          <p:spPr bwMode="auto">
            <a:xfrm>
              <a:off x="2205" y="2064"/>
              <a:ext cx="54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fr-FR" sz="13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Sequencing</a:t>
              </a:r>
              <a:endParaRPr lang="fr-F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10313" name="Rectangle 42"/>
            <p:cNvSpPr>
              <a:spLocks noChangeArrowheads="1"/>
            </p:cNvSpPr>
            <p:nvPr/>
          </p:nvSpPr>
          <p:spPr bwMode="auto">
            <a:xfrm>
              <a:off x="2160" y="2352"/>
              <a:ext cx="624" cy="189"/>
            </a:xfrm>
            <a:prstGeom prst="rect">
              <a:avLst/>
            </a:prstGeom>
            <a:solidFill>
              <a:srgbClr val="00CC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Line 43"/>
            <p:cNvSpPr>
              <a:spLocks noChangeShapeType="1"/>
            </p:cNvSpPr>
            <p:nvPr/>
          </p:nvSpPr>
          <p:spPr bwMode="auto">
            <a:xfrm>
              <a:off x="2448" y="2544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5867400" y="3124200"/>
            <a:ext cx="1066800" cy="1219200"/>
            <a:chOff x="3648" y="1968"/>
            <a:chExt cx="672" cy="768"/>
          </a:xfrm>
        </p:grpSpPr>
        <p:sp>
          <p:nvSpPr>
            <p:cNvPr id="6211" name="Rectangle 45"/>
            <p:cNvSpPr>
              <a:spLocks noChangeArrowheads="1"/>
            </p:cNvSpPr>
            <p:nvPr/>
          </p:nvSpPr>
          <p:spPr bwMode="auto">
            <a:xfrm>
              <a:off x="3648" y="1968"/>
              <a:ext cx="672" cy="384"/>
            </a:xfrm>
            <a:prstGeom prst="rect">
              <a:avLst/>
            </a:prstGeom>
            <a:solidFill>
              <a:srgbClr val="00CCFF"/>
            </a:solidFill>
            <a:ln w="7938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>
                <a:defRPr/>
              </a:pPr>
              <a:r>
                <a:rPr kumimoji="1"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GUI    Tool-Kits</a:t>
              </a:r>
            </a:p>
          </p:txBody>
        </p:sp>
        <p:sp>
          <p:nvSpPr>
            <p:cNvPr id="10309" name="Rectangle 46"/>
            <p:cNvSpPr>
              <a:spLocks noChangeArrowheads="1"/>
            </p:cNvSpPr>
            <p:nvPr/>
          </p:nvSpPr>
          <p:spPr bwMode="auto">
            <a:xfrm>
              <a:off x="3648" y="2352"/>
              <a:ext cx="672" cy="190"/>
            </a:xfrm>
            <a:prstGeom prst="rect">
              <a:avLst/>
            </a:prstGeom>
            <a:solidFill>
              <a:srgbClr val="00CC99"/>
            </a:solidFill>
            <a:ln w="7938">
              <a:solidFill>
                <a:srgbClr val="CC99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Line 47"/>
            <p:cNvSpPr>
              <a:spLocks noChangeShapeType="1"/>
            </p:cNvSpPr>
            <p:nvPr/>
          </p:nvSpPr>
          <p:spPr bwMode="auto">
            <a:xfrm>
              <a:off x="3936" y="2544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7010400" y="2971800"/>
            <a:ext cx="1524000" cy="1371600"/>
            <a:chOff x="4416" y="1872"/>
            <a:chExt cx="960" cy="864"/>
          </a:xfrm>
        </p:grpSpPr>
        <p:sp>
          <p:nvSpPr>
            <p:cNvPr id="10305" name="Rectangle 49"/>
            <p:cNvSpPr>
              <a:spLocks noChangeArrowheads="1"/>
            </p:cNvSpPr>
            <p:nvPr/>
          </p:nvSpPr>
          <p:spPr bwMode="auto">
            <a:xfrm>
              <a:off x="4416" y="2352"/>
              <a:ext cx="960" cy="190"/>
            </a:xfrm>
            <a:prstGeom prst="rect">
              <a:avLst/>
            </a:prstGeom>
            <a:solidFill>
              <a:srgbClr val="00CC99"/>
            </a:solidFill>
            <a:ln w="7938">
              <a:solidFill>
                <a:srgbClr val="CC99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Rectangle 50"/>
            <p:cNvSpPr>
              <a:spLocks noChangeArrowheads="1"/>
            </p:cNvSpPr>
            <p:nvPr/>
          </p:nvSpPr>
          <p:spPr bwMode="auto">
            <a:xfrm>
              <a:off x="4416" y="1872"/>
              <a:ext cx="960" cy="481"/>
            </a:xfrm>
            <a:prstGeom prst="rect">
              <a:avLst/>
            </a:prstGeom>
            <a:solidFill>
              <a:srgbClr val="00CCFF"/>
            </a:solidFill>
            <a:ln w="7938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>
                <a:defRPr/>
              </a:pPr>
              <a:r>
                <a:rPr kumimoji="1"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User environment</a:t>
              </a:r>
            </a:p>
            <a:p>
              <a:pPr eaLnBrk="0">
                <a:defRPr/>
              </a:pPr>
              <a:r>
                <a:rPr kumimoji="1" lang="en-US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Matlab,Labview</a:t>
              </a:r>
              <a:r>
                <a:rPr kumimoji="1"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 Igor, Python</a:t>
              </a:r>
            </a:p>
          </p:txBody>
        </p:sp>
        <p:sp>
          <p:nvSpPr>
            <p:cNvPr id="10307" name="Line 51"/>
            <p:cNvSpPr>
              <a:spLocks noChangeShapeType="1"/>
            </p:cNvSpPr>
            <p:nvPr/>
          </p:nvSpPr>
          <p:spPr bwMode="auto">
            <a:xfrm>
              <a:off x="4848" y="2544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5638800" y="4648200"/>
            <a:ext cx="1062038" cy="1444625"/>
            <a:chOff x="3552" y="2928"/>
            <a:chExt cx="669" cy="910"/>
          </a:xfrm>
        </p:grpSpPr>
        <p:grpSp>
          <p:nvGrpSpPr>
            <p:cNvPr id="16" name="Group 53"/>
            <p:cNvGrpSpPr>
              <a:grpSpLocks/>
            </p:cNvGrpSpPr>
            <p:nvPr/>
          </p:nvGrpSpPr>
          <p:grpSpPr bwMode="auto">
            <a:xfrm>
              <a:off x="3648" y="3024"/>
              <a:ext cx="412" cy="280"/>
              <a:chOff x="3552" y="3024"/>
              <a:chExt cx="412" cy="280"/>
            </a:xfrm>
          </p:grpSpPr>
          <p:sp>
            <p:nvSpPr>
              <p:cNvPr id="6206" name="Rectangle 54"/>
              <p:cNvSpPr>
                <a:spLocks noChangeArrowheads="1"/>
              </p:cNvSpPr>
              <p:nvPr/>
            </p:nvSpPr>
            <p:spPr bwMode="auto">
              <a:xfrm>
                <a:off x="3552" y="3168"/>
                <a:ext cx="412" cy="136"/>
              </a:xfrm>
              <a:prstGeom prst="rect">
                <a:avLst/>
              </a:prstGeom>
              <a:solidFill>
                <a:srgbClr val="FF99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>
                  <a:defRPr/>
                </a:pPr>
                <a:r>
                  <a:rPr kumimoji="1"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Device</a:t>
                </a:r>
              </a:p>
            </p:txBody>
          </p:sp>
          <p:sp>
            <p:nvSpPr>
              <p:cNvPr id="10304" name="Rectangle 55"/>
              <p:cNvSpPr>
                <a:spLocks noChangeArrowheads="1"/>
              </p:cNvSpPr>
              <p:nvPr/>
            </p:nvSpPr>
            <p:spPr bwMode="auto">
              <a:xfrm>
                <a:off x="3552" y="3024"/>
                <a:ext cx="412" cy="141"/>
              </a:xfrm>
              <a:prstGeom prst="rect">
                <a:avLst/>
              </a:prstGeom>
              <a:solidFill>
                <a:srgbClr val="00CC99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98" name="Line 56"/>
            <p:cNvSpPr>
              <a:spLocks noChangeShapeType="1"/>
            </p:cNvSpPr>
            <p:nvPr/>
          </p:nvSpPr>
          <p:spPr bwMode="auto">
            <a:xfrm>
              <a:off x="3840" y="2928"/>
              <a:ext cx="1" cy="10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3552" y="3312"/>
              <a:ext cx="669" cy="526"/>
              <a:chOff x="2556" y="3303"/>
              <a:chExt cx="669" cy="526"/>
            </a:xfrm>
          </p:grpSpPr>
          <p:sp>
            <p:nvSpPr>
              <p:cNvPr id="10300" name="Line 58"/>
              <p:cNvSpPr>
                <a:spLocks noChangeShapeType="1"/>
              </p:cNvSpPr>
              <p:nvPr/>
            </p:nvSpPr>
            <p:spPr bwMode="auto">
              <a:xfrm>
                <a:off x="2844" y="3303"/>
                <a:ext cx="1" cy="113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01" name="Oval 59"/>
              <p:cNvSpPr>
                <a:spLocks noChangeArrowheads="1"/>
              </p:cNvSpPr>
              <p:nvPr/>
            </p:nvSpPr>
            <p:spPr bwMode="auto">
              <a:xfrm>
                <a:off x="2637" y="3416"/>
                <a:ext cx="407" cy="413"/>
              </a:xfrm>
              <a:prstGeom prst="ellips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Rectangle 60"/>
              <p:cNvSpPr>
                <a:spLocks noChangeArrowheads="1"/>
              </p:cNvSpPr>
              <p:nvPr/>
            </p:nvSpPr>
            <p:spPr bwMode="auto">
              <a:xfrm>
                <a:off x="2556" y="3540"/>
                <a:ext cx="669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900"/>
                  <a:t>Hardware</a:t>
                </a:r>
                <a:endParaRPr lang="fr-FR"/>
              </a:p>
            </p:txBody>
          </p:sp>
        </p:grpSp>
      </p:grp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4343400" y="4648200"/>
            <a:ext cx="1062038" cy="1444625"/>
            <a:chOff x="2736" y="2928"/>
            <a:chExt cx="669" cy="910"/>
          </a:xfrm>
        </p:grpSpPr>
        <p:grpSp>
          <p:nvGrpSpPr>
            <p:cNvPr id="19" name="Group 62"/>
            <p:cNvGrpSpPr>
              <a:grpSpLocks/>
            </p:cNvGrpSpPr>
            <p:nvPr/>
          </p:nvGrpSpPr>
          <p:grpSpPr bwMode="auto">
            <a:xfrm>
              <a:off x="2784" y="2928"/>
              <a:ext cx="412" cy="384"/>
              <a:chOff x="2592" y="2928"/>
              <a:chExt cx="412" cy="384"/>
            </a:xfrm>
          </p:grpSpPr>
          <p:sp>
            <p:nvSpPr>
              <p:cNvPr id="10293" name="Line 63"/>
              <p:cNvSpPr>
                <a:spLocks noChangeShapeType="1"/>
              </p:cNvSpPr>
              <p:nvPr/>
            </p:nvSpPr>
            <p:spPr bwMode="auto">
              <a:xfrm>
                <a:off x="2832" y="2928"/>
                <a:ext cx="0" cy="96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0" name="Group 64"/>
              <p:cNvGrpSpPr>
                <a:grpSpLocks/>
              </p:cNvGrpSpPr>
              <p:nvPr/>
            </p:nvGrpSpPr>
            <p:grpSpPr bwMode="auto">
              <a:xfrm>
                <a:off x="2592" y="3024"/>
                <a:ext cx="412" cy="288"/>
                <a:chOff x="3552" y="3024"/>
                <a:chExt cx="412" cy="280"/>
              </a:xfrm>
            </p:grpSpPr>
            <p:sp>
              <p:nvSpPr>
                <p:cNvPr id="6198" name="Rectangle 65"/>
                <p:cNvSpPr>
                  <a:spLocks noChangeArrowheads="1"/>
                </p:cNvSpPr>
                <p:nvPr/>
              </p:nvSpPr>
              <p:spPr bwMode="auto">
                <a:xfrm>
                  <a:off x="3552" y="3168"/>
                  <a:ext cx="412" cy="136"/>
                </a:xfrm>
                <a:prstGeom prst="rect">
                  <a:avLst/>
                </a:prstGeom>
                <a:solidFill>
                  <a:srgbClr val="FF99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>
                    <a:defRPr/>
                  </a:pPr>
                  <a:r>
                    <a:rPr kumimoji="1" lang="en-US" sz="1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charset="0"/>
                    </a:rPr>
                    <a:t>Device</a:t>
                  </a:r>
                </a:p>
              </p:txBody>
            </p:sp>
            <p:sp>
              <p:nvSpPr>
                <p:cNvPr id="10296" name="Rectangle 66"/>
                <p:cNvSpPr>
                  <a:spLocks noChangeArrowheads="1"/>
                </p:cNvSpPr>
                <p:nvPr/>
              </p:nvSpPr>
              <p:spPr bwMode="auto">
                <a:xfrm>
                  <a:off x="3552" y="3024"/>
                  <a:ext cx="412" cy="141"/>
                </a:xfrm>
                <a:prstGeom prst="rect">
                  <a:avLst/>
                </a:prstGeom>
                <a:solidFill>
                  <a:srgbClr val="00CC99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67"/>
            <p:cNvGrpSpPr>
              <a:grpSpLocks/>
            </p:cNvGrpSpPr>
            <p:nvPr/>
          </p:nvGrpSpPr>
          <p:grpSpPr bwMode="auto">
            <a:xfrm>
              <a:off x="2736" y="3312"/>
              <a:ext cx="669" cy="526"/>
              <a:chOff x="2556" y="3303"/>
              <a:chExt cx="669" cy="526"/>
            </a:xfrm>
          </p:grpSpPr>
          <p:sp>
            <p:nvSpPr>
              <p:cNvPr id="10290" name="Line 68"/>
              <p:cNvSpPr>
                <a:spLocks noChangeShapeType="1"/>
              </p:cNvSpPr>
              <p:nvPr/>
            </p:nvSpPr>
            <p:spPr bwMode="auto">
              <a:xfrm>
                <a:off x="2844" y="3303"/>
                <a:ext cx="1" cy="113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1" name="Oval 69"/>
              <p:cNvSpPr>
                <a:spLocks noChangeArrowheads="1"/>
              </p:cNvSpPr>
              <p:nvPr/>
            </p:nvSpPr>
            <p:spPr bwMode="auto">
              <a:xfrm>
                <a:off x="2637" y="3416"/>
                <a:ext cx="407" cy="413"/>
              </a:xfrm>
              <a:prstGeom prst="ellips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2" name="Rectangle 70"/>
              <p:cNvSpPr>
                <a:spLocks noChangeArrowheads="1"/>
              </p:cNvSpPr>
              <p:nvPr/>
            </p:nvSpPr>
            <p:spPr bwMode="auto">
              <a:xfrm>
                <a:off x="2556" y="3540"/>
                <a:ext cx="669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900"/>
                  <a:t>Hardware</a:t>
                </a:r>
                <a:endParaRPr lang="fr-FR"/>
              </a:p>
            </p:txBody>
          </p:sp>
        </p:grpSp>
      </p:grp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3048000" y="4648200"/>
            <a:ext cx="1192213" cy="1444625"/>
            <a:chOff x="1920" y="2928"/>
            <a:chExt cx="751" cy="910"/>
          </a:xfrm>
        </p:grpSpPr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2016" y="2928"/>
              <a:ext cx="412" cy="384"/>
              <a:chOff x="2592" y="2928"/>
              <a:chExt cx="412" cy="384"/>
            </a:xfrm>
          </p:grpSpPr>
          <p:sp>
            <p:nvSpPr>
              <p:cNvPr id="10284" name="Line 73"/>
              <p:cNvSpPr>
                <a:spLocks noChangeShapeType="1"/>
              </p:cNvSpPr>
              <p:nvPr/>
            </p:nvSpPr>
            <p:spPr bwMode="auto">
              <a:xfrm>
                <a:off x="2832" y="2928"/>
                <a:ext cx="0" cy="96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4" name="Group 74"/>
              <p:cNvGrpSpPr>
                <a:grpSpLocks/>
              </p:cNvGrpSpPr>
              <p:nvPr/>
            </p:nvGrpSpPr>
            <p:grpSpPr bwMode="auto">
              <a:xfrm>
                <a:off x="2592" y="3024"/>
                <a:ext cx="412" cy="288"/>
                <a:chOff x="3552" y="3024"/>
                <a:chExt cx="412" cy="280"/>
              </a:xfrm>
            </p:grpSpPr>
            <p:sp>
              <p:nvSpPr>
                <p:cNvPr id="6189" name="Rectangle 75"/>
                <p:cNvSpPr>
                  <a:spLocks noChangeArrowheads="1"/>
                </p:cNvSpPr>
                <p:nvPr/>
              </p:nvSpPr>
              <p:spPr bwMode="auto">
                <a:xfrm>
                  <a:off x="3552" y="3168"/>
                  <a:ext cx="412" cy="136"/>
                </a:xfrm>
                <a:prstGeom prst="rect">
                  <a:avLst/>
                </a:prstGeom>
                <a:solidFill>
                  <a:srgbClr val="FF99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>
                    <a:defRPr/>
                  </a:pPr>
                  <a:r>
                    <a:rPr kumimoji="1" lang="en-US" sz="1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charset="0"/>
                    </a:rPr>
                    <a:t>Device</a:t>
                  </a:r>
                </a:p>
              </p:txBody>
            </p:sp>
            <p:sp>
              <p:nvSpPr>
                <p:cNvPr id="102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552" y="3024"/>
                  <a:ext cx="412" cy="141"/>
                </a:xfrm>
                <a:prstGeom prst="rect">
                  <a:avLst/>
                </a:prstGeom>
                <a:solidFill>
                  <a:srgbClr val="00CC99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920" y="3312"/>
              <a:ext cx="751" cy="526"/>
              <a:chOff x="2556" y="3303"/>
              <a:chExt cx="751" cy="526"/>
            </a:xfrm>
          </p:grpSpPr>
          <p:sp>
            <p:nvSpPr>
              <p:cNvPr id="10281" name="Line 78"/>
              <p:cNvSpPr>
                <a:spLocks noChangeShapeType="1"/>
              </p:cNvSpPr>
              <p:nvPr/>
            </p:nvSpPr>
            <p:spPr bwMode="auto">
              <a:xfrm>
                <a:off x="2844" y="3303"/>
                <a:ext cx="1" cy="113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82" name="Oval 79"/>
              <p:cNvSpPr>
                <a:spLocks noChangeArrowheads="1"/>
              </p:cNvSpPr>
              <p:nvPr/>
            </p:nvSpPr>
            <p:spPr bwMode="auto">
              <a:xfrm>
                <a:off x="2637" y="3416"/>
                <a:ext cx="407" cy="413"/>
              </a:xfrm>
              <a:prstGeom prst="ellips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Rectangle 80"/>
              <p:cNvSpPr>
                <a:spLocks noChangeArrowheads="1"/>
              </p:cNvSpPr>
              <p:nvPr/>
            </p:nvSpPr>
            <p:spPr bwMode="auto">
              <a:xfrm>
                <a:off x="2556" y="3540"/>
                <a:ext cx="75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2200" b="1"/>
                  <a:t>Software</a:t>
                </a:r>
                <a:endParaRPr lang="fr-FR" b="1"/>
              </a:p>
            </p:txBody>
          </p:sp>
        </p:grpSp>
      </p:grpSp>
      <p:grpSp>
        <p:nvGrpSpPr>
          <p:cNvPr id="26" name="Group 81"/>
          <p:cNvGrpSpPr>
            <a:grpSpLocks/>
          </p:cNvGrpSpPr>
          <p:nvPr/>
        </p:nvGrpSpPr>
        <p:grpSpPr bwMode="auto">
          <a:xfrm>
            <a:off x="1905000" y="4648200"/>
            <a:ext cx="1062038" cy="1444625"/>
            <a:chOff x="1200" y="2928"/>
            <a:chExt cx="669" cy="910"/>
          </a:xfrm>
        </p:grpSpPr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1296" y="2928"/>
              <a:ext cx="412" cy="384"/>
              <a:chOff x="2592" y="2928"/>
              <a:chExt cx="412" cy="384"/>
            </a:xfrm>
          </p:grpSpPr>
          <p:sp>
            <p:nvSpPr>
              <p:cNvPr id="10275" name="Line 83"/>
              <p:cNvSpPr>
                <a:spLocks noChangeShapeType="1"/>
              </p:cNvSpPr>
              <p:nvPr/>
            </p:nvSpPr>
            <p:spPr bwMode="auto">
              <a:xfrm>
                <a:off x="2832" y="2928"/>
                <a:ext cx="0" cy="96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8" name="Group 84"/>
              <p:cNvGrpSpPr>
                <a:grpSpLocks/>
              </p:cNvGrpSpPr>
              <p:nvPr/>
            </p:nvGrpSpPr>
            <p:grpSpPr bwMode="auto">
              <a:xfrm>
                <a:off x="2592" y="3024"/>
                <a:ext cx="412" cy="288"/>
                <a:chOff x="3552" y="3024"/>
                <a:chExt cx="412" cy="280"/>
              </a:xfrm>
            </p:grpSpPr>
            <p:sp>
              <p:nvSpPr>
                <p:cNvPr id="6180" name="Rectangle 85"/>
                <p:cNvSpPr>
                  <a:spLocks noChangeArrowheads="1"/>
                </p:cNvSpPr>
                <p:nvPr/>
              </p:nvSpPr>
              <p:spPr bwMode="auto">
                <a:xfrm>
                  <a:off x="3552" y="3168"/>
                  <a:ext cx="412" cy="136"/>
                </a:xfrm>
                <a:prstGeom prst="rect">
                  <a:avLst/>
                </a:prstGeom>
                <a:solidFill>
                  <a:srgbClr val="FF99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>
                    <a:defRPr/>
                  </a:pPr>
                  <a:r>
                    <a:rPr kumimoji="1" lang="en-US" sz="1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charset="0"/>
                    </a:rPr>
                    <a:t>Device</a:t>
                  </a:r>
                </a:p>
              </p:txBody>
            </p:sp>
            <p:sp>
              <p:nvSpPr>
                <p:cNvPr id="10278" name="Rectangle 86"/>
                <p:cNvSpPr>
                  <a:spLocks noChangeArrowheads="1"/>
                </p:cNvSpPr>
                <p:nvPr/>
              </p:nvSpPr>
              <p:spPr bwMode="auto">
                <a:xfrm>
                  <a:off x="3552" y="3024"/>
                  <a:ext cx="412" cy="141"/>
                </a:xfrm>
                <a:prstGeom prst="rect">
                  <a:avLst/>
                </a:prstGeom>
                <a:solidFill>
                  <a:srgbClr val="00CC99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" name="Group 87"/>
            <p:cNvGrpSpPr>
              <a:grpSpLocks/>
            </p:cNvGrpSpPr>
            <p:nvPr/>
          </p:nvGrpSpPr>
          <p:grpSpPr bwMode="auto">
            <a:xfrm>
              <a:off x="1200" y="3312"/>
              <a:ext cx="669" cy="526"/>
              <a:chOff x="2556" y="3303"/>
              <a:chExt cx="669" cy="526"/>
            </a:xfrm>
          </p:grpSpPr>
          <p:sp>
            <p:nvSpPr>
              <p:cNvPr id="10272" name="Line 88"/>
              <p:cNvSpPr>
                <a:spLocks noChangeShapeType="1"/>
              </p:cNvSpPr>
              <p:nvPr/>
            </p:nvSpPr>
            <p:spPr bwMode="auto">
              <a:xfrm>
                <a:off x="2844" y="3303"/>
                <a:ext cx="1" cy="113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73" name="Oval 89"/>
              <p:cNvSpPr>
                <a:spLocks noChangeArrowheads="1"/>
              </p:cNvSpPr>
              <p:nvPr/>
            </p:nvSpPr>
            <p:spPr bwMode="auto">
              <a:xfrm>
                <a:off x="2637" y="3416"/>
                <a:ext cx="407" cy="413"/>
              </a:xfrm>
              <a:prstGeom prst="ellips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Rectangle 90"/>
              <p:cNvSpPr>
                <a:spLocks noChangeArrowheads="1"/>
              </p:cNvSpPr>
              <p:nvPr/>
            </p:nvSpPr>
            <p:spPr bwMode="auto">
              <a:xfrm>
                <a:off x="2556" y="3540"/>
                <a:ext cx="669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900"/>
                  <a:t>Hardware</a:t>
                </a:r>
                <a:endParaRPr lang="fr-FR"/>
              </a:p>
            </p:txBody>
          </p:sp>
        </p:grpSp>
      </p:grpSp>
      <p:grpSp>
        <p:nvGrpSpPr>
          <p:cNvPr id="30" name="Group 91"/>
          <p:cNvGrpSpPr>
            <a:grpSpLocks/>
          </p:cNvGrpSpPr>
          <p:nvPr/>
        </p:nvGrpSpPr>
        <p:grpSpPr bwMode="auto">
          <a:xfrm>
            <a:off x="381000" y="4572000"/>
            <a:ext cx="6324600" cy="2109788"/>
            <a:chOff x="240" y="2880"/>
            <a:chExt cx="3984" cy="1329"/>
          </a:xfrm>
        </p:grpSpPr>
        <p:sp>
          <p:nvSpPr>
            <p:cNvPr id="10268" name="Oval 92"/>
            <p:cNvSpPr>
              <a:spLocks noChangeArrowheads="1"/>
            </p:cNvSpPr>
            <p:nvPr/>
          </p:nvSpPr>
          <p:spPr bwMode="auto">
            <a:xfrm>
              <a:off x="240" y="2880"/>
              <a:ext cx="3984" cy="9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Text Box 93"/>
            <p:cNvSpPr txBox="1">
              <a:spLocks noChangeArrowheads="1"/>
            </p:cNvSpPr>
            <p:nvPr/>
          </p:nvSpPr>
          <p:spPr bwMode="auto">
            <a:xfrm>
              <a:off x="1056" y="3802"/>
              <a:ext cx="16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Catalog of </a:t>
              </a:r>
            </a:p>
            <a:p>
              <a:r>
                <a:rPr lang="en-US" b="1" i="1">
                  <a:solidFill>
                    <a:srgbClr val="FF0000"/>
                  </a:solidFill>
                </a:rPr>
                <a:t>device servers</a:t>
              </a:r>
            </a:p>
          </p:txBody>
        </p:sp>
      </p:grpSp>
      <p:grpSp>
        <p:nvGrpSpPr>
          <p:cNvPr id="31" name="Group 94"/>
          <p:cNvGrpSpPr>
            <a:grpSpLocks/>
          </p:cNvGrpSpPr>
          <p:nvPr/>
        </p:nvGrpSpPr>
        <p:grpSpPr bwMode="auto">
          <a:xfrm>
            <a:off x="5867400" y="1447800"/>
            <a:ext cx="2895600" cy="4648200"/>
            <a:chOff x="3696" y="912"/>
            <a:chExt cx="1824" cy="2928"/>
          </a:xfrm>
        </p:grpSpPr>
        <p:sp>
          <p:nvSpPr>
            <p:cNvPr id="10266" name="Text Box 95"/>
            <p:cNvSpPr txBox="1">
              <a:spLocks noChangeArrowheads="1"/>
            </p:cNvSpPr>
            <p:nvPr/>
          </p:nvSpPr>
          <p:spPr bwMode="auto">
            <a:xfrm>
              <a:off x="3997" y="1248"/>
              <a:ext cx="134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Development </a:t>
              </a:r>
            </a:p>
            <a:p>
              <a:r>
                <a:rPr lang="en-US" b="1" i="1">
                  <a:solidFill>
                    <a:srgbClr val="FF0000"/>
                  </a:solidFill>
                </a:rPr>
                <a:t>tools</a:t>
              </a:r>
            </a:p>
          </p:txBody>
        </p:sp>
        <p:sp>
          <p:nvSpPr>
            <p:cNvPr id="10267" name="Oval 96"/>
            <p:cNvSpPr>
              <a:spLocks noChangeArrowheads="1"/>
            </p:cNvSpPr>
            <p:nvPr/>
          </p:nvSpPr>
          <p:spPr bwMode="auto">
            <a:xfrm>
              <a:off x="3696" y="912"/>
              <a:ext cx="1824" cy="2928"/>
            </a:xfrm>
            <a:prstGeom prst="ellips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/>
              <a:endParaRPr kumimoji="1" lang="en-US" sz="2000">
                <a:solidFill>
                  <a:srgbClr val="FF0000"/>
                </a:solidFill>
              </a:endParaRPr>
            </a:p>
          </p:txBody>
        </p:sp>
      </p:grpSp>
      <p:sp>
        <p:nvSpPr>
          <p:cNvPr id="55393" name="Rectangle 97"/>
          <p:cNvSpPr>
            <a:spLocks noChangeArrowheads="1"/>
          </p:cNvSpPr>
          <p:nvPr/>
        </p:nvSpPr>
        <p:spPr bwMode="auto">
          <a:xfrm>
            <a:off x="6934200" y="4876800"/>
            <a:ext cx="1143000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30" tIns="45715" rIns="91430" bIns="45715" anchor="ctr"/>
          <a:lstStyle/>
          <a:p>
            <a:pPr eaLnBrk="0"/>
            <a:r>
              <a:rPr kumimoji="1" lang="en-US" sz="1600"/>
              <a:t>Interface</a:t>
            </a:r>
          </a:p>
          <a:p>
            <a:pPr eaLnBrk="0"/>
            <a:r>
              <a:rPr kumimoji="1" lang="en-US" sz="1600"/>
              <a:t>Generator</a:t>
            </a:r>
          </a:p>
        </p:txBody>
      </p:sp>
      <p:grpSp>
        <p:nvGrpSpPr>
          <p:cNvPr id="10306" name="Group 98"/>
          <p:cNvGrpSpPr>
            <a:grpSpLocks/>
          </p:cNvGrpSpPr>
          <p:nvPr/>
        </p:nvGrpSpPr>
        <p:grpSpPr bwMode="auto">
          <a:xfrm>
            <a:off x="304800" y="3962400"/>
            <a:ext cx="8229600" cy="990600"/>
            <a:chOff x="144" y="2496"/>
            <a:chExt cx="5184" cy="624"/>
          </a:xfrm>
        </p:grpSpPr>
        <p:sp>
          <p:nvSpPr>
            <p:cNvPr id="10264" name="Oval 99"/>
            <p:cNvSpPr>
              <a:spLocks noChangeArrowheads="1"/>
            </p:cNvSpPr>
            <p:nvPr/>
          </p:nvSpPr>
          <p:spPr bwMode="auto">
            <a:xfrm>
              <a:off x="144" y="2496"/>
              <a:ext cx="5184" cy="624"/>
            </a:xfrm>
            <a:prstGeom prst="ellips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Text Box 100"/>
            <p:cNvSpPr txBox="1">
              <a:spLocks noChangeArrowheads="1"/>
            </p:cNvSpPr>
            <p:nvPr/>
          </p:nvSpPr>
          <p:spPr bwMode="auto">
            <a:xfrm>
              <a:off x="1478" y="2501"/>
              <a:ext cx="3031" cy="25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/>
              <a:r>
                <a:rPr kumimoji="1" lang="en-GB" sz="2000" b="1">
                  <a:solidFill>
                    <a:srgbClr val="FF0000"/>
                  </a:solidFill>
                </a:rPr>
                <a:t>API Library + Protocol + Device Model</a:t>
              </a:r>
            </a:p>
          </p:txBody>
        </p:sp>
      </p:grpSp>
      <p:sp>
        <p:nvSpPr>
          <p:cNvPr id="102" name="TextBox 101"/>
          <p:cNvSpPr txBox="1">
            <a:spLocks noChangeArrowheads="1"/>
          </p:cNvSpPr>
          <p:nvPr/>
        </p:nvSpPr>
        <p:spPr bwMode="auto">
          <a:xfrm rot="-775843">
            <a:off x="2600325" y="2009775"/>
            <a:ext cx="328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Topology independent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3" grpId="0" animBg="1" autoUpdateAnimBg="0"/>
      <p:bldP spid="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Tango consortium</a:t>
            </a:r>
            <a:endParaRPr lang="en-GB" dirty="0" smtClean="0"/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10 partners provide man power contribution + budget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10k</a:t>
            </a:r>
            <a:r>
              <a:rPr lang="en-US" sz="2000" dirty="0" smtClean="0"/>
              <a:t>€ and in kind development man power</a:t>
            </a:r>
            <a:endParaRPr lang="en-US" sz="2000" dirty="0" smtClean="0"/>
          </a:p>
          <a:p>
            <a:r>
              <a:rPr lang="en-US" sz="2400" dirty="0" smtClean="0"/>
              <a:t>The number of partners is growing</a:t>
            </a:r>
          </a:p>
          <a:p>
            <a:pPr lvl="1"/>
            <a:r>
              <a:rPr lang="en-US" sz="2000" dirty="0" smtClean="0"/>
              <a:t>2 new partners in 2017 (SKA-O + SKA-SA), </a:t>
            </a:r>
          </a:p>
          <a:p>
            <a:pPr lvl="1"/>
            <a:r>
              <a:rPr lang="en-US" sz="2000" dirty="0" smtClean="0"/>
              <a:t>1 candidate in 2018 (ELI </a:t>
            </a:r>
            <a:r>
              <a:rPr lang="en-US" sz="2000" dirty="0" err="1" smtClean="0"/>
              <a:t>Beamlines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Possibility for industry to become sponsor partner in exchange of visibility </a:t>
            </a:r>
            <a:endParaRPr lang="en-US" sz="2000" dirty="0" smtClean="0"/>
          </a:p>
          <a:p>
            <a:pPr lvl="1"/>
            <a:r>
              <a:rPr lang="en-US" sz="2000" dirty="0" smtClean="0"/>
              <a:t>More budget -&gt; More services, better support, better quality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Author - Title (Footer)</a:t>
            </a:r>
          </a:p>
        </p:txBody>
      </p:sp>
      <p:sp>
        <p:nvSpPr>
          <p:cNvPr id="1843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191BC-9CDF-4F5C-A31C-DCF63260B521}" type="slidenum">
              <a:rPr lang="en-GB" smtClean="0">
                <a:latin typeface="Arial" pitchFamily="34" charset="0"/>
              </a:rPr>
              <a:pPr/>
              <a:t>20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64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Actions done thanks to common budget</a:t>
            </a:r>
            <a:endParaRPr lang="en-US" sz="40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043863" cy="511256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Improve </a:t>
            </a:r>
            <a:r>
              <a:rPr lang="en-US" dirty="0" smtClean="0"/>
              <a:t>the communication </a:t>
            </a:r>
            <a:r>
              <a:rPr lang="en-US" dirty="0" smtClean="0"/>
              <a:t>:</a:t>
            </a:r>
            <a:endParaRPr lang="en-US" dirty="0" smtClean="0"/>
          </a:p>
          <a:p>
            <a:pPr lvl="1" eaLnBrk="1" hangingPunct="1"/>
            <a:r>
              <a:rPr lang="en-US" dirty="0" smtClean="0"/>
              <a:t>New web site (design, development, maintenance and hosting)</a:t>
            </a:r>
          </a:p>
          <a:p>
            <a:pPr lvl="1" eaLnBrk="1" hangingPunct="1"/>
            <a:r>
              <a:rPr lang="en-US" dirty="0" err="1" smtClean="0"/>
              <a:t>Github</a:t>
            </a:r>
            <a:r>
              <a:rPr lang="en-US" dirty="0" smtClean="0"/>
              <a:t> repository</a:t>
            </a:r>
            <a:endParaRPr lang="en-US" dirty="0" smtClean="0"/>
          </a:p>
          <a:p>
            <a:pPr lvl="1" eaLnBrk="1" hangingPunct="1"/>
            <a:r>
              <a:rPr lang="en-US" dirty="0" smtClean="0"/>
              <a:t>Device server catalog</a:t>
            </a:r>
            <a:endParaRPr lang="en-US" dirty="0" smtClean="0"/>
          </a:p>
          <a:p>
            <a:pPr lvl="1" eaLnBrk="1" hangingPunct="1"/>
            <a:r>
              <a:rPr lang="en-US" dirty="0" smtClean="0"/>
              <a:t>Forum, FAQ</a:t>
            </a:r>
          </a:p>
          <a:p>
            <a:pPr lvl="1" eaLnBrk="1" hangingPunct="1"/>
            <a:r>
              <a:rPr lang="en-US" dirty="0" smtClean="0"/>
              <a:t>Tutorials, virtual machine</a:t>
            </a:r>
          </a:p>
          <a:p>
            <a:pPr lvl="1" eaLnBrk="1" hangingPunct="1"/>
            <a:r>
              <a:rPr lang="en-US" dirty="0" smtClean="0"/>
              <a:t>New documentation online (doc camp…)</a:t>
            </a:r>
          </a:p>
          <a:p>
            <a:pPr lvl="1" eaLnBrk="1" hangingPunct="1"/>
            <a:r>
              <a:rPr lang="en-US" dirty="0" smtClean="0"/>
              <a:t>Travel costs for meetings</a:t>
            </a:r>
          </a:p>
          <a:p>
            <a:pPr lvl="1" eaLnBrk="1" hangingPunct="1"/>
            <a:r>
              <a:rPr lang="en-US" dirty="0" smtClean="0"/>
              <a:t>Sponsor and/or organize Tango meetings (Florence, Moscow…)</a:t>
            </a:r>
          </a:p>
          <a:p>
            <a:pPr lvl="1" eaLnBrk="1" hangingPunct="1"/>
            <a:r>
              <a:rPr lang="en-US" dirty="0" smtClean="0"/>
              <a:t>Promotion in industry</a:t>
            </a:r>
            <a:endParaRPr lang="en-US" dirty="0" smtClean="0"/>
          </a:p>
          <a:p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Continuous integration</a:t>
            </a:r>
          </a:p>
          <a:p>
            <a:pPr lvl="1"/>
            <a:r>
              <a:rPr lang="en-US" dirty="0" err="1" smtClean="0"/>
              <a:t>Refactor</a:t>
            </a:r>
            <a:r>
              <a:rPr lang="en-US" dirty="0" smtClean="0"/>
              <a:t> the code</a:t>
            </a:r>
          </a:p>
          <a:p>
            <a:pPr lvl="1"/>
            <a:r>
              <a:rPr lang="en-US" dirty="0" smtClean="0"/>
              <a:t>Tango V9 LTS</a:t>
            </a:r>
          </a:p>
          <a:p>
            <a:pPr lvl="1"/>
            <a:r>
              <a:rPr lang="en-US" dirty="0" smtClean="0"/>
              <a:t>New features in future Tango V10</a:t>
            </a:r>
          </a:p>
          <a:p>
            <a:pPr lvl="1"/>
            <a:r>
              <a:rPr lang="en-US" dirty="0" smtClean="0"/>
              <a:t>Windows packaging</a:t>
            </a:r>
          </a:p>
          <a:p>
            <a:pPr lvl="1"/>
            <a:r>
              <a:rPr lang="en-US" dirty="0" err="1" smtClean="0"/>
              <a:t>PyTango</a:t>
            </a:r>
            <a:r>
              <a:rPr lang="en-US" dirty="0" smtClean="0"/>
              <a:t> for tango 9</a:t>
            </a:r>
          </a:p>
          <a:p>
            <a:pPr lvl="1"/>
            <a:r>
              <a:rPr lang="en-US" dirty="0" err="1" smtClean="0"/>
              <a:t>TangoWebapp</a:t>
            </a:r>
            <a:endParaRPr lang="en-US" dirty="0" smtClean="0"/>
          </a:p>
          <a:p>
            <a:pPr lvl="1"/>
            <a:r>
              <a:rPr lang="en-US" dirty="0" smtClean="0"/>
              <a:t>And other things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http://www.swift.com/dsp/resources/images/connectiv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7725" y="2795588"/>
            <a:ext cx="4632325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457200" y="423863"/>
            <a:ext cx="8226425" cy="947737"/>
          </a:xfrm>
        </p:spPr>
        <p:txBody>
          <a:bodyPr/>
          <a:lstStyle/>
          <a:p>
            <a:pPr eaLnBrk="1" hangingPunct="1"/>
            <a:r>
              <a:rPr lang="en-US" sz="2900" smtClean="0"/>
              <a:t>TANGO = a control system for the future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>
          <a:xfrm>
            <a:off x="381000" y="1603375"/>
            <a:ext cx="8043863" cy="3976688"/>
          </a:xfrm>
        </p:spPr>
        <p:txBody>
          <a:bodyPr/>
          <a:lstStyle/>
          <a:p>
            <a:pPr eaLnBrk="1" hangingPunct="1"/>
            <a:r>
              <a:rPr lang="en-US" sz="2800" i="1" smtClean="0"/>
              <a:t>join the TANGO community</a:t>
            </a:r>
          </a:p>
        </p:txBody>
      </p:sp>
      <p:pic>
        <p:nvPicPr>
          <p:cNvPr id="32773" name="Picture 5" descr="http://www.tango-controls.org/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150" y="2776538"/>
            <a:ext cx="22669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6140450" y="1141413"/>
            <a:ext cx="2024063" cy="2092325"/>
            <a:chOff x="6624488" y="1259557"/>
            <a:chExt cx="2232248" cy="2304256"/>
          </a:xfrm>
        </p:grpSpPr>
        <p:sp>
          <p:nvSpPr>
            <p:cNvPr id="1087" name="AutoShape 4"/>
            <p:cNvSpPr>
              <a:spLocks noChangeArrowheads="1"/>
            </p:cNvSpPr>
            <p:nvPr/>
          </p:nvSpPr>
          <p:spPr bwMode="auto">
            <a:xfrm rot="5400000">
              <a:off x="7128544" y="2987749"/>
              <a:ext cx="1008112" cy="14401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eaLnBrk="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1088" name="Rectangle 14"/>
            <p:cNvSpPr>
              <a:spLocks noChangeArrowheads="1"/>
            </p:cNvSpPr>
            <p:nvPr/>
          </p:nvSpPr>
          <p:spPr bwMode="auto">
            <a:xfrm>
              <a:off x="6624488" y="2699717"/>
              <a:ext cx="2232248" cy="27964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algn="ctr"/>
              <a:r>
                <a:rPr lang="en-US" sz="1300"/>
                <a:t>Tango binding</a:t>
              </a:r>
            </a:p>
          </p:txBody>
        </p:sp>
        <p:pic>
          <p:nvPicPr>
            <p:cNvPr id="1089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4488" y="1475581"/>
              <a:ext cx="2232248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0" name="Rectangle 14"/>
            <p:cNvSpPr>
              <a:spLocks noChangeArrowheads="1"/>
            </p:cNvSpPr>
            <p:nvPr/>
          </p:nvSpPr>
          <p:spPr bwMode="auto">
            <a:xfrm>
              <a:off x="6624488" y="1259557"/>
              <a:ext cx="2232248" cy="27964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algn="ctr"/>
              <a:r>
                <a:rPr lang="en-US" sz="1300"/>
                <a:t>Industrial SCADA</a:t>
              </a:r>
            </a:p>
          </p:txBody>
        </p:sp>
      </p:grpSp>
      <p:sp>
        <p:nvSpPr>
          <p:cNvPr id="1028" name="AutoShape 4"/>
          <p:cNvSpPr>
            <a:spLocks noChangeArrowheads="1"/>
          </p:cNvSpPr>
          <p:nvPr/>
        </p:nvSpPr>
        <p:spPr bwMode="auto">
          <a:xfrm rot="5400000">
            <a:off x="4375944" y="2645569"/>
            <a:ext cx="914400" cy="13176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481263" y="1338263"/>
            <a:ext cx="1111250" cy="1830387"/>
            <a:chOff x="2736056" y="1475581"/>
            <a:chExt cx="1224657" cy="2016224"/>
          </a:xfrm>
        </p:grpSpPr>
        <p:sp>
          <p:nvSpPr>
            <p:cNvPr id="1085" name="AutoShape 4"/>
            <p:cNvSpPr>
              <a:spLocks noChangeArrowheads="1"/>
            </p:cNvSpPr>
            <p:nvPr/>
          </p:nvSpPr>
          <p:spPr bwMode="auto">
            <a:xfrm rot="5400000">
              <a:off x="2844068" y="2951745"/>
              <a:ext cx="936104" cy="14401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eaLnBrk="0"/>
              <a:endParaRPr lang="en-US">
                <a:solidFill>
                  <a:srgbClr val="DDDDDD"/>
                </a:solidFill>
              </a:endParaRPr>
            </a:p>
          </p:txBody>
        </p:sp>
        <p:graphicFrame>
          <p:nvGraphicFramePr>
            <p:cNvPr id="17410" name="Object 2"/>
            <p:cNvGraphicFramePr>
              <a:graphicFrameLocks noChangeAspect="1"/>
            </p:cNvGraphicFramePr>
            <p:nvPr/>
          </p:nvGraphicFramePr>
          <p:xfrm>
            <a:off x="2736056" y="1475581"/>
            <a:ext cx="1224657" cy="1228808"/>
          </p:xfrm>
          <a:graphic>
            <a:graphicData uri="http://schemas.openxmlformats.org/presentationml/2006/ole">
              <p:oleObj spid="_x0000_s1028" name="Photo Editor Photo" r:id="rId5" imgW="3761905" imgH="3780952" progId="">
                <p:embed/>
              </p:oleObj>
            </a:graphicData>
          </a:graphic>
        </p:graphicFrame>
        <p:sp>
          <p:nvSpPr>
            <p:cNvPr id="1086" name="Rectangle 14"/>
            <p:cNvSpPr>
              <a:spLocks noChangeArrowheads="1"/>
            </p:cNvSpPr>
            <p:nvPr/>
          </p:nvSpPr>
          <p:spPr bwMode="auto">
            <a:xfrm>
              <a:off x="2736056" y="2699717"/>
              <a:ext cx="1224136" cy="43204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r>
                <a:rPr lang="en-US" sz="1300"/>
                <a:t>Tango </a:t>
              </a:r>
            </a:p>
            <a:p>
              <a:r>
                <a:rPr lang="en-US" sz="1300"/>
                <a:t>binding</a:t>
              </a:r>
            </a:p>
          </p:txBody>
        </p:sp>
      </p:grp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195263" y="3101975"/>
            <a:ext cx="8361362" cy="522288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0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1BF5CA4-F6B7-44D2-8157-93FD9F8AA564}" type="slidenum">
              <a:rPr lang="en-U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</a:t>
            </a:fld>
            <a:endParaRPr lang="en-U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6096000" cy="750888"/>
          </a:xfrm>
        </p:spPr>
        <p:txBody>
          <a:bodyPr/>
          <a:lstStyle/>
          <a:p>
            <a:pPr eaLnBrk="1" hangingPunct="1"/>
            <a:r>
              <a:rPr lang="en-US" sz="2900" smtClean="0"/>
              <a:t>TANGO as a bridge</a:t>
            </a:r>
            <a:endParaRPr lang="en-US" sz="2200" smtClean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11438" y="3101975"/>
            <a:ext cx="254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fr-FR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TANGO Software Bus</a:t>
            </a:r>
          </a:p>
        </p:txBody>
      </p: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719138" y="3624263"/>
            <a:ext cx="914400" cy="1698625"/>
            <a:chOff x="791840" y="3995861"/>
            <a:chExt cx="1008112" cy="1872208"/>
          </a:xfrm>
        </p:grpSpPr>
        <p:sp>
          <p:nvSpPr>
            <p:cNvPr id="1081" name="AutoShape 4"/>
            <p:cNvSpPr>
              <a:spLocks noChangeArrowheads="1"/>
            </p:cNvSpPr>
            <p:nvPr/>
          </p:nvSpPr>
          <p:spPr bwMode="auto">
            <a:xfrm rot="5400000">
              <a:off x="287784" y="4859957"/>
              <a:ext cx="1872208" cy="14401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eaLnBrk="0"/>
              <a:endParaRPr lang="en-US">
                <a:solidFill>
                  <a:srgbClr val="DDDDDD"/>
                </a:solidFill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791840" y="4211885"/>
              <a:ext cx="1008112" cy="864096"/>
              <a:chOff x="2237" y="3054"/>
              <a:chExt cx="1184" cy="761"/>
            </a:xfrm>
          </p:grpSpPr>
          <p:sp>
            <p:nvSpPr>
              <p:cNvPr id="2063" name="Rectangle 7"/>
              <p:cNvSpPr>
                <a:spLocks noChangeArrowheads="1"/>
              </p:cNvSpPr>
              <p:nvPr/>
            </p:nvSpPr>
            <p:spPr bwMode="auto">
              <a:xfrm>
                <a:off x="2237" y="3297"/>
                <a:ext cx="1176" cy="51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>
                  <a:defRPr/>
                </a:pPr>
                <a:r>
                  <a:rPr lang="fr-FR" sz="1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Device</a:t>
                </a:r>
                <a:endParaRPr lang="fr-FR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  <a:p>
                <a:pPr eaLnBrk="0">
                  <a:defRPr/>
                </a:pPr>
                <a:r>
                  <a:rPr lang="fr-FR" sz="1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Server </a:t>
                </a:r>
              </a:p>
            </p:txBody>
          </p:sp>
          <p:sp>
            <p:nvSpPr>
              <p:cNvPr id="1084" name="Rectangle 8"/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1184" cy="24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i="1"/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68313" y="4670425"/>
            <a:ext cx="1371600" cy="1274763"/>
            <a:chOff x="7475513" y="5724086"/>
            <a:chExt cx="864095" cy="756090"/>
          </a:xfrm>
        </p:grpSpPr>
        <p:sp>
          <p:nvSpPr>
            <p:cNvPr id="1079" name="Oval 10"/>
            <p:cNvSpPr>
              <a:spLocks noChangeAspect="1" noChangeArrowheads="1"/>
            </p:cNvSpPr>
            <p:nvPr/>
          </p:nvSpPr>
          <p:spPr bwMode="auto">
            <a:xfrm>
              <a:off x="7475513" y="5724086"/>
              <a:ext cx="864095" cy="7560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solidFill>
                  <a:schemeClr val="bg2"/>
                </a:solidFill>
              </a:endParaRPr>
            </a:p>
            <a:p>
              <a:endParaRPr lang="en-US">
                <a:solidFill>
                  <a:schemeClr val="bg2"/>
                </a:solidFill>
              </a:endParaRPr>
            </a:p>
            <a:p>
              <a:endParaRPr lang="en-US">
                <a:solidFill>
                  <a:schemeClr val="bg2"/>
                </a:solidFill>
              </a:endParaRPr>
            </a:p>
          </p:txBody>
        </p:sp>
        <p:pic>
          <p:nvPicPr>
            <p:cNvPr id="1080" name="Picture 14" descr="logoepic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16690" y="5827157"/>
              <a:ext cx="585445" cy="601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3852863" y="1273175"/>
            <a:ext cx="1765300" cy="14366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en-US" sz="1300"/>
          </a:p>
          <a:p>
            <a:pPr algn="ctr"/>
            <a:endParaRPr lang="en-US" sz="1300"/>
          </a:p>
          <a:p>
            <a:pPr algn="ctr"/>
            <a:endParaRPr lang="en-US" sz="1300"/>
          </a:p>
          <a:p>
            <a:pPr algn="ctr"/>
            <a:endParaRPr lang="en-US" sz="1300"/>
          </a:p>
          <a:p>
            <a:pPr algn="ctr"/>
            <a:r>
              <a:rPr lang="en-US" sz="1300"/>
              <a:t>TANGO</a:t>
            </a:r>
          </a:p>
          <a:p>
            <a:pPr algn="ctr"/>
            <a:r>
              <a:rPr lang="en-US" sz="1300"/>
              <a:t>JAVA/C++/Python</a:t>
            </a:r>
          </a:p>
          <a:p>
            <a:pPr algn="ctr"/>
            <a:r>
              <a:rPr lang="en-US" sz="1300"/>
              <a:t>clients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95263" y="6042025"/>
            <a:ext cx="2286000" cy="554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430" tIns="45715" rIns="91430" bIns="45715">
            <a:spAutoFit/>
          </a:bodyPr>
          <a:lstStyle/>
          <a:p>
            <a:pPr eaLnBrk="0">
              <a:spcBef>
                <a:spcPct val="50000"/>
              </a:spcBef>
            </a:pPr>
            <a:r>
              <a:rPr kumimoji="1" lang="en-US" sz="1500"/>
              <a:t>Build a TANGO object from a set of channels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652463" y="1338263"/>
            <a:ext cx="935037" cy="1763712"/>
            <a:chOff x="1273946" y="1475581"/>
            <a:chExt cx="1030310" cy="1944216"/>
          </a:xfrm>
        </p:grpSpPr>
        <p:sp>
          <p:nvSpPr>
            <p:cNvPr id="1076" name="AutoShape 4"/>
            <p:cNvSpPr>
              <a:spLocks noChangeArrowheads="1"/>
            </p:cNvSpPr>
            <p:nvPr/>
          </p:nvSpPr>
          <p:spPr bwMode="auto">
            <a:xfrm rot="5400000">
              <a:off x="1295896" y="2843733"/>
              <a:ext cx="1008112" cy="14401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eaLnBrk="0"/>
              <a:endParaRPr lang="en-US">
                <a:solidFill>
                  <a:srgbClr val="DDDDDD"/>
                </a:solidFill>
              </a:endParaRPr>
            </a:p>
          </p:txBody>
        </p:sp>
        <p:pic>
          <p:nvPicPr>
            <p:cNvPr id="1077" name="Picture 6" descr="labvie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73946" y="1475581"/>
              <a:ext cx="1030062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8" name="Rectangle 14"/>
            <p:cNvSpPr>
              <a:spLocks noChangeArrowheads="1"/>
            </p:cNvSpPr>
            <p:nvPr/>
          </p:nvSpPr>
          <p:spPr bwMode="auto">
            <a:xfrm>
              <a:off x="1295896" y="2771725"/>
              <a:ext cx="1008360" cy="43204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r>
                <a:rPr lang="en-US" sz="1300"/>
                <a:t>Tango </a:t>
              </a:r>
            </a:p>
            <a:p>
              <a:r>
                <a:rPr lang="en-US" sz="1300"/>
                <a:t>binding</a:t>
              </a:r>
            </a:p>
          </p:txBody>
        </p:sp>
      </p:grp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60350" y="3101975"/>
            <a:ext cx="26781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/>
              <a:t>Object oriented layer above EPICS…</a:t>
            </a:r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2416175" y="3624263"/>
            <a:ext cx="1176338" cy="2417762"/>
            <a:chOff x="2808064" y="3995861"/>
            <a:chExt cx="1296144" cy="2664296"/>
          </a:xfrm>
        </p:grpSpPr>
        <p:sp>
          <p:nvSpPr>
            <p:cNvPr id="1068" name="AutoShape 4"/>
            <p:cNvSpPr>
              <a:spLocks noChangeArrowheads="1"/>
            </p:cNvSpPr>
            <p:nvPr/>
          </p:nvSpPr>
          <p:spPr bwMode="auto">
            <a:xfrm rot="5400000">
              <a:off x="2304008" y="5075981"/>
              <a:ext cx="2304256" cy="14401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eaLnBrk="0"/>
              <a:endParaRPr lang="en-US">
                <a:solidFill>
                  <a:srgbClr val="DDDDDD"/>
                </a:solidFill>
              </a:endParaRPr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2808064" y="5075981"/>
              <a:ext cx="1224136" cy="1008112"/>
              <a:chOff x="2232000" y="5075981"/>
              <a:chExt cx="1296144" cy="1080120"/>
            </a:xfrm>
          </p:grpSpPr>
          <p:sp>
            <p:nvSpPr>
              <p:cNvPr id="1074" name="Oval 10"/>
              <p:cNvSpPr>
                <a:spLocks noChangeArrowheads="1"/>
              </p:cNvSpPr>
              <p:nvPr/>
            </p:nvSpPr>
            <p:spPr bwMode="auto">
              <a:xfrm>
                <a:off x="2232000" y="5075981"/>
                <a:ext cx="1296144" cy="108012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100794" tIns="50397" rIns="100794" bIns="50397" anchor="ctr"/>
              <a:lstStyle/>
              <a:p>
                <a:pPr algn="ctr"/>
                <a:r>
                  <a:rPr lang="en-US" sz="2400">
                    <a:solidFill>
                      <a:schemeClr val="bg2"/>
                    </a:solidFill>
                  </a:rPr>
                  <a:t> </a:t>
                </a:r>
                <a:endParaRPr lang="en-US">
                  <a:solidFill>
                    <a:schemeClr val="bg2"/>
                  </a:solidFill>
                </a:endParaRPr>
              </a:p>
              <a:p>
                <a:pPr algn="ctr"/>
                <a:r>
                  <a:rPr lang="en-US"/>
                  <a:t>server</a:t>
                </a:r>
              </a:p>
            </p:txBody>
          </p:sp>
          <p:pic>
            <p:nvPicPr>
              <p:cNvPr id="1075" name="Picture 18" descr="C:\My Documents\pcapac2005\opc_logo.gi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48024" y="5364013"/>
                <a:ext cx="979662" cy="313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2952080" y="4139877"/>
              <a:ext cx="1008112" cy="864096"/>
              <a:chOff x="2237" y="3054"/>
              <a:chExt cx="1184" cy="761"/>
            </a:xfrm>
          </p:grpSpPr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2236" y="3297"/>
                <a:ext cx="1175" cy="5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>
                  <a:defRPr/>
                </a:pPr>
                <a:r>
                  <a:rPr lang="fr-FR" sz="1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Device</a:t>
                </a:r>
                <a:endParaRPr lang="fr-FR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  <a:p>
                <a:pPr eaLnBrk="0">
                  <a:defRPr/>
                </a:pPr>
                <a:r>
                  <a:rPr lang="fr-FR" sz="1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Server  </a:t>
                </a:r>
              </a:p>
            </p:txBody>
          </p:sp>
          <p:sp>
            <p:nvSpPr>
              <p:cNvPr id="1073" name="Rectangle 8"/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1184" cy="24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i="1"/>
              </a:p>
            </p:txBody>
          </p:sp>
        </p:grpSp>
        <p:sp>
          <p:nvSpPr>
            <p:cNvPr id="1071" name="Rectangle 14"/>
            <p:cNvSpPr>
              <a:spLocks noChangeArrowheads="1"/>
            </p:cNvSpPr>
            <p:nvPr/>
          </p:nvSpPr>
          <p:spPr bwMode="auto">
            <a:xfrm>
              <a:off x="2952080" y="6228109"/>
              <a:ext cx="1152128" cy="43204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 sz="1300"/>
            </a:p>
            <a:p>
              <a:r>
                <a:rPr lang="en-US" sz="1300"/>
                <a:t>PLC network</a:t>
              </a: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5878513" y="3624263"/>
            <a:ext cx="1176337" cy="2613025"/>
            <a:chOff x="4680272" y="3995861"/>
            <a:chExt cx="1296144" cy="2880320"/>
          </a:xfrm>
        </p:grpSpPr>
        <p:sp>
          <p:nvSpPr>
            <p:cNvPr id="1062" name="AutoShape 4"/>
            <p:cNvSpPr>
              <a:spLocks noChangeArrowheads="1"/>
            </p:cNvSpPr>
            <p:nvPr/>
          </p:nvSpPr>
          <p:spPr bwMode="auto">
            <a:xfrm rot="5400000">
              <a:off x="4176216" y="5075981"/>
              <a:ext cx="2304256" cy="14401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eaLnBrk="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1063" name="Oval 10"/>
            <p:cNvSpPr>
              <a:spLocks noChangeArrowheads="1"/>
            </p:cNvSpPr>
            <p:nvPr/>
          </p:nvSpPr>
          <p:spPr bwMode="auto">
            <a:xfrm>
              <a:off x="4680272" y="5075981"/>
              <a:ext cx="1224136" cy="100811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algn="ctr"/>
              <a:r>
                <a:rPr lang="en-US"/>
                <a:t>Modbus</a:t>
              </a:r>
              <a:r>
                <a:rPr lang="en-US" sz="2400">
                  <a:solidFill>
                    <a:schemeClr val="bg2"/>
                  </a:solidFill>
                </a:rPr>
                <a:t> </a:t>
              </a:r>
              <a:endParaRPr lang="en-US">
                <a:solidFill>
                  <a:schemeClr val="bg2"/>
                </a:solidFill>
              </a:endParaRPr>
            </a:p>
            <a:p>
              <a:pPr algn="ctr"/>
              <a:r>
                <a:rPr lang="en-US"/>
                <a:t>server</a:t>
              </a:r>
            </a:p>
          </p:txBody>
        </p: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4824288" y="4139877"/>
              <a:ext cx="1008112" cy="864096"/>
              <a:chOff x="2237" y="3054"/>
              <a:chExt cx="1184" cy="761"/>
            </a:xfrm>
          </p:grpSpPr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2236" y="3297"/>
                <a:ext cx="1175" cy="5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>
                  <a:defRPr/>
                </a:pPr>
                <a:r>
                  <a:rPr lang="fr-FR" sz="1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Device</a:t>
                </a:r>
                <a:endParaRPr lang="fr-FR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  <a:p>
                <a:pPr eaLnBrk="0">
                  <a:defRPr/>
                </a:pPr>
                <a:r>
                  <a:rPr lang="fr-FR" sz="1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Server</a:t>
                </a:r>
              </a:p>
            </p:txBody>
          </p:sp>
          <p:sp>
            <p:nvSpPr>
              <p:cNvPr id="1067" name="Rectangle 8"/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1184" cy="24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i="1"/>
              </a:p>
            </p:txBody>
          </p:sp>
        </p:grpSp>
        <p:sp>
          <p:nvSpPr>
            <p:cNvPr id="1065" name="Rectangle 14"/>
            <p:cNvSpPr>
              <a:spLocks noChangeArrowheads="1"/>
            </p:cNvSpPr>
            <p:nvPr/>
          </p:nvSpPr>
          <p:spPr bwMode="auto">
            <a:xfrm>
              <a:off x="4824288" y="6228109"/>
              <a:ext cx="1152128" cy="64807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r>
                <a:rPr lang="en-US" sz="1300"/>
                <a:t>PLC or </a:t>
              </a:r>
            </a:p>
            <a:p>
              <a:r>
                <a:rPr lang="en-US" sz="1300"/>
                <a:t>embedded </a:t>
              </a:r>
            </a:p>
            <a:p>
              <a:r>
                <a:rPr lang="en-US" sz="1300"/>
                <a:t>system</a:t>
              </a:r>
            </a:p>
          </p:txBody>
        </p:sp>
      </p:grpSp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7315200" y="3624263"/>
            <a:ext cx="1241425" cy="2547937"/>
            <a:chOff x="7200552" y="3995861"/>
            <a:chExt cx="1368152" cy="2808312"/>
          </a:xfrm>
        </p:grpSpPr>
        <p:sp>
          <p:nvSpPr>
            <p:cNvPr id="1054" name="AutoShape 4"/>
            <p:cNvSpPr>
              <a:spLocks noChangeArrowheads="1"/>
            </p:cNvSpPr>
            <p:nvPr/>
          </p:nvSpPr>
          <p:spPr bwMode="auto">
            <a:xfrm rot="5400000">
              <a:off x="6624488" y="5075981"/>
              <a:ext cx="2304256" cy="14401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eaLnBrk="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1055" name="Oval 10"/>
            <p:cNvSpPr>
              <a:spLocks noChangeArrowheads="1"/>
            </p:cNvSpPr>
            <p:nvPr/>
          </p:nvSpPr>
          <p:spPr bwMode="auto">
            <a:xfrm>
              <a:off x="7200552" y="5436021"/>
              <a:ext cx="1224136" cy="100811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algn="ctr"/>
              <a:r>
                <a:rPr lang="en-US" sz="2400">
                  <a:solidFill>
                    <a:schemeClr val="bg2"/>
                  </a:solidFill>
                </a:rPr>
                <a:t> 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056" name="Rectangle 14"/>
            <p:cNvSpPr>
              <a:spLocks noChangeArrowheads="1"/>
            </p:cNvSpPr>
            <p:nvPr/>
          </p:nvSpPr>
          <p:spPr bwMode="auto">
            <a:xfrm>
              <a:off x="7272560" y="5292005"/>
              <a:ext cx="1008112" cy="36004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r>
                <a:rPr lang="en-US" sz="1300"/>
                <a:t>Data socket</a:t>
              </a:r>
            </a:p>
            <a:p>
              <a:r>
                <a:rPr lang="en-US" sz="1300"/>
                <a:t>server</a:t>
              </a:r>
            </a:p>
          </p:txBody>
        </p:sp>
        <p:sp>
          <p:nvSpPr>
            <p:cNvPr id="1057" name="Rectangle 14"/>
            <p:cNvSpPr>
              <a:spLocks noChangeArrowheads="1"/>
            </p:cNvSpPr>
            <p:nvPr/>
          </p:nvSpPr>
          <p:spPr bwMode="auto">
            <a:xfrm>
              <a:off x="7200552" y="6372125"/>
              <a:ext cx="1368152" cy="43204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r>
                <a:rPr lang="en-US" sz="1300"/>
                <a:t>acquisition </a:t>
              </a:r>
            </a:p>
            <a:p>
              <a:r>
                <a:rPr lang="en-US" sz="1300"/>
                <a:t>system</a:t>
              </a:r>
            </a:p>
          </p:txBody>
        </p:sp>
        <p:pic>
          <p:nvPicPr>
            <p:cNvPr id="1058" name="Picture 6" descr="labvie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60592" y="5724053"/>
              <a:ext cx="443023" cy="55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7272560" y="4139877"/>
              <a:ext cx="1008112" cy="864096"/>
              <a:chOff x="2237" y="3054"/>
              <a:chExt cx="1184" cy="761"/>
            </a:xfrm>
          </p:grpSpPr>
          <p:sp>
            <p:nvSpPr>
              <p:cNvPr id="65" name="Rectangle 7"/>
              <p:cNvSpPr>
                <a:spLocks noChangeArrowheads="1"/>
              </p:cNvSpPr>
              <p:nvPr/>
            </p:nvSpPr>
            <p:spPr bwMode="auto">
              <a:xfrm>
                <a:off x="2233" y="3297"/>
                <a:ext cx="1188" cy="5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>
                  <a:defRPr/>
                </a:pPr>
                <a:r>
                  <a:rPr lang="fr-FR" sz="1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Device</a:t>
                </a:r>
                <a:endParaRPr lang="fr-FR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  <a:p>
                <a:pPr eaLnBrk="0">
                  <a:defRPr/>
                </a:pPr>
                <a:r>
                  <a:rPr lang="fr-FR" sz="1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Server</a:t>
                </a:r>
              </a:p>
            </p:txBody>
          </p:sp>
          <p:sp>
            <p:nvSpPr>
              <p:cNvPr id="1061" name="Rectangle 8"/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1184" cy="24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i="1"/>
              </a:p>
            </p:txBody>
          </p:sp>
        </p:grpSp>
      </p:grpSp>
      <p:pic>
        <p:nvPicPr>
          <p:cNvPr id="1043" name="Picture 18" descr="C:\Users\chaize\Desktop\Gravit\ELI\id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84625" y="1404938"/>
            <a:ext cx="15668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4244975" y="3624263"/>
            <a:ext cx="1176338" cy="2613025"/>
            <a:chOff x="4680272" y="3995861"/>
            <a:chExt cx="1296144" cy="2880320"/>
          </a:xfrm>
        </p:grpSpPr>
        <p:sp>
          <p:nvSpPr>
            <p:cNvPr id="1048" name="AutoShape 4"/>
            <p:cNvSpPr>
              <a:spLocks noChangeArrowheads="1"/>
            </p:cNvSpPr>
            <p:nvPr/>
          </p:nvSpPr>
          <p:spPr bwMode="auto">
            <a:xfrm rot="5400000">
              <a:off x="4176216" y="5075981"/>
              <a:ext cx="2304256" cy="14401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eaLnBrk="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1049" name="Oval 10"/>
            <p:cNvSpPr>
              <a:spLocks noChangeArrowheads="1"/>
            </p:cNvSpPr>
            <p:nvPr/>
          </p:nvSpPr>
          <p:spPr bwMode="auto">
            <a:xfrm>
              <a:off x="4680272" y="5075981"/>
              <a:ext cx="1224136" cy="100811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algn="ctr"/>
              <a:r>
                <a:rPr lang="en-US"/>
                <a:t>Hardware</a:t>
              </a:r>
            </a:p>
            <a:p>
              <a:pPr algn="ctr"/>
              <a:r>
                <a:rPr lang="en-US"/>
                <a:t>electronic</a:t>
              </a:r>
            </a:p>
          </p:txBody>
        </p:sp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4824288" y="4139877"/>
              <a:ext cx="1008112" cy="864096"/>
              <a:chOff x="2237" y="3054"/>
              <a:chExt cx="1184" cy="761"/>
            </a:xfrm>
          </p:grpSpPr>
          <p:sp>
            <p:nvSpPr>
              <p:cNvPr id="76" name="Rectangle 7"/>
              <p:cNvSpPr>
                <a:spLocks noChangeArrowheads="1"/>
              </p:cNvSpPr>
              <p:nvPr/>
            </p:nvSpPr>
            <p:spPr bwMode="auto">
              <a:xfrm>
                <a:off x="2236" y="3297"/>
                <a:ext cx="1175" cy="5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>
                  <a:defRPr/>
                </a:pPr>
                <a:r>
                  <a:rPr lang="fr-FR" sz="1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Device</a:t>
                </a:r>
                <a:endParaRPr lang="fr-FR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  <a:p>
                <a:pPr eaLnBrk="0">
                  <a:defRPr/>
                </a:pPr>
                <a:r>
                  <a:rPr lang="fr-FR" sz="1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Server</a:t>
                </a:r>
              </a:p>
            </p:txBody>
          </p:sp>
          <p:sp>
            <p:nvSpPr>
              <p:cNvPr id="1053" name="Rectangle 8"/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1184" cy="24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i="1"/>
              </a:p>
            </p:txBody>
          </p:sp>
        </p:grpSp>
        <p:sp>
          <p:nvSpPr>
            <p:cNvPr id="1051" name="Rectangle 14"/>
            <p:cNvSpPr>
              <a:spLocks noChangeArrowheads="1"/>
            </p:cNvSpPr>
            <p:nvPr/>
          </p:nvSpPr>
          <p:spPr bwMode="auto">
            <a:xfrm>
              <a:off x="4824288" y="6228109"/>
              <a:ext cx="1152128" cy="64807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 sz="1300"/>
            </a:p>
          </p:txBody>
        </p:sp>
      </p:grp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5716588"/>
            <a:ext cx="415925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46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37088" y="5716588"/>
            <a:ext cx="381000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76738" y="5780088"/>
            <a:ext cx="306387" cy="30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 rot="7464927">
            <a:off x="5930107" y="3580606"/>
            <a:ext cx="914400" cy="1317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2024063" y="5518150"/>
            <a:ext cx="1241425" cy="1317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5400000">
            <a:off x="4310856" y="3428207"/>
            <a:ext cx="1044575" cy="13176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3296616">
            <a:off x="2863057" y="3720306"/>
            <a:ext cx="915988" cy="13017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3318" name="AutoShape 4"/>
          <p:cNvSpPr>
            <a:spLocks noChangeArrowheads="1"/>
          </p:cNvSpPr>
          <p:nvPr/>
        </p:nvSpPr>
        <p:spPr bwMode="auto">
          <a:xfrm>
            <a:off x="3200400" y="3951288"/>
            <a:ext cx="3200400" cy="2352675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57200" y="4997450"/>
            <a:ext cx="1698625" cy="104457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0" name="Title 1"/>
          <p:cNvSpPr>
            <a:spLocks noGrp="1"/>
          </p:cNvSpPr>
          <p:nvPr>
            <p:ph type="title"/>
          </p:nvPr>
        </p:nvSpPr>
        <p:spPr>
          <a:xfrm>
            <a:off x="444500" y="423863"/>
            <a:ext cx="8229600" cy="847725"/>
          </a:xfrm>
        </p:spPr>
        <p:txBody>
          <a:bodyPr/>
          <a:lstStyle/>
          <a:p>
            <a:pPr eaLnBrk="1" hangingPunct="1"/>
            <a:r>
              <a:rPr lang="en-US" sz="3200" smtClean="0"/>
              <a:t>A step further with workflow tools</a:t>
            </a:r>
          </a:p>
        </p:txBody>
      </p:sp>
      <p:pic>
        <p:nvPicPr>
          <p:cNvPr id="13321" name="Picture 2" descr="C:\Users\chaize\Desktop\Gravit\ELI\TANGO_Factsh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0" y="4083050"/>
            <a:ext cx="287178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tango-controls.org/static/sardana/latest/doc/html/_images/snapshot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6141">
            <a:off x="6319838" y="1889125"/>
            <a:ext cx="2946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d2556d52-a-62cb3a1a-s-sites.googlegroups.com/site/dataanalysisworkbench/gallery/Screenshot-Data%20Analysis%20Workbench%20%20%20-%20%20Tigermoth%20%20%20%20%200.9.0-devel-2011160910%20-6.png?attachauth=ANoY7cpJJoTXjpRWM3-4kK2xKXRNdk9HsXHgOVwpkSk5eU2qUD9rYbN37BsLtELrcGQK3f929LesVB9S3IqEGD1-BHEPnOjOWLK3pJ7vOdVhQ3dWtpOJ6AFnQBJe-au-RgvZ4iSW3cvUEPMkQos0iZz7FvqKsEn-HNnatZzfgc7TGUaiuOzkAS61ZxNfJeY3C6kSm1LQuO77yJqXIcWfmk79MZD5vg8vYSElCeCzcYZZbUacXNTHyqTLPjcVmcC44HenfFGFgAr8LF3AFFoywnW-P0dLmyfRoZXAcls_iGfYEKqLf5eKLeRwN5CAGKKDGT38LngF5AKElFlcmCrMoiwe1QtAhHy50Q%3D%3D&amp;attredirects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0" y="1468438"/>
            <a:ext cx="26765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d2556d52-a-62cb3a1a-s-sites.googlegroups.com/site/dataanalysisworkbench/gallery/dawb_Kappa.png?attachauth=ANoY7cre6qvtb0q-wgTz_76x2hM1jp33U6sjJi-q5VBx_meERF5BBwajlva6UHcikPQU4eO23bIVs-uVsFVh6sZ8cwsIob-TbZoxSLgEf6CZzeOmUcE9qslmkq1iXO4mcnPTcCTJPQfeXetUVcDNEsRELeuRsvVHm00FoRBaDb_wDMidxCCWpqAqCToSv0SUmIzO8aCQkQN_P6fnw6CO5Ez3D3SV68kvCrbYfwrnouLpAZe294gKpJk%3D&amp;attredirects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595281">
            <a:off x="414338" y="2365375"/>
            <a:ext cx="2989262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 rot="-1679933">
            <a:off x="317500" y="2035175"/>
            <a:ext cx="17541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/>
              <a:t>Workflow editor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2005689">
            <a:off x="7289800" y="1601788"/>
            <a:ext cx="18208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/>
              <a:t>Sequencing tool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1679933">
            <a:off x="603250" y="5305425"/>
            <a:ext cx="13128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/>
              <a:t>Your plugin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0" grpId="0" animBg="1"/>
      <p:bldP spid="12" grpId="0" animBg="1"/>
      <p:bldP spid="18" grpId="0" animBg="1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http://www.alstom.com/Global/Power/Resources/Images/Gallery/distributed%20control%20system%20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96952"/>
            <a:ext cx="2727995" cy="1866523"/>
          </a:xfrm>
          <a:prstGeom prst="rect">
            <a:avLst/>
          </a:prstGeom>
          <a:noFill/>
          <a:ln w="1270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4653136"/>
            <a:ext cx="8229600" cy="351785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Several sub-systems from different suppliers to supervise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automation, process, safety systems….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/>
              <a:t>Heterogenic system (languages, machines…)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Compatibility issues, central control room</a:t>
            </a:r>
            <a:endParaRPr lang="en-US" sz="2400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0351"/>
            <a:ext cx="8689976" cy="455613"/>
          </a:xfrm>
        </p:spPr>
        <p:txBody>
          <a:bodyPr>
            <a:noAutofit/>
          </a:bodyPr>
          <a:lstStyle/>
          <a:p>
            <a:r>
              <a:rPr lang="en-US" sz="3200" dirty="0" smtClean="0"/>
              <a:t>A factory: Aggregation of different SCADAS</a:t>
            </a:r>
            <a:endParaRPr lang="en-GB" sz="3200" dirty="0"/>
          </a:p>
        </p:txBody>
      </p:sp>
      <p:pic>
        <p:nvPicPr>
          <p:cNvPr id="3074" name="Picture 2" descr="C:\Users\chaize\Documents\TANGO\Gravit\logos\scad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2748709" cy="220337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3075" name="Picture 3" descr="C:\Users\chaize\Documents\TANGO\Gravit\logos\scad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736" y="1844824"/>
            <a:ext cx="2376264" cy="1779904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</p:spPr>
      </p:pic>
      <p:pic>
        <p:nvPicPr>
          <p:cNvPr id="3076" name="Picture 4" descr="C:\Users\chaize\Documents\TANGO\Gravit\logos\rockwell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852936"/>
            <a:ext cx="2050033" cy="18589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scene3d>
            <a:camera prst="isometricTopUp"/>
            <a:lightRig rig="threePt" dir="t"/>
          </a:scene3d>
        </p:spPr>
      </p:pic>
      <p:pic>
        <p:nvPicPr>
          <p:cNvPr id="3077" name="Picture 5" descr="C:\Users\chaize\Documents\TANGO\Gravit\logos\control-room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764704"/>
            <a:ext cx="3719959" cy="2060972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 rot="19744303">
            <a:off x="1962398" y="1693721"/>
            <a:ext cx="1176853" cy="302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6200000">
            <a:off x="2837800" y="2845850"/>
            <a:ext cx="1176853" cy="302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12960860">
            <a:off x="6564605" y="2017916"/>
            <a:ext cx="1176853" cy="302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4634180">
            <a:off x="5718122" y="2701834"/>
            <a:ext cx="1176853" cy="302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http://www.esrf.eu/files/live/sites/www/files/about/synchrotron-science/ESRF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51263"/>
            <a:ext cx="40386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http://a.fsdn.com/con/app/proj/tango-cs/screenshots/operator.cap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1210" y="3816138"/>
            <a:ext cx="5736513" cy="30418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B/>
          </a:sp3d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6950"/>
            <a:ext cx="8229600" cy="847725"/>
          </a:xfrm>
        </p:spPr>
        <p:txBody>
          <a:bodyPr tIns="35203">
            <a:normAutofit fontScale="90000"/>
          </a:bodyPr>
          <a:lstStyle/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en-US" sz="3300" smtClean="0"/>
              <a:t>A European Control System framework </a:t>
            </a:r>
            <a:br>
              <a:rPr lang="en-US" sz="3300" smtClean="0"/>
            </a:br>
            <a:r>
              <a:rPr lang="en-US" sz="2000" smtClean="0">
                <a:solidFill>
                  <a:srgbClr val="800080"/>
                </a:solidFill>
              </a:rPr>
              <a:t>«Remote control anything and everything»</a:t>
            </a:r>
            <a:endParaRPr lang="en-US" sz="3300" i="1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112963"/>
            <a:ext cx="4038600" cy="4525962"/>
          </a:xfrm>
        </p:spPr>
        <p:txBody>
          <a:bodyPr/>
          <a:lstStyle/>
          <a:p>
            <a:pPr marL="390525" indent="-293688" eaLnBrk="1" hangingPunct="1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US" sz="1800" smtClean="0"/>
              <a:t>A mature Open Source product</a:t>
            </a:r>
          </a:p>
          <a:p>
            <a:pPr marL="390525" indent="-293688" eaLnBrk="1" hangingPunct="1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US" sz="1800" smtClean="0"/>
              <a:t> &gt; 100 man years of development</a:t>
            </a:r>
          </a:p>
          <a:p>
            <a:pPr marL="390525" indent="-293688" eaLnBrk="1" hangingPunct="1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US" sz="1800" smtClean="0"/>
              <a:t>Used in 15+ big instruments</a:t>
            </a:r>
          </a:p>
          <a:p>
            <a:pPr marL="390525" indent="-293688" eaLnBrk="1" hangingPunct="1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US" sz="1800" smtClean="0"/>
              <a:t>Active community</a:t>
            </a:r>
          </a:p>
          <a:p>
            <a:pPr marL="390525" indent="-293688" eaLnBrk="1" hangingPunct="1">
              <a:buSzPct val="45000"/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en-US" sz="1800" smtClean="0"/>
          </a:p>
          <a:p>
            <a:pPr marL="390525" indent="-293688" eaLnBrk="1" hangingPunct="1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en-US" sz="180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112963"/>
            <a:ext cx="4038600" cy="4525962"/>
          </a:xfrm>
        </p:spPr>
        <p:txBody>
          <a:bodyPr/>
          <a:lstStyle/>
          <a:p>
            <a:pPr marL="390525" indent="-293688" eaLnBrk="1" hangingPunct="1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US" sz="1800" dirty="0" smtClean="0"/>
              <a:t>Object oriented, topology independent, highly scalable, </a:t>
            </a:r>
          </a:p>
          <a:p>
            <a:pPr marL="390525" indent="-293688" eaLnBrk="1" hangingPunct="1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US" sz="1800" dirty="0" smtClean="0"/>
              <a:t>Operating system independent</a:t>
            </a:r>
          </a:p>
          <a:p>
            <a:pPr marL="390525" indent="-293688" eaLnBrk="1" hangingPunct="1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US" sz="1800" dirty="0" smtClean="0"/>
              <a:t>Multi language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7175" name="Picture 6" descr="http://www.tango-controls.org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0" y="0"/>
            <a:ext cx="274796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1414463"/>
            <a:ext cx="2492375" cy="243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subTitle"/>
          </p:nvPr>
        </p:nvSpPr>
        <p:spPr>
          <a:xfrm>
            <a:off x="1177925" y="520700"/>
            <a:ext cx="7504113" cy="1031875"/>
          </a:xfrm>
        </p:spPr>
        <p:txBody>
          <a:bodyPr tIns="17639">
            <a:normAutofit/>
          </a:bodyPr>
          <a:lstStyle/>
          <a:p>
            <a:pPr eaLnBrk="1" hangingPunct="1">
              <a:spcBef>
                <a:spcPts val="400"/>
              </a:spcBef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2500" dirty="0" smtClean="0">
                <a:solidFill>
                  <a:srgbClr val="800080"/>
                </a:solidFill>
              </a:rPr>
              <a:t> </a:t>
            </a:r>
            <a:r>
              <a:rPr lang="en-US" sz="2500" dirty="0">
                <a:solidFill>
                  <a:srgbClr val="800080"/>
                </a:solidFill>
              </a:rPr>
              <a:t>big scientific </a:t>
            </a:r>
            <a:r>
              <a:rPr lang="en-US" sz="2500" dirty="0" smtClean="0">
                <a:solidFill>
                  <a:srgbClr val="800080"/>
                </a:solidFill>
              </a:rPr>
              <a:t>instruments</a:t>
            </a:r>
            <a:endParaRPr lang="en-US" sz="2500" dirty="0">
              <a:solidFill>
                <a:srgbClr val="800080"/>
              </a:solidFill>
            </a:endParaRPr>
          </a:p>
          <a:p>
            <a:pPr eaLnBrk="1" hangingPunct="1">
              <a:spcBef>
                <a:spcPts val="400"/>
              </a:spcBef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  <a:tab pos="4342950" algn="l"/>
                <a:tab pos="5066775" algn="l"/>
                <a:tab pos="5790600" algn="l"/>
                <a:tab pos="6514425" algn="l"/>
                <a:tab pos="7238250" algn="l"/>
              </a:tabLst>
              <a:defRPr/>
            </a:pPr>
            <a:r>
              <a:rPr lang="en-US" sz="2500" dirty="0" smtClean="0">
                <a:solidFill>
                  <a:srgbClr val="800080"/>
                </a:solidFill>
              </a:rPr>
              <a:t>&gt; 1 000 000 signals and actuators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800" y="1731963"/>
            <a:ext cx="3473450" cy="216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6" descr="http://www.tango-controls.org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" y="2462213"/>
            <a:ext cx="1728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s://encrypted-tbn2.gstatic.com/images?q=tbn:ANd9GcRnTs4ELxqguZVg7Smw0OB-S5n1ApjR8iqqf3hgsdRql5LakvwW9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575" y="42719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https://encrypted-tbn1.gstatic.com/images?q=tbn:ANd9GcS7k4FtSInViXT0mOllwSAiY8V0Y-GGD5GgOvu0wmMinoBeCbv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185420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4" descr="https://encrypted-tbn2.gstatic.com/images?q=tbn:ANd9GcQPTS95QgsVbOsTlAzn3i2CXtxTTaATQxVjnINR4moVhPqL982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73375" y="4081463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6" descr="http://www.esrf.eu/files/live/sites/www/files/operation/CTRM-DSC_70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3513" y="3622675"/>
            <a:ext cx="39004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6425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Use cases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200" dirty="0" smtClean="0"/>
              <a:t>TANGO was born in particle accelerator world, however …</a:t>
            </a:r>
          </a:p>
          <a:p>
            <a:pPr eaLnBrk="1" hangingPunct="1"/>
            <a:r>
              <a:rPr lang="en-US" sz="2200" dirty="0" smtClean="0"/>
              <a:t>TANGO is a generic solution for any collection of objects</a:t>
            </a:r>
          </a:p>
          <a:p>
            <a:pPr eaLnBrk="1" hangingPunct="1"/>
            <a:r>
              <a:rPr lang="en-US" sz="2200" dirty="0" smtClean="0"/>
              <a:t>Used also in other scientific domains like</a:t>
            </a:r>
          </a:p>
          <a:p>
            <a:pPr eaLnBrk="1" hangingPunct="1"/>
            <a:r>
              <a:rPr lang="en-US" sz="2200" dirty="0" smtClean="0"/>
              <a:t>Wind tunnels e.g. ONERA</a:t>
            </a:r>
          </a:p>
          <a:p>
            <a:pPr eaLnBrk="1" hangingPunct="1"/>
            <a:r>
              <a:rPr lang="en-US" sz="2200" dirty="0" smtClean="0"/>
              <a:t>Neutron source experiments (FRM2 + </a:t>
            </a:r>
            <a:r>
              <a:rPr lang="en-US" sz="2200" dirty="0" err="1" smtClean="0"/>
              <a:t>Julich</a:t>
            </a:r>
            <a:r>
              <a:rPr lang="en-US" sz="2200" dirty="0" smtClean="0"/>
              <a:t> in Germany)</a:t>
            </a:r>
          </a:p>
          <a:p>
            <a:pPr eaLnBrk="1" hangingPunct="1"/>
            <a:r>
              <a:rPr lang="en-US" sz="2200" dirty="0" smtClean="0"/>
              <a:t>Large laser installation</a:t>
            </a:r>
          </a:p>
          <a:p>
            <a:pPr lvl="1" eaLnBrk="1" hangingPunct="1"/>
            <a:r>
              <a:rPr lang="en-US" sz="1500" dirty="0" smtClean="0"/>
              <a:t>LMJ, PETAL, APOLLON</a:t>
            </a:r>
          </a:p>
          <a:p>
            <a:pPr lvl="1" eaLnBrk="1" hangingPunct="1"/>
            <a:r>
              <a:rPr lang="en-US" sz="1500" dirty="0" smtClean="0"/>
              <a:t>Free Electron Laser (Fermi)</a:t>
            </a:r>
          </a:p>
          <a:p>
            <a:pPr eaLnBrk="1" hangingPunct="1"/>
            <a:r>
              <a:rPr lang="en-US" sz="2200" dirty="0" smtClean="0"/>
              <a:t>Small instruments </a:t>
            </a:r>
          </a:p>
          <a:p>
            <a:pPr lvl="1" eaLnBrk="1" hangingPunct="1"/>
            <a:r>
              <a:rPr lang="en-US" sz="1800" dirty="0" err="1" smtClean="0"/>
              <a:t>Thomx</a:t>
            </a:r>
            <a:r>
              <a:rPr lang="en-US" sz="1800" dirty="0" smtClean="0"/>
              <a:t>  (art and </a:t>
            </a:r>
            <a:r>
              <a:rPr lang="en-US" sz="1800" dirty="0" err="1" smtClean="0"/>
              <a:t>medecine</a:t>
            </a:r>
            <a:r>
              <a:rPr lang="en-US" sz="1800" dirty="0" smtClean="0"/>
              <a:t>)</a:t>
            </a:r>
          </a:p>
          <a:p>
            <a:pPr eaLnBrk="1" hangingPunct="1"/>
            <a:r>
              <a:rPr lang="en-US" sz="2200" dirty="0" smtClean="0"/>
              <a:t>Small installations</a:t>
            </a:r>
          </a:p>
          <a:p>
            <a:pPr lvl="1" eaLnBrk="1" hangingPunct="1"/>
            <a:r>
              <a:rPr lang="en-US" sz="1800" dirty="0" smtClean="0"/>
              <a:t>Embedded systems</a:t>
            </a:r>
          </a:p>
          <a:p>
            <a:pPr lvl="1" eaLnBrk="1" hangingPunct="1"/>
            <a:r>
              <a:rPr lang="en-US" sz="1800" dirty="0" smtClean="0"/>
              <a:t>Industrial supervision</a:t>
            </a:r>
          </a:p>
          <a:p>
            <a:pPr lvl="1" eaLnBrk="1" hangingPunct="1"/>
            <a:endParaRPr lang="en-US" sz="2500" dirty="0" smtClean="0"/>
          </a:p>
          <a:p>
            <a:pPr eaLnBrk="1" hangingPunct="1"/>
            <a:endParaRPr lang="en-US" sz="2900" dirty="0" smtClean="0"/>
          </a:p>
        </p:txBody>
      </p:sp>
      <p:pic>
        <p:nvPicPr>
          <p:cNvPr id="17412" name="Picture 5" descr="https://lasers.llnl.gov/multimedia/photo_gallery/images/early_lasers/large/nif-1109-17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0700" y="3244850"/>
            <a:ext cx="481330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ttps://encrypted-tbn1.gstatic.com/images?q=tbn:ANd9GcS7k4FtSInViXT0mOllwSAiY8V0Y-GGD5GgOvu0wmMinoBeCbv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150" y="259715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4" descr="C:\Users\chaize\Desktop\ICA2013 paper\a380-soufflerie-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2763" y="5075238"/>
            <a:ext cx="2281237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4" descr="http://www.synchrotron-soleil.fr/images/Image/Instrumentation/Ampli-solide/Figur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3450"/>
            <a:ext cx="48228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1" name="Picture 1" descr="C:\Users\chaize\Desktop\Gravit\operator.cap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200" y="1092200"/>
            <a:ext cx="4787900" cy="2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431800" y="425450"/>
            <a:ext cx="8226425" cy="882650"/>
          </a:xfrm>
        </p:spPr>
        <p:txBody>
          <a:bodyPr/>
          <a:lstStyle/>
          <a:p>
            <a:pPr eaLnBrk="1" hangingPunct="1"/>
            <a:r>
              <a:rPr lang="en-US" sz="4000" smtClean="0"/>
              <a:t>Managing complexity simply</a:t>
            </a:r>
            <a:endParaRPr lang="en-GB" sz="4000" smtClean="0"/>
          </a:p>
        </p:txBody>
      </p:sp>
      <p:sp>
        <p:nvSpPr>
          <p:cNvPr id="12293" name="Content Placeholder 2"/>
          <p:cNvSpPr>
            <a:spLocks noGrp="1"/>
          </p:cNvSpPr>
          <p:nvPr>
            <p:ph idx="1"/>
          </p:nvPr>
        </p:nvSpPr>
        <p:spPr>
          <a:xfrm>
            <a:off x="596900" y="1435100"/>
            <a:ext cx="8043863" cy="3867150"/>
          </a:xfrm>
        </p:spPr>
        <p:txBody>
          <a:bodyPr/>
          <a:lstStyle/>
          <a:p>
            <a:pPr eaLnBrk="1" hangingPunct="1"/>
            <a:r>
              <a:rPr lang="en-GB" sz="2000" smtClean="0"/>
              <a:t>Hierarchical structures ideal</a:t>
            </a:r>
            <a:br>
              <a:rPr lang="en-GB" sz="2000" smtClean="0"/>
            </a:br>
            <a:r>
              <a:rPr lang="en-GB" sz="2000" smtClean="0"/>
              <a:t>for managing complex systems</a:t>
            </a:r>
          </a:p>
        </p:txBody>
      </p:sp>
      <p:sp>
        <p:nvSpPr>
          <p:cNvPr id="122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28A96B-C820-44D1-BB99-3042C65DF79F}" type="slidenum">
              <a:rPr lang="en-GB" smtClean="0">
                <a:latin typeface="Arial" pitchFamily="34" charset="0"/>
              </a:rPr>
              <a:pPr/>
              <a:t>9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534150" y="4597400"/>
            <a:ext cx="1403350" cy="19716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39900" y="4673600"/>
            <a:ext cx="6226175" cy="1946275"/>
            <a:chOff x="714348" y="4000504"/>
            <a:chExt cx="6858048" cy="2428892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714348" y="4000504"/>
              <a:ext cx="5143536" cy="2428892"/>
              <a:chOff x="500034" y="4000504"/>
              <a:chExt cx="5143536" cy="2428892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500034" y="4000504"/>
                <a:ext cx="5158399" cy="2428892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85058" y="5569576"/>
                <a:ext cx="1519542" cy="6438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ADC</a:t>
                </a:r>
              </a:p>
              <a:p>
                <a:pPr algn="ctr">
                  <a:defRPr/>
                </a:pPr>
                <a:r>
                  <a:rPr lang="en-US" sz="1200" dirty="0"/>
                  <a:t>Measurements</a:t>
                </a:r>
                <a:endParaRPr lang="en-GB" sz="12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357058" y="5642879"/>
                <a:ext cx="1430363" cy="5705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Interlocks</a:t>
                </a:r>
              </a:p>
              <a:p>
                <a:pPr algn="ctr">
                  <a:defRPr/>
                </a:pPr>
                <a:r>
                  <a:rPr lang="en-US" sz="1400" dirty="0"/>
                  <a:t>fast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29059" y="5642879"/>
                <a:ext cx="1430363" cy="5705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Interlocks</a:t>
                </a:r>
              </a:p>
              <a:p>
                <a:pPr algn="ctr">
                  <a:defRPr/>
                </a:pPr>
                <a:r>
                  <a:rPr lang="en-US" sz="1400" dirty="0"/>
                  <a:t>slow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356853" y="4929665"/>
                <a:ext cx="1430363" cy="5705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Driver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072240" y="4929665"/>
                <a:ext cx="1428614" cy="5705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Dummy Load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143727" y="4216450"/>
                <a:ext cx="1428615" cy="5705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SSA</a:t>
                </a:r>
              </a:p>
            </p:txBody>
          </p:sp>
          <p:sp>
            <p:nvSpPr>
              <p:cNvPr id="12329" name="TextBox 18"/>
              <p:cNvSpPr txBox="1">
                <a:spLocks noChangeArrowheads="1"/>
              </p:cNvSpPr>
              <p:nvPr/>
            </p:nvSpPr>
            <p:spPr bwMode="auto">
              <a:xfrm>
                <a:off x="785786" y="4143380"/>
                <a:ext cx="625420" cy="390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/>
                  <a:t>4x</a:t>
                </a:r>
                <a:endParaRPr lang="en-GB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143782" y="4143147"/>
              <a:ext cx="1428614" cy="5705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Low Level RF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43782" y="4856362"/>
              <a:ext cx="1428614" cy="5745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 280V PS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43782" y="5573538"/>
              <a:ext cx="1428614" cy="5705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Wave Guide</a:t>
              </a:r>
            </a:p>
            <a:p>
              <a:pPr algn="ctr">
                <a:defRPr/>
              </a:pPr>
              <a:r>
                <a:rPr lang="en-US" sz="1400" dirty="0"/>
                <a:t>Switches 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538788" y="3232150"/>
            <a:ext cx="1571625" cy="1081088"/>
            <a:chOff x="4929190" y="2214554"/>
            <a:chExt cx="1571636" cy="1143008"/>
          </a:xfrm>
        </p:grpSpPr>
        <p:sp>
          <p:nvSpPr>
            <p:cNvPr id="21" name="Rectangle 20"/>
            <p:cNvSpPr/>
            <p:nvPr/>
          </p:nvSpPr>
          <p:spPr>
            <a:xfrm>
              <a:off x="5000627" y="2214554"/>
              <a:ext cx="1428760" cy="5723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Sequencer 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929190" y="2857391"/>
              <a:ext cx="1571636" cy="500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Python Sequences</a:t>
              </a:r>
              <a:endParaRPr lang="en-GB" sz="1400" dirty="0"/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3970338" y="3422650"/>
            <a:ext cx="1428750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1400" dirty="0"/>
              <a:t>High Level</a:t>
            </a:r>
          </a:p>
          <a:p>
            <a:pPr algn="ctr">
              <a:defRPr/>
            </a:pPr>
            <a:r>
              <a:rPr lang="en-US" sz="1400" dirty="0"/>
              <a:t>SSA</a:t>
            </a:r>
          </a:p>
        </p:txBody>
      </p:sp>
      <p:cxnSp>
        <p:nvCxnSpPr>
          <p:cNvPr id="25" name="Straight Connector 24"/>
          <p:cNvCxnSpPr>
            <a:stCxn id="10" idx="1"/>
            <a:endCxn id="23" idx="2"/>
          </p:cNvCxnSpPr>
          <p:nvPr/>
        </p:nvCxnSpPr>
        <p:spPr bwMode="auto">
          <a:xfrm flipH="1" flipV="1">
            <a:off x="4684713" y="3962400"/>
            <a:ext cx="1984375" cy="16271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1"/>
            <a:endCxn id="23" idx="2"/>
          </p:cNvCxnSpPr>
          <p:nvPr/>
        </p:nvCxnSpPr>
        <p:spPr bwMode="auto">
          <a:xfrm flipH="1" flipV="1">
            <a:off x="4684713" y="3962400"/>
            <a:ext cx="1984375" cy="10541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3"/>
            <a:endCxn id="21" idx="1"/>
          </p:cNvCxnSpPr>
          <p:nvPr/>
        </p:nvCxnSpPr>
        <p:spPr bwMode="auto">
          <a:xfrm flipV="1">
            <a:off x="5399088" y="3503613"/>
            <a:ext cx="211137" cy="18891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3" idx="0"/>
          </p:cNvCxnSpPr>
          <p:nvPr/>
        </p:nvCxnSpPr>
        <p:spPr bwMode="auto">
          <a:xfrm flipH="1">
            <a:off x="4684713" y="3175000"/>
            <a:ext cx="65087" cy="24765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0"/>
            <a:endCxn id="23" idx="2"/>
          </p:cNvCxnSpPr>
          <p:nvPr/>
        </p:nvCxnSpPr>
        <p:spPr bwMode="auto">
          <a:xfrm flipV="1">
            <a:off x="3879850" y="3962400"/>
            <a:ext cx="804863" cy="884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1"/>
            <a:endCxn id="23" idx="2"/>
          </p:cNvCxnSpPr>
          <p:nvPr/>
        </p:nvCxnSpPr>
        <p:spPr bwMode="auto">
          <a:xfrm flipH="1" flipV="1">
            <a:off x="4684713" y="3962400"/>
            <a:ext cx="1984375" cy="2200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4"/>
            <a:endCxn id="12313" idx="0"/>
          </p:cNvCxnSpPr>
          <p:nvPr/>
        </p:nvCxnSpPr>
        <p:spPr bwMode="auto">
          <a:xfrm>
            <a:off x="6324600" y="4313238"/>
            <a:ext cx="871538" cy="150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12" idx="0"/>
          </p:cNvCxnSpPr>
          <p:nvPr/>
        </p:nvCxnSpPr>
        <p:spPr bwMode="auto">
          <a:xfrm flipH="1">
            <a:off x="4075113" y="4313238"/>
            <a:ext cx="2249487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087813" y="2519363"/>
            <a:ext cx="1584325" cy="506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1400" dirty="0"/>
              <a:t>GUI</a:t>
            </a:r>
            <a:endParaRPr lang="en-GB" sz="1400" dirty="0"/>
          </a:p>
        </p:txBody>
      </p:sp>
      <p:sp>
        <p:nvSpPr>
          <p:cNvPr id="12308" name="AutoShape 4"/>
          <p:cNvSpPr>
            <a:spLocks noChangeArrowheads="1"/>
          </p:cNvSpPr>
          <p:nvPr/>
        </p:nvSpPr>
        <p:spPr bwMode="auto">
          <a:xfrm>
            <a:off x="6596063" y="5233988"/>
            <a:ext cx="1304925" cy="131762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2309" name="AutoShape 4"/>
          <p:cNvSpPr>
            <a:spLocks noChangeArrowheads="1"/>
          </p:cNvSpPr>
          <p:nvPr/>
        </p:nvSpPr>
        <p:spPr bwMode="auto">
          <a:xfrm>
            <a:off x="2195513" y="5840413"/>
            <a:ext cx="3676650" cy="130175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2310" name="AutoShape 4"/>
          <p:cNvSpPr>
            <a:spLocks noChangeArrowheads="1"/>
          </p:cNvSpPr>
          <p:nvPr/>
        </p:nvSpPr>
        <p:spPr bwMode="auto">
          <a:xfrm>
            <a:off x="1981200" y="5248275"/>
            <a:ext cx="3676650" cy="131763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2311" name="AutoShape 4"/>
          <p:cNvSpPr>
            <a:spLocks noChangeArrowheads="1"/>
          </p:cNvSpPr>
          <p:nvPr/>
        </p:nvSpPr>
        <p:spPr bwMode="auto">
          <a:xfrm>
            <a:off x="6608763" y="5775325"/>
            <a:ext cx="1304925" cy="131763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2312" name="AutoShape 4"/>
          <p:cNvSpPr>
            <a:spLocks noChangeArrowheads="1"/>
          </p:cNvSpPr>
          <p:nvPr/>
        </p:nvSpPr>
        <p:spPr bwMode="auto">
          <a:xfrm>
            <a:off x="4330700" y="3014663"/>
            <a:ext cx="1306513" cy="131762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2313" name="AutoShape 4"/>
          <p:cNvSpPr>
            <a:spLocks noChangeArrowheads="1"/>
          </p:cNvSpPr>
          <p:nvPr/>
        </p:nvSpPr>
        <p:spPr bwMode="auto">
          <a:xfrm>
            <a:off x="6542088" y="4464050"/>
            <a:ext cx="1306512" cy="130175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12314" name="AutoShape 4"/>
          <p:cNvSpPr>
            <a:spLocks noChangeArrowheads="1"/>
          </p:cNvSpPr>
          <p:nvPr/>
        </p:nvSpPr>
        <p:spPr bwMode="auto">
          <a:xfrm>
            <a:off x="2998788" y="4716463"/>
            <a:ext cx="1698625" cy="131762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0"/>
            <a:endParaRPr lang="en-US">
              <a:solidFill>
                <a:srgbClr val="DDDDDD"/>
              </a:solidFill>
            </a:endParaRPr>
          </a:p>
        </p:txBody>
      </p:sp>
      <p:sp>
        <p:nvSpPr>
          <p:cNvPr id="55" name="Up Arrow 54"/>
          <p:cNvSpPr/>
          <p:nvPr/>
        </p:nvSpPr>
        <p:spPr>
          <a:xfrm>
            <a:off x="8089900" y="2971800"/>
            <a:ext cx="304800" cy="351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3883</TotalTime>
  <Words>1027</Words>
  <Application>Microsoft Office PowerPoint</Application>
  <PresentationFormat>On-screen Show (4:3)</PresentationFormat>
  <Paragraphs>279</Paragraphs>
  <Slides>22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Photo Editor Photo</vt:lpstr>
      <vt:lpstr>Slide 1</vt:lpstr>
      <vt:lpstr>TANGO: What is it?</vt:lpstr>
      <vt:lpstr>TANGO as a bridge</vt:lpstr>
      <vt:lpstr>A step further with workflow tools</vt:lpstr>
      <vt:lpstr>A factory: Aggregation of different SCADAS</vt:lpstr>
      <vt:lpstr>A European Control System framework  «Remote control anything and everything»</vt:lpstr>
      <vt:lpstr>Slide 7</vt:lpstr>
      <vt:lpstr>Use cases</vt:lpstr>
      <vt:lpstr>Managing complexity simply</vt:lpstr>
      <vt:lpstr>How to try it?</vt:lpstr>
      <vt:lpstr>Slide 11</vt:lpstr>
      <vt:lpstr>Slide 12</vt:lpstr>
      <vt:lpstr>Slide 13</vt:lpstr>
      <vt:lpstr>Slide 14</vt:lpstr>
      <vt:lpstr>Growing community</vt:lpstr>
      <vt:lpstr>Growing community</vt:lpstr>
      <vt:lpstr>Slide 17</vt:lpstr>
      <vt:lpstr>Stimulate the snowball effect Enhance the eco-system</vt:lpstr>
      <vt:lpstr>Tango consortium</vt:lpstr>
      <vt:lpstr>Tango consortium</vt:lpstr>
      <vt:lpstr>Actions done thanks to common budget</vt:lpstr>
      <vt:lpstr>TANGO = a control system for the future</vt:lpstr>
    </vt:vector>
  </TitlesOfParts>
  <Company>ESRF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REGIS</dc:creator>
  <cp:lastModifiedBy>CHAIZE Jean-Michel</cp:lastModifiedBy>
  <cp:revision>33</cp:revision>
  <dcterms:created xsi:type="dcterms:W3CDTF">2013-06-20T07:15:57Z</dcterms:created>
  <dcterms:modified xsi:type="dcterms:W3CDTF">2018-04-04T16:07:34Z</dcterms:modified>
</cp:coreProperties>
</file>