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8"/>
  </p:notesMasterIdLst>
  <p:sldIdLst>
    <p:sldId id="256" r:id="rId2"/>
    <p:sldId id="264" r:id="rId3"/>
    <p:sldId id="265" r:id="rId4"/>
    <p:sldId id="267" r:id="rId5"/>
    <p:sldId id="266" r:id="rId6"/>
    <p:sldId id="268" r:id="rId7"/>
    <p:sldId id="262" r:id="rId8"/>
    <p:sldId id="277" r:id="rId9"/>
    <p:sldId id="270" r:id="rId10"/>
    <p:sldId id="271" r:id="rId11"/>
    <p:sldId id="269" r:id="rId12"/>
    <p:sldId id="274" r:id="rId13"/>
    <p:sldId id="275" r:id="rId14"/>
    <p:sldId id="273" r:id="rId15"/>
    <p:sldId id="276" r:id="rId16"/>
    <p:sldId id="263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Verdana"/>
      </a:defRPr>
    </a:lvl1pPr>
    <a:lvl2pPr marL="0" marR="0" indent="0" algn="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Verdana"/>
      </a:defRPr>
    </a:lvl2pPr>
    <a:lvl3pPr marL="0" marR="0" indent="0" algn="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Verdana"/>
      </a:defRPr>
    </a:lvl3pPr>
    <a:lvl4pPr marL="0" marR="0" indent="0" algn="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Verdana"/>
      </a:defRPr>
    </a:lvl4pPr>
    <a:lvl5pPr marL="0" marR="0" indent="0" algn="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Verdana"/>
      </a:defRPr>
    </a:lvl5pPr>
    <a:lvl6pPr marL="0" marR="0" indent="0" algn="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Verdana"/>
      </a:defRPr>
    </a:lvl6pPr>
    <a:lvl7pPr marL="0" marR="0" indent="0" algn="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Verdana"/>
      </a:defRPr>
    </a:lvl7pPr>
    <a:lvl8pPr marL="0" marR="0" indent="0" algn="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Verdana"/>
      </a:defRPr>
    </a:lvl8pPr>
    <a:lvl9pPr marL="0" marR="0" indent="0" algn="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Verdan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>
          <a:latin typeface="Gill Sans Light"/>
          <a:ea typeface="Gill Sans Light"/>
          <a:cs typeface="Gill Sans Light"/>
        </a:font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>
          <a:latin typeface="Gill Sans Light"/>
          <a:ea typeface="Gill Sans Light"/>
          <a:cs typeface="Gill Sans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ff" i="off">
        <a:font>
          <a:latin typeface="Gill Sans Light"/>
          <a:ea typeface="Gill Sans Light"/>
          <a:cs typeface="Gill Sans Light"/>
        </a:font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>
          <a:latin typeface="Gill Sans Light"/>
          <a:ea typeface="Gill Sans Light"/>
          <a:cs typeface="Gill Sans Light"/>
        </a:font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>
          <a:latin typeface="Gill Sans Light"/>
          <a:ea typeface="Gill Sans Light"/>
          <a:cs typeface="Gill Sans Light"/>
        </a:font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>
          <a:latin typeface="Gill Sans Light"/>
          <a:ea typeface="Gill Sans Light"/>
          <a:cs typeface="Gill Sans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 Light"/>
          <a:ea typeface="Gill Sans Light"/>
          <a:cs typeface="Gill Sans Light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 Light"/>
          <a:ea typeface="Gill Sans Light"/>
          <a:cs typeface="Gill Sans Light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80"/>
    <p:restoredTop sz="96327" autoAdjust="0"/>
  </p:normalViewPr>
  <p:slideViewPr>
    <p:cSldViewPr snapToGrid="0" snapToObjects="1">
      <p:cViewPr varScale="1">
        <p:scale>
          <a:sx n="77" d="100"/>
          <a:sy n="77" d="100"/>
        </p:scale>
        <p:origin x="3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027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338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4438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980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3636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273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095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414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6181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980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615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2192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434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20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6276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9274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skao.int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- Front Photo 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Ska_landscape_night_v1.jpg" descr="Ska_landscape_night_v1.jpg"/>
          <p:cNvPicPr>
            <a:picLocks noChangeAspect="1"/>
          </p:cNvPicPr>
          <p:nvPr/>
        </p:nvPicPr>
        <p:blipFill>
          <a:blip r:embed="rId2"/>
          <a:srcRect l="10060" r="16890" b="114"/>
          <a:stretch>
            <a:fillRect/>
          </a:stretch>
        </p:blipFill>
        <p:spPr>
          <a:xfrm>
            <a:off x="-1" y="2616301"/>
            <a:ext cx="24384002" cy="11114133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Rectangle"/>
          <p:cNvSpPr/>
          <p:nvPr/>
        </p:nvSpPr>
        <p:spPr>
          <a:xfrm>
            <a:off x="0" y="0"/>
            <a:ext cx="24384001" cy="5791302"/>
          </a:xfrm>
          <a:prstGeom prst="rect">
            <a:avLst/>
          </a:prstGeom>
          <a:gradFill flip="none" rotWithShape="1">
            <a:gsLst>
              <a:gs pos="50000">
                <a:srgbClr val="000000"/>
              </a:gs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16200000" scaled="0"/>
            <a:tileRect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5000">
                <a:solidFill>
                  <a:srgbClr val="DF0569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lang="en-GB" dirty="0"/>
          </a:p>
        </p:txBody>
      </p:sp>
      <p:pic>
        <p:nvPicPr>
          <p:cNvPr id="34" name="skao_logo_white.pdf" descr="skao_logo_whit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092" y="800447"/>
            <a:ext cx="5679866" cy="1574106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Presentation Title">
            <a:extLst>
              <a:ext uri="{FF2B5EF4-FFF2-40B4-BE49-F238E27FC236}">
                <a16:creationId xmlns:a16="http://schemas.microsoft.com/office/drawing/2014/main" id="{385D8F28-5165-42AD-93C3-6436CCDAAFC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912276" y="2976159"/>
            <a:ext cx="14145134" cy="1810799"/>
          </a:xfrm>
          <a:prstGeom prst="rect">
            <a:avLst/>
          </a:prstGeom>
        </p:spPr>
        <p:txBody>
          <a:bodyPr anchor="b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ED3C012B-9876-40AE-9C46-641B6A088E0C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919185" y="4865833"/>
            <a:ext cx="14131316" cy="152400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SzTx/>
              <a:buNone/>
              <a:defRPr sz="5000">
                <a:solidFill>
                  <a:schemeClr val="bg1"/>
                </a:solidFill>
              </a:defRPr>
            </a:lvl1pPr>
            <a:lvl2pPr marL="0" indent="0" algn="r">
              <a:spcBef>
                <a:spcPts val="0"/>
              </a:spcBef>
              <a:buSzTx/>
              <a:buNone/>
              <a:defRPr sz="5000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buSzTx/>
              <a:buNone/>
              <a:defRPr sz="5000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buSzTx/>
              <a:buNone/>
              <a:defRPr sz="5000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buSzTx/>
              <a:buNone/>
              <a:defRPr sz="50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Subtitle</a:t>
            </a:r>
          </a:p>
          <a:p>
            <a:pPr lvl="1"/>
            <a:endParaRPr lang="en-GB" dirty="0"/>
          </a:p>
          <a:p>
            <a:pPr lvl="2"/>
            <a:endParaRPr lang="en-GB" dirty="0"/>
          </a:p>
          <a:p>
            <a:pPr lvl="3"/>
            <a:endParaRPr lang="en-GB" dirty="0"/>
          </a:p>
          <a:p>
            <a:pPr lvl="4"/>
            <a:endParaRPr lang="en-GB" dirty="0"/>
          </a:p>
        </p:txBody>
      </p:sp>
      <p:sp>
        <p:nvSpPr>
          <p:cNvPr id="11" name="Author / Job title">
            <a:extLst>
              <a:ext uri="{FF2B5EF4-FFF2-40B4-BE49-F238E27FC236}">
                <a16:creationId xmlns:a16="http://schemas.microsoft.com/office/drawing/2014/main" id="{944104FD-F18A-434D-A728-93466711FA27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8905367" y="6561516"/>
            <a:ext cx="14145134" cy="72307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SzTx/>
              <a:buNone/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Author - Job title</a:t>
            </a:r>
          </a:p>
        </p:txBody>
      </p:sp>
      <p:sp>
        <p:nvSpPr>
          <p:cNvPr id="12" name="Date / Event">
            <a:extLst>
              <a:ext uri="{FF2B5EF4-FFF2-40B4-BE49-F238E27FC236}">
                <a16:creationId xmlns:a16="http://schemas.microsoft.com/office/drawing/2014/main" id="{98E9F087-9FF7-4B2A-856C-75DCDD23B892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8905367" y="7456269"/>
            <a:ext cx="14145134" cy="72307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SzTx/>
              <a:buNone/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Date - Event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 - White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762000" y="351453"/>
            <a:ext cx="22860552" cy="18979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 dirty="0"/>
              <a:t>Title Text</a:t>
            </a:r>
          </a:p>
        </p:txBody>
      </p:sp>
      <p:sp>
        <p:nvSpPr>
          <p:cNvPr id="101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768074" y="2354788"/>
            <a:ext cx="22860552" cy="10122960"/>
          </a:xfrm>
          <a:prstGeom prst="rect">
            <a:avLst/>
          </a:prstGeom>
        </p:spPr>
        <p:txBody>
          <a:bodyPr anchor="t"/>
          <a:lstStyle>
            <a:lvl1pPr>
              <a:buClr>
                <a:schemeClr val="accent1"/>
              </a:buClr>
              <a:defRPr/>
            </a:lvl1pPr>
            <a:lvl2pPr marL="1524000" indent="-508000">
              <a:spcBef>
                <a:spcPts val="3600"/>
              </a:spcBef>
              <a:buClr>
                <a:schemeClr val="accent1"/>
              </a:buClr>
              <a:defRPr sz="5800"/>
            </a:lvl2pPr>
            <a:lvl3pPr marL="2032000" indent="-508000">
              <a:spcBef>
                <a:spcPts val="3200"/>
              </a:spcBef>
              <a:buClr>
                <a:schemeClr val="accent1"/>
              </a:buClr>
              <a:defRPr sz="5200"/>
            </a:lvl3pPr>
            <a:lvl4pPr marL="2540000" indent="-508000">
              <a:spcBef>
                <a:spcPts val="2800"/>
              </a:spcBef>
              <a:buClr>
                <a:schemeClr val="accent1"/>
              </a:buClr>
              <a:defRPr sz="4400"/>
            </a:lvl4pPr>
            <a:lvl5pPr marL="3048000" indent="-508000">
              <a:spcBef>
                <a:spcPts val="2400"/>
              </a:spcBef>
              <a:buClr>
                <a:schemeClr val="accent1"/>
              </a:buClr>
              <a:defRPr sz="3200"/>
            </a:lvl5pPr>
          </a:lstStyle>
          <a:p>
            <a:r>
              <a:rPr lang="en-GB" dirty="0"/>
              <a:t>Body Level One</a:t>
            </a:r>
          </a:p>
          <a:p>
            <a:pPr lvl="1"/>
            <a:r>
              <a:rPr lang="en-GB" dirty="0"/>
              <a:t>Body Level Two</a:t>
            </a:r>
          </a:p>
          <a:p>
            <a:pPr lvl="2"/>
            <a:r>
              <a:rPr lang="en-GB" dirty="0"/>
              <a:t>Body Level Three</a:t>
            </a:r>
          </a:p>
          <a:p>
            <a:pPr lvl="3"/>
            <a:r>
              <a:rPr lang="en-GB" dirty="0"/>
              <a:t>Body Level Four</a:t>
            </a:r>
          </a:p>
          <a:p>
            <a:pPr lvl="4"/>
            <a:r>
              <a:rPr lang="en-GB" dirty="0"/>
              <a:t>Body Level Five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F814F9-7E87-418E-B7C6-BDACBA2F42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-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"/>
          <p:cNvSpPr/>
          <p:nvPr/>
        </p:nvSpPr>
        <p:spPr>
          <a:xfrm>
            <a:off x="-6429" y="-51572"/>
            <a:ext cx="24422258" cy="13819144"/>
          </a:xfrm>
          <a:prstGeom prst="rect">
            <a:avLst/>
          </a:prstGeom>
          <a:gradFill>
            <a:gsLst>
              <a:gs pos="50129">
                <a:srgbClr val="070168"/>
              </a:gs>
              <a:gs pos="73988">
                <a:srgbClr val="760468"/>
              </a:gs>
              <a:gs pos="95475">
                <a:srgbClr val="E50869"/>
              </a:gs>
            </a:gsLst>
            <a:lin ang="8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5000">
                <a:solidFill>
                  <a:srgbClr val="DF0569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lang="en-GB" dirty="0"/>
          </a:p>
        </p:txBody>
      </p:sp>
      <p:sp>
        <p:nvSpPr>
          <p:cNvPr id="114" name="Sign off - thank you...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1763786"/>
            <a:ext cx="10934700" cy="2420007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Sign off - thank you...</a:t>
            </a:r>
          </a:p>
        </p:txBody>
      </p:sp>
      <p:pic>
        <p:nvPicPr>
          <p:cNvPr id="115" name="skao_logo_2021_white_rgb.ai" descr="skao_logo_2021_white_rgb.a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1126040"/>
            <a:ext cx="4311412" cy="11948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" descr="Imag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31089" y="1008244"/>
            <a:ext cx="13921972" cy="11699512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www.skao.int"/>
          <p:cNvSpPr txBox="1"/>
          <p:nvPr/>
        </p:nvSpPr>
        <p:spPr>
          <a:xfrm>
            <a:off x="19050000" y="10986867"/>
            <a:ext cx="4045492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 defTabSz="784225">
              <a:defRPr sz="4560">
                <a:hlinkClick r:id="rId4"/>
              </a:defRPr>
            </a:lvl1pPr>
          </a:lstStyle>
          <a:p>
            <a:r>
              <a:rPr lang="en-GB" u="none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www.skao.int</a:t>
            </a:r>
          </a:p>
        </p:txBody>
      </p:sp>
      <p:sp>
        <p:nvSpPr>
          <p:cNvPr id="118" name="We recognise and acknowledge the indigenous peoples and cultures that have traditionally lived on the lands on which our facilities are located."/>
          <p:cNvSpPr txBox="1"/>
          <p:nvPr/>
        </p:nvSpPr>
        <p:spPr>
          <a:xfrm>
            <a:off x="1270000" y="7660422"/>
            <a:ext cx="6820742" cy="3431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130000"/>
              </a:lnSpc>
              <a:spcBef>
                <a:spcPts val="2000"/>
              </a:spcBef>
              <a:tabLst>
                <a:tab pos="4191000" algn="l"/>
              </a:tabLst>
              <a:defRPr sz="2400" i="1"/>
            </a:lvl1pPr>
          </a:lstStyle>
          <a:p>
            <a:r>
              <a:rPr lang="en-GB" dirty="0"/>
              <a:t>We recognise and acknowledge the Indigenous peoples and cultures that have traditionally lived on the lands on which our facilities are located.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762000" y="351453"/>
            <a:ext cx="22962945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0" rIns="50800" bIns="50800" anchor="t" anchorCtr="0">
            <a:noAutofit/>
          </a:bodyPr>
          <a:lstStyle/>
          <a:p>
            <a:r>
              <a:rPr lang="en-GB" dirty="0"/>
              <a:t>Title Text</a:t>
            </a:r>
          </a:p>
        </p:txBody>
      </p:sp>
      <p:sp>
        <p:nvSpPr>
          <p:cNvPr id="3" name="Rectangle"/>
          <p:cNvSpPr/>
          <p:nvPr/>
        </p:nvSpPr>
        <p:spPr>
          <a:xfrm>
            <a:off x="-1" y="13087348"/>
            <a:ext cx="24384001" cy="633184"/>
          </a:xfrm>
          <a:prstGeom prst="rect">
            <a:avLst/>
          </a:prstGeom>
          <a:gradFill>
            <a:gsLst>
              <a:gs pos="50129">
                <a:srgbClr val="070168"/>
              </a:gs>
              <a:gs pos="76369">
                <a:srgbClr val="730368"/>
              </a:gs>
              <a:gs pos="100000">
                <a:srgbClr val="DF0569"/>
              </a:gs>
            </a:gsLst>
            <a:lin ang="8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5000">
                <a:solidFill>
                  <a:srgbClr val="DF0569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lang="en-GB" dirty="0"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241000" y="13207999"/>
            <a:ext cx="889000" cy="4064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b">
            <a:spAutoFit/>
          </a:bodyPr>
          <a:lstStyle>
            <a:lvl1pPr algn="l">
              <a:defRPr sz="2000" b="0"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Line"/>
          <p:cNvSpPr/>
          <p:nvPr/>
        </p:nvSpPr>
        <p:spPr>
          <a:xfrm>
            <a:off x="1625084" y="13068300"/>
            <a:ext cx="24384001" cy="0"/>
          </a:xfrm>
          <a:prstGeom prst="line">
            <a:avLst/>
          </a:prstGeom>
          <a:ln w="12700">
            <a:solidFill>
              <a:srgbClr val="FFFFFF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50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lang="en-GB" dirty="0"/>
          </a:p>
        </p:txBody>
      </p:sp>
      <p:pic>
        <p:nvPicPr>
          <p:cNvPr id="6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96" y="12547599"/>
            <a:ext cx="1041401" cy="104140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 /"/>
          <p:cNvSpPr txBox="1"/>
          <p:nvPr/>
        </p:nvSpPr>
        <p:spPr>
          <a:xfrm>
            <a:off x="20620944" y="13201650"/>
            <a:ext cx="255083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 b="1"/>
            </a:lvl1pPr>
          </a:lstStyle>
          <a:p>
            <a:pPr>
              <a:defRPr>
                <a:solidFill>
                  <a:srgbClr val="535353"/>
                </a:solidFill>
              </a:defRPr>
            </a:pPr>
            <a:r>
              <a:rPr lang="en-GB" b="0" dirty="0">
                <a:solidFill>
                  <a:srgbClr val="FFFFFF">
                    <a:alpha val="75000"/>
                  </a:srgbClr>
                </a:solidFill>
              </a:rPr>
              <a:t>Slide  /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673100" y="3835400"/>
            <a:ext cx="23050500" cy="886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 anchorCtr="0">
            <a:noAutofit/>
          </a:bodyPr>
          <a:lstStyle/>
          <a:p>
            <a:r>
              <a:rPr lang="en-GB" dirty="0"/>
              <a:t>Body Level One</a:t>
            </a:r>
          </a:p>
          <a:p>
            <a:pPr lvl="1"/>
            <a:r>
              <a:rPr lang="en-GB" dirty="0"/>
              <a:t>Body Level Two</a:t>
            </a:r>
          </a:p>
          <a:p>
            <a:pPr lvl="2"/>
            <a:r>
              <a:rPr lang="en-GB" dirty="0"/>
              <a:t>Body Level Three</a:t>
            </a:r>
          </a:p>
          <a:p>
            <a:pPr lvl="3"/>
            <a:r>
              <a:rPr lang="en-GB" dirty="0"/>
              <a:t>Body Level Four</a:t>
            </a:r>
          </a:p>
          <a:p>
            <a:pPr lvl="4"/>
            <a:r>
              <a:rPr lang="en-GB" dirty="0"/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6" r:id="rId3"/>
  </p:sldLayoutIdLst>
  <p:transition spd="med"/>
  <p:hf hdr="0" ftr="0" dt="0"/>
  <p:txStyles>
    <p:titleStyle>
      <a:lvl1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chemeClr val="accent2"/>
          </a:solidFill>
          <a:uFillTx/>
          <a:latin typeface="+mj-lt"/>
          <a:ea typeface="+mn-ea"/>
          <a:cs typeface="+mn-cs"/>
          <a:sym typeface="Verdana"/>
        </a:defRPr>
      </a:lvl1pPr>
      <a:lvl2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070168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070168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070168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070168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070168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070168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070168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070168"/>
          </a:solidFill>
          <a:uFillTx/>
          <a:latin typeface="+mn-lt"/>
          <a:ea typeface="+mn-ea"/>
          <a:cs typeface="+mn-cs"/>
          <a:sym typeface="Verdana"/>
        </a:defRPr>
      </a:lvl9pPr>
    </p:titleStyle>
    <p:bodyStyle>
      <a:lvl1pPr marL="1016000" marR="0" indent="-508000" algn="l" defTabSz="825500" rtl="0" eaLnBrk="1" latinLnBrk="0" hangingPunct="1">
        <a:lnSpc>
          <a:spcPct val="100000"/>
        </a:lnSpc>
        <a:spcBef>
          <a:spcPts val="40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6000" b="0" i="0" u="none" strike="noStrike" cap="none" spc="0" baseline="0">
          <a:solidFill>
            <a:schemeClr val="accent2"/>
          </a:solidFill>
          <a:uFillTx/>
          <a:latin typeface="+mn-lt"/>
          <a:ea typeface="+mn-ea"/>
          <a:cs typeface="+mn-cs"/>
          <a:sym typeface="Verdana"/>
        </a:defRPr>
      </a:lvl1pPr>
      <a:lvl2pPr marL="1576551" marR="0" indent="-560551" algn="l" defTabSz="825500" rtl="0" eaLnBrk="1" latinLnBrk="0" hangingPunct="1">
        <a:lnSpc>
          <a:spcPct val="100000"/>
        </a:lnSpc>
        <a:spcBef>
          <a:spcPts val="36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5800" b="0" i="0" u="none" strike="noStrike" cap="none" spc="0" baseline="0">
          <a:solidFill>
            <a:schemeClr val="accent2"/>
          </a:solidFill>
          <a:uFillTx/>
          <a:latin typeface="+mn-lt"/>
          <a:ea typeface="+mn-ea"/>
          <a:cs typeface="+mn-cs"/>
          <a:sym typeface="Verdana"/>
        </a:defRPr>
      </a:lvl2pPr>
      <a:lvl3pPr marL="2149230" marR="0" indent="-625230" algn="l" defTabSz="825500" rtl="0" eaLnBrk="1" latinLnBrk="0" hangingPunct="1">
        <a:lnSpc>
          <a:spcPct val="100000"/>
        </a:lnSpc>
        <a:spcBef>
          <a:spcPts val="32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5200" b="0" i="0" u="none" strike="noStrike" cap="none" spc="0" baseline="0">
          <a:solidFill>
            <a:schemeClr val="accent2"/>
          </a:solidFill>
          <a:uFillTx/>
          <a:latin typeface="+mn-lt"/>
          <a:ea typeface="+mn-ea"/>
          <a:cs typeface="+mn-cs"/>
          <a:sym typeface="Verdana"/>
        </a:defRPr>
      </a:lvl3pPr>
      <a:lvl4pPr marL="2709333" marR="0" indent="-677333" algn="l" defTabSz="825500" rtl="0" eaLnBrk="1" latinLnBrk="0" hangingPunct="1">
        <a:lnSpc>
          <a:spcPct val="100000"/>
        </a:lnSpc>
        <a:spcBef>
          <a:spcPts val="28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4400" b="0" i="0" u="none" strike="noStrike" cap="none" spc="0" baseline="0">
          <a:solidFill>
            <a:schemeClr val="accent2"/>
          </a:solidFill>
          <a:uFillTx/>
          <a:latin typeface="+mn-lt"/>
          <a:ea typeface="+mn-ea"/>
          <a:cs typeface="+mn-cs"/>
          <a:sym typeface="Verdana"/>
        </a:defRPr>
      </a:lvl4pPr>
      <a:lvl5pPr marL="3352800" marR="0" indent="-812800" algn="l" defTabSz="825500" rtl="0" eaLnBrk="1" latinLnBrk="0" hangingPunct="1">
        <a:lnSpc>
          <a:spcPct val="100000"/>
        </a:lnSpc>
        <a:spcBef>
          <a:spcPts val="24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3200" b="0" i="0" u="none" strike="noStrike" cap="none" spc="0" baseline="0">
          <a:solidFill>
            <a:schemeClr val="accent2"/>
          </a:solidFill>
          <a:uFillTx/>
          <a:latin typeface="+mn-lt"/>
          <a:ea typeface="+mn-ea"/>
          <a:cs typeface="+mn-cs"/>
          <a:sym typeface="Verdana"/>
        </a:defRPr>
      </a:lvl5pPr>
      <a:lvl6pPr marL="4419600" marR="0" indent="-736600" algn="l" defTabSz="825500" rtl="0" eaLnBrk="1" latinLnBrk="0" hangingPunct="1">
        <a:lnSpc>
          <a:spcPct val="100000"/>
        </a:lnSpc>
        <a:spcBef>
          <a:spcPts val="4000"/>
        </a:spcBef>
        <a:spcAft>
          <a:spcPts val="0"/>
        </a:spcAft>
        <a:buClrTx/>
        <a:buSzPct val="82000"/>
        <a:buFontTx/>
        <a:buChar char="•"/>
        <a:tabLst/>
        <a:defRPr sz="6400" b="0" i="0" u="none" strike="noStrike" cap="none" spc="0" baseline="0">
          <a:solidFill>
            <a:srgbClr val="070168"/>
          </a:solidFill>
          <a:uFillTx/>
          <a:latin typeface="+mn-lt"/>
          <a:ea typeface="+mn-ea"/>
          <a:cs typeface="+mn-cs"/>
          <a:sym typeface="Verdana"/>
        </a:defRPr>
      </a:lvl6pPr>
      <a:lvl7pPr marL="5156200" marR="0" indent="-736600" algn="l" defTabSz="825500" rtl="0" eaLnBrk="1" latinLnBrk="0" hangingPunct="1">
        <a:lnSpc>
          <a:spcPct val="100000"/>
        </a:lnSpc>
        <a:spcBef>
          <a:spcPts val="4000"/>
        </a:spcBef>
        <a:spcAft>
          <a:spcPts val="0"/>
        </a:spcAft>
        <a:buClrTx/>
        <a:buSzPct val="82000"/>
        <a:buFontTx/>
        <a:buChar char="•"/>
        <a:tabLst/>
        <a:defRPr sz="6400" b="0" i="0" u="none" strike="noStrike" cap="none" spc="0" baseline="0">
          <a:solidFill>
            <a:srgbClr val="070168"/>
          </a:solidFill>
          <a:uFillTx/>
          <a:latin typeface="+mn-lt"/>
          <a:ea typeface="+mn-ea"/>
          <a:cs typeface="+mn-cs"/>
          <a:sym typeface="Verdana"/>
        </a:defRPr>
      </a:lvl7pPr>
      <a:lvl8pPr marL="5892800" marR="0" indent="-736600" algn="l" defTabSz="825500" rtl="0" eaLnBrk="1" latinLnBrk="0" hangingPunct="1">
        <a:lnSpc>
          <a:spcPct val="100000"/>
        </a:lnSpc>
        <a:spcBef>
          <a:spcPts val="4000"/>
        </a:spcBef>
        <a:spcAft>
          <a:spcPts val="0"/>
        </a:spcAft>
        <a:buClrTx/>
        <a:buSzPct val="82000"/>
        <a:buFontTx/>
        <a:buChar char="•"/>
        <a:tabLst/>
        <a:defRPr sz="6400" b="0" i="0" u="none" strike="noStrike" cap="none" spc="0" baseline="0">
          <a:solidFill>
            <a:srgbClr val="070168"/>
          </a:solidFill>
          <a:uFillTx/>
          <a:latin typeface="+mn-lt"/>
          <a:ea typeface="+mn-ea"/>
          <a:cs typeface="+mn-cs"/>
          <a:sym typeface="Verdana"/>
        </a:defRPr>
      </a:lvl8pPr>
      <a:lvl9pPr marL="6629400" marR="0" indent="-736600" algn="l" defTabSz="825500" rtl="0" eaLnBrk="1" latinLnBrk="0" hangingPunct="1">
        <a:lnSpc>
          <a:spcPct val="100000"/>
        </a:lnSpc>
        <a:spcBef>
          <a:spcPts val="4000"/>
        </a:spcBef>
        <a:spcAft>
          <a:spcPts val="0"/>
        </a:spcAft>
        <a:buClrTx/>
        <a:buSzPct val="82000"/>
        <a:buFontTx/>
        <a:buChar char="•"/>
        <a:tabLst/>
        <a:defRPr sz="6400" b="0" i="0" u="none" strike="noStrike" cap="none" spc="0" baseline="0">
          <a:solidFill>
            <a:srgbClr val="070168"/>
          </a:solidFill>
          <a:uFillTx/>
          <a:latin typeface="+mn-lt"/>
          <a:ea typeface="+mn-ea"/>
          <a:cs typeface="+mn-cs"/>
          <a:sym typeface="Verdana"/>
        </a:defRPr>
      </a:lvl9pPr>
    </p:bodyStyle>
    <p:otherStyle>
      <a:lvl1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2286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4572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6858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9144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11430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13716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16002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18288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skao.int/en/latest/explanation/software-supply-chain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eveloper.skao.int/en/latest/explanation/oci-supply-chain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CDA96-E341-4DA6-9BFF-9419369AC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SKAO Software Supply Chain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7B5D1A-63E7-495D-8005-CF8E84E7518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Pete Prior – DevOps Engineer, System Team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72F0C6-7DE9-4D65-82D1-F0B94F28204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March 2024 – Tango Security Workshop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2ADA650-15AC-46B6-844A-5F28B1867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Verifying signature with Notary / notation</a:t>
            </a:r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10"/>
          </p:nvPr>
        </p:nvSpPr>
        <p:spPr>
          <a:xfrm>
            <a:off x="23241000" y="13207999"/>
            <a:ext cx="889000" cy="406401"/>
          </a:xfr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3" name="Picture 2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7484573E-EC02-EB88-7F73-84F7D91CA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767" y="1620078"/>
            <a:ext cx="17240466" cy="93132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50A26B-51BE-0EF1-547C-833AF9CE42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701" y="10957891"/>
            <a:ext cx="17611864" cy="131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4879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099A5-1436-40E5-8546-9EF987FDB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Harbor</a:t>
            </a:r>
            <a:r>
              <a:rPr lang="en-GB" b="1" dirty="0"/>
              <a:t> Interface (with appropriate example)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686D6-DB6D-4128-84FC-D7BF2E3248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6" name="Picture 5" descr="Harbor interface showing signed artefact">
            <a:extLst>
              <a:ext uri="{FF2B5EF4-FFF2-40B4-BE49-F238E27FC236}">
                <a16:creationId xmlns:a16="http://schemas.microsoft.com/office/drawing/2014/main" id="{7C034B6D-4623-498B-C4D8-8D721FC27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1" y="2016736"/>
            <a:ext cx="22555877" cy="97468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31BFE7-AD43-333F-6FBF-648AE05F0FC2}"/>
              </a:ext>
            </a:extLst>
          </p:cNvPr>
          <p:cNvSpPr txBox="1"/>
          <p:nvPr/>
        </p:nvSpPr>
        <p:spPr>
          <a:xfrm>
            <a:off x="9322904" y="715617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normAutofit fontScale="25000" lnSpcReduction="20000"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0888411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099A5-1436-40E5-8546-9EF987FDB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Kyverno</a:t>
            </a:r>
            <a:r>
              <a:rPr lang="en-GB" dirty="0"/>
              <a:t> Policy Agent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88FED-26DB-43E1-B933-41920D04B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448" y="2173059"/>
            <a:ext cx="22860552" cy="10122960"/>
          </a:xfrm>
        </p:spPr>
        <p:txBody>
          <a:bodyPr/>
          <a:lstStyle/>
          <a:p>
            <a:pPr marL="508000" indent="0">
              <a:buNone/>
            </a:pPr>
            <a:r>
              <a:rPr lang="en-GB" dirty="0"/>
              <a:t>Dynamically applies behaviours based on static configurations, which are created as regular Kubernetes objects. These behaviours can be classified into three types: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Validation</a:t>
            </a:r>
            <a:r>
              <a:rPr lang="en-GB" dirty="0"/>
              <a:t> - Verifies the conformity of objects (such as pods and services) submitted to the API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Mutation</a:t>
            </a:r>
            <a:r>
              <a:rPr lang="en-GB" dirty="0"/>
              <a:t> - Modifies objects submitted to the API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Generation</a:t>
            </a:r>
            <a:r>
              <a:rPr lang="en-GB" dirty="0"/>
              <a:t> - Generates new objects in response to the submission of other objects to the API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686D6-DB6D-4128-84FC-D7BF2E3248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55201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099A5-1436-40E5-8546-9EF987FDB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Active Policies on STFC cluster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88FED-26DB-43E1-B933-41920D04B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448" y="1917466"/>
            <a:ext cx="22860552" cy="2555142"/>
          </a:xfrm>
        </p:spPr>
        <p:txBody>
          <a:bodyPr/>
          <a:lstStyle/>
          <a:p>
            <a:pPr lvl="1"/>
            <a:r>
              <a:rPr lang="en-GB" b="1" dirty="0"/>
              <a:t>ingress-host-not-allowed</a:t>
            </a:r>
          </a:p>
          <a:p>
            <a:pPr lvl="1"/>
            <a:r>
              <a:rPr lang="en-GB" b="1" dirty="0"/>
              <a:t>artefact-</a:t>
            </a:r>
            <a:r>
              <a:rPr lang="en-GB" b="1" dirty="0" err="1"/>
              <a:t>skao</a:t>
            </a:r>
            <a:r>
              <a:rPr lang="en-GB" b="1" dirty="0"/>
              <a:t>-int-image-signature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686D6-DB6D-4128-84FC-D7BF2E3248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10" name="Picture 9" descr="A diagram of a company&#10;&#10;Description automatically generated">
            <a:extLst>
              <a:ext uri="{FF2B5EF4-FFF2-40B4-BE49-F238E27FC236}">
                <a16:creationId xmlns:a16="http://schemas.microsoft.com/office/drawing/2014/main" id="{A1821C4A-E04D-5978-EF29-478A215D2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48" y="4602256"/>
            <a:ext cx="11430552" cy="7910484"/>
          </a:xfrm>
          <a:prstGeom prst="rect">
            <a:avLst/>
          </a:prstGeom>
        </p:spPr>
      </p:pic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16940DD5-3F86-C5E2-1005-7AF11DB62C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1390" y="4602256"/>
            <a:ext cx="9239250" cy="784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3078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2ADA650-15AC-46B6-844A-5F28B1867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Enforcing an unsigned deployment</a:t>
            </a:r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10"/>
          </p:nvPr>
        </p:nvSpPr>
        <p:spPr>
          <a:xfrm>
            <a:off x="23241000" y="13207999"/>
            <a:ext cx="889000" cy="406401"/>
          </a:xfr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4" name="Picture 3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37470CE7-8F83-5F93-1670-C777F4C0B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0" y="2346694"/>
            <a:ext cx="23573299" cy="72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4565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099A5-1436-40E5-8546-9EF987FDB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Steps: What are we working on now?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88FED-26DB-43E1-B933-41920D04B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448" y="2173059"/>
            <a:ext cx="22860552" cy="10122960"/>
          </a:xfrm>
        </p:spPr>
        <p:txBody>
          <a:bodyPr/>
          <a:lstStyle/>
          <a:p>
            <a:r>
              <a:rPr lang="en-GB" dirty="0"/>
              <a:t>Enable OCI image signing on pipelines</a:t>
            </a:r>
          </a:p>
          <a:p>
            <a:r>
              <a:rPr lang="en-GB" dirty="0"/>
              <a:t>Create API to offload signing from the pipelines</a:t>
            </a:r>
          </a:p>
          <a:p>
            <a:r>
              <a:rPr lang="en-GB" dirty="0"/>
              <a:t>Update OCI validation with </a:t>
            </a:r>
            <a:r>
              <a:rPr lang="en-GB" dirty="0" err="1"/>
              <a:t>oci</a:t>
            </a:r>
            <a:r>
              <a:rPr lang="en-GB" dirty="0"/>
              <a:t>-scan job and enable Gitlab's container scanning security config</a:t>
            </a:r>
          </a:p>
          <a:p>
            <a:r>
              <a:rPr lang="en-GB" dirty="0"/>
              <a:t>Add Gitlab authentication to </a:t>
            </a:r>
            <a:r>
              <a:rPr lang="en-GB" dirty="0" err="1"/>
              <a:t>Harbor</a:t>
            </a:r>
            <a:endParaRPr lang="en-GB" dirty="0"/>
          </a:p>
          <a:p>
            <a:r>
              <a:rPr lang="en-GB" dirty="0"/>
              <a:t>Investigate vault PKI signing for certificates</a:t>
            </a:r>
          </a:p>
          <a:p>
            <a:r>
              <a:rPr lang="en-GB" dirty="0"/>
              <a:t>Enforce GPG signing of git commits to SKAO repositories?</a:t>
            </a:r>
          </a:p>
          <a:p>
            <a:pPr marL="508000" indent="0">
              <a:buNone/>
            </a:pPr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686D6-DB6D-4128-84FC-D7BF2E3248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355097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5DB687-944F-46C5-ADB6-A64CEB0783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69999" y="1763786"/>
            <a:ext cx="21729149" cy="6923014"/>
          </a:xfrm>
        </p:spPr>
        <p:txBody>
          <a:bodyPr/>
          <a:lstStyle/>
          <a:p>
            <a:r>
              <a:rPr lang="en-GB" dirty="0"/>
              <a:t>Questions and further reading</a:t>
            </a:r>
          </a:p>
          <a:p>
            <a:endParaRPr lang="en-GB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dirty="0">
                <a:hlinkClick r:id="rId3"/>
              </a:rPr>
              <a:t>https://developer.skao.int/en/latest/explanation/software-supply-chain.html</a:t>
            </a:r>
            <a:endParaRPr lang="en-GB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dirty="0">
                <a:hlinkClick r:id="rId4"/>
              </a:rPr>
              <a:t>https://developer.skao.int/en/latest/explanation/oci-supply-chain.html</a:t>
            </a:r>
            <a:endParaRPr lang="en-GB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dirty="0"/>
              <a:t>https://</a:t>
            </a:r>
            <a:r>
              <a:rPr lang="en-GB" dirty="0" err="1"/>
              <a:t>github.com</a:t>
            </a:r>
            <a:r>
              <a:rPr lang="en-GB" dirty="0"/>
              <a:t>/</a:t>
            </a:r>
            <a:r>
              <a:rPr lang="en-GB" dirty="0" err="1"/>
              <a:t>oras</a:t>
            </a:r>
            <a:r>
              <a:rPr lang="en-GB" dirty="0"/>
              <a:t>-project/artifacts-spec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099A5-1436-40E5-8546-9EF987FDB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SKAO General Artefact Software Supply Chain (SSC)</a:t>
            </a:r>
            <a:br>
              <a:rPr lang="en-GB" b="1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686D6-DB6D-4128-84FC-D7BF2E3248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10" name="Picture 9" descr="SKAO SSC">
            <a:extLst>
              <a:ext uri="{FF2B5EF4-FFF2-40B4-BE49-F238E27FC236}">
                <a16:creationId xmlns:a16="http://schemas.microsoft.com/office/drawing/2014/main" id="{8DD37E5C-5FE0-31E2-41E9-877A5E677CB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107" y="1743467"/>
            <a:ext cx="20414373" cy="1103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4009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099A5-1436-40E5-8546-9EF987FDB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Artefact Types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88FED-26DB-43E1-B933-41920D04B2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APT Packages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C/C++ Libraries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Python Packages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Helm Charts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Raw Packages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OCI Images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686D6-DB6D-4128-84FC-D7BF2E3248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120734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099A5-1436-40E5-8546-9EF987FDB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Protections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88FED-26DB-43E1-B933-41920D04B2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Development</a:t>
            </a:r>
            <a:r>
              <a:rPr lang="en-GB" dirty="0"/>
              <a:t>: Developers have specific permissions in Gitlab to be able to contribute to specific projects, as well as 2FA protection</a:t>
            </a:r>
          </a:p>
          <a:p>
            <a:r>
              <a:rPr lang="en-GB" b="1" dirty="0"/>
              <a:t>Building, Linting, Testing &amp; Packaging</a:t>
            </a:r>
            <a:r>
              <a:rPr lang="en-GB" dirty="0"/>
              <a:t>: For the packaging, only (if using pipeline machinery) </a:t>
            </a:r>
            <a:r>
              <a:rPr lang="en-GB" b="1" dirty="0"/>
              <a:t>secure</a:t>
            </a:r>
            <a:r>
              <a:rPr lang="en-GB" dirty="0"/>
              <a:t> runners are used, running on our own infrastructure so that the secret information exposed to Gitlab pipelines is secured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Marvin</a:t>
            </a:r>
            <a:r>
              <a:rPr lang="en-GB" dirty="0"/>
              <a:t> - checks the </a:t>
            </a:r>
            <a:r>
              <a:rPr lang="en-GB" b="1" dirty="0"/>
              <a:t>merge requests</a:t>
            </a:r>
            <a:r>
              <a:rPr lang="en-GB" dirty="0"/>
              <a:t> for overall compliance with the SKA Guidelines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686D6-DB6D-4128-84FC-D7BF2E3248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56695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099A5-1436-40E5-8546-9EF987FDB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Recent changes to the OCI artefact SSC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88FED-26DB-43E1-B933-41920D04B2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dirty="0"/>
              <a:t>OCI artefacts signed with Notary</a:t>
            </a:r>
          </a:p>
          <a:p>
            <a:pPr lvl="1"/>
            <a:r>
              <a:rPr lang="en-GB" dirty="0"/>
              <a:t>Switched Custom Artefact Repository (CAR) for OCI artefacts from Nexus to </a:t>
            </a:r>
            <a:r>
              <a:rPr lang="en-GB" dirty="0" err="1"/>
              <a:t>Harbor</a:t>
            </a:r>
            <a:r>
              <a:rPr lang="en-GB" dirty="0"/>
              <a:t> </a:t>
            </a:r>
          </a:p>
          <a:p>
            <a:pPr lvl="2"/>
            <a:r>
              <a:rPr lang="en-GB" dirty="0"/>
              <a:t>Provides a nicer interface to view signatures</a:t>
            </a:r>
          </a:p>
          <a:p>
            <a:pPr lvl="2"/>
            <a:r>
              <a:rPr lang="en-GB" dirty="0"/>
              <a:t>Allows us to </a:t>
            </a:r>
            <a:r>
              <a:rPr lang="en-GB" b="1" dirty="0"/>
              <a:t>block</a:t>
            </a:r>
            <a:r>
              <a:rPr lang="en-GB" dirty="0"/>
              <a:t> images from being used when they have critical vulnerabilities or haven’t been signed</a:t>
            </a:r>
          </a:p>
          <a:p>
            <a:pPr lvl="1"/>
            <a:r>
              <a:rPr lang="en-GB" dirty="0" err="1"/>
              <a:t>Kyverno</a:t>
            </a:r>
            <a:r>
              <a:rPr lang="en-GB" dirty="0"/>
              <a:t> policy agent checks signature is valid before deploying on Kubernetes (and enforces other policies)</a:t>
            </a:r>
          </a:p>
          <a:p>
            <a:pPr marL="1524000" lvl="2" indent="0">
              <a:buNone/>
            </a:pP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686D6-DB6D-4128-84FC-D7BF2E3248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80870A-1F5F-C329-DEB7-24FEF0C9402D}"/>
              </a:ext>
            </a:extLst>
          </p:cNvPr>
          <p:cNvSpPr txBox="1"/>
          <p:nvPr/>
        </p:nvSpPr>
        <p:spPr>
          <a:xfrm>
            <a:off x="8726557" y="914400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normAutofit fontScale="25000" lnSpcReduction="20000"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1706A6-E451-81DE-E126-7ECE32907512}"/>
              </a:ext>
            </a:extLst>
          </p:cNvPr>
          <p:cNvSpPr txBox="1"/>
          <p:nvPr/>
        </p:nvSpPr>
        <p:spPr>
          <a:xfrm>
            <a:off x="8925339" y="1053548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normAutofit fontScale="25000" lnSpcReduction="20000"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5325657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099A5-1436-40E5-8546-9EF987FDB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OCI artefact SSC with Signature Verification</a:t>
            </a:r>
            <a:br>
              <a:rPr lang="en-GB" b="1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686D6-DB6D-4128-84FC-D7BF2E3248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4A90C057-6A77-24C9-DA6D-63BE0D340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03" y="3555721"/>
            <a:ext cx="23297194" cy="590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5729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2ADA650-15AC-46B6-844A-5F28B1867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Notary Overview</a:t>
            </a:r>
          </a:p>
        </p:txBody>
      </p:sp>
      <p:sp>
        <p:nvSpPr>
          <p:cNvPr id="174" name="Body Level One…"/>
          <p:cNvSpPr txBox="1">
            <a:spLocks noGrp="1"/>
          </p:cNvSpPr>
          <p:nvPr>
            <p:ph type="body" idx="1"/>
          </p:nvPr>
        </p:nvSpPr>
        <p:spPr>
          <a:xfrm>
            <a:off x="768074" y="2354788"/>
            <a:ext cx="22860552" cy="10122960"/>
          </a:xfrm>
        </p:spPr>
        <p:txBody>
          <a:bodyPr/>
          <a:lstStyle/>
          <a:p>
            <a:r>
              <a:rPr lang="en-GB" dirty="0"/>
              <a:t>Relies on a Private Key Infrastructure (PKI). Other solutions like </a:t>
            </a:r>
            <a:r>
              <a:rPr lang="en-GB" dirty="0" err="1"/>
              <a:t>Cosign</a:t>
            </a:r>
            <a:r>
              <a:rPr lang="en-GB" dirty="0"/>
              <a:t> are capable of working with keyless signatures using a public ledger</a:t>
            </a:r>
          </a:p>
          <a:p>
            <a:r>
              <a:rPr lang="en-GB" dirty="0"/>
              <a:t>Why Notary over </a:t>
            </a:r>
            <a:r>
              <a:rPr lang="en-GB" dirty="0" err="1"/>
              <a:t>Cosign</a:t>
            </a:r>
            <a:r>
              <a:rPr lang="en-GB" dirty="0"/>
              <a:t>?</a:t>
            </a:r>
          </a:p>
          <a:p>
            <a:pPr lvl="1"/>
            <a:r>
              <a:rPr lang="en-GB" dirty="0"/>
              <a:t>Cloud Native Computing Foundation (CNCF) Incubating Project</a:t>
            </a:r>
          </a:p>
          <a:p>
            <a:pPr lvl="1"/>
            <a:r>
              <a:rPr lang="en-GB" dirty="0"/>
              <a:t>Supports OCI Registry As Storage </a:t>
            </a:r>
            <a:r>
              <a:rPr lang="en-GB" i="1" dirty="0"/>
              <a:t>(</a:t>
            </a:r>
            <a:r>
              <a:rPr lang="en-GB" dirty="0"/>
              <a:t>ORAS) artefacts</a:t>
            </a:r>
          </a:p>
          <a:p>
            <a:pPr lvl="2"/>
            <a:r>
              <a:rPr lang="en-GB" dirty="0"/>
              <a:t>Allows storing / discovering referenced artefacts for a SBOM</a:t>
            </a:r>
          </a:p>
          <a:p>
            <a:pPr lvl="2"/>
            <a:endParaRPr lang="en-GB" dirty="0"/>
          </a:p>
          <a:p>
            <a:pPr marL="508000" indent="0">
              <a:buNone/>
            </a:pPr>
            <a:endParaRPr lang="en-GB" dirty="0"/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10"/>
          </p:nvPr>
        </p:nvSpPr>
        <p:spPr>
          <a:xfrm>
            <a:off x="23241000" y="13207999"/>
            <a:ext cx="889000" cy="406401"/>
          </a:xfr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2ADA650-15AC-46B6-844A-5F28B1867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Notary Setup</a:t>
            </a:r>
          </a:p>
        </p:txBody>
      </p:sp>
      <p:sp>
        <p:nvSpPr>
          <p:cNvPr id="174" name="Body Level One…"/>
          <p:cNvSpPr txBox="1">
            <a:spLocks noGrp="1"/>
          </p:cNvSpPr>
          <p:nvPr>
            <p:ph type="body" idx="1"/>
          </p:nvPr>
        </p:nvSpPr>
        <p:spPr>
          <a:xfrm>
            <a:off x="768074" y="2354788"/>
            <a:ext cx="22860552" cy="10122960"/>
          </a:xfrm>
        </p:spPr>
        <p:txBody>
          <a:bodyPr/>
          <a:lstStyle/>
          <a:p>
            <a:r>
              <a:rPr lang="en-GB" dirty="0"/>
              <a:t>Setup a </a:t>
            </a:r>
            <a:r>
              <a:rPr lang="en-GB" b="1" dirty="0"/>
              <a:t>CA</a:t>
            </a:r>
            <a:r>
              <a:rPr lang="en-GB" dirty="0"/>
              <a:t>, an </a:t>
            </a:r>
            <a:r>
              <a:rPr lang="en-GB" b="1" dirty="0"/>
              <a:t>intermediate CA</a:t>
            </a:r>
            <a:r>
              <a:rPr lang="en-GB" dirty="0"/>
              <a:t> and a (leaf) </a:t>
            </a:r>
            <a:r>
              <a:rPr lang="en-GB" b="1" dirty="0"/>
              <a:t>certificate</a:t>
            </a:r>
            <a:r>
              <a:rPr lang="en-GB" dirty="0"/>
              <a:t> for signing</a:t>
            </a:r>
          </a:p>
          <a:p>
            <a:r>
              <a:rPr lang="en-GB" dirty="0"/>
              <a:t>Distribute the CA certificate to our systems, to validate the signature</a:t>
            </a:r>
          </a:p>
          <a:p>
            <a:r>
              <a:rPr lang="en-GB" dirty="0"/>
              <a:t>Issue the leaf certificate from an intermediate so that we can control and rotate these certificates more often</a:t>
            </a:r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10"/>
          </p:nvPr>
        </p:nvSpPr>
        <p:spPr>
          <a:xfrm>
            <a:off x="23241000" y="13207999"/>
            <a:ext cx="889000" cy="406401"/>
          </a:xfr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048392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2ADA650-15AC-46B6-844A-5F28B1867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Signing with Notary / notation</a:t>
            </a:r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10"/>
          </p:nvPr>
        </p:nvSpPr>
        <p:spPr>
          <a:xfrm>
            <a:off x="23241000" y="13207999"/>
            <a:ext cx="889000" cy="406401"/>
          </a:xfr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5" name="Picture 4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6EDF36A1-D10A-6249-46A6-5FA1647A0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687" y="1476169"/>
            <a:ext cx="14989998" cy="1138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2436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KAO">
  <a:themeElements>
    <a:clrScheme name="SKAO">
      <a:dk1>
        <a:srgbClr val="FFFFFF"/>
      </a:dk1>
      <a:lt1>
        <a:srgbClr val="000000"/>
      </a:lt1>
      <a:dk2>
        <a:srgbClr val="44546A"/>
      </a:dk2>
      <a:lt2>
        <a:srgbClr val="E7E6E6"/>
      </a:lt2>
      <a:accent1>
        <a:srgbClr val="E40769"/>
      </a:accent1>
      <a:accent2>
        <a:srgbClr val="070A68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SKOA Verdana">
      <a:majorFont>
        <a:latin typeface="Verdana"/>
        <a:ea typeface="Noto Sans Light"/>
        <a:cs typeface="Noto Sans Light"/>
      </a:majorFont>
      <a:minorFont>
        <a:latin typeface="Verdana"/>
        <a:ea typeface="Verdana"/>
        <a:cs typeface="Verdana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DF0569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normAutofit/>
      </a:bodyPr>
      <a:lstStyle>
        <a:defPPr marL="0" marR="0" indent="0" algn="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SKAO PwP Proposal.potx" id="{959ECCDB-6394-458C-B6AF-5217F94FA78A}" vid="{B2732973-8A3C-490C-A62C-3A49CC705C40}"/>
    </a:ext>
  </a:extLst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Noto Sans Light"/>
        <a:ea typeface="Noto Sans Light"/>
        <a:cs typeface="Noto Sans Light"/>
      </a:majorFont>
      <a:minorFont>
        <a:latin typeface="Verdana"/>
        <a:ea typeface="Verdana"/>
        <a:cs typeface="Verdana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DF0569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normAutofit/>
      </a:bodyPr>
      <a:lstStyle>
        <a:defPPr marL="0" marR="0" indent="0" algn="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SKAO</Template>
  <TotalTime>1223</TotalTime>
  <Words>526</Words>
  <Application>Microsoft Macintosh PowerPoint</Application>
  <PresentationFormat>Custom</PresentationFormat>
  <Paragraphs>71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Gill Sans Light</vt:lpstr>
      <vt:lpstr>Helvetica Neue</vt:lpstr>
      <vt:lpstr>Verdana</vt:lpstr>
      <vt:lpstr>SKAO</vt:lpstr>
      <vt:lpstr>SKAO Software Supply Chain</vt:lpstr>
      <vt:lpstr>SKAO General Artefact Software Supply Chain (SSC) </vt:lpstr>
      <vt:lpstr>Artefact Types</vt:lpstr>
      <vt:lpstr>Current Protections</vt:lpstr>
      <vt:lpstr>Recent changes to the OCI artefact SSC</vt:lpstr>
      <vt:lpstr>OCI artefact SSC with Signature Verification </vt:lpstr>
      <vt:lpstr>Notary Overview</vt:lpstr>
      <vt:lpstr>Notary Setup</vt:lpstr>
      <vt:lpstr>Signing with Notary / notation</vt:lpstr>
      <vt:lpstr>Verifying signature with Notary / notation</vt:lpstr>
      <vt:lpstr>Harbor Interface (with appropriate example)</vt:lpstr>
      <vt:lpstr>Kyverno Policy Agent  </vt:lpstr>
      <vt:lpstr>Active Policies on STFC cluster   </vt:lpstr>
      <vt:lpstr>Enforcing an unsigned deployment</vt:lpstr>
      <vt:lpstr>Next Steps: What are we working on now?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SKAO Software Supply Chain</dc:title>
  <dc:creator>Prior, Peter</dc:creator>
  <cp:lastModifiedBy>Prior, Peter</cp:lastModifiedBy>
  <cp:revision>17</cp:revision>
  <dcterms:created xsi:type="dcterms:W3CDTF">2024-03-19T13:04:01Z</dcterms:created>
  <dcterms:modified xsi:type="dcterms:W3CDTF">2024-03-20T09:27:48Z</dcterms:modified>
</cp:coreProperties>
</file>