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5.xml" ContentType="application/vnd.openxmlformats-officedocument.theme+xml"/>
  <Override PartName="/ppt/slideLayouts/slideLayout1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5" r:id="rId1"/>
    <p:sldMasterId id="2147483731" r:id="rId2"/>
    <p:sldMasterId id="2147483739" r:id="rId3"/>
    <p:sldMasterId id="2147483691" r:id="rId4"/>
    <p:sldMasterId id="2147483736" r:id="rId5"/>
    <p:sldMasterId id="2147483743" r:id="rId6"/>
  </p:sldMasterIdLst>
  <p:notesMasterIdLst>
    <p:notesMasterId r:id="rId31"/>
  </p:notesMasterIdLst>
  <p:handoutMasterIdLst>
    <p:handoutMasterId r:id="rId32"/>
  </p:handoutMasterIdLst>
  <p:sldIdLst>
    <p:sldId id="256" r:id="rId7"/>
    <p:sldId id="258" r:id="rId8"/>
    <p:sldId id="282" r:id="rId9"/>
    <p:sldId id="257" r:id="rId10"/>
    <p:sldId id="259" r:id="rId11"/>
    <p:sldId id="260" r:id="rId12"/>
    <p:sldId id="263" r:id="rId13"/>
    <p:sldId id="270" r:id="rId14"/>
    <p:sldId id="261" r:id="rId15"/>
    <p:sldId id="271" r:id="rId16"/>
    <p:sldId id="275" r:id="rId17"/>
    <p:sldId id="276" r:id="rId18"/>
    <p:sldId id="272" r:id="rId19"/>
    <p:sldId id="277" r:id="rId20"/>
    <p:sldId id="281" r:id="rId21"/>
    <p:sldId id="278" r:id="rId22"/>
    <p:sldId id="274" r:id="rId23"/>
    <p:sldId id="279" r:id="rId24"/>
    <p:sldId id="280" r:id="rId25"/>
    <p:sldId id="283" r:id="rId26"/>
    <p:sldId id="285" r:id="rId27"/>
    <p:sldId id="284" r:id="rId28"/>
    <p:sldId id="286" r:id="rId29"/>
    <p:sldId id="288" r:id="rId30"/>
  </p:sldIdLst>
  <p:sldSz cx="12192000" cy="6858000"/>
  <p:notesSz cx="6799263" cy="9929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4194"/>
    <a:srgbClr val="FFCC00"/>
    <a:srgbClr val="092A5F"/>
    <a:srgbClr val="E6E6E6"/>
    <a:srgbClr val="112843"/>
    <a:srgbClr val="FC9804"/>
    <a:srgbClr val="3F6BAE"/>
    <a:srgbClr val="F0DC08"/>
    <a:srgbClr val="EFE125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138" autoAdjust="0"/>
    <p:restoredTop sz="62323" autoAdjust="0"/>
  </p:normalViewPr>
  <p:slideViewPr>
    <p:cSldViewPr>
      <p:cViewPr varScale="1">
        <p:scale>
          <a:sx n="52" d="100"/>
          <a:sy n="52" d="100"/>
        </p:scale>
        <p:origin x="1450" y="43"/>
      </p:cViewPr>
      <p:guideLst>
        <p:guide orient="horz" pos="2160"/>
        <p:guide pos="3840"/>
      </p:guideLst>
    </p:cSldViewPr>
  </p:slideViewPr>
  <p:outlineViewPr>
    <p:cViewPr>
      <p:scale>
        <a:sx n="20" d="100"/>
        <a:sy n="20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3726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theme" Target="theme/theme1.xml"/><Relationship Id="rId8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C41B3394-7EE7-4282-B493-4CAE724A8C9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49F0869-18BA-45C9-B2FD-B96F7F8E625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1275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E5332F-C92E-4389-A5FC-C6F0CBC0C46E}" type="datetimeFigureOut">
              <a:rPr lang="fr-FR" smtClean="0"/>
              <a:t>29/05/2024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DEA37F4-71E3-40E2-B0AF-FA3C2CB57FD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97D554E-F94F-433C-BA13-5D416A63ACC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1275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BE30B2-2448-4C49-BCBE-E89C5369022D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91813849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3127" userDrawn="1">
          <p15:clr>
            <a:srgbClr val="F26B43"/>
          </p15:clr>
        </p15:guide>
        <p15:guide id="2" pos="2141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CC8582-32F8-4511-BE8E-9127F14BA016}" type="datetimeFigureOut">
              <a:rPr lang="fr-FR" smtClean="0"/>
              <a:t>28/05/2024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82F002-206D-4184-B39E-C7D93CBC5980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1645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ECECEC"/>
                </a:solidFill>
                <a:effectLst/>
                <a:highlight>
                  <a:srgbClr val="212121"/>
                </a:highlight>
                <a:latin typeface="ui-sans-serif"/>
              </a:rPr>
              <a:t>Hello everyone, I’m Anatole, an apprentice at SOLEIL working on Elastic Stack. </a:t>
            </a:r>
          </a:p>
          <a:p>
            <a:endParaRPr lang="en-US" b="0" i="0" dirty="0">
              <a:solidFill>
                <a:srgbClr val="ECECEC"/>
              </a:solidFill>
              <a:effectLst/>
              <a:highlight>
                <a:srgbClr val="212121"/>
              </a:highlight>
              <a:latin typeface="ui-sans-serif"/>
            </a:endParaRPr>
          </a:p>
          <a:p>
            <a:r>
              <a:rPr lang="en-US" b="0" i="0" dirty="0">
                <a:solidFill>
                  <a:srgbClr val="ECECEC"/>
                </a:solidFill>
                <a:effectLst/>
                <a:highlight>
                  <a:srgbClr val="212121"/>
                </a:highlight>
                <a:latin typeface="ui-sans-serif"/>
              </a:rPr>
              <a:t>I am going to talk about the Elastic Stack and its application in managing Tango Logs. </a:t>
            </a:r>
          </a:p>
          <a:p>
            <a:r>
              <a:rPr lang="en-US" b="0" i="0" dirty="0">
                <a:solidFill>
                  <a:srgbClr val="ECECEC"/>
                </a:solidFill>
                <a:effectLst/>
                <a:highlight>
                  <a:srgbClr val="212121"/>
                </a:highlight>
                <a:latin typeface="ui-sans-serif"/>
              </a:rPr>
              <a:t>We'll look at how to collect logs with the Elastic Stack and what we can achieve with it.</a:t>
            </a:r>
            <a:br>
              <a:rPr lang="en-US" b="0" i="0" dirty="0">
                <a:solidFill>
                  <a:srgbClr val="ECECEC"/>
                </a:solidFill>
                <a:effectLst/>
                <a:highlight>
                  <a:srgbClr val="212121"/>
                </a:highlight>
                <a:latin typeface="ui-sans-serif"/>
              </a:rPr>
            </a:br>
            <a:br>
              <a:rPr lang="en-US" b="0" i="0" dirty="0">
                <a:solidFill>
                  <a:srgbClr val="ECECEC"/>
                </a:solidFill>
                <a:effectLst/>
                <a:highlight>
                  <a:srgbClr val="212121"/>
                </a:highlight>
                <a:latin typeface="ui-sans-serif"/>
              </a:rPr>
            </a:br>
            <a:r>
              <a:rPr lang="en-US" dirty="0"/>
              <a:t>During this presentation, we'll cover five key points: </a:t>
            </a:r>
          </a:p>
          <a:p>
            <a:r>
              <a:rPr lang="en-US" dirty="0"/>
              <a:t>	first, I'll give you a quick overview of the Elastic Stack; </a:t>
            </a:r>
          </a:p>
          <a:p>
            <a:r>
              <a:rPr lang="en-US" dirty="0"/>
              <a:t>	then, we'll look at our architecture and infrastructure at SOLEIL; </a:t>
            </a:r>
          </a:p>
          <a:p>
            <a:r>
              <a:rPr lang="en-US" dirty="0"/>
              <a:t>	next, I'll show you the collect, the transformation, and the parsing of Tango logs </a:t>
            </a:r>
          </a:p>
          <a:p>
            <a:r>
              <a:rPr lang="en-US" dirty="0"/>
              <a:t>	and finally, we'll explore data visualization using Kibana.</a:t>
            </a:r>
          </a:p>
          <a:p>
            <a:endParaRPr lang="en-US" dirty="0"/>
          </a:p>
          <a:p>
            <a:r>
              <a:rPr lang="en-US" dirty="0"/>
              <a:t>Please note that everything you will see in this presentation is currently at the proof-of-concept stage. It is an advanced proof of concept, but it is not yet widely used at SOLEIL.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2F002-206D-4184-B39E-C7D93CBC5980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274174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next slide contains screenshots of Kibana visualizations. However, because Kibana is highly responsive, and refreshes rapidly, I prefer to show you live Kibana dashboard.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2F002-206D-4184-B39E-C7D93CBC5980}" type="slidenum">
              <a:rPr lang="fr-FR" smtClean="0"/>
              <a:t>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916490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Rare</a:t>
            </a:r>
          </a:p>
          <a:p>
            <a:r>
              <a:rPr lang="en-US" dirty="0"/>
              <a:t>Detect rare values in time series data.</a:t>
            </a:r>
          </a:p>
          <a:p>
            <a:endParaRPr lang="en-US" dirty="0"/>
          </a:p>
          <a:p>
            <a:r>
              <a:rPr lang="en-US" dirty="0"/>
              <a:t>The algorithms are a mixture of techniques, including: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Clustering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Various types of time series decomposition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Bayesian distribution modeling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Correlation analysis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If a device produce lot of logs but consistently, Anomaly Detection of </a:t>
            </a:r>
            <a:r>
              <a:rPr lang="en-US" dirty="0" err="1"/>
              <a:t>Elasticseach</a:t>
            </a:r>
            <a:r>
              <a:rPr lang="en-US" dirty="0"/>
              <a:t> don’t notice that as anomaly but, but If a device produce </a:t>
            </a:r>
            <a:r>
              <a:rPr lang="en-US" dirty="0" err="1"/>
              <a:t>smal</a:t>
            </a:r>
            <a:r>
              <a:rPr lang="en-US" dirty="0"/>
              <a:t> amount of log event an unique time, il will be highlighted by the Anomaly detection </a:t>
            </a:r>
          </a:p>
          <a:p>
            <a:endParaRPr lang="en-US" dirty="0"/>
          </a:p>
          <a:p>
            <a:r>
              <a:rPr lang="en-US" dirty="0" err="1"/>
              <a:t>Lenteur</a:t>
            </a:r>
            <a:r>
              <a:rPr lang="en-US" dirty="0"/>
              <a:t> </a:t>
            </a:r>
            <a:r>
              <a:rPr lang="en-US" dirty="0" err="1"/>
              <a:t>ruche</a:t>
            </a:r>
            <a:r>
              <a:rPr lang="en-US" dirty="0"/>
              <a:t> ?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The data file system </a:t>
            </a:r>
            <a:r>
              <a:rPr lang="en-US"/>
              <a:t>was slow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2F002-206D-4184-B39E-C7D93CBC5980}" type="slidenum">
              <a:rPr lang="fr-FR" smtClean="0"/>
              <a:t>20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626197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2F002-206D-4184-B39E-C7D93CBC5980}" type="slidenum">
              <a:rPr lang="fr-FR" smtClean="0"/>
              <a:t>21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868514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2F002-206D-4184-B39E-C7D93CBC5980}" type="slidenum">
              <a:rPr lang="fr-FR" smtClean="0"/>
              <a:t>22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650292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2F002-206D-4184-B39E-C7D93CBC5980}" type="slidenum">
              <a:rPr lang="fr-FR" smtClean="0"/>
              <a:t>23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92055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2F002-206D-4184-B39E-C7D93CBC5980}" type="slidenum">
              <a:rPr lang="fr-FR" smtClean="0"/>
              <a:t>24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882897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first, a quick overview of Elastic Stack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2F002-206D-4184-B39E-C7D93CBC5980}" type="slidenum">
              <a:rPr lang="fr-FR" smtClean="0"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904443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ECECEC"/>
                </a:solidFill>
                <a:effectLst/>
                <a:highlight>
                  <a:srgbClr val="212121"/>
                </a:highlight>
                <a:latin typeface="ui-sans-serif"/>
              </a:rPr>
              <a:t>So, what is Elastic Stack? </a:t>
            </a:r>
          </a:p>
          <a:p>
            <a:endParaRPr lang="en-US" b="0" i="0" dirty="0">
              <a:solidFill>
                <a:srgbClr val="ECECEC"/>
              </a:solidFill>
              <a:effectLst/>
              <a:highlight>
                <a:srgbClr val="212121"/>
              </a:highlight>
              <a:latin typeface="ui-sans-serif"/>
            </a:endParaRPr>
          </a:p>
          <a:p>
            <a:r>
              <a:rPr lang="en-US" b="0" i="0" dirty="0">
                <a:solidFill>
                  <a:srgbClr val="ECECEC"/>
                </a:solidFill>
                <a:effectLst/>
                <a:highlight>
                  <a:srgbClr val="212121"/>
                </a:highlight>
                <a:latin typeface="ui-sans-serif"/>
              </a:rPr>
              <a:t>Elastic Stack is a list of tools for managing and analyzing data.</a:t>
            </a:r>
          </a:p>
          <a:p>
            <a:r>
              <a:rPr lang="en-US" dirty="0"/>
              <a:t>It handles logs, system monitoring, and beyond. </a:t>
            </a:r>
          </a:p>
          <a:p>
            <a:r>
              <a:rPr lang="en-US" dirty="0"/>
              <a:t>It's scalable, robust, and widely used.</a:t>
            </a:r>
          </a:p>
          <a:p>
            <a:endParaRPr lang="en-US" b="0" i="0" dirty="0">
              <a:solidFill>
                <a:srgbClr val="ECECEC"/>
              </a:solidFill>
              <a:effectLst/>
              <a:highlight>
                <a:srgbClr val="212121"/>
              </a:highlight>
              <a:latin typeface="ui-sans-serif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And note that the code for the Elastic Stack is open-source.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To put things in context, Elastic, the company behind Elastic Stack, was founded in 2012. (two thousand and twelve) </a:t>
            </a:r>
            <a:endParaRPr lang="en-US" b="0" i="0" dirty="0">
              <a:solidFill>
                <a:srgbClr val="ECECEC"/>
              </a:solidFill>
              <a:effectLst/>
              <a:highlight>
                <a:srgbClr val="212121"/>
              </a:highlight>
              <a:latin typeface="ui-sans-serif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2F002-206D-4184-B39E-C7D93CBC5980}" type="slidenum">
              <a:rPr lang="fr-FR" smtClean="0"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006580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So, here is the list of Elastic Stack tools. In order, we have:</a:t>
            </a:r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en-US" dirty="0"/>
              <a:t>Elasticsearch, the heart of the Elastic Stack, is a search engine that indexes and stores data. It’s a NoSQL database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And finally, we have Kibana to visualize data. </a:t>
            </a:r>
          </a:p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2F002-206D-4184-B39E-C7D93CBC5980}" type="slidenum">
              <a:rPr lang="fr-FR" smtClean="0"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699939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Elasticsearch is a distributed application that runs as a cluster.</a:t>
            </a:r>
            <a:endParaRPr lang="fr-FR" dirty="0"/>
          </a:p>
          <a:p>
            <a:r>
              <a:rPr lang="en-US" dirty="0"/>
              <a:t>In this cluster, we have different nodes for different purposes.</a:t>
            </a:r>
          </a:p>
          <a:p>
            <a:endParaRPr lang="en-US" dirty="0"/>
          </a:p>
          <a:p>
            <a:r>
              <a:rPr lang="en-US" dirty="0"/>
              <a:t>10TB of Disk and 64 GB of memory </a:t>
            </a:r>
          </a:p>
          <a:p>
            <a:pPr marL="0" indent="0">
              <a:buFontTx/>
              <a:buNone/>
            </a:pPr>
            <a:endParaRPr lang="fr-FR" dirty="0"/>
          </a:p>
          <a:p>
            <a:pPr marL="0" indent="0">
              <a:buFontTx/>
              <a:buNone/>
            </a:pPr>
            <a:r>
              <a:rPr lang="en-US" dirty="0"/>
              <a:t>Installation through ansible and docker :</a:t>
            </a:r>
          </a:p>
          <a:p>
            <a:pPr marL="171450" indent="-171450">
              <a:buFontTx/>
              <a:buChar char="-"/>
            </a:pPr>
            <a:r>
              <a:rPr lang="en-US" dirty="0"/>
              <a:t>Ansible is an automation tool.</a:t>
            </a:r>
          </a:p>
          <a:p>
            <a:pPr marL="171450" indent="-171450">
              <a:buFontTx/>
              <a:buChar char="-"/>
            </a:pPr>
            <a:r>
              <a:rPr lang="en-US" dirty="0"/>
              <a:t>Docker is a containerization tool.</a:t>
            </a:r>
          </a:p>
          <a:p>
            <a:pPr marL="171450" indent="-171450">
              <a:buFontTx/>
              <a:buChar char="-"/>
            </a:pPr>
            <a:endParaRPr lang="en-US" dirty="0"/>
          </a:p>
          <a:p>
            <a:pPr marL="0" indent="0">
              <a:buFontTx/>
              <a:buNone/>
            </a:pPr>
            <a:endParaRPr lang="en-US" dirty="0"/>
          </a:p>
          <a:p>
            <a:pPr marL="171450" indent="-171450">
              <a:buFontTx/>
              <a:buChar char="-"/>
            </a:pP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2F002-206D-4184-B39E-C7D93CBC5980}" type="slidenum">
              <a:rPr lang="fr-FR" smtClean="0"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980965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… </a:t>
            </a:r>
          </a:p>
          <a:p>
            <a:r>
              <a:rPr lang="en-US" dirty="0"/>
              <a:t>- To have a good overview through </a:t>
            </a:r>
            <a:r>
              <a:rPr lang="en-US" dirty="0" err="1"/>
              <a:t>atk</a:t>
            </a:r>
            <a:r>
              <a:rPr lang="en-US" dirty="0"/>
              <a:t> panel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2F002-206D-4184-B39E-C7D93CBC5980}" type="slidenum">
              <a:rPr lang="fr-FR" smtClean="0"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080815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2F002-206D-4184-B39E-C7D93CBC5980}" type="slidenum">
              <a:rPr lang="fr-FR" smtClean="0"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741462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2F002-206D-4184-B39E-C7D93CBC5980}" type="slidenum">
              <a:rPr lang="fr-FR" smtClean="0"/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396425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…</a:t>
            </a:r>
            <a:br>
              <a:rPr lang="en-US" dirty="0"/>
            </a:br>
            <a:r>
              <a:rPr lang="en-US" dirty="0"/>
              <a:t>-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Configure part of elastic search : for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exemple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if you want to add a field quickly (runtime field) to your data, you can do it with Kibana and it’s very convenient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The next slide contains screenshots of Kibana visualizations. However, because Kibana is highly responsive, refreshes rapidly, and it’s great, I prefer to show you live Kibana dashboard.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2F002-206D-4184-B39E-C7D93CBC5980}" type="slidenum">
              <a:rPr lang="fr-FR" smtClean="0"/>
              <a:t>15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69869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itre 5">
            <a:extLst>
              <a:ext uri="{FF2B5EF4-FFF2-40B4-BE49-F238E27FC236}">
                <a16:creationId xmlns:a16="http://schemas.microsoft.com/office/drawing/2014/main" id="{FC3EBD57-B42C-C046-A344-941889741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5065" y="3880119"/>
            <a:ext cx="9855511" cy="8259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11" name="Sous-titre 2">
            <a:extLst>
              <a:ext uri="{FF2B5EF4-FFF2-40B4-BE49-F238E27FC236}">
                <a16:creationId xmlns:a16="http://schemas.microsoft.com/office/drawing/2014/main" id="{BD517349-5F6A-DB9F-9199-AA782E7C16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5064" y="4523978"/>
            <a:ext cx="9855511" cy="490465"/>
          </a:xfrm>
          <a:prstGeom prst="rect">
            <a:avLst/>
          </a:prstGeom>
        </p:spPr>
        <p:txBody>
          <a:bodyPr/>
          <a:lstStyle>
            <a:lvl1pPr marL="10800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pic>
        <p:nvPicPr>
          <p:cNvPr id="9" name="Graphique 8">
            <a:extLst>
              <a:ext uri="{FF2B5EF4-FFF2-40B4-BE49-F238E27FC236}">
                <a16:creationId xmlns:a16="http://schemas.microsoft.com/office/drawing/2014/main" id="{0A041821-5217-8A21-65A9-8A29E2DCD6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38270"/>
          <a:stretch/>
        </p:blipFill>
        <p:spPr>
          <a:xfrm>
            <a:off x="9627146" y="0"/>
            <a:ext cx="2661542" cy="1075039"/>
          </a:xfrm>
          <a:prstGeom prst="rect">
            <a:avLst/>
          </a:prstGeom>
        </p:spPr>
      </p:pic>
      <p:pic>
        <p:nvPicPr>
          <p:cNvPr id="2" name="Image 1" descr="Une image contenant texte, Graphique, logo, graphisme&#10;&#10;Description générée automatiquement">
            <a:extLst>
              <a:ext uri="{FF2B5EF4-FFF2-40B4-BE49-F238E27FC236}">
                <a16:creationId xmlns:a16="http://schemas.microsoft.com/office/drawing/2014/main" id="{5B237D8E-D6BC-635F-FFEE-66E19FAE81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3" r="45770"/>
          <a:stretch/>
        </p:blipFill>
        <p:spPr>
          <a:xfrm>
            <a:off x="10344472" y="13222"/>
            <a:ext cx="1768153" cy="992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324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EIL II - Diapositive - Fond fonc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2034" y="0"/>
            <a:ext cx="11088582" cy="565200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14" name="Espace réservé du pied de page 3">
            <a:extLst>
              <a:ext uri="{FF2B5EF4-FFF2-40B4-BE49-F238E27FC236}">
                <a16:creationId xmlns:a16="http://schemas.microsoft.com/office/drawing/2014/main" id="{417C1D21-47CD-BA51-C4E2-B49EB6703D3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67409" y="6372000"/>
            <a:ext cx="9651801" cy="360000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fr-FR"/>
              <a:t>Pied de page</a:t>
            </a:r>
            <a:endParaRPr lang="fr-FR" dirty="0"/>
          </a:p>
        </p:txBody>
      </p:sp>
      <p:sp>
        <p:nvSpPr>
          <p:cNvPr id="15" name="Espace réservé du numéro de diapositive 4">
            <a:extLst>
              <a:ext uri="{FF2B5EF4-FFF2-40B4-BE49-F238E27FC236}">
                <a16:creationId xmlns:a16="http://schemas.microsoft.com/office/drawing/2014/main" id="{DC0CEBF5-099C-F2C0-9CDA-02B8BD9651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419209" y="6372000"/>
            <a:ext cx="429319" cy="360000"/>
          </a:xfrm>
          <a:prstGeom prst="rect">
            <a:avLst/>
          </a:prstGeom>
        </p:spPr>
        <p:txBody>
          <a:bodyPr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F1620CC9-C982-429E-97C9-9F71A6603CFC}" type="slidenum">
              <a:rPr lang="fr-FR" smtClean="0"/>
              <a:pPr/>
              <a:t>‹#›</a:t>
            </a:fld>
            <a:endParaRPr lang="fr-FR" dirty="0"/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D29BFBE0-28EB-EAF7-4E29-11996A2B01E2}"/>
              </a:ext>
            </a:extLst>
          </p:cNvPr>
          <p:cNvCxnSpPr>
            <a:cxnSpLocks/>
          </p:cNvCxnSpPr>
          <p:nvPr userDrawn="1"/>
        </p:nvCxnSpPr>
        <p:spPr>
          <a:xfrm>
            <a:off x="10432730" y="6496770"/>
            <a:ext cx="0" cy="107726"/>
          </a:xfrm>
          <a:prstGeom prst="line">
            <a:avLst/>
          </a:prstGeom>
          <a:ln w="19050" cap="rnd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 5" descr="Une image contenant texte, Police, Graphique, graphisme&#10;&#10;Description générée automatiquement">
            <a:extLst>
              <a:ext uri="{FF2B5EF4-FFF2-40B4-BE49-F238E27FC236}">
                <a16:creationId xmlns:a16="http://schemas.microsoft.com/office/drawing/2014/main" id="{77C37365-1393-0B84-D9BD-B696AF7688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43"/>
          <a:stretch/>
        </p:blipFill>
        <p:spPr>
          <a:xfrm>
            <a:off x="10848528" y="6180078"/>
            <a:ext cx="1003578" cy="631907"/>
          </a:xfrm>
          <a:prstGeom prst="rect">
            <a:avLst/>
          </a:prstGeom>
        </p:spPr>
      </p:pic>
      <p:pic>
        <p:nvPicPr>
          <p:cNvPr id="9" name="Image 8" descr="Une image contenant texte, Police, Graphique, graphisme&#10;&#10;Description générée automatiquement">
            <a:extLst>
              <a:ext uri="{FF2B5EF4-FFF2-40B4-BE49-F238E27FC236}">
                <a16:creationId xmlns:a16="http://schemas.microsoft.com/office/drawing/2014/main" id="{643C17C2-EA1D-3C09-601A-636BFAEF34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071"/>
          <a:stretch/>
        </p:blipFill>
        <p:spPr>
          <a:xfrm>
            <a:off x="72851" y="76846"/>
            <a:ext cx="1165000" cy="631907"/>
          </a:xfrm>
          <a:prstGeom prst="rect">
            <a:avLst/>
          </a:prstGeom>
        </p:spPr>
      </p:pic>
      <p:sp>
        <p:nvSpPr>
          <p:cNvPr id="10" name="Espace réservé du numéro de diapositive 4">
            <a:extLst>
              <a:ext uri="{FF2B5EF4-FFF2-40B4-BE49-F238E27FC236}">
                <a16:creationId xmlns:a16="http://schemas.microsoft.com/office/drawing/2014/main" id="{5070D137-2B17-B637-701B-326616459949}"/>
              </a:ext>
            </a:extLst>
          </p:cNvPr>
          <p:cNvSpPr txBox="1">
            <a:spLocks/>
          </p:cNvSpPr>
          <p:nvPr userDrawn="1"/>
        </p:nvSpPr>
        <p:spPr>
          <a:xfrm>
            <a:off x="10396627" y="5857181"/>
            <a:ext cx="429319" cy="360000"/>
          </a:xfrm>
          <a:prstGeom prst="rect">
            <a:avLst/>
          </a:prstGeom>
        </p:spPr>
        <p:txBody>
          <a:bodyPr anchor="ctr"/>
          <a:lstStyle>
            <a:defPPr>
              <a:defRPr lang="fr-FR"/>
            </a:defPPr>
            <a:lvl1pPr marL="0" algn="l" defTabSz="914400" rtl="0" eaLnBrk="1" latinLnBrk="0" hangingPunct="1">
              <a:defRPr sz="800" kern="1200">
                <a:solidFill>
                  <a:srgbClr val="0E4194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BED97571-453A-68E5-14E5-9FCC5010AAF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1384" y="1083762"/>
            <a:ext cx="11088582" cy="50672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CC00"/>
                </a:solidFill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9012037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OLEIL - fond blanc -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cxnSp>
        <p:nvCxnSpPr>
          <p:cNvPr id="5" name="Connecteur droit 4"/>
          <p:cNvCxnSpPr/>
          <p:nvPr userDrawn="1"/>
        </p:nvCxnSpPr>
        <p:spPr>
          <a:xfrm flipH="1">
            <a:off x="2255573" y="743602"/>
            <a:ext cx="9936435" cy="0"/>
          </a:xfrm>
          <a:prstGeom prst="line">
            <a:avLst/>
          </a:prstGeom>
          <a:ln w="38100" cmpd="tri">
            <a:solidFill>
              <a:srgbClr val="EEDE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du pied de page 2">
            <a:extLst>
              <a:ext uri="{FF2B5EF4-FFF2-40B4-BE49-F238E27FC236}">
                <a16:creationId xmlns:a16="http://schemas.microsoft.com/office/drawing/2014/main" id="{4AF736EC-DA2B-4E06-939B-FCD1248227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76000" y="6372000"/>
            <a:ext cx="6816544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BAB059E4-FB2B-4F4B-A82D-3CE5476DCD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560" y="6366875"/>
            <a:ext cx="719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620CC9-C982-429E-97C9-9F71A6603CFC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03667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EIL II - 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itre 5">
            <a:extLst>
              <a:ext uri="{FF2B5EF4-FFF2-40B4-BE49-F238E27FC236}">
                <a16:creationId xmlns:a16="http://schemas.microsoft.com/office/drawing/2014/main" id="{FC3EBD57-B42C-C046-A344-941889741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5065" y="3880119"/>
            <a:ext cx="9855511" cy="8259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11" name="Sous-titre 2">
            <a:extLst>
              <a:ext uri="{FF2B5EF4-FFF2-40B4-BE49-F238E27FC236}">
                <a16:creationId xmlns:a16="http://schemas.microsoft.com/office/drawing/2014/main" id="{BD517349-5F6A-DB9F-9199-AA782E7C16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5064" y="4523978"/>
            <a:ext cx="9855511" cy="490465"/>
          </a:xfrm>
          <a:prstGeom prst="rect">
            <a:avLst/>
          </a:prstGeom>
        </p:spPr>
        <p:txBody>
          <a:bodyPr/>
          <a:lstStyle>
            <a:lvl1pPr marL="10800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pic>
        <p:nvPicPr>
          <p:cNvPr id="9" name="Graphique 8">
            <a:extLst>
              <a:ext uri="{FF2B5EF4-FFF2-40B4-BE49-F238E27FC236}">
                <a16:creationId xmlns:a16="http://schemas.microsoft.com/office/drawing/2014/main" id="{0A041821-5217-8A21-65A9-8A29E2DCD6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38270"/>
          <a:stretch/>
        </p:blipFill>
        <p:spPr>
          <a:xfrm>
            <a:off x="9627146" y="0"/>
            <a:ext cx="2661542" cy="1075039"/>
          </a:xfrm>
          <a:prstGeom prst="rect">
            <a:avLst/>
          </a:prstGeom>
        </p:spPr>
      </p:pic>
      <p:pic>
        <p:nvPicPr>
          <p:cNvPr id="2" name="Image 1" descr="Une image contenant texte, Graphique, logo, graphisme&#10;&#10;Description générée automatiquement">
            <a:extLst>
              <a:ext uri="{FF2B5EF4-FFF2-40B4-BE49-F238E27FC236}">
                <a16:creationId xmlns:a16="http://schemas.microsoft.com/office/drawing/2014/main" id="{5B237D8E-D6BC-635F-FFEE-66E19FAE81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3" r="45770"/>
          <a:stretch/>
        </p:blipFill>
        <p:spPr>
          <a:xfrm>
            <a:off x="10344472" y="13222"/>
            <a:ext cx="1768153" cy="992593"/>
          </a:xfrm>
          <a:prstGeom prst="rect">
            <a:avLst/>
          </a:prstGeom>
        </p:spPr>
      </p:pic>
      <p:pic>
        <p:nvPicPr>
          <p:cNvPr id="5" name="Graphique 4">
            <a:extLst>
              <a:ext uri="{FF2B5EF4-FFF2-40B4-BE49-F238E27FC236}">
                <a16:creationId xmlns:a16="http://schemas.microsoft.com/office/drawing/2014/main" id="{1362B829-21D7-8F9B-D78D-FF4C57F2B2D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314917" y="5782961"/>
            <a:ext cx="1827262" cy="1075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975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- Fond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itre 5">
            <a:extLst>
              <a:ext uri="{FF2B5EF4-FFF2-40B4-BE49-F238E27FC236}">
                <a16:creationId xmlns:a16="http://schemas.microsoft.com/office/drawing/2014/main" id="{0C76B200-C722-C759-AE46-2E6C0983F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5803" y="2015827"/>
            <a:ext cx="9143999" cy="68195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>
              <a:spcBef>
                <a:spcPts val="0"/>
              </a:spcBef>
              <a:spcAft>
                <a:spcPts val="1800"/>
              </a:spcAft>
              <a:defRPr>
                <a:solidFill>
                  <a:srgbClr val="0E4194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6" name="Sous-titre 2">
            <a:extLst>
              <a:ext uri="{FF2B5EF4-FFF2-40B4-BE49-F238E27FC236}">
                <a16:creationId xmlns:a16="http://schemas.microsoft.com/office/drawing/2014/main" id="{E6A28407-404A-41AC-EAEC-705F5ADB1B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45803" y="2579191"/>
            <a:ext cx="9144000" cy="398161"/>
          </a:xfrm>
          <a:prstGeom prst="rect">
            <a:avLst/>
          </a:prstGeom>
        </p:spPr>
        <p:txBody>
          <a:bodyPr/>
          <a:lstStyle>
            <a:lvl1pPr marL="0" indent="0" algn="r">
              <a:spcBef>
                <a:spcPts val="0"/>
              </a:spcBef>
              <a:buNone/>
              <a:defRPr sz="2000">
                <a:solidFill>
                  <a:srgbClr val="0E419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</a:p>
        </p:txBody>
      </p:sp>
      <p:pic>
        <p:nvPicPr>
          <p:cNvPr id="3" name="Image 2" descr="Une image contenant texte, Graphique, logo, graphisme&#10;&#10;Description générée automatiquement">
            <a:extLst>
              <a:ext uri="{FF2B5EF4-FFF2-40B4-BE49-F238E27FC236}">
                <a16:creationId xmlns:a16="http://schemas.microsoft.com/office/drawing/2014/main" id="{6C18CBAD-6B27-47CA-46B3-A651430B4F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78"/>
          <a:stretch/>
        </p:blipFill>
        <p:spPr>
          <a:xfrm>
            <a:off x="9527" y="13222"/>
            <a:ext cx="1693986" cy="992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223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EIL II - Titre - Fond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5">
            <a:extLst>
              <a:ext uri="{FF2B5EF4-FFF2-40B4-BE49-F238E27FC236}">
                <a16:creationId xmlns:a16="http://schemas.microsoft.com/office/drawing/2014/main" id="{1FD6769E-277C-39CC-3102-12E2E1519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5803" y="2015827"/>
            <a:ext cx="9143999" cy="68195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>
              <a:spcBef>
                <a:spcPts val="0"/>
              </a:spcBef>
              <a:spcAft>
                <a:spcPts val="1800"/>
              </a:spcAft>
              <a:defRPr>
                <a:solidFill>
                  <a:srgbClr val="0E4194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0" name="Sous-titre 2">
            <a:extLst>
              <a:ext uri="{FF2B5EF4-FFF2-40B4-BE49-F238E27FC236}">
                <a16:creationId xmlns:a16="http://schemas.microsoft.com/office/drawing/2014/main" id="{82067B03-38E1-698F-CCC9-FBCA6D2839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45803" y="2579191"/>
            <a:ext cx="9144000" cy="398161"/>
          </a:xfrm>
          <a:prstGeom prst="rect">
            <a:avLst/>
          </a:prstGeom>
        </p:spPr>
        <p:txBody>
          <a:bodyPr/>
          <a:lstStyle>
            <a:lvl1pPr marL="0" indent="0" algn="r">
              <a:spcBef>
                <a:spcPts val="0"/>
              </a:spcBef>
              <a:buNone/>
              <a:defRPr sz="2000">
                <a:solidFill>
                  <a:srgbClr val="0E419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</a:p>
        </p:txBody>
      </p:sp>
      <p:pic>
        <p:nvPicPr>
          <p:cNvPr id="6" name="Image 5" descr="Une image contenant texte, Graphique, logo, graphisme&#10;&#10;Description générée automatiquement">
            <a:extLst>
              <a:ext uri="{FF2B5EF4-FFF2-40B4-BE49-F238E27FC236}">
                <a16:creationId xmlns:a16="http://schemas.microsoft.com/office/drawing/2014/main" id="{0507EFAE-7ABD-E64E-200A-8F71AD6A80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956"/>
          <a:stretch/>
        </p:blipFill>
        <p:spPr>
          <a:xfrm>
            <a:off x="9527" y="13222"/>
            <a:ext cx="1765994" cy="992593"/>
          </a:xfrm>
          <a:prstGeom prst="rect">
            <a:avLst/>
          </a:prstGeom>
        </p:spPr>
      </p:pic>
      <p:pic>
        <p:nvPicPr>
          <p:cNvPr id="2" name="Image 1" descr="Une image contenant texte, Graphique, logo, graphisme&#10;&#10;Description générée automatiquement">
            <a:extLst>
              <a:ext uri="{FF2B5EF4-FFF2-40B4-BE49-F238E27FC236}">
                <a16:creationId xmlns:a16="http://schemas.microsoft.com/office/drawing/2014/main" id="{96DCB141-3264-5239-140E-CB1DCE61FF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30"/>
          <a:stretch/>
        </p:blipFill>
        <p:spPr>
          <a:xfrm>
            <a:off x="9552384" y="5865407"/>
            <a:ext cx="1665089" cy="992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104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- Fond fonc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itre 5">
            <a:extLst>
              <a:ext uri="{FF2B5EF4-FFF2-40B4-BE49-F238E27FC236}">
                <a16:creationId xmlns:a16="http://schemas.microsoft.com/office/drawing/2014/main" id="{0C76B200-C722-C759-AE46-2E6C0983F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5803" y="2015827"/>
            <a:ext cx="9143999" cy="68195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>
              <a:spcBef>
                <a:spcPts val="0"/>
              </a:spcBef>
              <a:spcAft>
                <a:spcPts val="1800"/>
              </a:spcAft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6" name="Sous-titre 2">
            <a:extLst>
              <a:ext uri="{FF2B5EF4-FFF2-40B4-BE49-F238E27FC236}">
                <a16:creationId xmlns:a16="http://schemas.microsoft.com/office/drawing/2014/main" id="{E6A28407-404A-41AC-EAEC-705F5ADB1B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45803" y="2579191"/>
            <a:ext cx="9144000" cy="398161"/>
          </a:xfrm>
          <a:prstGeom prst="rect">
            <a:avLst/>
          </a:prstGeom>
        </p:spPr>
        <p:txBody>
          <a:bodyPr/>
          <a:lstStyle>
            <a:lvl1pPr marL="0" indent="0" algn="r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</a:p>
        </p:txBody>
      </p:sp>
      <p:pic>
        <p:nvPicPr>
          <p:cNvPr id="3" name="Image 2" descr="Une image contenant texte, Police, Graphique, graphisme&#10;&#10;Description générée automatiquement">
            <a:extLst>
              <a:ext uri="{FF2B5EF4-FFF2-40B4-BE49-F238E27FC236}">
                <a16:creationId xmlns:a16="http://schemas.microsoft.com/office/drawing/2014/main" id="{04F7504E-B661-284E-31D1-404E153CE8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875"/>
          <a:stretch/>
        </p:blipFill>
        <p:spPr>
          <a:xfrm>
            <a:off x="-28575" y="6289"/>
            <a:ext cx="1876103" cy="1033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476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EIL II - Titre - Fond fonc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5">
            <a:extLst>
              <a:ext uri="{FF2B5EF4-FFF2-40B4-BE49-F238E27FC236}">
                <a16:creationId xmlns:a16="http://schemas.microsoft.com/office/drawing/2014/main" id="{1FD6769E-277C-39CC-3102-12E2E1519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5803" y="2015827"/>
            <a:ext cx="9143999" cy="68195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>
              <a:spcBef>
                <a:spcPts val="0"/>
              </a:spcBef>
              <a:spcAft>
                <a:spcPts val="1800"/>
              </a:spcAft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0" name="Sous-titre 2">
            <a:extLst>
              <a:ext uri="{FF2B5EF4-FFF2-40B4-BE49-F238E27FC236}">
                <a16:creationId xmlns:a16="http://schemas.microsoft.com/office/drawing/2014/main" id="{82067B03-38E1-698F-CCC9-FBCA6D2839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45803" y="2579191"/>
            <a:ext cx="9144000" cy="398161"/>
          </a:xfrm>
          <a:prstGeom prst="rect">
            <a:avLst/>
          </a:prstGeom>
        </p:spPr>
        <p:txBody>
          <a:bodyPr/>
          <a:lstStyle>
            <a:lvl1pPr marL="0" indent="0" algn="r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</a:p>
        </p:txBody>
      </p:sp>
      <p:pic>
        <p:nvPicPr>
          <p:cNvPr id="6" name="Image 5" descr="Une image contenant texte, Police, Graphique, graphisme&#10;&#10;Description générée automatiquement">
            <a:extLst>
              <a:ext uri="{FF2B5EF4-FFF2-40B4-BE49-F238E27FC236}">
                <a16:creationId xmlns:a16="http://schemas.microsoft.com/office/drawing/2014/main" id="{51F2B562-85F6-F366-9A22-CE58D4D928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913"/>
          <a:stretch/>
        </p:blipFill>
        <p:spPr>
          <a:xfrm>
            <a:off x="-28575" y="6289"/>
            <a:ext cx="1804095" cy="1033012"/>
          </a:xfrm>
          <a:prstGeom prst="rect">
            <a:avLst/>
          </a:prstGeom>
        </p:spPr>
      </p:pic>
      <p:pic>
        <p:nvPicPr>
          <p:cNvPr id="2" name="Image 1" descr="Une image contenant texte, Police, Graphique, graphisme&#10;&#10;Description générée automatiquement">
            <a:extLst>
              <a:ext uri="{FF2B5EF4-FFF2-40B4-BE49-F238E27FC236}">
                <a16:creationId xmlns:a16="http://schemas.microsoft.com/office/drawing/2014/main" id="{9BFBFA4E-10FE-7015-8DEE-2F23F67423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63"/>
          <a:stretch/>
        </p:blipFill>
        <p:spPr>
          <a:xfrm>
            <a:off x="9480376" y="5824988"/>
            <a:ext cx="1728192" cy="1033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951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- Fond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id="{09C09D7E-59EB-BEFF-9239-97C74B156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34" y="0"/>
            <a:ext cx="11088582" cy="565200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8" name="Espace réservé du pied de page 3">
            <a:extLst>
              <a:ext uri="{FF2B5EF4-FFF2-40B4-BE49-F238E27FC236}">
                <a16:creationId xmlns:a16="http://schemas.microsoft.com/office/drawing/2014/main" id="{7D660469-4C99-E499-F555-847F0045186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9417" y="6372000"/>
            <a:ext cx="10369151" cy="360000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rgbClr val="0E4194"/>
                </a:solidFill>
              </a:defRPr>
            </a:lvl1pPr>
          </a:lstStyle>
          <a:p>
            <a:r>
              <a:rPr lang="fr-FR"/>
              <a:t>Pied de page</a:t>
            </a:r>
            <a:endParaRPr lang="fr-FR" dirty="0"/>
          </a:p>
        </p:txBody>
      </p:sp>
      <p:sp>
        <p:nvSpPr>
          <p:cNvPr id="9" name="Espace réservé du numéro de diapositive 4">
            <a:extLst>
              <a:ext uri="{FF2B5EF4-FFF2-40B4-BE49-F238E27FC236}">
                <a16:creationId xmlns:a16="http://schemas.microsoft.com/office/drawing/2014/main" id="{E8704074-533C-DA64-ED01-842AC1D731D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208567" y="6372000"/>
            <a:ext cx="429319" cy="360000"/>
          </a:xfrm>
          <a:prstGeom prst="rect">
            <a:avLst/>
          </a:prstGeom>
        </p:spPr>
        <p:txBody>
          <a:bodyPr anchor="ctr"/>
          <a:lstStyle>
            <a:lvl1pPr algn="l">
              <a:defRPr sz="800">
                <a:solidFill>
                  <a:srgbClr val="0E4194"/>
                </a:solidFill>
              </a:defRPr>
            </a:lvl1pPr>
          </a:lstStyle>
          <a:p>
            <a:fld id="{F1620CC9-C982-429E-97C9-9F71A6603CFC}" type="slidenum">
              <a:rPr lang="fr-FR" smtClean="0"/>
              <a:pPr/>
              <a:t>‹#›</a:t>
            </a:fld>
            <a:endParaRPr lang="fr-FR" dirty="0"/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1C16BA71-0D4A-4FA3-C59C-67009C750C53}"/>
              </a:ext>
            </a:extLst>
          </p:cNvPr>
          <p:cNvCxnSpPr>
            <a:cxnSpLocks/>
          </p:cNvCxnSpPr>
          <p:nvPr userDrawn="1"/>
        </p:nvCxnSpPr>
        <p:spPr>
          <a:xfrm>
            <a:off x="11222088" y="6496770"/>
            <a:ext cx="0" cy="107726"/>
          </a:xfrm>
          <a:prstGeom prst="line">
            <a:avLst/>
          </a:prstGeom>
          <a:ln w="19050" cap="rnd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 2" descr="Une image contenant texte, Graphique, logo, graphisme&#10;&#10;Description générée automatiquement">
            <a:extLst>
              <a:ext uri="{FF2B5EF4-FFF2-40B4-BE49-F238E27FC236}">
                <a16:creationId xmlns:a16="http://schemas.microsoft.com/office/drawing/2014/main" id="{F1A835FA-3F39-0AAD-80E8-9DB44B729E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356"/>
          <a:stretch/>
        </p:blipFill>
        <p:spPr>
          <a:xfrm>
            <a:off x="69330" y="71729"/>
            <a:ext cx="1157704" cy="643283"/>
          </a:xfrm>
          <a:prstGeom prst="rect">
            <a:avLst/>
          </a:prstGeom>
        </p:spPr>
      </p:pic>
      <p:sp>
        <p:nvSpPr>
          <p:cNvPr id="4" name="Espace réservé du texte 12">
            <a:extLst>
              <a:ext uri="{FF2B5EF4-FFF2-40B4-BE49-F238E27FC236}">
                <a16:creationId xmlns:a16="http://schemas.microsoft.com/office/drawing/2014/main" id="{DAAA54F5-F9A3-770F-5526-4C64D41A12B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1384" y="1083762"/>
            <a:ext cx="11088582" cy="50672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E4194"/>
                </a:solidFill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0764846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EIL II - Diapositive - Fond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2034" y="0"/>
            <a:ext cx="11088582" cy="565200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14" name="Espace réservé du pied de page 3">
            <a:extLst>
              <a:ext uri="{FF2B5EF4-FFF2-40B4-BE49-F238E27FC236}">
                <a16:creationId xmlns:a16="http://schemas.microsoft.com/office/drawing/2014/main" id="{417C1D21-47CD-BA51-C4E2-B49EB6703D3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44827" y="6372000"/>
            <a:ext cx="9651800" cy="360000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rgbClr val="0E4194"/>
                </a:solidFill>
              </a:defRPr>
            </a:lvl1pPr>
          </a:lstStyle>
          <a:p>
            <a:r>
              <a:rPr lang="fr-FR"/>
              <a:t>Pied de page</a:t>
            </a:r>
            <a:endParaRPr lang="fr-FR" dirty="0"/>
          </a:p>
        </p:txBody>
      </p:sp>
      <p:sp>
        <p:nvSpPr>
          <p:cNvPr id="15" name="Espace réservé du numéro de diapositive 4">
            <a:extLst>
              <a:ext uri="{FF2B5EF4-FFF2-40B4-BE49-F238E27FC236}">
                <a16:creationId xmlns:a16="http://schemas.microsoft.com/office/drawing/2014/main" id="{DC0CEBF5-099C-F2C0-9CDA-02B8BD9651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396627" y="6372000"/>
            <a:ext cx="429319" cy="360000"/>
          </a:xfrm>
          <a:prstGeom prst="rect">
            <a:avLst/>
          </a:prstGeom>
        </p:spPr>
        <p:txBody>
          <a:bodyPr anchor="ctr"/>
          <a:lstStyle>
            <a:lvl1pPr algn="l">
              <a:defRPr sz="800">
                <a:solidFill>
                  <a:srgbClr val="0E4194"/>
                </a:solidFill>
              </a:defRPr>
            </a:lvl1pPr>
          </a:lstStyle>
          <a:p>
            <a:fld id="{F1620CC9-C982-429E-97C9-9F71A6603CFC}" type="slidenum">
              <a:rPr lang="fr-FR" smtClean="0"/>
              <a:pPr/>
              <a:t>‹#›</a:t>
            </a:fld>
            <a:endParaRPr lang="fr-FR" dirty="0"/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D29BFBE0-28EB-EAF7-4E29-11996A2B01E2}"/>
              </a:ext>
            </a:extLst>
          </p:cNvPr>
          <p:cNvCxnSpPr>
            <a:cxnSpLocks/>
          </p:cNvCxnSpPr>
          <p:nvPr userDrawn="1"/>
        </p:nvCxnSpPr>
        <p:spPr>
          <a:xfrm>
            <a:off x="10410148" y="6496770"/>
            <a:ext cx="0" cy="107726"/>
          </a:xfrm>
          <a:prstGeom prst="line">
            <a:avLst/>
          </a:prstGeom>
          <a:ln w="19050" cap="rnd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 2" descr="Une image contenant texte, Graphique, logo, graphisme&#10;&#10;Description générée automatiquement">
            <a:extLst>
              <a:ext uri="{FF2B5EF4-FFF2-40B4-BE49-F238E27FC236}">
                <a16:creationId xmlns:a16="http://schemas.microsoft.com/office/drawing/2014/main" id="{DD06D05C-710F-6BC7-3BD3-0AFA2AE881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10755317" y="6174391"/>
            <a:ext cx="1099564" cy="643283"/>
          </a:xfrm>
          <a:prstGeom prst="rect">
            <a:avLst/>
          </a:prstGeom>
        </p:spPr>
      </p:pic>
      <p:pic>
        <p:nvPicPr>
          <p:cNvPr id="6" name="Image 5" descr="Une image contenant texte, Graphique, logo, graphisme&#10;&#10;Description générée automatiquement">
            <a:extLst>
              <a:ext uri="{FF2B5EF4-FFF2-40B4-BE49-F238E27FC236}">
                <a16:creationId xmlns:a16="http://schemas.microsoft.com/office/drawing/2014/main" id="{A5DD8358-64A5-053A-2A88-D8A526282F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356"/>
          <a:stretch/>
        </p:blipFill>
        <p:spPr>
          <a:xfrm>
            <a:off x="69330" y="71729"/>
            <a:ext cx="1157704" cy="643283"/>
          </a:xfrm>
          <a:prstGeom prst="rect">
            <a:avLst/>
          </a:prstGeom>
        </p:spPr>
      </p:pic>
      <p:sp>
        <p:nvSpPr>
          <p:cNvPr id="8" name="Espace réservé du texte 12">
            <a:extLst>
              <a:ext uri="{FF2B5EF4-FFF2-40B4-BE49-F238E27FC236}">
                <a16:creationId xmlns:a16="http://schemas.microsoft.com/office/drawing/2014/main" id="{D7BC5A8B-E3C2-C4A0-F6F2-D2A6F3FB2DA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1384" y="1083762"/>
            <a:ext cx="11088582" cy="50672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E4194"/>
                </a:solidFill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2628933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- Fond fonc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id="{09C09D7E-59EB-BEFF-9239-97C74B156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34" y="0"/>
            <a:ext cx="11088582" cy="565200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8" name="Espace réservé du pied de page 3">
            <a:extLst>
              <a:ext uri="{FF2B5EF4-FFF2-40B4-BE49-F238E27FC236}">
                <a16:creationId xmlns:a16="http://schemas.microsoft.com/office/drawing/2014/main" id="{7D660469-4C99-E499-F555-847F0045186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23395" y="6372000"/>
            <a:ext cx="10585173" cy="360000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fr-FR"/>
              <a:t>Pied de page</a:t>
            </a:r>
            <a:endParaRPr lang="fr-FR" dirty="0"/>
          </a:p>
        </p:txBody>
      </p:sp>
      <p:sp>
        <p:nvSpPr>
          <p:cNvPr id="9" name="Espace réservé du numéro de diapositive 4">
            <a:extLst>
              <a:ext uri="{FF2B5EF4-FFF2-40B4-BE49-F238E27FC236}">
                <a16:creationId xmlns:a16="http://schemas.microsoft.com/office/drawing/2014/main" id="{E8704074-533C-DA64-ED01-842AC1D731D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208567" y="6372000"/>
            <a:ext cx="429319" cy="360000"/>
          </a:xfrm>
          <a:prstGeom prst="rect">
            <a:avLst/>
          </a:prstGeom>
        </p:spPr>
        <p:txBody>
          <a:bodyPr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F1620CC9-C982-429E-97C9-9F71A6603CFC}" type="slidenum">
              <a:rPr lang="fr-FR" smtClean="0"/>
              <a:pPr/>
              <a:t>‹#›</a:t>
            </a:fld>
            <a:endParaRPr lang="fr-FR" dirty="0"/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1C16BA71-0D4A-4FA3-C59C-67009C750C53}"/>
              </a:ext>
            </a:extLst>
          </p:cNvPr>
          <p:cNvCxnSpPr>
            <a:cxnSpLocks/>
          </p:cNvCxnSpPr>
          <p:nvPr userDrawn="1"/>
        </p:nvCxnSpPr>
        <p:spPr>
          <a:xfrm>
            <a:off x="11222088" y="6496770"/>
            <a:ext cx="0" cy="107726"/>
          </a:xfrm>
          <a:prstGeom prst="line">
            <a:avLst/>
          </a:prstGeom>
          <a:ln w="19050" cap="rnd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 3" descr="Une image contenant texte, Police, Graphique, graphisme&#10;&#10;Description générée automatiquement">
            <a:extLst>
              <a:ext uri="{FF2B5EF4-FFF2-40B4-BE49-F238E27FC236}">
                <a16:creationId xmlns:a16="http://schemas.microsoft.com/office/drawing/2014/main" id="{950A27AB-0B26-D5EC-E334-0CF12DD398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071"/>
          <a:stretch/>
        </p:blipFill>
        <p:spPr>
          <a:xfrm>
            <a:off x="72851" y="76846"/>
            <a:ext cx="1165000" cy="631907"/>
          </a:xfrm>
          <a:prstGeom prst="rect">
            <a:avLst/>
          </a:prstGeom>
        </p:spPr>
      </p:pic>
      <p:sp>
        <p:nvSpPr>
          <p:cNvPr id="10" name="Espace réservé du texte 12">
            <a:extLst>
              <a:ext uri="{FF2B5EF4-FFF2-40B4-BE49-F238E27FC236}">
                <a16:creationId xmlns:a16="http://schemas.microsoft.com/office/drawing/2014/main" id="{3658B5F2-45B9-2EA3-6D19-7B3FBFAAF3A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1384" y="1083762"/>
            <a:ext cx="11088582" cy="50672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CC00"/>
                </a:solidFill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5582028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8.jp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png"/><Relationship Id="rId4" Type="http://schemas.openxmlformats.org/officeDocument/2006/relationships/image" Target="../media/image9.jp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9BF88ECE-C4BA-3B4E-916F-F266125825B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" b="39"/>
          <a:stretch/>
        </p:blipFill>
        <p:spPr>
          <a:xfrm>
            <a:off x="0" y="0"/>
            <a:ext cx="12201584" cy="68580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349EDAE3-99DE-4E91-96D2-8D0083ED4C3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84" y="5552402"/>
            <a:ext cx="561618" cy="1309236"/>
          </a:xfrm>
          <a:prstGeom prst="rect">
            <a:avLst/>
          </a:prstGeom>
        </p:spPr>
      </p:pic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01302CCE-B7D4-D8F9-E27B-629240F88886}"/>
              </a:ext>
            </a:extLst>
          </p:cNvPr>
          <p:cNvCxnSpPr>
            <a:cxnSpLocks/>
          </p:cNvCxnSpPr>
          <p:nvPr userDrawn="1"/>
        </p:nvCxnSpPr>
        <p:spPr>
          <a:xfrm>
            <a:off x="1415480" y="0"/>
            <a:ext cx="0" cy="6858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4AADCE60-8262-E4EE-B010-B28381928646}"/>
              </a:ext>
            </a:extLst>
          </p:cNvPr>
          <p:cNvCxnSpPr>
            <a:cxnSpLocks/>
          </p:cNvCxnSpPr>
          <p:nvPr userDrawn="1"/>
        </p:nvCxnSpPr>
        <p:spPr>
          <a:xfrm>
            <a:off x="1415480" y="3992421"/>
            <a:ext cx="0" cy="948747"/>
          </a:xfrm>
          <a:prstGeom prst="line">
            <a:avLst/>
          </a:prstGeom>
          <a:ln w="88900" cap="rnd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9466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42" r:id="rId2"/>
  </p:sldLayoutIdLst>
  <p:hf hdr="0" dt="0"/>
  <p:txStyles>
    <p:titleStyle>
      <a:lvl1pPr marL="108000" algn="l" defTabSz="9144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>
            <a:extLst>
              <a:ext uri="{FF2B5EF4-FFF2-40B4-BE49-F238E27FC236}">
                <a16:creationId xmlns:a16="http://schemas.microsoft.com/office/drawing/2014/main" id="{355E07BE-22E8-8A2F-F156-1437D8EE2B3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83ED6E2D-90A7-4D70-87D0-F2418BCE4DE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84" y="5552402"/>
            <a:ext cx="561618" cy="1309236"/>
          </a:xfrm>
          <a:prstGeom prst="rect">
            <a:avLst/>
          </a:prstGeom>
        </p:spPr>
      </p:pic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5D5C48AE-AB71-BC96-C6A5-8F24B79E249A}"/>
              </a:ext>
            </a:extLst>
          </p:cNvPr>
          <p:cNvCxnSpPr>
            <a:cxnSpLocks/>
          </p:cNvCxnSpPr>
          <p:nvPr userDrawn="1"/>
        </p:nvCxnSpPr>
        <p:spPr>
          <a:xfrm>
            <a:off x="11255200" y="0"/>
            <a:ext cx="0" cy="6858000"/>
          </a:xfrm>
          <a:prstGeom prst="line">
            <a:avLst/>
          </a:prstGeom>
          <a:ln>
            <a:solidFill>
              <a:srgbClr val="0E41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6BFAC04D-4EFB-8CD6-C58F-13B14F68E06B}"/>
              </a:ext>
            </a:extLst>
          </p:cNvPr>
          <p:cNvCxnSpPr>
            <a:cxnSpLocks/>
          </p:cNvCxnSpPr>
          <p:nvPr userDrawn="1"/>
        </p:nvCxnSpPr>
        <p:spPr>
          <a:xfrm>
            <a:off x="11255200" y="2132856"/>
            <a:ext cx="0" cy="792088"/>
          </a:xfrm>
          <a:prstGeom prst="line">
            <a:avLst/>
          </a:prstGeom>
          <a:ln w="88900" cap="rnd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1097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2" r:id="rId2"/>
  </p:sldLayoutIdLst>
  <p:hf hdr="0" dt="0"/>
  <p:txStyles>
    <p:titleStyle>
      <a:lvl1pPr algn="r" defTabSz="914400" rtl="0" eaLnBrk="1" latinLnBrk="0" hangingPunct="1">
        <a:spcBef>
          <a:spcPct val="0"/>
        </a:spcBef>
        <a:buNone/>
        <a:defRPr sz="3600" b="1" kern="1200">
          <a:solidFill>
            <a:srgbClr val="0E4194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92A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DDE759A4-E0D3-6501-9E57-A957FB697A4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83ED6E2D-90A7-4D70-87D0-F2418BCE4DE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84" y="5552402"/>
            <a:ext cx="561618" cy="1309236"/>
          </a:xfrm>
          <a:prstGeom prst="rect">
            <a:avLst/>
          </a:prstGeom>
        </p:spPr>
      </p:pic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5D5C48AE-AB71-BC96-C6A5-8F24B79E249A}"/>
              </a:ext>
            </a:extLst>
          </p:cNvPr>
          <p:cNvCxnSpPr>
            <a:cxnSpLocks/>
          </p:cNvCxnSpPr>
          <p:nvPr userDrawn="1"/>
        </p:nvCxnSpPr>
        <p:spPr>
          <a:xfrm>
            <a:off x="11255200" y="0"/>
            <a:ext cx="0" cy="6858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6BFAC04D-4EFB-8CD6-C58F-13B14F68E06B}"/>
              </a:ext>
            </a:extLst>
          </p:cNvPr>
          <p:cNvCxnSpPr>
            <a:cxnSpLocks/>
          </p:cNvCxnSpPr>
          <p:nvPr userDrawn="1"/>
        </p:nvCxnSpPr>
        <p:spPr>
          <a:xfrm>
            <a:off x="11255200" y="2132856"/>
            <a:ext cx="0" cy="792088"/>
          </a:xfrm>
          <a:prstGeom prst="line">
            <a:avLst/>
          </a:prstGeom>
          <a:ln w="88900" cap="rnd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3439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0" r:id="rId2"/>
  </p:sldLayoutIdLst>
  <p:hf hdr="0" dt="0"/>
  <p:txStyles>
    <p:titleStyle>
      <a:lvl1pPr algn="r" defTabSz="914400" rtl="0" eaLnBrk="1" latinLnBrk="0" hangingPunct="1">
        <a:spcBef>
          <a:spcPct val="0"/>
        </a:spcBef>
        <a:buNone/>
        <a:defRPr sz="3600" b="1" kern="1200">
          <a:solidFill>
            <a:srgbClr val="0E4194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415479" y="0"/>
            <a:ext cx="10297145" cy="565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/>
              <a:t>Modifiez le style du titre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A7CC8EE-1817-4DF4-8528-9275D5B6CAC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84" y="5552402"/>
            <a:ext cx="561618" cy="1309236"/>
          </a:xfrm>
          <a:prstGeom prst="rect">
            <a:avLst/>
          </a:prstGeom>
        </p:spPr>
      </p:pic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795E1E77-51B0-66D5-D260-A602FF45A0EA}"/>
              </a:ext>
            </a:extLst>
          </p:cNvPr>
          <p:cNvCxnSpPr>
            <a:cxnSpLocks/>
          </p:cNvCxnSpPr>
          <p:nvPr userDrawn="1"/>
        </p:nvCxnSpPr>
        <p:spPr>
          <a:xfrm>
            <a:off x="1415480" y="565200"/>
            <a:ext cx="10776520" cy="0"/>
          </a:xfrm>
          <a:prstGeom prst="line">
            <a:avLst/>
          </a:prstGeom>
          <a:ln>
            <a:solidFill>
              <a:srgbClr val="0E41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5113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4" r:id="rId2"/>
  </p:sldLayoutIdLst>
  <p:hf hdr="0" dt="0"/>
  <p:txStyles>
    <p:titleStyle>
      <a:lvl1pPr algn="r" defTabSz="914400" rtl="0" eaLnBrk="1" latinLnBrk="0" hangingPunct="1">
        <a:spcBef>
          <a:spcPct val="0"/>
        </a:spcBef>
        <a:buNone/>
        <a:defRPr sz="2800" b="1" kern="1200">
          <a:solidFill>
            <a:srgbClr val="0E4194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0E419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92A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415479" y="0"/>
            <a:ext cx="10297145" cy="565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/>
              <a:t>Modifiez le style du titre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A7CC8EE-1817-4DF4-8528-9275D5B6CAC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84" y="5552402"/>
            <a:ext cx="561618" cy="1309236"/>
          </a:xfrm>
          <a:prstGeom prst="rect">
            <a:avLst/>
          </a:prstGeom>
        </p:spPr>
      </p:pic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795E1E77-51B0-66D5-D260-A602FF45A0EA}"/>
              </a:ext>
            </a:extLst>
          </p:cNvPr>
          <p:cNvCxnSpPr>
            <a:cxnSpLocks/>
          </p:cNvCxnSpPr>
          <p:nvPr userDrawn="1"/>
        </p:nvCxnSpPr>
        <p:spPr>
          <a:xfrm>
            <a:off x="1415479" y="565200"/>
            <a:ext cx="10776521" cy="0"/>
          </a:xfrm>
          <a:prstGeom prst="line">
            <a:avLst/>
          </a:prstGeom>
          <a:ln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29254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8" r:id="rId1"/>
    <p:sldLayoutId id="2147483737" r:id="rId2"/>
  </p:sldLayoutIdLst>
  <p:hf hdr="0" dt="0"/>
  <p:txStyles>
    <p:titleStyle>
      <a:lvl1pPr algn="r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0E419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255573" y="194400"/>
            <a:ext cx="9662827" cy="565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0000" y="1259999"/>
            <a:ext cx="10896640" cy="486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A7CC8EE-1817-4DF4-8528-9275D5B6CAC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84" y="5552402"/>
            <a:ext cx="561618" cy="1309236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7511ABE6-9017-4EFA-B499-B82D90A82CD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6" y="137898"/>
            <a:ext cx="1680901" cy="757188"/>
          </a:xfrm>
          <a:prstGeom prst="rect">
            <a:avLst/>
          </a:prstGeom>
          <a:effectLst>
            <a:outerShdw blurRad="76200" dist="12700" dir="6600000" sx="103000" sy="103000" algn="l" rotWithShape="0">
              <a:schemeClr val="bg1"/>
            </a:outerShdw>
          </a:effectLst>
        </p:spPr>
      </p:pic>
      <p:sp>
        <p:nvSpPr>
          <p:cNvPr id="7" name="Espace réservé du pied de page 2">
            <a:extLst>
              <a:ext uri="{FF2B5EF4-FFF2-40B4-BE49-F238E27FC236}">
                <a16:creationId xmlns:a16="http://schemas.microsoft.com/office/drawing/2014/main" id="{EAE03444-D3FA-455B-BD1B-EC42FA3DED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76000" y="6372000"/>
            <a:ext cx="6816544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47DD3C33-BB2F-430A-A227-B57AACA946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560" y="6366875"/>
            <a:ext cx="719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620CC9-C982-429E-97C9-9F71A6603CFC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95113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p:hf sldNum="0" hdr="0" ftr="0" dt="0"/>
  <p:txStyles>
    <p:titleStyle>
      <a:lvl1pPr algn="r" defTabSz="914400" rtl="0" eaLnBrk="1" latinLnBrk="0" hangingPunct="1">
        <a:spcBef>
          <a:spcPct val="0"/>
        </a:spcBef>
        <a:buNone/>
        <a:defRPr sz="3200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CA61B-4A16-90EB-3883-F214F17D3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Elastic Stack for Tango logs </a:t>
            </a:r>
            <a:br>
              <a:rPr lang="en-US" b="1" dirty="0"/>
            </a:br>
            <a:endParaRPr lang="fr-FR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C37296-E4CC-5B39-5FC3-26966A9EEB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5064" y="4523978"/>
            <a:ext cx="9927520" cy="490465"/>
          </a:xfrm>
        </p:spPr>
        <p:txBody>
          <a:bodyPr/>
          <a:lstStyle/>
          <a:p>
            <a:r>
              <a:rPr lang="en-US" dirty="0"/>
              <a:t>How to collect logs with Elastic Stack and what can we achieve with it 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66612144"/>
      </p:ext>
    </p:extLst>
  </p:cSld>
  <p:clrMapOvr>
    <a:masterClrMapping/>
  </p:clrMapOvr>
  <p:transition spd="slow">
    <p:pu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47FBD-FDFB-CF49-5083-771EADB0C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Collecting Logs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68F02F-5E30-7B34-054F-DBBB9D4BC84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/>
              <a:t>Pied de page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F476A1-A843-DB9A-E573-8BF300304D5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620CC9-C982-429E-97C9-9F71A6603CFC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3B76538-8891-6498-9F41-7057B2234BC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00CF0D-A567-4673-3853-072E7101BE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047" y="1324020"/>
            <a:ext cx="10413256" cy="4450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359628"/>
      </p:ext>
    </p:extLst>
  </p:cSld>
  <p:clrMapOvr>
    <a:masterClrMapping/>
  </p:clrMapOvr>
  <p:transition spd="slow"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1D9F3-1193-73F5-865F-57849536F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Logstash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5D2AB6-C026-16C7-D93B-37F8ABBDC17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736067"/>
      </p:ext>
    </p:extLst>
  </p:cSld>
  <p:clrMapOvr>
    <a:masterClrMapping/>
  </p:clrMapOvr>
  <p:transition spd="slow"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158795-9B7B-5068-46C1-909AAEBFA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Logstash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87EAC4-B639-DCD5-D86D-BE9F649D797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Pied de page</a:t>
            </a:r>
            <a:endParaRPr lang="fr-F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3A5972-442E-8771-D08F-9AED21BF66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620CC9-C982-429E-97C9-9F71A6603CFC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94C8F4-1998-1A0C-C6A8-CF4E634EF3A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What is Logstash ?</a:t>
            </a:r>
            <a:br>
              <a:rPr lang="en-US" b="1" dirty="0"/>
            </a:br>
            <a:endParaRPr lang="en-US" b="1" dirty="0"/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Parsing field of logs with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filter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Sort log by format and log level with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pipeline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</p:txBody>
      </p:sp>
      <p:pic>
        <p:nvPicPr>
          <p:cNvPr id="6" name="Picture 2" descr="Elastic Stack and Elasticsearch - Michael Wutzke">
            <a:extLst>
              <a:ext uri="{FF2B5EF4-FFF2-40B4-BE49-F238E27FC236}">
                <a16:creationId xmlns:a16="http://schemas.microsoft.com/office/drawing/2014/main" id="{3EC00011-81D1-443C-CE2E-36491F2A01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96" r="58404" b="67290"/>
          <a:stretch/>
        </p:blipFill>
        <p:spPr bwMode="auto">
          <a:xfrm>
            <a:off x="8520628" y="2115139"/>
            <a:ext cx="2687939" cy="1512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0299628"/>
      </p:ext>
    </p:extLst>
  </p:cSld>
  <p:clrMapOvr>
    <a:masterClrMapping/>
  </p:clrMapOvr>
  <p:transition spd="slow">
    <p:pu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6DB4FBFF-5A6A-6E7C-A1BC-68EFD5369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Logstash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81D472-9AD0-EA02-5E82-DC1D8528787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9417" y="6372000"/>
            <a:ext cx="10369151" cy="360000"/>
          </a:xfrm>
        </p:spPr>
        <p:txBody>
          <a:bodyPr/>
          <a:lstStyle/>
          <a:p>
            <a:r>
              <a:rPr lang="fr-FR" dirty="0"/>
              <a:t>Pied de page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D4F652-6A89-14B3-2AB5-4519BC88672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208567" y="6372000"/>
            <a:ext cx="429319" cy="360000"/>
          </a:xfrm>
        </p:spPr>
        <p:txBody>
          <a:bodyPr/>
          <a:lstStyle/>
          <a:p>
            <a:fld id="{F1620CC9-C982-429E-97C9-9F71A6603CFC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3FB82E56-46E7-5F94-828F-4F0ED4D2855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1384" y="1083762"/>
            <a:ext cx="3816424" cy="546864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Filter for Tango logs</a:t>
            </a:r>
            <a:br>
              <a:rPr lang="en-US" dirty="0"/>
            </a:br>
            <a:endParaRPr lang="en-US" dirty="0"/>
          </a:p>
          <a:p>
            <a:r>
              <a:rPr lang="en-US" dirty="0"/>
              <a:t>Fields 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Timestamp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Thread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Level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Message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Device Name</a:t>
            </a:r>
          </a:p>
          <a:p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353C1D6-9736-6096-8493-09094AC8E5C6}"/>
              </a:ext>
            </a:extLst>
          </p:cNvPr>
          <p:cNvSpPr txBox="1"/>
          <p:nvPr/>
        </p:nvSpPr>
        <p:spPr>
          <a:xfrm>
            <a:off x="4532784" y="1847910"/>
            <a:ext cx="7464152" cy="452431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0" dirty="0">
                <a:solidFill>
                  <a:srgbClr val="00108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filter</a:t>
            </a:r>
            <a:r>
              <a:rPr lang="en-US" sz="12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r>
              <a:rPr lang="en-US" sz="12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</a:t>
            </a:r>
            <a:r>
              <a:rPr lang="en-US" sz="1200" b="0" dirty="0">
                <a:solidFill>
                  <a:srgbClr val="00108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mutate</a:t>
            </a:r>
            <a:r>
              <a:rPr lang="en-US" sz="12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r>
              <a:rPr lang="en-US" sz="12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    </a:t>
            </a:r>
            <a:r>
              <a:rPr lang="en-US" sz="1200" b="0" dirty="0" err="1">
                <a:solidFill>
                  <a:srgbClr val="00108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gsub</a:t>
            </a:r>
            <a:r>
              <a:rPr lang="en-US" sz="12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200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=&gt;</a:t>
            </a:r>
            <a:r>
              <a:rPr lang="en-US" sz="12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[</a:t>
            </a:r>
            <a:r>
              <a:rPr lang="en-US" sz="1200" b="0" dirty="0">
                <a:solidFill>
                  <a:srgbClr val="A3151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"message"</a:t>
            </a:r>
            <a:r>
              <a:rPr lang="en-US" sz="12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sz="1200" b="0" dirty="0">
                <a:solidFill>
                  <a:srgbClr val="A3151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"log4j:"</a:t>
            </a:r>
            <a:r>
              <a:rPr lang="en-US" sz="12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sz="1200" b="0" dirty="0">
                <a:solidFill>
                  <a:srgbClr val="A3151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""</a:t>
            </a:r>
            <a:r>
              <a:rPr lang="en-US" sz="12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]</a:t>
            </a:r>
          </a:p>
          <a:p>
            <a:r>
              <a:rPr lang="en-US" sz="12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}</a:t>
            </a:r>
          </a:p>
          <a:p>
            <a:r>
              <a:rPr lang="en-US" sz="12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</a:t>
            </a:r>
            <a:r>
              <a:rPr lang="en-US" sz="1200" b="0" dirty="0">
                <a:solidFill>
                  <a:srgbClr val="00108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xml</a:t>
            </a:r>
            <a:r>
              <a:rPr lang="en-US" sz="12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r>
              <a:rPr lang="en-US" sz="12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    </a:t>
            </a:r>
            <a:r>
              <a:rPr lang="en-US" sz="1200" b="0" dirty="0">
                <a:solidFill>
                  <a:srgbClr val="00108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source</a:t>
            </a:r>
            <a:r>
              <a:rPr lang="en-US" sz="12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200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=&gt;</a:t>
            </a:r>
            <a:r>
              <a:rPr lang="en-US" sz="12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200" b="0" dirty="0">
                <a:solidFill>
                  <a:srgbClr val="A3151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"message"</a:t>
            </a:r>
            <a:endParaRPr lang="en-US" sz="1200" b="0" dirty="0">
              <a:solidFill>
                <a:srgbClr val="3B3B3B"/>
              </a:solidFill>
              <a:effectLst/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    </a:t>
            </a:r>
            <a:r>
              <a:rPr lang="en-US" sz="1200" b="0" dirty="0">
                <a:solidFill>
                  <a:srgbClr val="00108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target</a:t>
            </a:r>
            <a:r>
              <a:rPr lang="en-US" sz="12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200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=&gt;</a:t>
            </a:r>
            <a:r>
              <a:rPr lang="en-US" sz="12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200" b="0" dirty="0">
                <a:solidFill>
                  <a:srgbClr val="A3151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"xml"</a:t>
            </a:r>
            <a:endParaRPr lang="en-US" sz="1200" b="0" dirty="0">
              <a:solidFill>
                <a:srgbClr val="3B3B3B"/>
              </a:solidFill>
              <a:effectLst/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    </a:t>
            </a:r>
            <a:r>
              <a:rPr lang="en-US" sz="1200" b="0" dirty="0" err="1">
                <a:solidFill>
                  <a:srgbClr val="00108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force_array</a:t>
            </a:r>
            <a:r>
              <a:rPr lang="en-US" sz="12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200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=&gt;</a:t>
            </a:r>
            <a:r>
              <a:rPr lang="en-US" sz="12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200" b="0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false</a:t>
            </a:r>
            <a:endParaRPr lang="en-US" sz="1200" b="0" dirty="0">
              <a:solidFill>
                <a:srgbClr val="3B3B3B"/>
              </a:solidFill>
              <a:effectLst/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}</a:t>
            </a:r>
          </a:p>
          <a:p>
            <a:r>
              <a:rPr lang="en-US" sz="12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</a:t>
            </a:r>
            <a:r>
              <a:rPr lang="en-US" sz="1200" b="0" dirty="0">
                <a:solidFill>
                  <a:srgbClr val="00108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date</a:t>
            </a:r>
            <a:r>
              <a:rPr lang="en-US" sz="12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r>
              <a:rPr lang="en-US" sz="12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    </a:t>
            </a:r>
            <a:r>
              <a:rPr lang="en-US" sz="1200" b="0" dirty="0">
                <a:solidFill>
                  <a:srgbClr val="AF00D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match</a:t>
            </a:r>
            <a:r>
              <a:rPr lang="en-US" sz="12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200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=&gt;</a:t>
            </a:r>
            <a:r>
              <a:rPr lang="en-US" sz="12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[ </a:t>
            </a:r>
            <a:r>
              <a:rPr lang="en-US" sz="1200" b="0" dirty="0">
                <a:solidFill>
                  <a:srgbClr val="A3151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"[xml][timestamp]"</a:t>
            </a:r>
            <a:r>
              <a:rPr lang="en-US" sz="12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sz="1200" b="0" dirty="0">
                <a:solidFill>
                  <a:srgbClr val="A3151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"UNIX_MS"</a:t>
            </a:r>
            <a:r>
              <a:rPr lang="en-US" sz="12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]</a:t>
            </a:r>
          </a:p>
          <a:p>
            <a:r>
              <a:rPr lang="en-US" sz="12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    </a:t>
            </a:r>
            <a:r>
              <a:rPr lang="en-US" sz="1200" b="0" dirty="0" err="1">
                <a:solidFill>
                  <a:srgbClr val="00108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remove_field</a:t>
            </a:r>
            <a:r>
              <a:rPr lang="en-US" sz="12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200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=&gt;</a:t>
            </a:r>
            <a:r>
              <a:rPr lang="en-US" sz="12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[ </a:t>
            </a:r>
            <a:r>
              <a:rPr lang="en-US" sz="1200" b="0" dirty="0">
                <a:solidFill>
                  <a:srgbClr val="A3151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"[xml][timestamp]"</a:t>
            </a:r>
            <a:r>
              <a:rPr lang="en-US" sz="12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]</a:t>
            </a:r>
          </a:p>
          <a:p>
            <a:r>
              <a:rPr lang="en-US" sz="12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    </a:t>
            </a:r>
            <a:r>
              <a:rPr lang="en-US" sz="1200" b="0" dirty="0" err="1">
                <a:solidFill>
                  <a:srgbClr val="00108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timezone</a:t>
            </a:r>
            <a:r>
              <a:rPr lang="en-US" sz="12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200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=&gt;</a:t>
            </a:r>
            <a:r>
              <a:rPr lang="en-US" sz="12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200" b="0" dirty="0">
                <a:solidFill>
                  <a:srgbClr val="A3151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"Europe/Paris"</a:t>
            </a:r>
            <a:endParaRPr lang="en-US" sz="1200" b="0" dirty="0">
              <a:solidFill>
                <a:srgbClr val="3B3B3B"/>
              </a:solidFill>
              <a:effectLst/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}</a:t>
            </a:r>
          </a:p>
          <a:p>
            <a:r>
              <a:rPr lang="en-US" sz="12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</a:t>
            </a:r>
            <a:r>
              <a:rPr lang="en-US" sz="1200" b="0" dirty="0">
                <a:solidFill>
                  <a:srgbClr val="00108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mutate</a:t>
            </a:r>
            <a:r>
              <a:rPr lang="en-US" sz="12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r>
              <a:rPr lang="en-US" sz="12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    </a:t>
            </a:r>
            <a:r>
              <a:rPr lang="en-US" sz="1200" b="0" dirty="0">
                <a:solidFill>
                  <a:srgbClr val="00108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rename</a:t>
            </a:r>
            <a:r>
              <a:rPr lang="en-US" sz="12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200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=&gt;</a:t>
            </a:r>
            <a:r>
              <a:rPr lang="en-US" sz="12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r>
              <a:rPr lang="en-US" sz="12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        </a:t>
            </a:r>
            <a:r>
              <a:rPr lang="en-US" sz="1200" b="0" dirty="0">
                <a:solidFill>
                  <a:srgbClr val="A3151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"[xml][logger]"</a:t>
            </a:r>
            <a:r>
              <a:rPr lang="en-US" sz="12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200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=&gt;</a:t>
            </a:r>
            <a:r>
              <a:rPr lang="en-US" sz="12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200" b="0" dirty="0">
                <a:solidFill>
                  <a:srgbClr val="A3151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"[Device][Name]"</a:t>
            </a:r>
            <a:endParaRPr lang="en-US" sz="1200" b="0" dirty="0">
              <a:solidFill>
                <a:srgbClr val="3B3B3B"/>
              </a:solidFill>
              <a:effectLst/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        </a:t>
            </a:r>
            <a:r>
              <a:rPr lang="en-US" sz="1200" b="0" dirty="0">
                <a:solidFill>
                  <a:srgbClr val="A3151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"[xml][thread]"</a:t>
            </a:r>
            <a:r>
              <a:rPr lang="en-US" sz="12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200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=&gt;</a:t>
            </a:r>
            <a:r>
              <a:rPr lang="en-US" sz="12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200" b="0" dirty="0">
                <a:solidFill>
                  <a:srgbClr val="A3151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"[process][thread][id]"</a:t>
            </a:r>
            <a:endParaRPr lang="en-US" sz="1200" b="0" dirty="0">
              <a:solidFill>
                <a:srgbClr val="3B3B3B"/>
              </a:solidFill>
              <a:effectLst/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        </a:t>
            </a:r>
            <a:r>
              <a:rPr lang="en-US" sz="1200" b="0" dirty="0">
                <a:solidFill>
                  <a:srgbClr val="A3151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"[xml][level]"</a:t>
            </a:r>
            <a:r>
              <a:rPr lang="en-US" sz="12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200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=&gt;</a:t>
            </a:r>
            <a:r>
              <a:rPr lang="en-US" sz="12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200" b="0" dirty="0">
                <a:solidFill>
                  <a:srgbClr val="A3151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"[log][level]"</a:t>
            </a:r>
            <a:endParaRPr lang="en-US" sz="1200" b="0" dirty="0">
              <a:solidFill>
                <a:srgbClr val="3B3B3B"/>
              </a:solidFill>
              <a:effectLst/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        </a:t>
            </a:r>
            <a:r>
              <a:rPr lang="en-US" sz="1200" b="0" dirty="0">
                <a:solidFill>
                  <a:srgbClr val="A3151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"[xml][message]"</a:t>
            </a:r>
            <a:r>
              <a:rPr lang="en-US" sz="12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200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=&gt;</a:t>
            </a:r>
            <a:r>
              <a:rPr lang="en-US" sz="12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200" b="0" dirty="0">
                <a:solidFill>
                  <a:srgbClr val="A3151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"[message]"</a:t>
            </a:r>
            <a:endParaRPr lang="en-US" sz="1200" b="0" dirty="0">
              <a:solidFill>
                <a:srgbClr val="3B3B3B"/>
              </a:solidFill>
              <a:effectLst/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    }</a:t>
            </a:r>
          </a:p>
          <a:p>
            <a:r>
              <a:rPr lang="en-US" sz="12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    </a:t>
            </a:r>
            <a:r>
              <a:rPr lang="en-US" sz="1200" b="0" dirty="0" err="1">
                <a:solidFill>
                  <a:srgbClr val="00108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remove_field</a:t>
            </a:r>
            <a:r>
              <a:rPr lang="en-US" sz="12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200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=&gt;</a:t>
            </a:r>
            <a:r>
              <a:rPr lang="en-US" sz="12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200" b="0" dirty="0">
                <a:solidFill>
                  <a:srgbClr val="A3151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"[xml]"</a:t>
            </a:r>
            <a:endParaRPr lang="en-US" sz="1200" b="0" dirty="0">
              <a:solidFill>
                <a:srgbClr val="3B3B3B"/>
              </a:solidFill>
              <a:effectLst/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}</a:t>
            </a:r>
          </a:p>
          <a:p>
            <a:r>
              <a:rPr lang="en-US" sz="12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en-US" sz="12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028293B-C13A-3D8D-1AF5-620EF0A88C98}"/>
              </a:ext>
            </a:extLst>
          </p:cNvPr>
          <p:cNvSpPr txBox="1"/>
          <p:nvPr/>
        </p:nvSpPr>
        <p:spPr>
          <a:xfrm>
            <a:off x="4532784" y="893279"/>
            <a:ext cx="7464152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&lt;log4j:event logger="flyscan/core/recording-manager.1" timestamp="1685627" level="INFO" thread="4130"&gt;</a:t>
            </a:r>
          </a:p>
          <a:p>
            <a:r>
              <a:rPr lang="en-US" sz="1200" dirty="0"/>
              <a:t>&lt;log4j:message&gt;&lt;![CDATA[Initialization done.]]&gt;&lt;/log4j:message&gt;</a:t>
            </a:r>
          </a:p>
          <a:p>
            <a:r>
              <a:rPr lang="en-US" sz="1200" dirty="0"/>
              <a:t>&lt;log4j:NDC&gt;&lt;![CDATA[]]&gt;&lt;/log4j:NDC&gt;                                                                                                                                                                                                                                                                                       &lt;/log4j:event&gt; </a:t>
            </a:r>
          </a:p>
        </p:txBody>
      </p:sp>
    </p:spTree>
    <p:extLst>
      <p:ext uri="{BB962C8B-B14F-4D97-AF65-F5344CB8AC3E}">
        <p14:creationId xmlns:p14="http://schemas.microsoft.com/office/powerpoint/2010/main" val="766447810"/>
      </p:ext>
    </p:extLst>
  </p:cSld>
  <p:clrMapOvr>
    <a:masterClrMapping/>
  </p:clrMapOvr>
  <p:transition spd="slow">
    <p:push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4C107-6B95-0D50-9EE4-6BAD9C80A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Kibana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DDC651-C85D-BFEF-CD21-8B935A7FFFE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Data visualization </a:t>
            </a:r>
          </a:p>
        </p:txBody>
      </p:sp>
    </p:spTree>
    <p:extLst>
      <p:ext uri="{BB962C8B-B14F-4D97-AF65-F5344CB8AC3E}">
        <p14:creationId xmlns:p14="http://schemas.microsoft.com/office/powerpoint/2010/main" val="1446200656"/>
      </p:ext>
    </p:extLst>
  </p:cSld>
  <p:clrMapOvr>
    <a:masterClrMapping/>
  </p:clrMapOvr>
  <p:transition spd="slow">
    <p:push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30F11-BAEE-9746-27BC-46E0817F2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Kibana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9D1E50-54EB-D0A5-278D-3C51DA160F0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Pied de page</a:t>
            </a:r>
            <a:endParaRPr lang="fr-F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45E759-BE07-639C-AF53-60431C37567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620CC9-C982-429E-97C9-9F71A6603CFC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E31D71-2E50-648A-74EA-B0C49D47D19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What is Kibana?</a:t>
            </a:r>
            <a:br>
              <a:rPr lang="en-US" b="1" dirty="0"/>
            </a:br>
            <a:endParaRPr lang="en-US" b="1" dirty="0"/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Web-based Visualization Tool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Create Dashboards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Data Exploration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Configure part of elastic search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Manage our cluster </a:t>
            </a:r>
          </a:p>
        </p:txBody>
      </p:sp>
      <p:pic>
        <p:nvPicPr>
          <p:cNvPr id="6" name="Picture 2" descr="Elastic Stack and Elasticsearch - Michael Wutzke">
            <a:extLst>
              <a:ext uri="{FF2B5EF4-FFF2-40B4-BE49-F238E27FC236}">
                <a16:creationId xmlns:a16="http://schemas.microsoft.com/office/drawing/2014/main" id="{75F8559F-91E2-EF00-E245-DDAEDB3632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14" t="-1" r="-3" b="66144"/>
          <a:stretch/>
        </p:blipFill>
        <p:spPr bwMode="auto">
          <a:xfrm>
            <a:off x="7536160" y="1988840"/>
            <a:ext cx="2736304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2962328"/>
      </p:ext>
    </p:extLst>
  </p:cSld>
  <p:clrMapOvr>
    <a:masterClrMapping/>
  </p:clrMapOvr>
  <p:transition spd="slow">
    <p:push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E205D-1BBE-2D71-9872-D636CCE4C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Kibana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9C7F81-E0F4-FE4A-1A1A-086B8F9AC33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Pied de page</a:t>
            </a:r>
            <a:endParaRPr lang="fr-F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BE7313-2D4D-4FC2-2CCC-D3F211B24B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620CC9-C982-429E-97C9-9F71A6603CFC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78F5C1-6E72-F460-E8A0-349D095A728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9304" y="1124744"/>
            <a:ext cx="11088582" cy="5067264"/>
          </a:xfrm>
        </p:spPr>
        <p:txBody>
          <a:bodyPr/>
          <a:lstStyle/>
          <a:p>
            <a:r>
              <a:rPr lang="pt-BR" dirty="0"/>
              <a:t>Explore &amp; Visualize</a:t>
            </a:r>
          </a:p>
          <a:p>
            <a:endParaRPr lang="pt-BR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D682AF1-D26F-596E-A649-13A4DC2FA9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418" y="2348880"/>
            <a:ext cx="11088582" cy="2472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934755"/>
      </p:ext>
    </p:extLst>
  </p:cSld>
  <p:clrMapOvr>
    <a:masterClrMapping/>
  </p:clrMapOvr>
  <p:transition spd="slow">
    <p:push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72B04-8F4D-181A-A3DA-0525066FC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Kibana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BB6DC6-B8E2-251F-CD61-154889E372A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/>
              <a:t>Pied de page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EF135A-2566-E9FA-4D3D-455B190A6A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620CC9-C982-429E-97C9-9F71A6603CFC}" type="slidenum">
              <a:rPr lang="fr-FR" smtClean="0"/>
              <a:pPr/>
              <a:t>17</a:t>
            </a:fld>
            <a:endParaRPr lang="fr-FR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2B6939D-650B-785A-D5EE-83FAACC417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528" y="908720"/>
            <a:ext cx="9005305" cy="5278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733865"/>
      </p:ext>
    </p:extLst>
  </p:cSld>
  <p:clrMapOvr>
    <a:masterClrMapping/>
  </p:clrMapOvr>
  <p:transition spd="slow">
    <p:push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2182A-22BE-FB4E-3E6C-9AE13023D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Kibana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2D30C9-DB4C-625C-069D-0F81B7F5C82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Pied de page</a:t>
            </a:r>
            <a:endParaRPr lang="fr-F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817721-5608-4E71-7537-4909FA980F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620CC9-C982-429E-97C9-9F71A6603CFC}" type="slidenum">
              <a:rPr lang="fr-FR" smtClean="0"/>
              <a:pPr/>
              <a:t>18</a:t>
            </a:fld>
            <a:endParaRPr lang="fr-FR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987DAC0-7361-A619-438B-8E2B9F11DF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5342" y="916576"/>
            <a:ext cx="8877300" cy="541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056991"/>
      </p:ext>
    </p:extLst>
  </p:cSld>
  <p:clrMapOvr>
    <a:masterClrMapping/>
  </p:clrMapOvr>
  <p:transition spd="slow">
    <p:push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22F42-8512-E40E-D907-D9720F9E9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Kibana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B3B8A7-449B-5C29-1A38-276EBFB3917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Pied de page</a:t>
            </a:r>
            <a:endParaRPr lang="fr-F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C6D306-4AC1-DBB8-69AB-F76FBB0825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620CC9-C982-429E-97C9-9F71A6603CFC}" type="slidenum">
              <a:rPr lang="fr-FR" smtClean="0"/>
              <a:pPr/>
              <a:t>19</a:t>
            </a:fld>
            <a:endParaRPr lang="fr-FR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CB69FD5-35FC-F137-0951-089FCCFC43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0104" y="1340768"/>
            <a:ext cx="8867775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321809"/>
      </p:ext>
    </p:extLst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B1605-2328-67A3-EA05-E90C3DC8D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Elastic Stack </a:t>
            </a:r>
            <a:r>
              <a:rPr lang="en-US" dirty="0"/>
              <a:t>Overview</a:t>
            </a:r>
            <a:r>
              <a:rPr lang="fr-FR" dirty="0"/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EAA3B7-5BA8-9097-6F77-DB4B16456D2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04650996"/>
      </p:ext>
    </p:extLst>
  </p:cSld>
  <p:clrMapOvr>
    <a:masterClrMapping/>
  </p:clrMapOvr>
  <p:transition spd="slow">
    <p:push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E205D-1BBE-2D71-9872-D636CCE4C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Kibana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9C7F81-E0F4-FE4A-1A1A-086B8F9AC33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Pied de page</a:t>
            </a:r>
            <a:endParaRPr lang="fr-F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BE7313-2D4D-4FC2-2CCC-D3F211B24B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620CC9-C982-429E-97C9-9F71A6603CFC}" type="slidenum">
              <a:rPr lang="fr-FR" smtClean="0"/>
              <a:pPr/>
              <a:t>20</a:t>
            </a:fld>
            <a:endParaRPr lang="fr-FR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78F5C1-6E72-F460-E8A0-349D095A728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pt-BR" dirty="0"/>
              <a:t>Anomaly Detection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12D8A59-81AA-E1F3-C82B-15758A06AC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5520" y="1452446"/>
            <a:ext cx="7920880" cy="5156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541689"/>
      </p:ext>
    </p:extLst>
  </p:cSld>
  <p:clrMapOvr>
    <a:masterClrMapping/>
  </p:clrMapOvr>
  <p:transition spd="slow">
    <p:push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18B951-A184-1886-6C84-96C64E0AB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BC7F9E-CCFE-4613-6CD1-2FCD6EB5C42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498587"/>
      </p:ext>
    </p:extLst>
  </p:cSld>
  <p:clrMapOvr>
    <a:masterClrMapping/>
  </p:clrMapOvr>
  <p:transition spd="slow">
    <p:push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DB86C-D476-1E00-3FCD-C499A6169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9632BF-3F26-746A-A040-D713B288A27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/>
              <a:t>Pied de page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741126-5755-61EF-0178-C27DAA90E90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620CC9-C982-429E-97C9-9F71A6603CFC}" type="slidenum">
              <a:rPr lang="fr-FR" smtClean="0"/>
              <a:pPr/>
              <a:t>22</a:t>
            </a:fld>
            <a:endParaRPr lang="fr-FR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667CBB-4D06-38F6-BE0D-F2E18D26749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1384" y="1083762"/>
            <a:ext cx="11377264" cy="5067264"/>
          </a:xfrm>
        </p:spPr>
        <p:txBody>
          <a:bodyPr anchor="t"/>
          <a:lstStyle/>
          <a:p>
            <a:r>
              <a:rPr lang="en-US" sz="2800" b="1" dirty="0"/>
              <a:t>Reviewed key components of the Elastic Stack.</a:t>
            </a:r>
          </a:p>
          <a:p>
            <a:endParaRPr lang="en-US" sz="2800" b="1" dirty="0"/>
          </a:p>
          <a:p>
            <a:r>
              <a:rPr lang="en-US" sz="2800" b="1" dirty="0"/>
              <a:t>Highlighted data visualization capabilities with Kibana.</a:t>
            </a:r>
          </a:p>
        </p:txBody>
      </p:sp>
    </p:spTree>
    <p:extLst>
      <p:ext uri="{BB962C8B-B14F-4D97-AF65-F5344CB8AC3E}">
        <p14:creationId xmlns:p14="http://schemas.microsoft.com/office/powerpoint/2010/main" val="1749318073"/>
      </p:ext>
    </p:extLst>
  </p:cSld>
  <p:clrMapOvr>
    <a:masterClrMapping/>
  </p:clrMapOvr>
  <p:transition spd="slow">
    <p:push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55CE1-301F-B7C6-50F8-3D126A98A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Next Steps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5184CB-B1C3-CC0A-B868-A0CAF02541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Pied de page</a:t>
            </a:r>
            <a:endParaRPr lang="fr-F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A619A4-A273-E30C-93AD-4FAF6B1AF49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620CC9-C982-429E-97C9-9F71A6603CFC}" type="slidenum">
              <a:rPr lang="fr-FR" smtClean="0"/>
              <a:pPr/>
              <a:t>23</a:t>
            </a:fld>
            <a:endParaRPr lang="fr-FR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55DF2E-C5EC-5DDD-1F58-3294E0E24CD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Connect Filebeat to all beam lines to enable statistics and graphics across the entire synchrotron.</a:t>
            </a:r>
            <a:br>
              <a:rPr lang="en-US" b="1" dirty="0"/>
            </a:br>
            <a:endParaRPr lang="en-US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Establish a direct link between Kafka to aggregate additional data sources.</a:t>
            </a:r>
            <a:br>
              <a:rPr lang="en-US" b="1" dirty="0"/>
            </a:br>
            <a:endParaRPr lang="en-US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Utilize existing Elastic dashboards to monitor applications that support Elastic natively, such as API Manager.</a:t>
            </a:r>
          </a:p>
        </p:txBody>
      </p:sp>
    </p:spTree>
    <p:extLst>
      <p:ext uri="{BB962C8B-B14F-4D97-AF65-F5344CB8AC3E}">
        <p14:creationId xmlns:p14="http://schemas.microsoft.com/office/powerpoint/2010/main" val="1027474069"/>
      </p:ext>
    </p:extLst>
  </p:cSld>
  <p:clrMapOvr>
    <a:masterClrMapping/>
  </p:clrMapOvr>
  <p:transition spd="slow">
    <p:push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D699B-ACCD-401A-FBB2-18A3BFCC5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FADDF9-D7F8-77CD-94CF-1203954EAD0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751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5F84A-8754-023D-D985-4A636A9F1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Elastic Stack </a:t>
            </a:r>
            <a:r>
              <a:rPr lang="en-US" dirty="0"/>
              <a:t>Overview</a:t>
            </a:r>
            <a:r>
              <a:rPr lang="fr-FR" dirty="0"/>
              <a:t> 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B161BB-5597-066C-5503-B0DD6638A57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Pied de page</a:t>
            </a:r>
            <a:endParaRPr lang="fr-F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9BA2C-C595-7C29-FB8A-FFF65649ED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620CC9-C982-429E-97C9-9F71A6603CFC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CC6985-FA69-7B82-E827-9ECEE6B9133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What is Elastic Stack ?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Elastic Stack: Tools for managing and analyzing data.</a:t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Handles logs, system monitoring, and beyond.</a:t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Scalable, robust, widely used.	</a:t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Open-source </a:t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Elastic was founded in 2012.</a:t>
            </a:r>
          </a:p>
        </p:txBody>
      </p:sp>
      <p:pic>
        <p:nvPicPr>
          <p:cNvPr id="7" name="Picture 6" descr="A colorful logo on a black background&#10;&#10;Description automatically generated">
            <a:extLst>
              <a:ext uri="{FF2B5EF4-FFF2-40B4-BE49-F238E27FC236}">
                <a16:creationId xmlns:a16="http://schemas.microsoft.com/office/drawing/2014/main" id="{115BE01F-98A9-9403-5AF2-57CF2DB16B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224" y="1445097"/>
            <a:ext cx="3774745" cy="3967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624943"/>
      </p:ext>
    </p:extLst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4C109-BAEE-3D6D-A9AD-877DD252D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Elastic Stack </a:t>
            </a:r>
            <a:r>
              <a:rPr lang="en-US" dirty="0"/>
              <a:t>Overview</a:t>
            </a:r>
            <a:r>
              <a:rPr lang="fr-FR" dirty="0"/>
              <a:t>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224022-BD3F-FEE7-8A13-697E563463F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Pied de page</a:t>
            </a:r>
            <a:endParaRPr lang="fr-F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9FCEF8-84E2-0758-2E08-84B95E4F4A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620CC9-C982-429E-97C9-9F71A6603CFC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EF3EB13-973E-EE4F-7175-10930101CBCF}"/>
              </a:ext>
            </a:extLst>
          </p:cNvPr>
          <p:cNvSpPr txBox="1">
            <a:spLocks/>
          </p:cNvSpPr>
          <p:nvPr/>
        </p:nvSpPr>
        <p:spPr>
          <a:xfrm>
            <a:off x="551384" y="1083762"/>
            <a:ext cx="10896640" cy="48600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E419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Collet logs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b="1" dirty="0"/>
              <a:t>Parse &amp; structure log</a:t>
            </a:r>
            <a:br>
              <a:rPr lang="en-US" b="1" dirty="0"/>
            </a:br>
            <a:endParaRPr lang="en-US" b="1" dirty="0"/>
          </a:p>
          <a:p>
            <a:endParaRPr lang="en-US" b="1" dirty="0"/>
          </a:p>
          <a:p>
            <a:r>
              <a:rPr lang="en-US" b="1" dirty="0"/>
              <a:t>Search engine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b="1" dirty="0"/>
              <a:t>Visualize log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CF991EA-5539-D905-9C6C-469D8A3A4C27}"/>
              </a:ext>
            </a:extLst>
          </p:cNvPr>
          <p:cNvGrpSpPr/>
          <p:nvPr/>
        </p:nvGrpSpPr>
        <p:grpSpPr>
          <a:xfrm>
            <a:off x="5567788" y="777904"/>
            <a:ext cx="1760327" cy="4996334"/>
            <a:chOff x="8241254" y="550543"/>
            <a:chExt cx="2037326" cy="5692700"/>
          </a:xfrm>
        </p:grpSpPr>
        <p:pic>
          <p:nvPicPr>
            <p:cNvPr id="9" name="Picture 2" descr="Elastic Stack and Elasticsearch - Michael Wutzke">
              <a:extLst>
                <a:ext uri="{FF2B5EF4-FFF2-40B4-BE49-F238E27FC236}">
                  <a16:creationId xmlns:a16="http://schemas.microsoft.com/office/drawing/2014/main" id="{A39462FC-FBEC-78F9-0881-EE6BA6A861F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5531" b="50000"/>
            <a:stretch/>
          </p:blipFill>
          <p:spPr bwMode="auto">
            <a:xfrm>
              <a:off x="8663401" y="550543"/>
              <a:ext cx="1118438" cy="12368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Elastic Stack and Elasticsearch - Michael Wutzke">
              <a:extLst>
                <a:ext uri="{FF2B5EF4-FFF2-40B4-BE49-F238E27FC236}">
                  <a16:creationId xmlns:a16="http://schemas.microsoft.com/office/drawing/2014/main" id="{821B0E92-757B-D0DA-78B9-83A239B14CC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696" r="58404" b="47913"/>
            <a:stretch/>
          </p:blipFill>
          <p:spPr bwMode="auto">
            <a:xfrm>
              <a:off x="8519224" y="1970174"/>
              <a:ext cx="1481384" cy="13064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Elastic Stack and Elasticsearch - Michael Wutzke">
              <a:extLst>
                <a:ext uri="{FF2B5EF4-FFF2-40B4-BE49-F238E27FC236}">
                  <a16:creationId xmlns:a16="http://schemas.microsoft.com/office/drawing/2014/main" id="{90F6720E-6739-E189-F78D-ECC428A34AE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068" r="23717" b="45825"/>
            <a:stretch/>
          </p:blipFill>
          <p:spPr bwMode="auto">
            <a:xfrm>
              <a:off x="8241254" y="3459984"/>
              <a:ext cx="2037326" cy="1297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Elastic Stack and Elasticsearch - Michael Wutzke">
              <a:extLst>
                <a:ext uri="{FF2B5EF4-FFF2-40B4-BE49-F238E27FC236}">
                  <a16:creationId xmlns:a16="http://schemas.microsoft.com/office/drawing/2014/main" id="{24735BC3-5DD5-3BD4-4F37-E9C07FA0946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514" t="-1" r="-3" b="50826"/>
            <a:stretch/>
          </p:blipFill>
          <p:spPr bwMode="auto">
            <a:xfrm>
              <a:off x="8741135" y="5054635"/>
              <a:ext cx="1169921" cy="11886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48066095"/>
      </p:ext>
    </p:extLst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79FC7-37CA-042C-83D7-4F281A331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Architecture &amp; Infrastructure</a:t>
            </a:r>
            <a:br>
              <a:rPr lang="fr-FR" dirty="0"/>
            </a:br>
            <a:endParaRPr lang="fr-FR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410FB2-88C6-EC27-7C19-770E60EFA32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71564851"/>
      </p:ext>
    </p:extLst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27A5E-F205-7614-A613-4EE71E4AA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Architecture &amp; Infrastructure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DB03F6-7378-0A00-CE0B-480238A1D09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/>
              <a:t>Pied de page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35F3F2-9818-DFAA-B6C2-07B5585C0E3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620CC9-C982-429E-97C9-9F71A6603CFC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E3660F-5E7F-2395-B85D-9D2F9F3A400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1384" y="1083762"/>
            <a:ext cx="5187809" cy="5067264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Cluster Architecture 				</a:t>
            </a:r>
          </a:p>
          <a:p>
            <a:r>
              <a:rPr lang="en-US" b="1" dirty="0"/>
              <a:t>Front End Nodes: 2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Services: Kibana &amp; Logstash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b="1" dirty="0"/>
              <a:t>Elasticsearch Master Nodes: 3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Primary Role: Indexing Data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b="1" dirty="0"/>
              <a:t>Elasticsearch Data Nodes: 4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Primary Role: Storing Indexed Data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10 TB Available</a:t>
            </a:r>
          </a:p>
        </p:txBody>
      </p:sp>
      <p:pic>
        <p:nvPicPr>
          <p:cNvPr id="8" name="Picture 7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8558C98A-7D7C-7F32-3E62-066B6F6889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841" y="1864462"/>
            <a:ext cx="3144898" cy="1572449"/>
          </a:xfrm>
          <a:prstGeom prst="rect">
            <a:avLst/>
          </a:prstGeom>
        </p:spPr>
      </p:pic>
      <p:grpSp>
        <p:nvGrpSpPr>
          <p:cNvPr id="34" name="Graphic 9">
            <a:extLst>
              <a:ext uri="{FF2B5EF4-FFF2-40B4-BE49-F238E27FC236}">
                <a16:creationId xmlns:a16="http://schemas.microsoft.com/office/drawing/2014/main" id="{8E96E159-036E-F9B9-107C-3F900FE143F5}"/>
              </a:ext>
            </a:extLst>
          </p:cNvPr>
          <p:cNvGrpSpPr>
            <a:grpSpLocks noChangeAspect="1"/>
          </p:cNvGrpSpPr>
          <p:nvPr/>
        </p:nvGrpSpPr>
        <p:grpSpPr>
          <a:xfrm>
            <a:off x="7320136" y="3607592"/>
            <a:ext cx="3689744" cy="835271"/>
            <a:chOff x="3784228" y="2905125"/>
            <a:chExt cx="4628355" cy="1047750"/>
          </a:xfrm>
          <a:solidFill>
            <a:srgbClr val="1D63ED"/>
          </a:solidFill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C31D0CDF-7285-4D33-0AB3-62A76B5377EB}"/>
                </a:ext>
              </a:extLst>
            </p:cNvPr>
            <p:cNvSpPr/>
            <p:nvPr/>
          </p:nvSpPr>
          <p:spPr>
            <a:xfrm>
              <a:off x="3784228" y="2905125"/>
              <a:ext cx="1333591" cy="1047750"/>
            </a:xfrm>
            <a:custGeom>
              <a:avLst/>
              <a:gdLst>
                <a:gd name="connsiteX0" fmla="*/ 1311894 w 1333591"/>
                <a:gd name="connsiteY0" fmla="*/ 430482 h 1047750"/>
                <a:gd name="connsiteX1" fmla="*/ 1130842 w 1333591"/>
                <a:gd name="connsiteY1" fmla="*/ 415966 h 1047750"/>
                <a:gd name="connsiteX2" fmla="*/ 1036707 w 1333591"/>
                <a:gd name="connsiteY2" fmla="*/ 256318 h 1047750"/>
                <a:gd name="connsiteX3" fmla="*/ 1014999 w 1333591"/>
                <a:gd name="connsiteY3" fmla="*/ 241811 h 1047750"/>
                <a:gd name="connsiteX4" fmla="*/ 1000521 w 1333591"/>
                <a:gd name="connsiteY4" fmla="*/ 263585 h 1047750"/>
                <a:gd name="connsiteX5" fmla="*/ 964307 w 1333591"/>
                <a:gd name="connsiteY5" fmla="*/ 415966 h 1047750"/>
                <a:gd name="connsiteX6" fmla="*/ 1000521 w 1333591"/>
                <a:gd name="connsiteY6" fmla="*/ 510302 h 1047750"/>
                <a:gd name="connsiteX7" fmla="*/ 512451 w 1333591"/>
                <a:gd name="connsiteY7" fmla="*/ 546583 h 1047750"/>
                <a:gd name="connsiteX8" fmla="*/ 113 w 1333591"/>
                <a:gd name="connsiteY8" fmla="*/ 546583 h 1047750"/>
                <a:gd name="connsiteX9" fmla="*/ 102319 w 1333591"/>
                <a:gd name="connsiteY9" fmla="*/ 881444 h 1047750"/>
                <a:gd name="connsiteX10" fmla="*/ 135594 w 1333591"/>
                <a:gd name="connsiteY10" fmla="*/ 918848 h 1047750"/>
                <a:gd name="connsiteX11" fmla="*/ 491077 w 1333591"/>
                <a:gd name="connsiteY11" fmla="*/ 1047750 h 1047750"/>
                <a:gd name="connsiteX12" fmla="*/ 1101877 w 1333591"/>
                <a:gd name="connsiteY12" fmla="*/ 575624 h 1047750"/>
                <a:gd name="connsiteX13" fmla="*/ 1319114 w 1333591"/>
                <a:gd name="connsiteY13" fmla="*/ 474021 h 1047750"/>
                <a:gd name="connsiteX14" fmla="*/ 1333592 w 1333591"/>
                <a:gd name="connsiteY14" fmla="*/ 445008 h 1047750"/>
                <a:gd name="connsiteX15" fmla="*/ 1311894 w 1333591"/>
                <a:gd name="connsiteY15" fmla="*/ 430501 h 1047750"/>
                <a:gd name="connsiteX16" fmla="*/ 1311894 w 1333591"/>
                <a:gd name="connsiteY16" fmla="*/ 430482 h 1047750"/>
                <a:gd name="connsiteX17" fmla="*/ 334476 w 1333591"/>
                <a:gd name="connsiteY17" fmla="*/ 362274 h 1047750"/>
                <a:gd name="connsiteX18" fmla="*/ 190411 w 1333591"/>
                <a:gd name="connsiteY18" fmla="*/ 362274 h 1047750"/>
                <a:gd name="connsiteX19" fmla="*/ 190411 w 1333591"/>
                <a:gd name="connsiteY19" fmla="*/ 505682 h 1047750"/>
                <a:gd name="connsiteX20" fmla="*/ 334476 w 1333591"/>
                <a:gd name="connsiteY20" fmla="*/ 505682 h 1047750"/>
                <a:gd name="connsiteX21" fmla="*/ 334476 w 1333591"/>
                <a:gd name="connsiteY21" fmla="*/ 362274 h 1047750"/>
                <a:gd name="connsiteX22" fmla="*/ 520585 w 1333591"/>
                <a:gd name="connsiteY22" fmla="*/ 362274 h 1047750"/>
                <a:gd name="connsiteX23" fmla="*/ 376519 w 1333591"/>
                <a:gd name="connsiteY23" fmla="*/ 362274 h 1047750"/>
                <a:gd name="connsiteX24" fmla="*/ 376519 w 1333591"/>
                <a:gd name="connsiteY24" fmla="*/ 505682 h 1047750"/>
                <a:gd name="connsiteX25" fmla="*/ 520585 w 1333591"/>
                <a:gd name="connsiteY25" fmla="*/ 505682 h 1047750"/>
                <a:gd name="connsiteX26" fmla="*/ 520585 w 1333591"/>
                <a:gd name="connsiteY26" fmla="*/ 362274 h 1047750"/>
                <a:gd name="connsiteX27" fmla="*/ 706713 w 1333591"/>
                <a:gd name="connsiteY27" fmla="*/ 362274 h 1047750"/>
                <a:gd name="connsiteX28" fmla="*/ 562648 w 1333591"/>
                <a:gd name="connsiteY28" fmla="*/ 362274 h 1047750"/>
                <a:gd name="connsiteX29" fmla="*/ 562648 w 1333591"/>
                <a:gd name="connsiteY29" fmla="*/ 505682 h 1047750"/>
                <a:gd name="connsiteX30" fmla="*/ 706713 w 1333591"/>
                <a:gd name="connsiteY30" fmla="*/ 505682 h 1047750"/>
                <a:gd name="connsiteX31" fmla="*/ 706713 w 1333591"/>
                <a:gd name="connsiteY31" fmla="*/ 362274 h 1047750"/>
                <a:gd name="connsiteX32" fmla="*/ 892841 w 1333591"/>
                <a:gd name="connsiteY32" fmla="*/ 362274 h 1047750"/>
                <a:gd name="connsiteX33" fmla="*/ 748776 w 1333591"/>
                <a:gd name="connsiteY33" fmla="*/ 362274 h 1047750"/>
                <a:gd name="connsiteX34" fmla="*/ 748776 w 1333591"/>
                <a:gd name="connsiteY34" fmla="*/ 505682 h 1047750"/>
                <a:gd name="connsiteX35" fmla="*/ 892841 w 1333591"/>
                <a:gd name="connsiteY35" fmla="*/ 505682 h 1047750"/>
                <a:gd name="connsiteX36" fmla="*/ 892841 w 1333591"/>
                <a:gd name="connsiteY36" fmla="*/ 362274 h 1047750"/>
                <a:gd name="connsiteX37" fmla="*/ 148348 w 1333591"/>
                <a:gd name="connsiteY37" fmla="*/ 362274 h 1047750"/>
                <a:gd name="connsiteX38" fmla="*/ 4278 w 1333591"/>
                <a:gd name="connsiteY38" fmla="*/ 362274 h 1047750"/>
                <a:gd name="connsiteX39" fmla="*/ 4278 w 1333591"/>
                <a:gd name="connsiteY39" fmla="*/ 505682 h 1047750"/>
                <a:gd name="connsiteX40" fmla="*/ 148348 w 1333591"/>
                <a:gd name="connsiteY40" fmla="*/ 505682 h 1047750"/>
                <a:gd name="connsiteX41" fmla="*/ 148348 w 1333591"/>
                <a:gd name="connsiteY41" fmla="*/ 362274 h 1047750"/>
                <a:gd name="connsiteX42" fmla="*/ 334476 w 1333591"/>
                <a:gd name="connsiteY42" fmla="*/ 181147 h 1047750"/>
                <a:gd name="connsiteX43" fmla="*/ 190411 w 1333591"/>
                <a:gd name="connsiteY43" fmla="*/ 181147 h 1047750"/>
                <a:gd name="connsiteX44" fmla="*/ 190411 w 1333591"/>
                <a:gd name="connsiteY44" fmla="*/ 324555 h 1047750"/>
                <a:gd name="connsiteX45" fmla="*/ 334476 w 1333591"/>
                <a:gd name="connsiteY45" fmla="*/ 324555 h 1047750"/>
                <a:gd name="connsiteX46" fmla="*/ 334476 w 1333591"/>
                <a:gd name="connsiteY46" fmla="*/ 181147 h 1047750"/>
                <a:gd name="connsiteX47" fmla="*/ 520585 w 1333591"/>
                <a:gd name="connsiteY47" fmla="*/ 181147 h 1047750"/>
                <a:gd name="connsiteX48" fmla="*/ 376519 w 1333591"/>
                <a:gd name="connsiteY48" fmla="*/ 181147 h 1047750"/>
                <a:gd name="connsiteX49" fmla="*/ 376519 w 1333591"/>
                <a:gd name="connsiteY49" fmla="*/ 324555 h 1047750"/>
                <a:gd name="connsiteX50" fmla="*/ 520585 w 1333591"/>
                <a:gd name="connsiteY50" fmla="*/ 324555 h 1047750"/>
                <a:gd name="connsiteX51" fmla="*/ 520585 w 1333591"/>
                <a:gd name="connsiteY51" fmla="*/ 181147 h 1047750"/>
                <a:gd name="connsiteX52" fmla="*/ 706713 w 1333591"/>
                <a:gd name="connsiteY52" fmla="*/ 181147 h 1047750"/>
                <a:gd name="connsiteX53" fmla="*/ 562648 w 1333591"/>
                <a:gd name="connsiteY53" fmla="*/ 181147 h 1047750"/>
                <a:gd name="connsiteX54" fmla="*/ 562648 w 1333591"/>
                <a:gd name="connsiteY54" fmla="*/ 324555 h 1047750"/>
                <a:gd name="connsiteX55" fmla="*/ 706713 w 1333591"/>
                <a:gd name="connsiteY55" fmla="*/ 324555 h 1047750"/>
                <a:gd name="connsiteX56" fmla="*/ 706713 w 1333591"/>
                <a:gd name="connsiteY56" fmla="*/ 181147 h 1047750"/>
                <a:gd name="connsiteX57" fmla="*/ 706713 w 1333591"/>
                <a:gd name="connsiteY57" fmla="*/ 0 h 1047750"/>
                <a:gd name="connsiteX58" fmla="*/ 562648 w 1333591"/>
                <a:gd name="connsiteY58" fmla="*/ 0 h 1047750"/>
                <a:gd name="connsiteX59" fmla="*/ 562648 w 1333591"/>
                <a:gd name="connsiteY59" fmla="*/ 143408 h 1047750"/>
                <a:gd name="connsiteX60" fmla="*/ 706713 w 1333591"/>
                <a:gd name="connsiteY60" fmla="*/ 143408 h 1047750"/>
                <a:gd name="connsiteX61" fmla="*/ 706713 w 1333591"/>
                <a:gd name="connsiteY61" fmla="*/ 0 h 1047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333591" h="1047750">
                  <a:moveTo>
                    <a:pt x="1311894" y="430482"/>
                  </a:moveTo>
                  <a:cubicBezTo>
                    <a:pt x="1279194" y="408565"/>
                    <a:pt x="1193288" y="399212"/>
                    <a:pt x="1130842" y="415966"/>
                  </a:cubicBezTo>
                  <a:cubicBezTo>
                    <a:pt x="1127490" y="354044"/>
                    <a:pt x="1095390" y="301857"/>
                    <a:pt x="1036707" y="256318"/>
                  </a:cubicBezTo>
                  <a:lnTo>
                    <a:pt x="1014999" y="241811"/>
                  </a:lnTo>
                  <a:lnTo>
                    <a:pt x="1000521" y="263585"/>
                  </a:lnTo>
                  <a:cubicBezTo>
                    <a:pt x="972061" y="306572"/>
                    <a:pt x="960069" y="363874"/>
                    <a:pt x="964307" y="415966"/>
                  </a:cubicBezTo>
                  <a:cubicBezTo>
                    <a:pt x="967660" y="448066"/>
                    <a:pt x="978861" y="484127"/>
                    <a:pt x="1000521" y="510302"/>
                  </a:cubicBezTo>
                  <a:cubicBezTo>
                    <a:pt x="919235" y="557241"/>
                    <a:pt x="844292" y="546583"/>
                    <a:pt x="512451" y="546583"/>
                  </a:cubicBezTo>
                  <a:lnTo>
                    <a:pt x="113" y="546583"/>
                  </a:lnTo>
                  <a:cubicBezTo>
                    <a:pt x="-1373" y="621182"/>
                    <a:pt x="10663" y="764648"/>
                    <a:pt x="102319" y="881444"/>
                  </a:cubicBezTo>
                  <a:cubicBezTo>
                    <a:pt x="112453" y="894359"/>
                    <a:pt x="123538" y="906828"/>
                    <a:pt x="135594" y="918848"/>
                  </a:cubicBezTo>
                  <a:cubicBezTo>
                    <a:pt x="210118" y="993134"/>
                    <a:pt x="322713" y="1047607"/>
                    <a:pt x="491077" y="1047750"/>
                  </a:cubicBezTo>
                  <a:cubicBezTo>
                    <a:pt x="747937" y="1047988"/>
                    <a:pt x="967994" y="909771"/>
                    <a:pt x="1101877" y="575624"/>
                  </a:cubicBezTo>
                  <a:cubicBezTo>
                    <a:pt x="1145920" y="576329"/>
                    <a:pt x="1262202" y="583482"/>
                    <a:pt x="1319114" y="474021"/>
                  </a:cubicBezTo>
                  <a:cubicBezTo>
                    <a:pt x="1320504" y="472183"/>
                    <a:pt x="1333592" y="445008"/>
                    <a:pt x="1333592" y="445008"/>
                  </a:cubicBezTo>
                  <a:lnTo>
                    <a:pt x="1311894" y="430501"/>
                  </a:lnTo>
                  <a:lnTo>
                    <a:pt x="1311894" y="430482"/>
                  </a:lnTo>
                  <a:close/>
                  <a:moveTo>
                    <a:pt x="334476" y="362274"/>
                  </a:moveTo>
                  <a:lnTo>
                    <a:pt x="190411" y="362274"/>
                  </a:lnTo>
                  <a:lnTo>
                    <a:pt x="190411" y="505682"/>
                  </a:lnTo>
                  <a:lnTo>
                    <a:pt x="334476" y="505682"/>
                  </a:lnTo>
                  <a:lnTo>
                    <a:pt x="334476" y="362274"/>
                  </a:lnTo>
                  <a:close/>
                  <a:moveTo>
                    <a:pt x="520585" y="362274"/>
                  </a:moveTo>
                  <a:lnTo>
                    <a:pt x="376519" y="362274"/>
                  </a:lnTo>
                  <a:lnTo>
                    <a:pt x="376519" y="505682"/>
                  </a:lnTo>
                  <a:lnTo>
                    <a:pt x="520585" y="505682"/>
                  </a:lnTo>
                  <a:lnTo>
                    <a:pt x="520585" y="362274"/>
                  </a:lnTo>
                  <a:close/>
                  <a:moveTo>
                    <a:pt x="706713" y="362274"/>
                  </a:moveTo>
                  <a:lnTo>
                    <a:pt x="562648" y="362274"/>
                  </a:lnTo>
                  <a:lnTo>
                    <a:pt x="562648" y="505682"/>
                  </a:lnTo>
                  <a:lnTo>
                    <a:pt x="706713" y="505682"/>
                  </a:lnTo>
                  <a:lnTo>
                    <a:pt x="706713" y="362274"/>
                  </a:lnTo>
                  <a:close/>
                  <a:moveTo>
                    <a:pt x="892841" y="362274"/>
                  </a:moveTo>
                  <a:lnTo>
                    <a:pt x="748776" y="362274"/>
                  </a:lnTo>
                  <a:lnTo>
                    <a:pt x="748776" y="505682"/>
                  </a:lnTo>
                  <a:lnTo>
                    <a:pt x="892841" y="505682"/>
                  </a:lnTo>
                  <a:lnTo>
                    <a:pt x="892841" y="362274"/>
                  </a:lnTo>
                  <a:close/>
                  <a:moveTo>
                    <a:pt x="148348" y="362274"/>
                  </a:moveTo>
                  <a:lnTo>
                    <a:pt x="4278" y="362274"/>
                  </a:lnTo>
                  <a:lnTo>
                    <a:pt x="4278" y="505682"/>
                  </a:lnTo>
                  <a:lnTo>
                    <a:pt x="148348" y="505682"/>
                  </a:lnTo>
                  <a:lnTo>
                    <a:pt x="148348" y="362274"/>
                  </a:lnTo>
                  <a:close/>
                  <a:moveTo>
                    <a:pt x="334476" y="181147"/>
                  </a:moveTo>
                  <a:lnTo>
                    <a:pt x="190411" y="181147"/>
                  </a:lnTo>
                  <a:lnTo>
                    <a:pt x="190411" y="324555"/>
                  </a:lnTo>
                  <a:lnTo>
                    <a:pt x="334476" y="324555"/>
                  </a:lnTo>
                  <a:lnTo>
                    <a:pt x="334476" y="181147"/>
                  </a:lnTo>
                  <a:close/>
                  <a:moveTo>
                    <a:pt x="520585" y="181147"/>
                  </a:moveTo>
                  <a:lnTo>
                    <a:pt x="376519" y="181147"/>
                  </a:lnTo>
                  <a:lnTo>
                    <a:pt x="376519" y="324555"/>
                  </a:lnTo>
                  <a:lnTo>
                    <a:pt x="520585" y="324555"/>
                  </a:lnTo>
                  <a:lnTo>
                    <a:pt x="520585" y="181147"/>
                  </a:lnTo>
                  <a:close/>
                  <a:moveTo>
                    <a:pt x="706713" y="181147"/>
                  </a:moveTo>
                  <a:lnTo>
                    <a:pt x="562648" y="181147"/>
                  </a:lnTo>
                  <a:lnTo>
                    <a:pt x="562648" y="324555"/>
                  </a:lnTo>
                  <a:lnTo>
                    <a:pt x="706713" y="324555"/>
                  </a:lnTo>
                  <a:lnTo>
                    <a:pt x="706713" y="181147"/>
                  </a:lnTo>
                  <a:close/>
                  <a:moveTo>
                    <a:pt x="706713" y="0"/>
                  </a:moveTo>
                  <a:lnTo>
                    <a:pt x="562648" y="0"/>
                  </a:lnTo>
                  <a:lnTo>
                    <a:pt x="562648" y="143408"/>
                  </a:lnTo>
                  <a:lnTo>
                    <a:pt x="706713" y="143408"/>
                  </a:lnTo>
                  <a:lnTo>
                    <a:pt x="706713" y="0"/>
                  </a:lnTo>
                  <a:close/>
                </a:path>
              </a:pathLst>
            </a:custGeom>
            <a:solidFill>
              <a:srgbClr val="1D63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260A3AB5-9BE6-D940-3BE1-FEF39EB5C25C}"/>
                </a:ext>
              </a:extLst>
            </p:cNvPr>
            <p:cNvSpPr/>
            <p:nvPr/>
          </p:nvSpPr>
          <p:spPr>
            <a:xfrm>
              <a:off x="8267499" y="3666867"/>
              <a:ext cx="136102" cy="132673"/>
            </a:xfrm>
            <a:custGeom>
              <a:avLst/>
              <a:gdLst>
                <a:gd name="connsiteX0" fmla="*/ 136103 w 136102"/>
                <a:gd name="connsiteY0" fmla="*/ 65932 h 132673"/>
                <a:gd name="connsiteX1" fmla="*/ 68256 w 136102"/>
                <a:gd name="connsiteY1" fmla="*/ 132674 h 132673"/>
                <a:gd name="connsiteX2" fmla="*/ 0 w 136102"/>
                <a:gd name="connsiteY2" fmla="*/ 65932 h 132673"/>
                <a:gd name="connsiteX3" fmla="*/ 68256 w 136102"/>
                <a:gd name="connsiteY3" fmla="*/ 0 h 132673"/>
                <a:gd name="connsiteX4" fmla="*/ 136103 w 136102"/>
                <a:gd name="connsiteY4" fmla="*/ 65932 h 132673"/>
                <a:gd name="connsiteX5" fmla="*/ 16983 w 136102"/>
                <a:gd name="connsiteY5" fmla="*/ 65932 h 132673"/>
                <a:gd name="connsiteX6" fmla="*/ 68675 w 136102"/>
                <a:gd name="connsiteY6" fmla="*/ 118596 h 132673"/>
                <a:gd name="connsiteX7" fmla="*/ 119167 w 136102"/>
                <a:gd name="connsiteY7" fmla="*/ 66342 h 132673"/>
                <a:gd name="connsiteX8" fmla="*/ 68304 w 136102"/>
                <a:gd name="connsiteY8" fmla="*/ 13268 h 132673"/>
                <a:gd name="connsiteX9" fmla="*/ 17002 w 136102"/>
                <a:gd name="connsiteY9" fmla="*/ 65932 h 132673"/>
                <a:gd name="connsiteX10" fmla="*/ 16983 w 136102"/>
                <a:gd name="connsiteY10" fmla="*/ 65932 h 132673"/>
                <a:gd name="connsiteX11" fmla="*/ 57788 w 136102"/>
                <a:gd name="connsiteY11" fmla="*/ 100517 h 132673"/>
                <a:gd name="connsiteX12" fmla="*/ 42443 w 136102"/>
                <a:gd name="connsiteY12" fmla="*/ 100517 h 132673"/>
                <a:gd name="connsiteX13" fmla="*/ 42443 w 136102"/>
                <a:gd name="connsiteY13" fmla="*/ 34585 h 132673"/>
                <a:gd name="connsiteX14" fmla="*/ 67866 w 136102"/>
                <a:gd name="connsiteY14" fmla="*/ 32575 h 132673"/>
                <a:gd name="connsiteX15" fmla="*/ 90887 w 136102"/>
                <a:gd name="connsiteY15" fmla="*/ 37405 h 132673"/>
                <a:gd name="connsiteX16" fmla="*/ 97355 w 136102"/>
                <a:gd name="connsiteY16" fmla="*/ 51873 h 132673"/>
                <a:gd name="connsiteX17" fmla="*/ 83648 w 136102"/>
                <a:gd name="connsiteY17" fmla="*/ 67151 h 132673"/>
                <a:gd name="connsiteX18" fmla="*/ 83648 w 136102"/>
                <a:gd name="connsiteY18" fmla="*/ 67961 h 132673"/>
                <a:gd name="connsiteX19" fmla="*/ 95745 w 136102"/>
                <a:gd name="connsiteY19" fmla="*/ 84029 h 132673"/>
                <a:gd name="connsiteX20" fmla="*/ 100603 w 136102"/>
                <a:gd name="connsiteY20" fmla="*/ 100517 h 132673"/>
                <a:gd name="connsiteX21" fmla="*/ 84048 w 136102"/>
                <a:gd name="connsiteY21" fmla="*/ 100517 h 132673"/>
                <a:gd name="connsiteX22" fmla="*/ 78791 w 136102"/>
                <a:gd name="connsiteY22" fmla="*/ 84430 h 132673"/>
                <a:gd name="connsiteX23" fmla="*/ 65046 w 136102"/>
                <a:gd name="connsiteY23" fmla="*/ 73981 h 132673"/>
                <a:gd name="connsiteX24" fmla="*/ 57788 w 136102"/>
                <a:gd name="connsiteY24" fmla="*/ 73981 h 132673"/>
                <a:gd name="connsiteX25" fmla="*/ 57788 w 136102"/>
                <a:gd name="connsiteY25" fmla="*/ 100536 h 132673"/>
                <a:gd name="connsiteX26" fmla="*/ 57788 w 136102"/>
                <a:gd name="connsiteY26" fmla="*/ 100517 h 132673"/>
                <a:gd name="connsiteX27" fmla="*/ 58169 w 136102"/>
                <a:gd name="connsiteY27" fmla="*/ 63132 h 132673"/>
                <a:gd name="connsiteX28" fmla="*/ 65427 w 136102"/>
                <a:gd name="connsiteY28" fmla="*/ 63132 h 132673"/>
                <a:gd name="connsiteX29" fmla="*/ 80772 w 136102"/>
                <a:gd name="connsiteY29" fmla="*/ 53492 h 132673"/>
                <a:gd name="connsiteX30" fmla="*/ 66637 w 136102"/>
                <a:gd name="connsiteY30" fmla="*/ 43405 h 132673"/>
                <a:gd name="connsiteX31" fmla="*/ 58169 w 136102"/>
                <a:gd name="connsiteY31" fmla="*/ 44253 h 132673"/>
                <a:gd name="connsiteX32" fmla="*/ 58169 w 136102"/>
                <a:gd name="connsiteY32" fmla="*/ 63132 h 132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36102" h="132673">
                  <a:moveTo>
                    <a:pt x="136103" y="65932"/>
                  </a:moveTo>
                  <a:cubicBezTo>
                    <a:pt x="136103" y="103318"/>
                    <a:pt x="106613" y="132674"/>
                    <a:pt x="68256" y="132674"/>
                  </a:cubicBezTo>
                  <a:cubicBezTo>
                    <a:pt x="29909" y="132674"/>
                    <a:pt x="0" y="103318"/>
                    <a:pt x="0" y="65932"/>
                  </a:cubicBezTo>
                  <a:cubicBezTo>
                    <a:pt x="0" y="28546"/>
                    <a:pt x="30289" y="0"/>
                    <a:pt x="68256" y="0"/>
                  </a:cubicBezTo>
                  <a:cubicBezTo>
                    <a:pt x="106232" y="0"/>
                    <a:pt x="136103" y="29356"/>
                    <a:pt x="136103" y="65932"/>
                  </a:cubicBezTo>
                  <a:close/>
                  <a:moveTo>
                    <a:pt x="16983" y="65932"/>
                  </a:moveTo>
                  <a:cubicBezTo>
                    <a:pt x="16983" y="95288"/>
                    <a:pt x="38795" y="118596"/>
                    <a:pt x="68675" y="118596"/>
                  </a:cubicBezTo>
                  <a:cubicBezTo>
                    <a:pt x="98565" y="118596"/>
                    <a:pt x="119167" y="95288"/>
                    <a:pt x="119167" y="66342"/>
                  </a:cubicBezTo>
                  <a:cubicBezTo>
                    <a:pt x="119167" y="37405"/>
                    <a:pt x="97746" y="13268"/>
                    <a:pt x="68304" y="13268"/>
                  </a:cubicBezTo>
                  <a:cubicBezTo>
                    <a:pt x="38852" y="13268"/>
                    <a:pt x="17002" y="36995"/>
                    <a:pt x="17002" y="65932"/>
                  </a:cubicBezTo>
                  <a:lnTo>
                    <a:pt x="16983" y="65932"/>
                  </a:lnTo>
                  <a:close/>
                  <a:moveTo>
                    <a:pt x="57788" y="100517"/>
                  </a:moveTo>
                  <a:lnTo>
                    <a:pt x="42443" y="100517"/>
                  </a:lnTo>
                  <a:lnTo>
                    <a:pt x="42443" y="34585"/>
                  </a:lnTo>
                  <a:cubicBezTo>
                    <a:pt x="48473" y="33385"/>
                    <a:pt x="56979" y="32575"/>
                    <a:pt x="67866" y="32575"/>
                  </a:cubicBezTo>
                  <a:cubicBezTo>
                    <a:pt x="80400" y="32575"/>
                    <a:pt x="86030" y="34585"/>
                    <a:pt x="90887" y="37405"/>
                  </a:cubicBezTo>
                  <a:cubicBezTo>
                    <a:pt x="94536" y="40215"/>
                    <a:pt x="97355" y="45444"/>
                    <a:pt x="97355" y="51873"/>
                  </a:cubicBezTo>
                  <a:cubicBezTo>
                    <a:pt x="97355" y="59122"/>
                    <a:pt x="91697" y="64751"/>
                    <a:pt x="83648" y="67151"/>
                  </a:cubicBezTo>
                  <a:lnTo>
                    <a:pt x="83648" y="67961"/>
                  </a:lnTo>
                  <a:cubicBezTo>
                    <a:pt x="90078" y="70352"/>
                    <a:pt x="93726" y="75190"/>
                    <a:pt x="95745" y="84029"/>
                  </a:cubicBezTo>
                  <a:cubicBezTo>
                    <a:pt x="97746" y="94078"/>
                    <a:pt x="98955" y="98107"/>
                    <a:pt x="100603" y="100517"/>
                  </a:cubicBezTo>
                  <a:lnTo>
                    <a:pt x="84048" y="100517"/>
                  </a:lnTo>
                  <a:cubicBezTo>
                    <a:pt x="82020" y="98107"/>
                    <a:pt x="80791" y="92088"/>
                    <a:pt x="78791" y="84430"/>
                  </a:cubicBezTo>
                  <a:cubicBezTo>
                    <a:pt x="77581" y="77200"/>
                    <a:pt x="73533" y="73981"/>
                    <a:pt x="65046" y="73981"/>
                  </a:cubicBezTo>
                  <a:lnTo>
                    <a:pt x="57788" y="73981"/>
                  </a:lnTo>
                  <a:lnTo>
                    <a:pt x="57788" y="100536"/>
                  </a:lnTo>
                  <a:lnTo>
                    <a:pt x="57788" y="100517"/>
                  </a:lnTo>
                  <a:close/>
                  <a:moveTo>
                    <a:pt x="58169" y="63132"/>
                  </a:moveTo>
                  <a:lnTo>
                    <a:pt x="65427" y="63132"/>
                  </a:lnTo>
                  <a:cubicBezTo>
                    <a:pt x="73914" y="63132"/>
                    <a:pt x="80772" y="60322"/>
                    <a:pt x="80772" y="53492"/>
                  </a:cubicBezTo>
                  <a:cubicBezTo>
                    <a:pt x="80772" y="47454"/>
                    <a:pt x="76352" y="43405"/>
                    <a:pt x="66637" y="43405"/>
                  </a:cubicBezTo>
                  <a:cubicBezTo>
                    <a:pt x="62608" y="43405"/>
                    <a:pt x="59770" y="43825"/>
                    <a:pt x="58169" y="44253"/>
                  </a:cubicBezTo>
                  <a:lnTo>
                    <a:pt x="58169" y="63132"/>
                  </a:lnTo>
                  <a:close/>
                </a:path>
              </a:pathLst>
            </a:custGeom>
            <a:solidFill>
              <a:srgbClr val="1D63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E649394D-7DBB-A151-D1C0-995E1836A049}"/>
                </a:ext>
              </a:extLst>
            </p:cNvPr>
            <p:cNvSpPr/>
            <p:nvPr/>
          </p:nvSpPr>
          <p:spPr>
            <a:xfrm>
              <a:off x="5295756" y="3051628"/>
              <a:ext cx="519712" cy="755865"/>
            </a:xfrm>
            <a:custGeom>
              <a:avLst/>
              <a:gdLst>
                <a:gd name="connsiteX0" fmla="*/ 505539 w 519712"/>
                <a:gd name="connsiteY0" fmla="*/ 13935 h 755865"/>
                <a:gd name="connsiteX1" fmla="*/ 470973 w 519712"/>
                <a:gd name="connsiteY1" fmla="*/ 0 h 755865"/>
                <a:gd name="connsiteX2" fmla="*/ 436426 w 519712"/>
                <a:gd name="connsiteY2" fmla="*/ 13935 h 755865"/>
                <a:gd name="connsiteX3" fmla="*/ 422786 w 519712"/>
                <a:gd name="connsiteY3" fmla="*/ 49139 h 755865"/>
                <a:gd name="connsiteX4" fmla="*/ 422786 w 519712"/>
                <a:gd name="connsiteY4" fmla="*/ 284826 h 755865"/>
                <a:gd name="connsiteX5" fmla="*/ 259861 w 519712"/>
                <a:gd name="connsiteY5" fmla="*/ 226647 h 755865"/>
                <a:gd name="connsiteX6" fmla="*/ 76029 w 519712"/>
                <a:gd name="connsiteY6" fmla="*/ 304171 h 755865"/>
                <a:gd name="connsiteX7" fmla="*/ 0 w 519712"/>
                <a:gd name="connsiteY7" fmla="*/ 491261 h 755865"/>
                <a:gd name="connsiteX8" fmla="*/ 76029 w 519712"/>
                <a:gd name="connsiteY8" fmla="*/ 678352 h 755865"/>
                <a:gd name="connsiteX9" fmla="*/ 259861 w 519712"/>
                <a:gd name="connsiteY9" fmla="*/ 755866 h 755865"/>
                <a:gd name="connsiteX10" fmla="*/ 443684 w 519712"/>
                <a:gd name="connsiteY10" fmla="*/ 678352 h 755865"/>
                <a:gd name="connsiteX11" fmla="*/ 519713 w 519712"/>
                <a:gd name="connsiteY11" fmla="*/ 491261 h 755865"/>
                <a:gd name="connsiteX12" fmla="*/ 519713 w 519712"/>
                <a:gd name="connsiteY12" fmla="*/ 49139 h 755865"/>
                <a:gd name="connsiteX13" fmla="*/ 505539 w 519712"/>
                <a:gd name="connsiteY13" fmla="*/ 13935 h 755865"/>
                <a:gd name="connsiteX14" fmla="*/ 409994 w 519712"/>
                <a:gd name="connsiteY14" fmla="*/ 555022 h 755865"/>
                <a:gd name="connsiteX15" fmla="*/ 409994 w 519712"/>
                <a:gd name="connsiteY15" fmla="*/ 555374 h 755865"/>
                <a:gd name="connsiteX16" fmla="*/ 375266 w 519712"/>
                <a:gd name="connsiteY16" fmla="*/ 607981 h 755865"/>
                <a:gd name="connsiteX17" fmla="*/ 323612 w 519712"/>
                <a:gd name="connsiteY17" fmla="*/ 643861 h 755865"/>
                <a:gd name="connsiteX18" fmla="*/ 260033 w 519712"/>
                <a:gd name="connsiteY18" fmla="*/ 657111 h 755865"/>
                <a:gd name="connsiteX19" fmla="*/ 195939 w 519712"/>
                <a:gd name="connsiteY19" fmla="*/ 643861 h 755865"/>
                <a:gd name="connsiteX20" fmla="*/ 144466 w 519712"/>
                <a:gd name="connsiteY20" fmla="*/ 608152 h 755865"/>
                <a:gd name="connsiteX21" fmla="*/ 109918 w 519712"/>
                <a:gd name="connsiteY21" fmla="*/ 555546 h 755865"/>
                <a:gd name="connsiteX22" fmla="*/ 97126 w 519712"/>
                <a:gd name="connsiteY22" fmla="*/ 491261 h 755865"/>
                <a:gd name="connsiteX23" fmla="*/ 109918 w 519712"/>
                <a:gd name="connsiteY23" fmla="*/ 426968 h 755865"/>
                <a:gd name="connsiteX24" fmla="*/ 144466 w 519712"/>
                <a:gd name="connsiteY24" fmla="*/ 374361 h 755865"/>
                <a:gd name="connsiteX25" fmla="*/ 195939 w 519712"/>
                <a:gd name="connsiteY25" fmla="*/ 338652 h 755865"/>
                <a:gd name="connsiteX26" fmla="*/ 260033 w 519712"/>
                <a:gd name="connsiteY26" fmla="*/ 325412 h 755865"/>
                <a:gd name="connsiteX27" fmla="*/ 323612 w 519712"/>
                <a:gd name="connsiteY27" fmla="*/ 338652 h 755865"/>
                <a:gd name="connsiteX28" fmla="*/ 375266 w 519712"/>
                <a:gd name="connsiteY28" fmla="*/ 374542 h 755865"/>
                <a:gd name="connsiteX29" fmla="*/ 409994 w 519712"/>
                <a:gd name="connsiteY29" fmla="*/ 427149 h 755865"/>
                <a:gd name="connsiteX30" fmla="*/ 422786 w 519712"/>
                <a:gd name="connsiteY30" fmla="*/ 491081 h 755865"/>
                <a:gd name="connsiteX31" fmla="*/ 409994 w 519712"/>
                <a:gd name="connsiteY31" fmla="*/ 555022 h 755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19712" h="755865">
                  <a:moveTo>
                    <a:pt x="505539" y="13935"/>
                  </a:moveTo>
                  <a:cubicBezTo>
                    <a:pt x="496034" y="4705"/>
                    <a:pt x="484632" y="0"/>
                    <a:pt x="470973" y="0"/>
                  </a:cubicBezTo>
                  <a:cubicBezTo>
                    <a:pt x="457305" y="0"/>
                    <a:pt x="445570" y="4705"/>
                    <a:pt x="436426" y="13935"/>
                  </a:cubicBezTo>
                  <a:cubicBezTo>
                    <a:pt x="427263" y="23174"/>
                    <a:pt x="422786" y="35023"/>
                    <a:pt x="422786" y="49139"/>
                  </a:cubicBezTo>
                  <a:lnTo>
                    <a:pt x="422786" y="284826"/>
                  </a:lnTo>
                  <a:cubicBezTo>
                    <a:pt x="375790" y="246155"/>
                    <a:pt x="321545" y="226647"/>
                    <a:pt x="259861" y="226647"/>
                  </a:cubicBezTo>
                  <a:cubicBezTo>
                    <a:pt x="188147" y="226647"/>
                    <a:pt x="126835" y="252432"/>
                    <a:pt x="76029" y="304171"/>
                  </a:cubicBezTo>
                  <a:cubicBezTo>
                    <a:pt x="25222" y="355730"/>
                    <a:pt x="0" y="418100"/>
                    <a:pt x="0" y="491261"/>
                  </a:cubicBezTo>
                  <a:cubicBezTo>
                    <a:pt x="0" y="564413"/>
                    <a:pt x="25403" y="626612"/>
                    <a:pt x="76029" y="678352"/>
                  </a:cubicBezTo>
                  <a:cubicBezTo>
                    <a:pt x="126835" y="729910"/>
                    <a:pt x="187995" y="755866"/>
                    <a:pt x="259861" y="755866"/>
                  </a:cubicBezTo>
                  <a:cubicBezTo>
                    <a:pt x="331718" y="755866"/>
                    <a:pt x="392202" y="730082"/>
                    <a:pt x="443684" y="678352"/>
                  </a:cubicBezTo>
                  <a:cubicBezTo>
                    <a:pt x="494490" y="627307"/>
                    <a:pt x="519713" y="564947"/>
                    <a:pt x="519713" y="491261"/>
                  </a:cubicBezTo>
                  <a:lnTo>
                    <a:pt x="519713" y="49139"/>
                  </a:lnTo>
                  <a:cubicBezTo>
                    <a:pt x="519713" y="35023"/>
                    <a:pt x="515055" y="23174"/>
                    <a:pt x="505539" y="13935"/>
                  </a:cubicBezTo>
                  <a:close/>
                  <a:moveTo>
                    <a:pt x="409994" y="555022"/>
                  </a:moveTo>
                  <a:lnTo>
                    <a:pt x="409994" y="555374"/>
                  </a:lnTo>
                  <a:cubicBezTo>
                    <a:pt x="401527" y="575405"/>
                    <a:pt x="389944" y="592998"/>
                    <a:pt x="375266" y="607981"/>
                  </a:cubicBezTo>
                  <a:cubicBezTo>
                    <a:pt x="360597" y="623135"/>
                    <a:pt x="343300" y="634984"/>
                    <a:pt x="323612" y="643861"/>
                  </a:cubicBezTo>
                  <a:cubicBezTo>
                    <a:pt x="303743" y="652748"/>
                    <a:pt x="282664" y="657111"/>
                    <a:pt x="260033" y="657111"/>
                  </a:cubicBezTo>
                  <a:cubicBezTo>
                    <a:pt x="237411" y="657111"/>
                    <a:pt x="215818" y="652748"/>
                    <a:pt x="195939" y="643861"/>
                  </a:cubicBezTo>
                  <a:cubicBezTo>
                    <a:pt x="176070" y="634984"/>
                    <a:pt x="158963" y="623135"/>
                    <a:pt x="144466" y="608152"/>
                  </a:cubicBezTo>
                  <a:cubicBezTo>
                    <a:pt x="129949" y="593169"/>
                    <a:pt x="118386" y="575586"/>
                    <a:pt x="109918" y="555546"/>
                  </a:cubicBezTo>
                  <a:cubicBezTo>
                    <a:pt x="101451" y="535334"/>
                    <a:pt x="97126" y="513921"/>
                    <a:pt x="97126" y="491261"/>
                  </a:cubicBezTo>
                  <a:cubicBezTo>
                    <a:pt x="97126" y="468601"/>
                    <a:pt x="101451" y="447180"/>
                    <a:pt x="109918" y="426968"/>
                  </a:cubicBezTo>
                  <a:cubicBezTo>
                    <a:pt x="118386" y="406756"/>
                    <a:pt x="129969" y="389344"/>
                    <a:pt x="144466" y="374361"/>
                  </a:cubicBezTo>
                  <a:cubicBezTo>
                    <a:pt x="158982" y="359378"/>
                    <a:pt x="176251" y="347539"/>
                    <a:pt x="195939" y="338652"/>
                  </a:cubicBezTo>
                  <a:cubicBezTo>
                    <a:pt x="215818" y="329775"/>
                    <a:pt x="237068" y="325412"/>
                    <a:pt x="260033" y="325412"/>
                  </a:cubicBezTo>
                  <a:cubicBezTo>
                    <a:pt x="282997" y="325412"/>
                    <a:pt x="303743" y="329775"/>
                    <a:pt x="323612" y="338652"/>
                  </a:cubicBezTo>
                  <a:cubicBezTo>
                    <a:pt x="343481" y="347539"/>
                    <a:pt x="360597" y="359378"/>
                    <a:pt x="375266" y="374542"/>
                  </a:cubicBezTo>
                  <a:cubicBezTo>
                    <a:pt x="389944" y="389696"/>
                    <a:pt x="401527" y="407289"/>
                    <a:pt x="409994" y="427149"/>
                  </a:cubicBezTo>
                  <a:cubicBezTo>
                    <a:pt x="418462" y="447180"/>
                    <a:pt x="422786" y="468440"/>
                    <a:pt x="422786" y="491081"/>
                  </a:cubicBezTo>
                  <a:cubicBezTo>
                    <a:pt x="422786" y="513721"/>
                    <a:pt x="418462" y="535162"/>
                    <a:pt x="409994" y="555022"/>
                  </a:cubicBezTo>
                  <a:close/>
                </a:path>
              </a:pathLst>
            </a:custGeom>
            <a:solidFill>
              <a:srgbClr val="1D63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3C6594B5-5414-0621-24CA-6BB4A5691369}"/>
                </a:ext>
              </a:extLst>
            </p:cNvPr>
            <p:cNvSpPr/>
            <p:nvPr/>
          </p:nvSpPr>
          <p:spPr>
            <a:xfrm>
              <a:off x="7447101" y="3278438"/>
              <a:ext cx="520093" cy="529208"/>
            </a:xfrm>
            <a:custGeom>
              <a:avLst/>
              <a:gdLst>
                <a:gd name="connsiteX0" fmla="*/ 501053 w 520093"/>
                <a:gd name="connsiteY0" fmla="*/ 162887 h 529208"/>
                <a:gd name="connsiteX1" fmla="*/ 444017 w 520093"/>
                <a:gd name="connsiteY1" fmla="*/ 77696 h 529208"/>
                <a:gd name="connsiteX2" fmla="*/ 443684 w 520093"/>
                <a:gd name="connsiteY2" fmla="*/ 77514 h 529208"/>
                <a:gd name="connsiteX3" fmla="*/ 259852 w 520093"/>
                <a:gd name="connsiteY3" fmla="*/ 0 h 529208"/>
                <a:gd name="connsiteX4" fmla="*/ 76010 w 520093"/>
                <a:gd name="connsiteY4" fmla="*/ 77514 h 529208"/>
                <a:gd name="connsiteX5" fmla="*/ 0 w 520093"/>
                <a:gd name="connsiteY5" fmla="*/ 264605 h 529208"/>
                <a:gd name="connsiteX6" fmla="*/ 76010 w 520093"/>
                <a:gd name="connsiteY6" fmla="*/ 451695 h 529208"/>
                <a:gd name="connsiteX7" fmla="*/ 259852 w 520093"/>
                <a:gd name="connsiteY7" fmla="*/ 529209 h 529208"/>
                <a:gd name="connsiteX8" fmla="*/ 429682 w 520093"/>
                <a:gd name="connsiteY8" fmla="*/ 464944 h 529208"/>
                <a:gd name="connsiteX9" fmla="*/ 443684 w 520093"/>
                <a:gd name="connsiteY9" fmla="*/ 429568 h 529208"/>
                <a:gd name="connsiteX10" fmla="*/ 430016 w 520093"/>
                <a:gd name="connsiteY10" fmla="*/ 394373 h 529208"/>
                <a:gd name="connsiteX11" fmla="*/ 395478 w 520093"/>
                <a:gd name="connsiteY11" fmla="*/ 380438 h 529208"/>
                <a:gd name="connsiteX12" fmla="*/ 363531 w 520093"/>
                <a:gd name="connsiteY12" fmla="*/ 392811 h 529208"/>
                <a:gd name="connsiteX13" fmla="*/ 316192 w 520093"/>
                <a:gd name="connsiteY13" fmla="*/ 421215 h 529208"/>
                <a:gd name="connsiteX14" fmla="*/ 260052 w 520093"/>
                <a:gd name="connsiteY14" fmla="*/ 430635 h 529208"/>
                <a:gd name="connsiteX15" fmla="*/ 208397 w 520093"/>
                <a:gd name="connsiteY15" fmla="*/ 422110 h 529208"/>
                <a:gd name="connsiteX16" fmla="*/ 162944 w 520093"/>
                <a:gd name="connsiteY16" fmla="*/ 398240 h 529208"/>
                <a:gd name="connsiteX17" fmla="*/ 127006 w 520093"/>
                <a:gd name="connsiteY17" fmla="*/ 361312 h 529208"/>
                <a:gd name="connsiteX18" fmla="*/ 103870 w 520093"/>
                <a:gd name="connsiteY18" fmla="*/ 313754 h 529208"/>
                <a:gd name="connsiteX19" fmla="*/ 471364 w 520093"/>
                <a:gd name="connsiteY19" fmla="*/ 313754 h 529208"/>
                <a:gd name="connsiteX20" fmla="*/ 505911 w 520093"/>
                <a:gd name="connsiteY20" fmla="*/ 299818 h 529208"/>
                <a:gd name="connsiteX21" fmla="*/ 520094 w 520093"/>
                <a:gd name="connsiteY21" fmla="*/ 264624 h 529208"/>
                <a:gd name="connsiteX22" fmla="*/ 501091 w 520093"/>
                <a:gd name="connsiteY22" fmla="*/ 162887 h 529208"/>
                <a:gd name="connsiteX23" fmla="*/ 501053 w 520093"/>
                <a:gd name="connsiteY23" fmla="*/ 162887 h 529208"/>
                <a:gd name="connsiteX24" fmla="*/ 103489 w 520093"/>
                <a:gd name="connsiteY24" fmla="*/ 215494 h 529208"/>
                <a:gd name="connsiteX25" fmla="*/ 126302 w 520093"/>
                <a:gd name="connsiteY25" fmla="*/ 167945 h 529208"/>
                <a:gd name="connsiteX26" fmla="*/ 162411 w 520093"/>
                <a:gd name="connsiteY26" fmla="*/ 131007 h 529208"/>
                <a:gd name="connsiteX27" fmla="*/ 208359 w 520093"/>
                <a:gd name="connsiteY27" fmla="*/ 107147 h 529208"/>
                <a:gd name="connsiteX28" fmla="*/ 259852 w 520093"/>
                <a:gd name="connsiteY28" fmla="*/ 98612 h 529208"/>
                <a:gd name="connsiteX29" fmla="*/ 311134 w 520093"/>
                <a:gd name="connsiteY29" fmla="*/ 107147 h 529208"/>
                <a:gd name="connsiteX30" fmla="*/ 356588 w 520093"/>
                <a:gd name="connsiteY30" fmla="*/ 131007 h 529208"/>
                <a:gd name="connsiteX31" fmla="*/ 392697 w 520093"/>
                <a:gd name="connsiteY31" fmla="*/ 167945 h 529208"/>
                <a:gd name="connsiteX32" fmla="*/ 416214 w 520093"/>
                <a:gd name="connsiteY32" fmla="*/ 215494 h 529208"/>
                <a:gd name="connsiteX33" fmla="*/ 103470 w 520093"/>
                <a:gd name="connsiteY33" fmla="*/ 215494 h 529208"/>
                <a:gd name="connsiteX34" fmla="*/ 103489 w 520093"/>
                <a:gd name="connsiteY34" fmla="*/ 215494 h 529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20093" h="529208">
                  <a:moveTo>
                    <a:pt x="501053" y="162887"/>
                  </a:moveTo>
                  <a:cubicBezTo>
                    <a:pt x="488442" y="131521"/>
                    <a:pt x="469221" y="103137"/>
                    <a:pt x="444017" y="77696"/>
                  </a:cubicBezTo>
                  <a:lnTo>
                    <a:pt x="443684" y="77514"/>
                  </a:lnTo>
                  <a:cubicBezTo>
                    <a:pt x="392364" y="25956"/>
                    <a:pt x="331003" y="0"/>
                    <a:pt x="259852" y="0"/>
                  </a:cubicBezTo>
                  <a:cubicBezTo>
                    <a:pt x="188700" y="0"/>
                    <a:pt x="126816" y="25775"/>
                    <a:pt x="76010" y="77514"/>
                  </a:cubicBezTo>
                  <a:cubicBezTo>
                    <a:pt x="25203" y="129073"/>
                    <a:pt x="0" y="191453"/>
                    <a:pt x="0" y="264605"/>
                  </a:cubicBezTo>
                  <a:cubicBezTo>
                    <a:pt x="0" y="337757"/>
                    <a:pt x="25403" y="399955"/>
                    <a:pt x="76010" y="451695"/>
                  </a:cubicBezTo>
                  <a:cubicBezTo>
                    <a:pt x="126816" y="503254"/>
                    <a:pt x="187986" y="529209"/>
                    <a:pt x="259852" y="529209"/>
                  </a:cubicBezTo>
                  <a:cubicBezTo>
                    <a:pt x="325136" y="529209"/>
                    <a:pt x="381629" y="507797"/>
                    <a:pt x="429682" y="464944"/>
                  </a:cubicBezTo>
                  <a:cubicBezTo>
                    <a:pt x="438979" y="455190"/>
                    <a:pt x="443684" y="443351"/>
                    <a:pt x="443684" y="429568"/>
                  </a:cubicBezTo>
                  <a:cubicBezTo>
                    <a:pt x="443684" y="415795"/>
                    <a:pt x="439198" y="403612"/>
                    <a:pt x="430016" y="394373"/>
                  </a:cubicBezTo>
                  <a:cubicBezTo>
                    <a:pt x="420881" y="385134"/>
                    <a:pt x="409299" y="380438"/>
                    <a:pt x="395478" y="380438"/>
                  </a:cubicBezTo>
                  <a:cubicBezTo>
                    <a:pt x="383400" y="380791"/>
                    <a:pt x="372666" y="384801"/>
                    <a:pt x="363531" y="392811"/>
                  </a:cubicBezTo>
                  <a:cubicBezTo>
                    <a:pt x="349015" y="405346"/>
                    <a:pt x="333289" y="414938"/>
                    <a:pt x="316192" y="421215"/>
                  </a:cubicBezTo>
                  <a:cubicBezTo>
                    <a:pt x="299076" y="427492"/>
                    <a:pt x="280416" y="430635"/>
                    <a:pt x="260052" y="430635"/>
                  </a:cubicBezTo>
                  <a:cubicBezTo>
                    <a:pt x="242068" y="430635"/>
                    <a:pt x="224790" y="427854"/>
                    <a:pt x="208397" y="422110"/>
                  </a:cubicBezTo>
                  <a:cubicBezTo>
                    <a:pt x="191957" y="416366"/>
                    <a:pt x="176603" y="408508"/>
                    <a:pt x="162944" y="398240"/>
                  </a:cubicBezTo>
                  <a:cubicBezTo>
                    <a:pt x="149105" y="387953"/>
                    <a:pt x="137208" y="375780"/>
                    <a:pt x="127006" y="361312"/>
                  </a:cubicBezTo>
                  <a:cubicBezTo>
                    <a:pt x="116815" y="347015"/>
                    <a:pt x="109042" y="331165"/>
                    <a:pt x="103870" y="313754"/>
                  </a:cubicBezTo>
                  <a:lnTo>
                    <a:pt x="471364" y="313754"/>
                  </a:lnTo>
                  <a:cubicBezTo>
                    <a:pt x="484994" y="313754"/>
                    <a:pt x="496396" y="309058"/>
                    <a:pt x="505911" y="299818"/>
                  </a:cubicBezTo>
                  <a:cubicBezTo>
                    <a:pt x="515426" y="290579"/>
                    <a:pt x="520094" y="278740"/>
                    <a:pt x="520094" y="264624"/>
                  </a:cubicBezTo>
                  <a:cubicBezTo>
                    <a:pt x="520094" y="228048"/>
                    <a:pt x="513664" y="194081"/>
                    <a:pt x="501091" y="162887"/>
                  </a:cubicBezTo>
                  <a:lnTo>
                    <a:pt x="501053" y="162887"/>
                  </a:lnTo>
                  <a:close/>
                  <a:moveTo>
                    <a:pt x="103489" y="215494"/>
                  </a:moveTo>
                  <a:cubicBezTo>
                    <a:pt x="108509" y="198244"/>
                    <a:pt x="116100" y="182394"/>
                    <a:pt x="126302" y="167945"/>
                  </a:cubicBezTo>
                  <a:cubicBezTo>
                    <a:pt x="136512" y="153648"/>
                    <a:pt x="148590" y="141294"/>
                    <a:pt x="162411" y="131007"/>
                  </a:cubicBezTo>
                  <a:cubicBezTo>
                    <a:pt x="176412" y="120729"/>
                    <a:pt x="191596" y="112890"/>
                    <a:pt x="208359" y="107147"/>
                  </a:cubicBezTo>
                  <a:cubicBezTo>
                    <a:pt x="225095" y="101403"/>
                    <a:pt x="242183" y="98612"/>
                    <a:pt x="259852" y="98612"/>
                  </a:cubicBezTo>
                  <a:cubicBezTo>
                    <a:pt x="277521" y="98612"/>
                    <a:pt x="294580" y="101403"/>
                    <a:pt x="311134" y="107147"/>
                  </a:cubicBezTo>
                  <a:cubicBezTo>
                    <a:pt x="327736" y="112890"/>
                    <a:pt x="342967" y="120729"/>
                    <a:pt x="356588" y="131007"/>
                  </a:cubicBezTo>
                  <a:cubicBezTo>
                    <a:pt x="370427" y="141294"/>
                    <a:pt x="382505" y="153476"/>
                    <a:pt x="392697" y="167945"/>
                  </a:cubicBezTo>
                  <a:cubicBezTo>
                    <a:pt x="403051" y="182232"/>
                    <a:pt x="410861" y="198082"/>
                    <a:pt x="416214" y="215494"/>
                  </a:cubicBezTo>
                  <a:lnTo>
                    <a:pt x="103470" y="215494"/>
                  </a:lnTo>
                  <a:lnTo>
                    <a:pt x="103489" y="215494"/>
                  </a:lnTo>
                  <a:close/>
                </a:path>
              </a:pathLst>
            </a:custGeom>
            <a:solidFill>
              <a:srgbClr val="1D63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8639F5A5-8579-197C-ABCC-D423BA62DCD0}"/>
                </a:ext>
              </a:extLst>
            </p:cNvPr>
            <p:cNvSpPr/>
            <p:nvPr/>
          </p:nvSpPr>
          <p:spPr>
            <a:xfrm>
              <a:off x="8020201" y="3278609"/>
              <a:ext cx="392382" cy="529056"/>
            </a:xfrm>
            <a:custGeom>
              <a:avLst/>
              <a:gdLst>
                <a:gd name="connsiteX0" fmla="*/ 379572 w 392382"/>
                <a:gd name="connsiteY0" fmla="*/ 32928 h 529056"/>
                <a:gd name="connsiteX1" fmla="*/ 346910 w 392382"/>
                <a:gd name="connsiteY1" fmla="*/ 12897 h 529056"/>
                <a:gd name="connsiteX2" fmla="*/ 303724 w 392382"/>
                <a:gd name="connsiteY2" fmla="*/ 2791 h 529056"/>
                <a:gd name="connsiteX3" fmla="*/ 259852 w 392382"/>
                <a:gd name="connsiteY3" fmla="*/ 0 h 529056"/>
                <a:gd name="connsiteX4" fmla="*/ 172603 w 392382"/>
                <a:gd name="connsiteY4" fmla="*/ 15164 h 529056"/>
                <a:gd name="connsiteX5" fmla="*/ 96907 w 392382"/>
                <a:gd name="connsiteY5" fmla="*/ 58531 h 529056"/>
                <a:gd name="connsiteX6" fmla="*/ 96907 w 392382"/>
                <a:gd name="connsiteY6" fmla="*/ 49139 h 529056"/>
                <a:gd name="connsiteX7" fmla="*/ 82725 w 392382"/>
                <a:gd name="connsiteY7" fmla="*/ 14468 h 529056"/>
                <a:gd name="connsiteX8" fmla="*/ 48720 w 392382"/>
                <a:gd name="connsiteY8" fmla="*/ 19 h 529056"/>
                <a:gd name="connsiteX9" fmla="*/ 14174 w 392382"/>
                <a:gd name="connsiteY9" fmla="*/ 14468 h 529056"/>
                <a:gd name="connsiteX10" fmla="*/ 0 w 392382"/>
                <a:gd name="connsiteY10" fmla="*/ 49139 h 529056"/>
                <a:gd name="connsiteX11" fmla="*/ 0 w 392382"/>
                <a:gd name="connsiteY11" fmla="*/ 479946 h 529056"/>
                <a:gd name="connsiteX12" fmla="*/ 14174 w 392382"/>
                <a:gd name="connsiteY12" fmla="*/ 514607 h 529056"/>
                <a:gd name="connsiteX13" fmla="*/ 48720 w 392382"/>
                <a:gd name="connsiteY13" fmla="*/ 529057 h 529056"/>
                <a:gd name="connsiteX14" fmla="*/ 82725 w 392382"/>
                <a:gd name="connsiteY14" fmla="*/ 514607 h 529056"/>
                <a:gd name="connsiteX15" fmla="*/ 96907 w 392382"/>
                <a:gd name="connsiteY15" fmla="*/ 479946 h 529056"/>
                <a:gd name="connsiteX16" fmla="*/ 96907 w 392382"/>
                <a:gd name="connsiteY16" fmla="*/ 264452 h 529056"/>
                <a:gd name="connsiteX17" fmla="*/ 109700 w 392382"/>
                <a:gd name="connsiteY17" fmla="*/ 199654 h 529056"/>
                <a:gd name="connsiteX18" fmla="*/ 144418 w 392382"/>
                <a:gd name="connsiteY18" fmla="*/ 147047 h 529056"/>
                <a:gd name="connsiteX19" fmla="*/ 196082 w 392382"/>
                <a:gd name="connsiteY19" fmla="*/ 111671 h 529056"/>
                <a:gd name="connsiteX20" fmla="*/ 259699 w 392382"/>
                <a:gd name="connsiteY20" fmla="*/ 98603 h 529056"/>
                <a:gd name="connsiteX21" fmla="*/ 323269 w 392382"/>
                <a:gd name="connsiteY21" fmla="*/ 110442 h 529056"/>
                <a:gd name="connsiteX22" fmla="*/ 343662 w 392382"/>
                <a:gd name="connsiteY22" fmla="*/ 115681 h 529056"/>
                <a:gd name="connsiteX23" fmla="*/ 362655 w 392382"/>
                <a:gd name="connsiteY23" fmla="*/ 111852 h 529056"/>
                <a:gd name="connsiteX24" fmla="*/ 378047 w 392382"/>
                <a:gd name="connsiteY24" fmla="*/ 101232 h 529056"/>
                <a:gd name="connsiteX25" fmla="*/ 388391 w 392382"/>
                <a:gd name="connsiteY25" fmla="*/ 85373 h 529056"/>
                <a:gd name="connsiteX26" fmla="*/ 392382 w 392382"/>
                <a:gd name="connsiteY26" fmla="*/ 66037 h 529056"/>
                <a:gd name="connsiteX27" fmla="*/ 379429 w 392382"/>
                <a:gd name="connsiteY27" fmla="*/ 32928 h 529056"/>
                <a:gd name="connsiteX28" fmla="*/ 379590 w 392382"/>
                <a:gd name="connsiteY28" fmla="*/ 32928 h 529056"/>
                <a:gd name="connsiteX29" fmla="*/ 379572 w 392382"/>
                <a:gd name="connsiteY29" fmla="*/ 32928 h 529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2382" h="529056">
                  <a:moveTo>
                    <a:pt x="379572" y="32928"/>
                  </a:moveTo>
                  <a:cubicBezTo>
                    <a:pt x="370923" y="24403"/>
                    <a:pt x="360036" y="17774"/>
                    <a:pt x="346910" y="12897"/>
                  </a:cubicBezTo>
                  <a:cubicBezTo>
                    <a:pt x="333785" y="8020"/>
                    <a:pt x="319440" y="4705"/>
                    <a:pt x="303724" y="2791"/>
                  </a:cubicBezTo>
                  <a:cubicBezTo>
                    <a:pt x="288170" y="876"/>
                    <a:pt x="273482" y="0"/>
                    <a:pt x="259852" y="0"/>
                  </a:cubicBezTo>
                  <a:cubicBezTo>
                    <a:pt x="228895" y="0"/>
                    <a:pt x="199882" y="5058"/>
                    <a:pt x="172603" y="15164"/>
                  </a:cubicBezTo>
                  <a:cubicBezTo>
                    <a:pt x="145295" y="25270"/>
                    <a:pt x="120072" y="39719"/>
                    <a:pt x="96907" y="58531"/>
                  </a:cubicBezTo>
                  <a:lnTo>
                    <a:pt x="96907" y="49139"/>
                  </a:lnTo>
                  <a:cubicBezTo>
                    <a:pt x="96907" y="35557"/>
                    <a:pt x="92250" y="24051"/>
                    <a:pt x="82725" y="14468"/>
                  </a:cubicBezTo>
                  <a:cubicBezTo>
                    <a:pt x="73247" y="4896"/>
                    <a:pt x="62008" y="19"/>
                    <a:pt x="48720" y="19"/>
                  </a:cubicBezTo>
                  <a:cubicBezTo>
                    <a:pt x="35433" y="19"/>
                    <a:pt x="23651" y="4896"/>
                    <a:pt x="14174" y="14468"/>
                  </a:cubicBezTo>
                  <a:cubicBezTo>
                    <a:pt x="4658" y="24051"/>
                    <a:pt x="0" y="35728"/>
                    <a:pt x="0" y="49139"/>
                  </a:cubicBezTo>
                  <a:lnTo>
                    <a:pt x="0" y="479946"/>
                  </a:lnTo>
                  <a:cubicBezTo>
                    <a:pt x="0" y="493528"/>
                    <a:pt x="4658" y="505035"/>
                    <a:pt x="14174" y="514607"/>
                  </a:cubicBezTo>
                  <a:cubicBezTo>
                    <a:pt x="23651" y="524189"/>
                    <a:pt x="35052" y="529057"/>
                    <a:pt x="48720" y="529057"/>
                  </a:cubicBezTo>
                  <a:cubicBezTo>
                    <a:pt x="62379" y="529057"/>
                    <a:pt x="73409" y="524189"/>
                    <a:pt x="82725" y="514607"/>
                  </a:cubicBezTo>
                  <a:cubicBezTo>
                    <a:pt x="92250" y="505035"/>
                    <a:pt x="96907" y="493348"/>
                    <a:pt x="96907" y="479946"/>
                  </a:cubicBezTo>
                  <a:lnTo>
                    <a:pt x="96907" y="264452"/>
                  </a:lnTo>
                  <a:cubicBezTo>
                    <a:pt x="96907" y="241459"/>
                    <a:pt x="101232" y="219866"/>
                    <a:pt x="109700" y="199654"/>
                  </a:cubicBezTo>
                  <a:cubicBezTo>
                    <a:pt x="118167" y="179432"/>
                    <a:pt x="129750" y="162030"/>
                    <a:pt x="144418" y="147047"/>
                  </a:cubicBezTo>
                  <a:cubicBezTo>
                    <a:pt x="159134" y="132064"/>
                    <a:pt x="176403" y="120215"/>
                    <a:pt x="196082" y="111671"/>
                  </a:cubicBezTo>
                  <a:cubicBezTo>
                    <a:pt x="215951" y="102965"/>
                    <a:pt x="237049" y="98603"/>
                    <a:pt x="259699" y="98603"/>
                  </a:cubicBezTo>
                  <a:cubicBezTo>
                    <a:pt x="282340" y="98603"/>
                    <a:pt x="303724" y="102613"/>
                    <a:pt x="323269" y="110442"/>
                  </a:cubicBezTo>
                  <a:cubicBezTo>
                    <a:pt x="331022" y="113938"/>
                    <a:pt x="337785" y="115681"/>
                    <a:pt x="343662" y="115681"/>
                  </a:cubicBezTo>
                  <a:cubicBezTo>
                    <a:pt x="350396" y="115681"/>
                    <a:pt x="356788" y="114452"/>
                    <a:pt x="362655" y="111852"/>
                  </a:cubicBezTo>
                  <a:cubicBezTo>
                    <a:pt x="368522" y="109242"/>
                    <a:pt x="373723" y="105747"/>
                    <a:pt x="378047" y="101232"/>
                  </a:cubicBezTo>
                  <a:cubicBezTo>
                    <a:pt x="382362" y="96707"/>
                    <a:pt x="385801" y="91478"/>
                    <a:pt x="388391" y="85373"/>
                  </a:cubicBezTo>
                  <a:cubicBezTo>
                    <a:pt x="390992" y="79458"/>
                    <a:pt x="392382" y="73000"/>
                    <a:pt x="392382" y="66037"/>
                  </a:cubicBezTo>
                  <a:cubicBezTo>
                    <a:pt x="392382" y="52454"/>
                    <a:pt x="388058" y="41481"/>
                    <a:pt x="379429" y="32928"/>
                  </a:cubicBezTo>
                  <a:lnTo>
                    <a:pt x="379590" y="32928"/>
                  </a:lnTo>
                  <a:lnTo>
                    <a:pt x="379572" y="32928"/>
                  </a:lnTo>
                  <a:close/>
                </a:path>
              </a:pathLst>
            </a:custGeom>
            <a:solidFill>
              <a:srgbClr val="1D63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79614C34-E496-C471-44A5-E3B44D16E95D}"/>
                </a:ext>
              </a:extLst>
            </p:cNvPr>
            <p:cNvSpPr/>
            <p:nvPr/>
          </p:nvSpPr>
          <p:spPr>
            <a:xfrm>
              <a:off x="5870580" y="3278457"/>
              <a:ext cx="519693" cy="529218"/>
            </a:xfrm>
            <a:custGeom>
              <a:avLst/>
              <a:gdLst>
                <a:gd name="connsiteX0" fmla="*/ 500501 w 519693"/>
                <a:gd name="connsiteY0" fmla="*/ 163049 h 529218"/>
                <a:gd name="connsiteX1" fmla="*/ 443665 w 519693"/>
                <a:gd name="connsiteY1" fmla="*/ 77524 h 529218"/>
                <a:gd name="connsiteX2" fmla="*/ 259842 w 519693"/>
                <a:gd name="connsiteY2" fmla="*/ 0 h 529218"/>
                <a:gd name="connsiteX3" fmla="*/ 76009 w 519693"/>
                <a:gd name="connsiteY3" fmla="*/ 77524 h 529218"/>
                <a:gd name="connsiteX4" fmla="*/ 0 w 519693"/>
                <a:gd name="connsiteY4" fmla="*/ 264614 h 529218"/>
                <a:gd name="connsiteX5" fmla="*/ 76009 w 519693"/>
                <a:gd name="connsiteY5" fmla="*/ 451704 h 529218"/>
                <a:gd name="connsiteX6" fmla="*/ 259842 w 519693"/>
                <a:gd name="connsiteY6" fmla="*/ 529219 h 529218"/>
                <a:gd name="connsiteX7" fmla="*/ 443665 w 519693"/>
                <a:gd name="connsiteY7" fmla="*/ 451704 h 529218"/>
                <a:gd name="connsiteX8" fmla="*/ 519693 w 519693"/>
                <a:gd name="connsiteY8" fmla="*/ 264614 h 529218"/>
                <a:gd name="connsiteX9" fmla="*/ 500519 w 519693"/>
                <a:gd name="connsiteY9" fmla="*/ 163049 h 529218"/>
                <a:gd name="connsiteX10" fmla="*/ 500501 w 519693"/>
                <a:gd name="connsiteY10" fmla="*/ 163049 h 529218"/>
                <a:gd name="connsiteX11" fmla="*/ 409975 w 519693"/>
                <a:gd name="connsiteY11" fmla="*/ 328193 h 529218"/>
                <a:gd name="connsiteX12" fmla="*/ 409975 w 519693"/>
                <a:gd name="connsiteY12" fmla="*/ 328546 h 529218"/>
                <a:gd name="connsiteX13" fmla="*/ 375247 w 519693"/>
                <a:gd name="connsiteY13" fmla="*/ 381152 h 529218"/>
                <a:gd name="connsiteX14" fmla="*/ 323593 w 519693"/>
                <a:gd name="connsiteY14" fmla="*/ 417043 h 529218"/>
                <a:gd name="connsiteX15" fmla="*/ 260013 w 519693"/>
                <a:gd name="connsiteY15" fmla="*/ 430282 h 529218"/>
                <a:gd name="connsiteX16" fmla="*/ 195929 w 519693"/>
                <a:gd name="connsiteY16" fmla="*/ 417043 h 529218"/>
                <a:gd name="connsiteX17" fmla="*/ 144446 w 519693"/>
                <a:gd name="connsiteY17" fmla="*/ 381333 h 529218"/>
                <a:gd name="connsiteX18" fmla="*/ 109899 w 519693"/>
                <a:gd name="connsiteY18" fmla="*/ 328727 h 529218"/>
                <a:gd name="connsiteX19" fmla="*/ 97107 w 519693"/>
                <a:gd name="connsiteY19" fmla="*/ 264433 h 529218"/>
                <a:gd name="connsiteX20" fmla="*/ 109899 w 519693"/>
                <a:gd name="connsiteY20" fmla="*/ 200139 h 529218"/>
                <a:gd name="connsiteX21" fmla="*/ 144446 w 519693"/>
                <a:gd name="connsiteY21" fmla="*/ 147533 h 529218"/>
                <a:gd name="connsiteX22" fmla="*/ 195929 w 519693"/>
                <a:gd name="connsiteY22" fmla="*/ 111823 h 529218"/>
                <a:gd name="connsiteX23" fmla="*/ 260013 w 519693"/>
                <a:gd name="connsiteY23" fmla="*/ 98584 h 529218"/>
                <a:gd name="connsiteX24" fmla="*/ 323593 w 519693"/>
                <a:gd name="connsiteY24" fmla="*/ 111823 h 529218"/>
                <a:gd name="connsiteX25" fmla="*/ 375247 w 519693"/>
                <a:gd name="connsiteY25" fmla="*/ 147714 h 529218"/>
                <a:gd name="connsiteX26" fmla="*/ 409975 w 519693"/>
                <a:gd name="connsiteY26" fmla="*/ 200320 h 529218"/>
                <a:gd name="connsiteX27" fmla="*/ 422767 w 519693"/>
                <a:gd name="connsiteY27" fmla="*/ 264252 h 529218"/>
                <a:gd name="connsiteX28" fmla="*/ 409975 w 519693"/>
                <a:gd name="connsiteY28" fmla="*/ 328193 h 529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19693" h="529218">
                  <a:moveTo>
                    <a:pt x="500501" y="163049"/>
                  </a:moveTo>
                  <a:cubicBezTo>
                    <a:pt x="487889" y="131864"/>
                    <a:pt x="469049" y="103298"/>
                    <a:pt x="443665" y="77524"/>
                  </a:cubicBezTo>
                  <a:cubicBezTo>
                    <a:pt x="392363" y="25956"/>
                    <a:pt x="331032" y="0"/>
                    <a:pt x="259842" y="0"/>
                  </a:cubicBezTo>
                  <a:cubicBezTo>
                    <a:pt x="188643" y="0"/>
                    <a:pt x="126816" y="25784"/>
                    <a:pt x="76009" y="77524"/>
                  </a:cubicBezTo>
                  <a:cubicBezTo>
                    <a:pt x="25203" y="129083"/>
                    <a:pt x="0" y="191452"/>
                    <a:pt x="0" y="264614"/>
                  </a:cubicBezTo>
                  <a:cubicBezTo>
                    <a:pt x="0" y="337766"/>
                    <a:pt x="25403" y="399964"/>
                    <a:pt x="76009" y="451704"/>
                  </a:cubicBezTo>
                  <a:cubicBezTo>
                    <a:pt x="126816" y="503263"/>
                    <a:pt x="187976" y="529219"/>
                    <a:pt x="259842" y="529219"/>
                  </a:cubicBezTo>
                  <a:cubicBezTo>
                    <a:pt x="331708" y="529219"/>
                    <a:pt x="392182" y="503434"/>
                    <a:pt x="443665" y="451704"/>
                  </a:cubicBezTo>
                  <a:cubicBezTo>
                    <a:pt x="494471" y="400650"/>
                    <a:pt x="519693" y="338299"/>
                    <a:pt x="519693" y="264614"/>
                  </a:cubicBezTo>
                  <a:cubicBezTo>
                    <a:pt x="519341" y="228028"/>
                    <a:pt x="512950" y="194243"/>
                    <a:pt x="500519" y="163049"/>
                  </a:cubicBezTo>
                  <a:lnTo>
                    <a:pt x="500501" y="163049"/>
                  </a:lnTo>
                  <a:close/>
                  <a:moveTo>
                    <a:pt x="409975" y="328193"/>
                  </a:moveTo>
                  <a:lnTo>
                    <a:pt x="409975" y="328546"/>
                  </a:lnTo>
                  <a:cubicBezTo>
                    <a:pt x="401507" y="348586"/>
                    <a:pt x="389925" y="366170"/>
                    <a:pt x="375247" y="381152"/>
                  </a:cubicBezTo>
                  <a:cubicBezTo>
                    <a:pt x="360578" y="396316"/>
                    <a:pt x="343281" y="408156"/>
                    <a:pt x="323593" y="417043"/>
                  </a:cubicBezTo>
                  <a:cubicBezTo>
                    <a:pt x="303904" y="425920"/>
                    <a:pt x="282645" y="430282"/>
                    <a:pt x="260013" y="430282"/>
                  </a:cubicBezTo>
                  <a:cubicBezTo>
                    <a:pt x="237391" y="430282"/>
                    <a:pt x="215798" y="425920"/>
                    <a:pt x="195929" y="417043"/>
                  </a:cubicBezTo>
                  <a:cubicBezTo>
                    <a:pt x="176050" y="408156"/>
                    <a:pt x="158944" y="396316"/>
                    <a:pt x="144446" y="381333"/>
                  </a:cubicBezTo>
                  <a:cubicBezTo>
                    <a:pt x="129930" y="366350"/>
                    <a:pt x="118367" y="348758"/>
                    <a:pt x="109899" y="328727"/>
                  </a:cubicBezTo>
                  <a:cubicBezTo>
                    <a:pt x="101432" y="308515"/>
                    <a:pt x="97107" y="287093"/>
                    <a:pt x="97107" y="264433"/>
                  </a:cubicBezTo>
                  <a:cubicBezTo>
                    <a:pt x="97107" y="241773"/>
                    <a:pt x="101432" y="220351"/>
                    <a:pt x="109899" y="200139"/>
                  </a:cubicBezTo>
                  <a:cubicBezTo>
                    <a:pt x="118367" y="179927"/>
                    <a:pt x="129949" y="162516"/>
                    <a:pt x="144446" y="147533"/>
                  </a:cubicBezTo>
                  <a:cubicBezTo>
                    <a:pt x="158963" y="132550"/>
                    <a:pt x="176231" y="120710"/>
                    <a:pt x="195929" y="111823"/>
                  </a:cubicBezTo>
                  <a:cubicBezTo>
                    <a:pt x="215798" y="102946"/>
                    <a:pt x="237049" y="98584"/>
                    <a:pt x="260013" y="98584"/>
                  </a:cubicBezTo>
                  <a:cubicBezTo>
                    <a:pt x="282978" y="98584"/>
                    <a:pt x="303724" y="102946"/>
                    <a:pt x="323593" y="111823"/>
                  </a:cubicBezTo>
                  <a:cubicBezTo>
                    <a:pt x="343462" y="120710"/>
                    <a:pt x="360578" y="132550"/>
                    <a:pt x="375247" y="147714"/>
                  </a:cubicBezTo>
                  <a:cubicBezTo>
                    <a:pt x="389925" y="162877"/>
                    <a:pt x="401507" y="180461"/>
                    <a:pt x="409975" y="200320"/>
                  </a:cubicBezTo>
                  <a:cubicBezTo>
                    <a:pt x="418443" y="220351"/>
                    <a:pt x="422767" y="241611"/>
                    <a:pt x="422767" y="264252"/>
                  </a:cubicBezTo>
                  <a:cubicBezTo>
                    <a:pt x="422767" y="286893"/>
                    <a:pt x="418443" y="308334"/>
                    <a:pt x="409975" y="328193"/>
                  </a:cubicBezTo>
                  <a:close/>
                </a:path>
              </a:pathLst>
            </a:custGeom>
            <a:solidFill>
              <a:srgbClr val="1D63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92E1623A-7F69-260D-EE44-0F8ACC9D67AC}"/>
                </a:ext>
              </a:extLst>
            </p:cNvPr>
            <p:cNvSpPr/>
            <p:nvPr/>
          </p:nvSpPr>
          <p:spPr>
            <a:xfrm>
              <a:off x="6961450" y="3051476"/>
              <a:ext cx="449180" cy="756037"/>
            </a:xfrm>
            <a:custGeom>
              <a:avLst/>
              <a:gdLst>
                <a:gd name="connsiteX0" fmla="*/ 448999 w 449180"/>
                <a:gd name="connsiteY0" fmla="*/ 276092 h 756037"/>
                <a:gd name="connsiteX1" fmla="*/ 445037 w 449180"/>
                <a:gd name="connsiteY1" fmla="*/ 257280 h 756037"/>
                <a:gd name="connsiteX2" fmla="*/ 434664 w 449180"/>
                <a:gd name="connsiteY2" fmla="*/ 241430 h 756037"/>
                <a:gd name="connsiteX3" fmla="*/ 419300 w 449180"/>
                <a:gd name="connsiteY3" fmla="*/ 230810 h 756037"/>
                <a:gd name="connsiteX4" fmla="*/ 400298 w 449180"/>
                <a:gd name="connsiteY4" fmla="*/ 226981 h 756037"/>
                <a:gd name="connsiteX5" fmla="*/ 374380 w 449180"/>
                <a:gd name="connsiteY5" fmla="*/ 234486 h 756037"/>
                <a:gd name="connsiteX6" fmla="*/ 96917 w 449180"/>
                <a:gd name="connsiteY6" fmla="*/ 418281 h 756037"/>
                <a:gd name="connsiteX7" fmla="*/ 96917 w 449180"/>
                <a:gd name="connsiteY7" fmla="*/ 49644 h 756037"/>
                <a:gd name="connsiteX8" fmla="*/ 82753 w 449180"/>
                <a:gd name="connsiteY8" fmla="*/ 14449 h 756037"/>
                <a:gd name="connsiteX9" fmla="*/ 48730 w 449180"/>
                <a:gd name="connsiteY9" fmla="*/ 0 h 756037"/>
                <a:gd name="connsiteX10" fmla="*/ 14164 w 449180"/>
                <a:gd name="connsiteY10" fmla="*/ 14449 h 756037"/>
                <a:gd name="connsiteX11" fmla="*/ 0 w 449180"/>
                <a:gd name="connsiteY11" fmla="*/ 49644 h 756037"/>
                <a:gd name="connsiteX12" fmla="*/ 0 w 449180"/>
                <a:gd name="connsiteY12" fmla="*/ 706393 h 756037"/>
                <a:gd name="connsiteX13" fmla="*/ 14164 w 449180"/>
                <a:gd name="connsiteY13" fmla="*/ 741407 h 756037"/>
                <a:gd name="connsiteX14" fmla="*/ 48730 w 449180"/>
                <a:gd name="connsiteY14" fmla="*/ 756037 h 756037"/>
                <a:gd name="connsiteX15" fmla="*/ 82753 w 449180"/>
                <a:gd name="connsiteY15" fmla="*/ 741407 h 756037"/>
                <a:gd name="connsiteX16" fmla="*/ 96917 w 449180"/>
                <a:gd name="connsiteY16" fmla="*/ 706393 h 756037"/>
                <a:gd name="connsiteX17" fmla="*/ 96917 w 449180"/>
                <a:gd name="connsiteY17" fmla="*/ 535848 h 756037"/>
                <a:gd name="connsiteX18" fmla="*/ 153591 w 449180"/>
                <a:gd name="connsiteY18" fmla="*/ 498043 h 756037"/>
                <a:gd name="connsiteX19" fmla="*/ 367998 w 449180"/>
                <a:gd name="connsiteY19" fmla="*/ 743150 h 756037"/>
                <a:gd name="connsiteX20" fmla="*/ 400479 w 449180"/>
                <a:gd name="connsiteY20" fmla="*/ 755856 h 756037"/>
                <a:gd name="connsiteX21" fmla="*/ 419472 w 449180"/>
                <a:gd name="connsiteY21" fmla="*/ 752027 h 756037"/>
                <a:gd name="connsiteX22" fmla="*/ 434845 w 449180"/>
                <a:gd name="connsiteY22" fmla="*/ 741407 h 756037"/>
                <a:gd name="connsiteX23" fmla="*/ 445218 w 449180"/>
                <a:gd name="connsiteY23" fmla="*/ 725557 h 756037"/>
                <a:gd name="connsiteX24" fmla="*/ 449180 w 449180"/>
                <a:gd name="connsiteY24" fmla="*/ 706745 h 756037"/>
                <a:gd name="connsiteX25" fmla="*/ 435702 w 449180"/>
                <a:gd name="connsiteY25" fmla="*/ 672265 h 756037"/>
                <a:gd name="connsiteX26" fmla="*/ 236144 w 449180"/>
                <a:gd name="connsiteY26" fmla="*/ 443541 h 756037"/>
                <a:gd name="connsiteX27" fmla="*/ 430502 w 449180"/>
                <a:gd name="connsiteY27" fmla="*/ 314982 h 756037"/>
                <a:gd name="connsiteX28" fmla="*/ 448980 w 449180"/>
                <a:gd name="connsiteY28" fmla="*/ 275777 h 756037"/>
                <a:gd name="connsiteX29" fmla="*/ 448980 w 449180"/>
                <a:gd name="connsiteY29" fmla="*/ 276130 h 756037"/>
                <a:gd name="connsiteX30" fmla="*/ 448999 w 449180"/>
                <a:gd name="connsiteY30" fmla="*/ 276092 h 756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449180" h="756037">
                  <a:moveTo>
                    <a:pt x="448999" y="276092"/>
                  </a:moveTo>
                  <a:cubicBezTo>
                    <a:pt x="448999" y="269481"/>
                    <a:pt x="447618" y="263204"/>
                    <a:pt x="445037" y="257280"/>
                  </a:cubicBezTo>
                  <a:cubicBezTo>
                    <a:pt x="442436" y="251355"/>
                    <a:pt x="438988" y="245974"/>
                    <a:pt x="434664" y="241430"/>
                  </a:cubicBezTo>
                  <a:cubicBezTo>
                    <a:pt x="430339" y="236906"/>
                    <a:pt x="425167" y="233239"/>
                    <a:pt x="419300" y="230810"/>
                  </a:cubicBezTo>
                  <a:cubicBezTo>
                    <a:pt x="413433" y="228381"/>
                    <a:pt x="407041" y="226981"/>
                    <a:pt x="400298" y="226981"/>
                  </a:cubicBezTo>
                  <a:cubicBezTo>
                    <a:pt x="390620" y="226981"/>
                    <a:pt x="381981" y="229429"/>
                    <a:pt x="374380" y="234486"/>
                  </a:cubicBezTo>
                  <a:lnTo>
                    <a:pt x="96917" y="418281"/>
                  </a:lnTo>
                  <a:lnTo>
                    <a:pt x="96917" y="49644"/>
                  </a:lnTo>
                  <a:cubicBezTo>
                    <a:pt x="96917" y="35709"/>
                    <a:pt x="92259" y="24041"/>
                    <a:pt x="82753" y="14449"/>
                  </a:cubicBezTo>
                  <a:cubicBezTo>
                    <a:pt x="73257" y="4877"/>
                    <a:pt x="62036" y="0"/>
                    <a:pt x="48730" y="0"/>
                  </a:cubicBezTo>
                  <a:cubicBezTo>
                    <a:pt x="35423" y="0"/>
                    <a:pt x="23679" y="4877"/>
                    <a:pt x="14164" y="14449"/>
                  </a:cubicBezTo>
                  <a:cubicBezTo>
                    <a:pt x="4667" y="24022"/>
                    <a:pt x="0" y="35709"/>
                    <a:pt x="0" y="49644"/>
                  </a:cubicBezTo>
                  <a:lnTo>
                    <a:pt x="0" y="706393"/>
                  </a:lnTo>
                  <a:cubicBezTo>
                    <a:pt x="0" y="719976"/>
                    <a:pt x="4667" y="731663"/>
                    <a:pt x="14164" y="741407"/>
                  </a:cubicBezTo>
                  <a:cubicBezTo>
                    <a:pt x="23660" y="751160"/>
                    <a:pt x="35062" y="756037"/>
                    <a:pt x="48730" y="756037"/>
                  </a:cubicBezTo>
                  <a:cubicBezTo>
                    <a:pt x="62389" y="756037"/>
                    <a:pt x="73438" y="751160"/>
                    <a:pt x="82753" y="741407"/>
                  </a:cubicBezTo>
                  <a:cubicBezTo>
                    <a:pt x="92259" y="731663"/>
                    <a:pt x="96917" y="719976"/>
                    <a:pt x="96917" y="706393"/>
                  </a:cubicBezTo>
                  <a:lnTo>
                    <a:pt x="96917" y="535848"/>
                  </a:lnTo>
                  <a:lnTo>
                    <a:pt x="153591" y="498043"/>
                  </a:lnTo>
                  <a:lnTo>
                    <a:pt x="367998" y="743150"/>
                  </a:lnTo>
                  <a:cubicBezTo>
                    <a:pt x="376647" y="751675"/>
                    <a:pt x="387534" y="755856"/>
                    <a:pt x="400479" y="755856"/>
                  </a:cubicBezTo>
                  <a:cubicBezTo>
                    <a:pt x="407223" y="755856"/>
                    <a:pt x="413604" y="754637"/>
                    <a:pt x="419472" y="752027"/>
                  </a:cubicBezTo>
                  <a:cubicBezTo>
                    <a:pt x="425348" y="749579"/>
                    <a:pt x="430540" y="745931"/>
                    <a:pt x="434845" y="741407"/>
                  </a:cubicBezTo>
                  <a:cubicBezTo>
                    <a:pt x="439169" y="736892"/>
                    <a:pt x="442617" y="731663"/>
                    <a:pt x="445218" y="725557"/>
                  </a:cubicBezTo>
                  <a:cubicBezTo>
                    <a:pt x="447818" y="719642"/>
                    <a:pt x="449180" y="713184"/>
                    <a:pt x="449180" y="706745"/>
                  </a:cubicBezTo>
                  <a:cubicBezTo>
                    <a:pt x="449180" y="693858"/>
                    <a:pt x="444703" y="682352"/>
                    <a:pt x="435702" y="672265"/>
                  </a:cubicBezTo>
                  <a:lnTo>
                    <a:pt x="236144" y="443541"/>
                  </a:lnTo>
                  <a:lnTo>
                    <a:pt x="430502" y="314982"/>
                  </a:lnTo>
                  <a:cubicBezTo>
                    <a:pt x="442932" y="306448"/>
                    <a:pt x="448980" y="293389"/>
                    <a:pt x="448980" y="275777"/>
                  </a:cubicBezTo>
                  <a:lnTo>
                    <a:pt x="448980" y="276130"/>
                  </a:lnTo>
                  <a:lnTo>
                    <a:pt x="448999" y="276092"/>
                  </a:lnTo>
                  <a:close/>
                </a:path>
              </a:pathLst>
            </a:custGeom>
            <a:solidFill>
              <a:srgbClr val="1D63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4AB1844-A713-07F1-75F0-1C576252E4AC}"/>
                </a:ext>
              </a:extLst>
            </p:cNvPr>
            <p:cNvSpPr/>
            <p:nvPr/>
          </p:nvSpPr>
          <p:spPr>
            <a:xfrm>
              <a:off x="6444709" y="3278581"/>
              <a:ext cx="445903" cy="529209"/>
            </a:xfrm>
            <a:custGeom>
              <a:avLst/>
              <a:gdLst>
                <a:gd name="connsiteX0" fmla="*/ 144247 w 445903"/>
                <a:gd name="connsiteY0" fmla="*/ 147076 h 529209"/>
                <a:gd name="connsiteX1" fmla="*/ 196263 w 445903"/>
                <a:gd name="connsiteY1" fmla="*/ 111700 h 529209"/>
                <a:gd name="connsiteX2" fmla="*/ 259833 w 445903"/>
                <a:gd name="connsiteY2" fmla="*/ 98631 h 529209"/>
                <a:gd name="connsiteX3" fmla="*/ 316516 w 445903"/>
                <a:gd name="connsiteY3" fmla="*/ 109080 h 529209"/>
                <a:gd name="connsiteX4" fmla="*/ 366084 w 445903"/>
                <a:gd name="connsiteY4" fmla="*/ 139732 h 529209"/>
                <a:gd name="connsiteX5" fmla="*/ 397698 w 445903"/>
                <a:gd name="connsiteY5" fmla="*/ 151038 h 529209"/>
                <a:gd name="connsiteX6" fmla="*/ 432264 w 445903"/>
                <a:gd name="connsiteY6" fmla="*/ 136931 h 529209"/>
                <a:gd name="connsiteX7" fmla="*/ 445904 w 445903"/>
                <a:gd name="connsiteY7" fmla="*/ 101556 h 529209"/>
                <a:gd name="connsiteX8" fmla="*/ 429149 w 445903"/>
                <a:gd name="connsiteY8" fmla="*/ 64284 h 529209"/>
                <a:gd name="connsiteX9" fmla="*/ 259833 w 445903"/>
                <a:gd name="connsiteY9" fmla="*/ 0 h 529209"/>
                <a:gd name="connsiteX10" fmla="*/ 76010 w 445903"/>
                <a:gd name="connsiteY10" fmla="*/ 77514 h 529209"/>
                <a:gd name="connsiteX11" fmla="*/ 0 w 445903"/>
                <a:gd name="connsiteY11" fmla="*/ 264605 h 529209"/>
                <a:gd name="connsiteX12" fmla="*/ 76010 w 445903"/>
                <a:gd name="connsiteY12" fmla="*/ 451695 h 529209"/>
                <a:gd name="connsiteX13" fmla="*/ 259833 w 445903"/>
                <a:gd name="connsiteY13" fmla="*/ 529209 h 529209"/>
                <a:gd name="connsiteX14" fmla="*/ 429149 w 445903"/>
                <a:gd name="connsiteY14" fmla="*/ 464915 h 529209"/>
                <a:gd name="connsiteX15" fmla="*/ 444541 w 445903"/>
                <a:gd name="connsiteY15" fmla="*/ 428520 h 529209"/>
                <a:gd name="connsiteX16" fmla="*/ 430892 w 445903"/>
                <a:gd name="connsiteY16" fmla="*/ 393325 h 529209"/>
                <a:gd name="connsiteX17" fmla="*/ 396345 w 445903"/>
                <a:gd name="connsiteY17" fmla="*/ 379390 h 529209"/>
                <a:gd name="connsiteX18" fmla="*/ 365770 w 445903"/>
                <a:gd name="connsiteY18" fmla="*/ 389830 h 529209"/>
                <a:gd name="connsiteX19" fmla="*/ 316535 w 445903"/>
                <a:gd name="connsiteY19" fmla="*/ 420310 h 529209"/>
                <a:gd name="connsiteX20" fmla="*/ 259861 w 445903"/>
                <a:gd name="connsiteY20" fmla="*/ 430416 h 529209"/>
                <a:gd name="connsiteX21" fmla="*/ 196282 w 445903"/>
                <a:gd name="connsiteY21" fmla="*/ 417348 h 529209"/>
                <a:gd name="connsiteX22" fmla="*/ 144266 w 445903"/>
                <a:gd name="connsiteY22" fmla="*/ 381991 h 529209"/>
                <a:gd name="connsiteX23" fmla="*/ 109185 w 445903"/>
                <a:gd name="connsiteY23" fmla="*/ 329384 h 529209"/>
                <a:gd name="connsiteX24" fmla="*/ 96393 w 445903"/>
                <a:gd name="connsiteY24" fmla="*/ 264585 h 529209"/>
                <a:gd name="connsiteX25" fmla="*/ 109185 w 445903"/>
                <a:gd name="connsiteY25" fmla="*/ 199777 h 529209"/>
                <a:gd name="connsiteX26" fmla="*/ 144266 w 445903"/>
                <a:gd name="connsiteY26" fmla="*/ 147171 h 529209"/>
                <a:gd name="connsiteX27" fmla="*/ 144266 w 445903"/>
                <a:gd name="connsiteY27" fmla="*/ 146999 h 529209"/>
                <a:gd name="connsiteX28" fmla="*/ 144247 w 445903"/>
                <a:gd name="connsiteY28" fmla="*/ 147076 h 529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45903" h="529209">
                  <a:moveTo>
                    <a:pt x="144247" y="147076"/>
                  </a:moveTo>
                  <a:cubicBezTo>
                    <a:pt x="159096" y="132093"/>
                    <a:pt x="176394" y="120244"/>
                    <a:pt x="196263" y="111700"/>
                  </a:cubicBezTo>
                  <a:cubicBezTo>
                    <a:pt x="216132" y="102994"/>
                    <a:pt x="237211" y="98631"/>
                    <a:pt x="259833" y="98631"/>
                  </a:cubicBezTo>
                  <a:cubicBezTo>
                    <a:pt x="280226" y="98631"/>
                    <a:pt x="299066" y="102127"/>
                    <a:pt x="316516" y="109080"/>
                  </a:cubicBezTo>
                  <a:cubicBezTo>
                    <a:pt x="333785" y="116043"/>
                    <a:pt x="350387" y="126330"/>
                    <a:pt x="366084" y="139732"/>
                  </a:cubicBezTo>
                  <a:cubicBezTo>
                    <a:pt x="375409" y="147209"/>
                    <a:pt x="385963" y="151038"/>
                    <a:pt x="397698" y="151038"/>
                  </a:cubicBezTo>
                  <a:cubicBezTo>
                    <a:pt x="411699" y="151038"/>
                    <a:pt x="423101" y="146342"/>
                    <a:pt x="432264" y="136931"/>
                  </a:cubicBezTo>
                  <a:cubicBezTo>
                    <a:pt x="441427" y="127511"/>
                    <a:pt x="445904" y="115672"/>
                    <a:pt x="445904" y="101556"/>
                  </a:cubicBezTo>
                  <a:cubicBezTo>
                    <a:pt x="445904" y="87440"/>
                    <a:pt x="440369" y="74371"/>
                    <a:pt x="429149" y="64284"/>
                  </a:cubicBezTo>
                  <a:cubicBezTo>
                    <a:pt x="381457" y="21431"/>
                    <a:pt x="324984" y="0"/>
                    <a:pt x="259833" y="0"/>
                  </a:cubicBezTo>
                  <a:cubicBezTo>
                    <a:pt x="188128" y="0"/>
                    <a:pt x="126816" y="25775"/>
                    <a:pt x="76010" y="77514"/>
                  </a:cubicBezTo>
                  <a:cubicBezTo>
                    <a:pt x="25203" y="129073"/>
                    <a:pt x="0" y="191453"/>
                    <a:pt x="0" y="264605"/>
                  </a:cubicBezTo>
                  <a:cubicBezTo>
                    <a:pt x="0" y="337757"/>
                    <a:pt x="25403" y="399955"/>
                    <a:pt x="76010" y="451695"/>
                  </a:cubicBezTo>
                  <a:cubicBezTo>
                    <a:pt x="126816" y="503253"/>
                    <a:pt x="187976" y="529209"/>
                    <a:pt x="259833" y="529209"/>
                  </a:cubicBezTo>
                  <a:cubicBezTo>
                    <a:pt x="324803" y="529209"/>
                    <a:pt x="381295" y="507797"/>
                    <a:pt x="429149" y="464915"/>
                  </a:cubicBezTo>
                  <a:cubicBezTo>
                    <a:pt x="439341" y="454476"/>
                    <a:pt x="444541" y="442455"/>
                    <a:pt x="444541" y="428520"/>
                  </a:cubicBezTo>
                  <a:cubicBezTo>
                    <a:pt x="444541" y="414585"/>
                    <a:pt x="440036" y="402565"/>
                    <a:pt x="430892" y="393325"/>
                  </a:cubicBezTo>
                  <a:cubicBezTo>
                    <a:pt x="421729" y="384086"/>
                    <a:pt x="410175" y="379390"/>
                    <a:pt x="396345" y="379390"/>
                  </a:cubicBezTo>
                  <a:cubicBezTo>
                    <a:pt x="384610" y="379743"/>
                    <a:pt x="374399" y="383219"/>
                    <a:pt x="365770" y="389830"/>
                  </a:cubicBezTo>
                  <a:cubicBezTo>
                    <a:pt x="350225" y="403412"/>
                    <a:pt x="333985" y="413518"/>
                    <a:pt x="316535" y="420310"/>
                  </a:cubicBezTo>
                  <a:cubicBezTo>
                    <a:pt x="299257" y="427101"/>
                    <a:pt x="280426" y="430416"/>
                    <a:pt x="259861" y="430416"/>
                  </a:cubicBezTo>
                  <a:cubicBezTo>
                    <a:pt x="237230" y="430416"/>
                    <a:pt x="216151" y="426053"/>
                    <a:pt x="196282" y="417348"/>
                  </a:cubicBezTo>
                  <a:cubicBezTo>
                    <a:pt x="176413" y="408642"/>
                    <a:pt x="159134" y="396802"/>
                    <a:pt x="144266" y="381991"/>
                  </a:cubicBezTo>
                  <a:cubicBezTo>
                    <a:pt x="129416" y="367189"/>
                    <a:pt x="117653" y="349425"/>
                    <a:pt x="109185" y="329384"/>
                  </a:cubicBezTo>
                  <a:cubicBezTo>
                    <a:pt x="100717" y="309172"/>
                    <a:pt x="96393" y="287579"/>
                    <a:pt x="96393" y="264585"/>
                  </a:cubicBezTo>
                  <a:cubicBezTo>
                    <a:pt x="96393" y="241583"/>
                    <a:pt x="100717" y="219989"/>
                    <a:pt x="109185" y="199777"/>
                  </a:cubicBezTo>
                  <a:cubicBezTo>
                    <a:pt x="117653" y="179565"/>
                    <a:pt x="129388" y="162154"/>
                    <a:pt x="144266" y="147171"/>
                  </a:cubicBezTo>
                  <a:lnTo>
                    <a:pt x="144266" y="146999"/>
                  </a:lnTo>
                  <a:lnTo>
                    <a:pt x="144247" y="147076"/>
                  </a:lnTo>
                  <a:close/>
                </a:path>
              </a:pathLst>
            </a:custGeom>
            <a:solidFill>
              <a:srgbClr val="1D63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43" name="Text Placeholder 4">
            <a:extLst>
              <a:ext uri="{FF2B5EF4-FFF2-40B4-BE49-F238E27FC236}">
                <a16:creationId xmlns:a16="http://schemas.microsoft.com/office/drawing/2014/main" id="{FB79A985-AF59-8177-CCFE-7EF07BD84137}"/>
              </a:ext>
            </a:extLst>
          </p:cNvPr>
          <p:cNvSpPr txBox="1">
            <a:spLocks/>
          </p:cNvSpPr>
          <p:nvPr/>
        </p:nvSpPr>
        <p:spPr>
          <a:xfrm>
            <a:off x="6096000" y="1083762"/>
            <a:ext cx="5187809" cy="506726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E419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Deployment Technologies</a:t>
            </a:r>
          </a:p>
        </p:txBody>
      </p:sp>
    </p:spTree>
    <p:extLst>
      <p:ext uri="{BB962C8B-B14F-4D97-AF65-F5344CB8AC3E}">
        <p14:creationId xmlns:p14="http://schemas.microsoft.com/office/powerpoint/2010/main" val="948391822"/>
      </p:ext>
    </p:extLst>
  </p:cSld>
  <p:clrMapOvr>
    <a:masterClrMapping/>
  </p:clrMapOvr>
  <p:transition spd="slow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2152B-E332-55A4-3374-E2AFBFE0F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Collecting Logs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B8AD64-64C2-CDA2-3DD7-C1420A4CCBD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Filebeat</a:t>
            </a:r>
          </a:p>
        </p:txBody>
      </p:sp>
    </p:spTree>
    <p:extLst>
      <p:ext uri="{BB962C8B-B14F-4D97-AF65-F5344CB8AC3E}">
        <p14:creationId xmlns:p14="http://schemas.microsoft.com/office/powerpoint/2010/main" val="2695227939"/>
      </p:ext>
    </p:extLst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23C4D-796A-2BC4-7B8C-77428D1A3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Collecting Logs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B1D0AF-D4BB-4FCD-3BDB-3534A8EB58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Pied de page</a:t>
            </a:r>
            <a:endParaRPr lang="fr-F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B3C4DC-8832-25C3-EACF-E67A473FBE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620CC9-C982-429E-97C9-9F71A6603CFC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594454-FB35-4E21-3AE1-A7D609AB32D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What is Filebeat?</a:t>
            </a:r>
          </a:p>
          <a:p>
            <a:pPr marL="457200" lvl="1" indent="0">
              <a:buNone/>
            </a:pPr>
            <a:br>
              <a:rPr lang="en-US" sz="2400" dirty="0"/>
            </a:br>
            <a:endParaRPr lang="en-US" sz="2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Ingests logs</a:t>
            </a:r>
            <a:br>
              <a:rPr lang="en-US" sz="2400" dirty="0"/>
            </a:br>
            <a:endParaRPr lang="en-US" sz="2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Lightweight: Developed in Go</a:t>
            </a:r>
            <a:br>
              <a:rPr lang="en-US" sz="2400" dirty="0"/>
            </a:br>
            <a:endParaRPr lang="en-US" sz="2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Robust: Remembers where it stopped.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</p:txBody>
      </p:sp>
      <p:pic>
        <p:nvPicPr>
          <p:cNvPr id="6" name="Picture 2" descr="Elastic Stack and Elasticsearch - Michael Wutzke">
            <a:extLst>
              <a:ext uri="{FF2B5EF4-FFF2-40B4-BE49-F238E27FC236}">
                <a16:creationId xmlns:a16="http://schemas.microsoft.com/office/drawing/2014/main" id="{7B3696BB-9923-D5DD-E79B-44874C547A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531" b="67028"/>
          <a:stretch/>
        </p:blipFill>
        <p:spPr bwMode="auto">
          <a:xfrm>
            <a:off x="7968208" y="2060848"/>
            <a:ext cx="2819113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6865131"/>
      </p:ext>
    </p:extLst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ADE40-4457-5502-6FBD-673391332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Collecting Logs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97EF4B-EA2A-9D18-CA93-D331CBE9051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Pied de page</a:t>
            </a:r>
            <a:endParaRPr lang="fr-F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DAF3A1-8D1D-D28F-B3A5-BCF02849ACE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620CC9-C982-429E-97C9-9F71A6603CFC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147948-07F9-3E34-B3DC-21626A80AD1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Tango device to manage Filebeat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Only a Filebeat frontend: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Start and stop Filebeat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View Filebeat logs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View Filebeat configuration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Configure Filebeat through properties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object 4">
            <a:extLst>
              <a:ext uri="{FF2B5EF4-FFF2-40B4-BE49-F238E27FC236}">
                <a16:creationId xmlns:a16="http://schemas.microsoft.com/office/drawing/2014/main" id="{31284A13-322A-D561-9A2C-09304B2FE8E5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75352" y="1268760"/>
            <a:ext cx="3633215" cy="3976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805916"/>
      </p:ext>
    </p:extLst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name="Couverture">
  <a:themeElements>
    <a:clrScheme name="Synchrotron SOLEIL">
      <a:dk1>
        <a:srgbClr val="000000"/>
      </a:dk1>
      <a:lt1>
        <a:srgbClr val="FFFFFF"/>
      </a:lt1>
      <a:dk2>
        <a:srgbClr val="004C9C"/>
      </a:dk2>
      <a:lt2>
        <a:srgbClr val="FBBA06"/>
      </a:lt2>
      <a:accent1>
        <a:srgbClr val="00ADA8"/>
      </a:accent1>
      <a:accent2>
        <a:srgbClr val="E73E2A"/>
      </a:accent2>
      <a:accent3>
        <a:srgbClr val="5BAC48"/>
      </a:accent3>
      <a:accent4>
        <a:srgbClr val="007DC6"/>
      </a:accent4>
      <a:accent5>
        <a:srgbClr val="9B3C8C"/>
      </a:accent5>
      <a:accent6>
        <a:srgbClr val="EA9600"/>
      </a:accent6>
      <a:hlink>
        <a:srgbClr val="000000"/>
      </a:hlink>
      <a:folHlink>
        <a:srgbClr val="7F7F7F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itre - Fond blan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itre - Fond foncé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Diapositive - Fond blan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Diapositive - Fond foncé">
  <a:themeElements>
    <a:clrScheme name="Synchrotron SOLEIL">
      <a:dk1>
        <a:srgbClr val="000000"/>
      </a:dk1>
      <a:lt1>
        <a:srgbClr val="FFFFFF"/>
      </a:lt1>
      <a:dk2>
        <a:srgbClr val="004C9C"/>
      </a:dk2>
      <a:lt2>
        <a:srgbClr val="FBBA06"/>
      </a:lt2>
      <a:accent1>
        <a:srgbClr val="00ADA8"/>
      </a:accent1>
      <a:accent2>
        <a:srgbClr val="E73E2A"/>
      </a:accent2>
      <a:accent3>
        <a:srgbClr val="5BAC48"/>
      </a:accent3>
      <a:accent4>
        <a:srgbClr val="007DC6"/>
      </a:accent4>
      <a:accent5>
        <a:srgbClr val="9B3C8C"/>
      </a:accent5>
      <a:accent6>
        <a:srgbClr val="EA9600"/>
      </a:accent6>
      <a:hlink>
        <a:srgbClr val="000000"/>
      </a:hlink>
      <a:folHlink>
        <a:srgbClr val="7F7F7F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SOLEIL - fond blan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8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ACCC6821-F4AE-446A-A048-3B76A680C323}">
  <we:reference id="wa200000113" version="1.0.0.0" store="en-US" storeType="OMEX"/>
  <we:alternateReferences>
    <we:reference id="wa200000113" version="1.0.0.0" store="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8445</TotalTime>
  <Words>1142</Words>
  <Application>Microsoft Office PowerPoint</Application>
  <PresentationFormat>Widescreen</PresentationFormat>
  <Paragraphs>215</Paragraphs>
  <Slides>24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Arial</vt:lpstr>
      <vt:lpstr>Calibri</vt:lpstr>
      <vt:lpstr>Consolas</vt:lpstr>
      <vt:lpstr>ui-sans-serif</vt:lpstr>
      <vt:lpstr>Couverture</vt:lpstr>
      <vt:lpstr>Titre - Fond blanc</vt:lpstr>
      <vt:lpstr>Titre - Fond foncé</vt:lpstr>
      <vt:lpstr>Diapositive - Fond blanc</vt:lpstr>
      <vt:lpstr>Diapositive - Fond foncé</vt:lpstr>
      <vt:lpstr>SOLEIL - fond blanc</vt:lpstr>
      <vt:lpstr>Elastic Stack for Tango logs  </vt:lpstr>
      <vt:lpstr>Elastic Stack Overview </vt:lpstr>
      <vt:lpstr>Elastic Stack Overview </vt:lpstr>
      <vt:lpstr>Elastic Stack Overview </vt:lpstr>
      <vt:lpstr>Architecture &amp; Infrastructure </vt:lpstr>
      <vt:lpstr>Architecture &amp; Infrastructure</vt:lpstr>
      <vt:lpstr>Collecting Logs</vt:lpstr>
      <vt:lpstr>Collecting Logs</vt:lpstr>
      <vt:lpstr>Collecting Logs</vt:lpstr>
      <vt:lpstr>Collecting Logs</vt:lpstr>
      <vt:lpstr>Logstash</vt:lpstr>
      <vt:lpstr>Logstash</vt:lpstr>
      <vt:lpstr>Logstash</vt:lpstr>
      <vt:lpstr>Kibana</vt:lpstr>
      <vt:lpstr>Kibana</vt:lpstr>
      <vt:lpstr>Kibana</vt:lpstr>
      <vt:lpstr>Kibana</vt:lpstr>
      <vt:lpstr>Kibana</vt:lpstr>
      <vt:lpstr>Kibana</vt:lpstr>
      <vt:lpstr>Kibana</vt:lpstr>
      <vt:lpstr>Conclusion</vt:lpstr>
      <vt:lpstr>Conclusion</vt:lpstr>
      <vt:lpstr>Next Steps</vt:lpstr>
      <vt:lpstr>PowerPoint Presentation</vt:lpstr>
    </vt:vector>
  </TitlesOfParts>
  <Company>Synchrotron SOLEIL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YAO Stephanie</dc:creator>
  <cp:lastModifiedBy>PAIN Anatole</cp:lastModifiedBy>
  <cp:revision>343</cp:revision>
  <cp:lastPrinted>2018-10-16T09:18:49Z</cp:lastPrinted>
  <dcterms:created xsi:type="dcterms:W3CDTF">2016-11-25T17:34:53Z</dcterms:created>
  <dcterms:modified xsi:type="dcterms:W3CDTF">2024-05-29T08:38:51Z</dcterms:modified>
</cp:coreProperties>
</file>