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397" r:id="rId2"/>
    <p:sldId id="312" r:id="rId3"/>
    <p:sldId id="392" r:id="rId4"/>
    <p:sldId id="394" r:id="rId5"/>
    <p:sldId id="393" r:id="rId6"/>
    <p:sldId id="390" r:id="rId7"/>
    <p:sldId id="396" r:id="rId8"/>
    <p:sldId id="395" r:id="rId9"/>
    <p:sldId id="391" r:id="rId10"/>
    <p:sldId id="382" r:id="rId11"/>
    <p:sldId id="383" r:id="rId12"/>
    <p:sldId id="387" r:id="rId13"/>
    <p:sldId id="384" r:id="rId14"/>
    <p:sldId id="385" r:id="rId15"/>
    <p:sldId id="386" r:id="rId16"/>
    <p:sldId id="389" r:id="rId17"/>
    <p:sldId id="38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URTEMBOURG Reynald" initials="BR" lastIdx="3" clrIdx="0">
    <p:extLst>
      <p:ext uri="{19B8F6BF-5375-455C-9EA6-DF929625EA0E}">
        <p15:presenceInfo xmlns:p15="http://schemas.microsoft.com/office/powerpoint/2012/main" userId="BOURTEMBOURG Reynal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2190" autoAdjust="0"/>
  </p:normalViewPr>
  <p:slideViewPr>
    <p:cSldViewPr>
      <p:cViewPr varScale="1">
        <p:scale>
          <a:sx n="72" d="100"/>
          <a:sy n="72" d="100"/>
        </p:scale>
        <p:origin x="133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21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4E9C2-978C-4503-BB9C-1C3789E033A9}" type="datetimeFigureOut">
              <a:rPr lang="en-GB" smtClean="0"/>
              <a:pPr/>
              <a:t>05/10/2019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AC9A46-ADD0-4A83-A086-5B5B3E44D15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058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C9A46-ADD0-4A83-A086-5B5B3E44D156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487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max recommended node</a:t>
            </a:r>
            <a:r>
              <a:rPr lang="en-US" baseline="0" dirty="0" smtClean="0"/>
              <a:t> density. In some use case, it could be fine to go above, according to some Cassandra experts.</a:t>
            </a:r>
          </a:p>
          <a:p>
            <a:r>
              <a:rPr lang="en-US" baseline="0" dirty="0" smtClean="0"/>
              <a:t>Sadly, it’s not clear what are these use cases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C9A46-ADD0-4A83-A086-5B5B3E44D156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384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the ESRF,</a:t>
            </a:r>
            <a:r>
              <a:rPr lang="en-US" baseline="0" dirty="0" smtClean="0"/>
              <a:t> some partition sizes where too big, slowing down some queries and some maintenance operations (like when adding nodes for instance)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C9A46-ADD0-4A83-A086-5B5B3E44D156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3468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C9A46-ADD0-4A83-A086-5B5B3E44D156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3600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C9A46-ADD0-4A83-A086-5B5B3E44D156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334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C9A46-ADD0-4A83-A086-5B5B3E44D156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904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C9A46-ADD0-4A83-A086-5B5B3E44D156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061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C9A46-ADD0-4A83-A086-5B5B3E44D156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343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C9A46-ADD0-4A83-A086-5B5B3E44D156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606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C9A46-ADD0-4A83-A086-5B5B3E44D156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416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C9A46-ADD0-4A83-A086-5B5B3E44D156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941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Number of archive</a:t>
            </a:r>
            <a:r>
              <a:rPr lang="en-US" baseline="0" dirty="0" smtClean="0"/>
              <a:t> events (and archive error events in blue) received by the HDB++ event subscribers around the moment when the beam was killed at the ESRF on 10/12/2018, marking the start of the ESRF long shutdown.</a:t>
            </a:r>
            <a:br>
              <a:rPr lang="en-US" baseline="0" dirty="0" smtClean="0"/>
            </a:br>
            <a:r>
              <a:rPr lang="en-US" baseline="0" dirty="0" smtClean="0"/>
              <a:t>One can notice that the number of error events increased a few hours after the beam was killed, when </a:t>
            </a:r>
            <a:r>
              <a:rPr lang="en-US" baseline="0" smtClean="0"/>
              <a:t>some hardware got </a:t>
            </a:r>
            <a:r>
              <a:rPr lang="en-US" baseline="0" dirty="0" smtClean="0"/>
              <a:t>powered off.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C9A46-ADD0-4A83-A086-5B5B3E44D156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962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Decision has been taken</a:t>
            </a:r>
            <a:r>
              <a:rPr lang="en-US" baseline="0" dirty="0" smtClean="0"/>
              <a:t> to move away from Cassandra in </a:t>
            </a:r>
            <a:r>
              <a:rPr lang="en-US" baseline="0" dirty="0" err="1" smtClean="0"/>
              <a:t>favour</a:t>
            </a:r>
            <a:r>
              <a:rPr lang="en-US" baseline="0" dirty="0" smtClean="0"/>
              <a:t> of Timescale DB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C9A46-ADD0-4A83-A086-5B5B3E44D156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514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05/10/2019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Tango Workshop - ICALEPCS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TANGO_Tag_line_couleu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4968552" cy="191133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8244408" y="0"/>
            <a:ext cx="899592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 rot="5400000">
            <a:off x="6932295" y="2940913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http://www.tango-controls.org/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05/10/2019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Tango Workshop - ICALEPCS 2019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05/10/2019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Tango Workshop - ICALEPCS 2019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05/10/2019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Tango Workshop - ICALEPCS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05/10/2019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Tango Workshop - ICALEPCS 2019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05/10/2019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Tango Workshop - ICALEPCS 2019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05/10/2019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Tango Workshop - ICALEPCS 2019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05/10/2019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Tango Workshop - ICALEPCS 2019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05/10/2019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Tango Workshop - ICALEPCS 2019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05/10/2019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Tango Workshop - ICALEPCS 2019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05/10/2019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Tango Workshop - ICALEPCS 2019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28000" t="5000" r="-70000" b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05/10/2019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Tango Workshop - ICALEPCS 2019</a:t>
            </a:r>
            <a:endParaRPr lang="en-GB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3935B-C326-492F-A1FE-EEA04E964E7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tango-controls-hdbpp/HdbppMetric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tango-controls-hdbpp/meeting-minutes/blob/master/2019-09/Minutes.md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tango-controls-hdbp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intray.com/tango-controls" TargetMode="External"/><Relationship Id="rId4" Type="http://schemas.openxmlformats.org/officeDocument/2006/relationships/hyperlink" Target="https://tango-controls.readthedocs.io/en/latest/tools-and-extensions/archiving/HDB++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Tango HDB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++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 high performance archiver</a:t>
            </a:r>
          </a:p>
        </p:txBody>
      </p:sp>
    </p:spTree>
    <p:extLst>
      <p:ext uri="{BB962C8B-B14F-4D97-AF65-F5344CB8AC3E}">
        <p14:creationId xmlns:p14="http://schemas.microsoft.com/office/powerpoint/2010/main" val="4143609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HDB++@ESRF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05/10/2019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Tango Workshop - ICALEPCS 2019</a:t>
            </a:r>
            <a:endParaRPr lang="en-GB" dirty="0"/>
          </a:p>
        </p:txBody>
      </p:sp>
      <p:sp>
        <p:nvSpPr>
          <p:cNvPr id="2" name="Right Arrow 1"/>
          <p:cNvSpPr/>
          <p:nvPr/>
        </p:nvSpPr>
        <p:spPr>
          <a:xfrm>
            <a:off x="4165612" y="2756241"/>
            <a:ext cx="1126468" cy="5830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14" y="2313239"/>
            <a:ext cx="3300596" cy="174014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278" y="2268447"/>
            <a:ext cx="1538722" cy="15586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49998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682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moving away from Cassandra?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05/10/2019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Tango Workshop - ICALEPCS 2019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24744"/>
            <a:ext cx="7668344" cy="5112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51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682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moving away from Cassandra?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05/10/2019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Tango Workshop - ICALEPCS 2019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402" y="141763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Max recommended node density for smooth operation:</a:t>
            </a:r>
          </a:p>
          <a:p>
            <a:pPr lvl="1"/>
            <a:r>
              <a:rPr lang="en-US" dirty="0" smtClean="0"/>
              <a:t>3-5 TB per node using SSD</a:t>
            </a:r>
          </a:p>
          <a:p>
            <a:pPr lvl="1"/>
            <a:r>
              <a:rPr lang="en-US" dirty="0" smtClean="0"/>
              <a:t>1-2 TB per node using spinning disks</a:t>
            </a:r>
          </a:p>
          <a:p>
            <a:r>
              <a:rPr lang="en-US" dirty="0" smtClean="0"/>
              <a:t>Garbage collector</a:t>
            </a:r>
            <a:r>
              <a:rPr lang="en-GB" dirty="0" smtClean="0"/>
              <a:t> =&gt; not well suited for large queries</a:t>
            </a:r>
            <a:r>
              <a:rPr lang="en-US" dirty="0"/>
              <a:t> </a:t>
            </a:r>
            <a:r>
              <a:rPr lang="en-US" dirty="0" smtClean="0"/>
              <a:t>which can bring down a datacenter</a:t>
            </a:r>
            <a:br>
              <a:rPr lang="en-US" dirty="0" smtClean="0"/>
            </a:br>
            <a:r>
              <a:rPr lang="en-US" dirty="0" smtClean="0"/>
              <a:t>(High availability was one of the main Cassandra strong points) – We didn’t try with G1GC</a:t>
            </a:r>
          </a:p>
          <a:p>
            <a:r>
              <a:rPr lang="en-US" dirty="0" smtClean="0"/>
              <a:t>Difficulties to tune the partition size in a transparent manner for the applications</a:t>
            </a:r>
          </a:p>
        </p:txBody>
      </p:sp>
    </p:spTree>
    <p:extLst>
      <p:ext uri="{BB962C8B-B14F-4D97-AF65-F5344CB8AC3E}">
        <p14:creationId xmlns:p14="http://schemas.microsoft.com/office/powerpoint/2010/main" val="35177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682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moving away from Cassandra?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05/10/2019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Tango Workshop - ICALEPCS 2019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402" y="1417638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Difficult to delete </a:t>
            </a:r>
            <a:r>
              <a:rPr lang="en-US" dirty="0" smtClean="0"/>
              <a:t>data and free disk space</a:t>
            </a:r>
          </a:p>
          <a:p>
            <a:r>
              <a:rPr lang="en-US" dirty="0" smtClean="0"/>
              <a:t>Performance for queries with arrays</a:t>
            </a:r>
          </a:p>
          <a:p>
            <a:r>
              <a:rPr lang="en-US" dirty="0" smtClean="0"/>
              <a:t>Performance for queries with arrays on specific array index</a:t>
            </a:r>
          </a:p>
          <a:p>
            <a:r>
              <a:rPr lang="en-US" dirty="0" smtClean="0"/>
              <a:t>Manpower required to maintain the cluster, especially if it is decided to keep all the data and expand the cluster (</a:t>
            </a:r>
            <a:r>
              <a:rPr lang="en-US" dirty="0" smtClean="0">
                <a:sym typeface="Wingdings" panose="05000000000000000000" pitchFamily="2" charset="2"/>
              </a:rPr>
              <a:t> more Cassandra nodes to maintain)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77144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682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moving away from Cassandra?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05/10/2019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Tango Workshop - ICALEPCS 2019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402" y="1417638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Still on time to choose an alternative for EBS (New ESRF accelerator)</a:t>
            </a:r>
          </a:p>
          <a:p>
            <a:r>
              <a:rPr lang="en-US" dirty="0" smtClean="0"/>
              <a:t>Monitoring and maintain a big cluster is a full time job and if not done well can lead to difficult situations difficult to recover</a:t>
            </a:r>
          </a:p>
          <a:p>
            <a:r>
              <a:rPr lang="en-US" dirty="0" smtClean="0"/>
              <a:t>You need to be able to cope with the cluster growth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7991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682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Cassandra a bad choice for HDB++?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05/10/2019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Tango Workshop - ICALEPCS 2019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402" y="1417638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/>
              <a:t>Very reliable for writing data without downtime, even when upgrading Cassandra </a:t>
            </a:r>
            <a:r>
              <a:rPr lang="en-US" dirty="0" smtClean="0"/>
              <a:t>version</a:t>
            </a:r>
          </a:p>
          <a:p>
            <a:r>
              <a:rPr lang="en-US" dirty="0" smtClean="0"/>
              <a:t>It depends on the use case and on the manpower (and skills) available</a:t>
            </a:r>
          </a:p>
          <a:p>
            <a:r>
              <a:rPr lang="en-US" dirty="0" smtClean="0"/>
              <a:t>Still some areas of potential improvements for the HDB++ Cassandra backend</a:t>
            </a:r>
          </a:p>
          <a:p>
            <a:pPr lvl="1"/>
            <a:r>
              <a:rPr lang="en-US" dirty="0" smtClean="0"/>
              <a:t>Find a way to maintain reasonable partitions size </a:t>
            </a:r>
          </a:p>
          <a:p>
            <a:pPr marL="457200" lvl="1" indent="0">
              <a:buNone/>
            </a:pPr>
            <a:r>
              <a:rPr lang="en-US" dirty="0" smtClean="0"/>
              <a:t>&lt;=&gt; key to get a cluster running smoothly and with fast maintenance operations</a:t>
            </a:r>
          </a:p>
        </p:txBody>
      </p:sp>
    </p:spTree>
    <p:extLst>
      <p:ext uri="{BB962C8B-B14F-4D97-AF65-F5344CB8AC3E}">
        <p14:creationId xmlns:p14="http://schemas.microsoft.com/office/powerpoint/2010/main" val="279502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682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Cassandra a bad choice for HDB++?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05/10/2019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Tango Workshop - ICALEPCS 2019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402" y="1417638"/>
            <a:ext cx="8229600" cy="4525963"/>
          </a:xfrm>
        </p:spPr>
        <p:txBody>
          <a:bodyPr>
            <a:normAutofit/>
          </a:bodyPr>
          <a:lstStyle/>
          <a:p>
            <a:r>
              <a:rPr lang="en-US"/>
              <a:t>ScyllaDB</a:t>
            </a:r>
            <a:r>
              <a:rPr lang="en-US" dirty="0"/>
              <a:t> (Cassandra compatible C++ version) might be a good alternative too?</a:t>
            </a:r>
          </a:p>
          <a:p>
            <a:r>
              <a:rPr lang="en-US" dirty="0"/>
              <a:t>Explore ways to limit/forbid/throttle big queries from users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453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6826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 use Cassandra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05/10/2019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Tango Workshop - ICALEPCS 2019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402" y="1417638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Use Cassandra-reaper if you have more than 3 nodes to automate repair process</a:t>
            </a:r>
          </a:p>
          <a:p>
            <a:r>
              <a:rPr lang="en-US" dirty="0" smtClean="0"/>
              <a:t>Use at least 2 data centers to minimize the impact of users big queries on the archiving of the data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051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05/10/2019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Tango Workshop - ICALEPCS 2019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HDB++ Overview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0849"/>
            <a:ext cx="9161335" cy="32719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05/10/2019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Tango Workshop - ICALEPCS 2019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HDB++ Archivers &amp; Configurators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119692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05/10/2019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Tango Workshop - ICALEPCS 2019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HDB++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Backends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comparison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58" y="1556792"/>
            <a:ext cx="8808416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64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05/10/2019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Tango Workshop - ICALEPCS 2019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8548" y="28737"/>
            <a:ext cx="82296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5638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282146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68264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HDB++ Metrics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05/10/2019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Tango Workshop - ICALEPCS 2019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7639"/>
            <a:ext cx="8568952" cy="11472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>
                <a:hlinkClick r:id="rId3"/>
              </a:rPr>
              <a:t>https://github.com/tango-controls-hdbpp/HdbppMetrics</a:t>
            </a: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159783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68264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HDB++ Collaboration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05/10/2019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Tango Workshop - ICALEPCS 2019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HDB++ meeting @ ESRF 18</a:t>
            </a:r>
            <a:r>
              <a:rPr lang="en-US" baseline="30000" dirty="0" smtClean="0"/>
              <a:t>th</a:t>
            </a:r>
            <a:r>
              <a:rPr lang="en-US" dirty="0" smtClean="0"/>
              <a:t>-20</a:t>
            </a:r>
            <a:r>
              <a:rPr lang="en-US" baseline="30000" dirty="0" smtClean="0"/>
              <a:t>th</a:t>
            </a:r>
            <a:r>
              <a:rPr lang="en-US" dirty="0" smtClean="0"/>
              <a:t> September 2019</a:t>
            </a:r>
          </a:p>
          <a:p>
            <a:r>
              <a:rPr lang="en-GB" sz="2800" dirty="0">
                <a:hlinkClick r:id="rId3"/>
              </a:rPr>
              <a:t>https://</a:t>
            </a:r>
            <a:r>
              <a:rPr lang="en-GB" sz="2800" dirty="0" smtClean="0">
                <a:hlinkClick r:id="rId3"/>
              </a:rPr>
              <a:t>github.com/tango-controls-hdbpp/meeting-minutes/blob/master/2019-09/Minutes.md</a:t>
            </a:r>
            <a:endParaRPr lang="en-GB" sz="28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377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68264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05/10/2019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Tango Workshop - ICALEPCS 2019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7639"/>
            <a:ext cx="8568952" cy="11472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>
                <a:hlinkClick r:id="rId3"/>
              </a:rPr>
              <a:t>https://</a:t>
            </a:r>
            <a:r>
              <a:rPr lang="en-GB" sz="2400" dirty="0" smtClean="0">
                <a:hlinkClick r:id="rId3"/>
              </a:rPr>
              <a:t>github.com/tango-controls-hdbpp</a:t>
            </a:r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>
                <a:hlinkClick r:id="rId4"/>
              </a:rPr>
              <a:t>https://tango-controls.readthedocs.io/en/latest/tools-and-extensions/archiving/HDB++.</a:t>
            </a:r>
            <a:r>
              <a:rPr lang="en-GB" sz="2400" dirty="0" smtClean="0">
                <a:hlinkClick r:id="rId4"/>
              </a:rPr>
              <a:t>html</a:t>
            </a:r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>
                <a:hlinkClick r:id="rId5"/>
              </a:rPr>
              <a:t>https://</a:t>
            </a:r>
            <a:r>
              <a:rPr lang="en-GB" sz="2400" dirty="0" smtClean="0">
                <a:hlinkClick r:id="rId5"/>
              </a:rPr>
              <a:t>bintray.com/tango-controls</a:t>
            </a:r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9562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HDB++@ESRF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05/10/2019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Tango Workshop - ICALEPCS 2019</a:t>
            </a:r>
            <a:endParaRPr lang="en-GB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537" y="1600200"/>
            <a:ext cx="6136481" cy="4493419"/>
          </a:xfrm>
        </p:spPr>
      </p:pic>
    </p:spTree>
    <p:extLst>
      <p:ext uri="{BB962C8B-B14F-4D97-AF65-F5344CB8AC3E}">
        <p14:creationId xmlns:p14="http://schemas.microsoft.com/office/powerpoint/2010/main" val="289698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602</Words>
  <Application>Microsoft Office PowerPoint</Application>
  <PresentationFormat>On-screen Show (4:3)</PresentationFormat>
  <Paragraphs>114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Office Theme</vt:lpstr>
      <vt:lpstr>Tango HDB++</vt:lpstr>
      <vt:lpstr>HDB++ Overview</vt:lpstr>
      <vt:lpstr>HDB++ Archivers &amp; Configurators</vt:lpstr>
      <vt:lpstr>HDB++ Backends comparison</vt:lpstr>
      <vt:lpstr>Demo</vt:lpstr>
      <vt:lpstr>HDB++ Metrics</vt:lpstr>
      <vt:lpstr>HDB++ Collaboration</vt:lpstr>
      <vt:lpstr>Thank you!</vt:lpstr>
      <vt:lpstr>HDB++@ESRF</vt:lpstr>
      <vt:lpstr>HDB++@ESRF</vt:lpstr>
      <vt:lpstr>Why moving away from Cassandra?</vt:lpstr>
      <vt:lpstr>Why moving away from Cassandra?</vt:lpstr>
      <vt:lpstr>Why moving away from Cassandra?</vt:lpstr>
      <vt:lpstr>Why moving away from Cassandra?</vt:lpstr>
      <vt:lpstr>Is Cassandra a bad choice for HDB++?</vt:lpstr>
      <vt:lpstr>Is Cassandra a bad choice for HDB++?</vt:lpstr>
      <vt:lpstr>If you use Cassandra</vt:lpstr>
    </vt:vector>
  </TitlesOfParts>
  <Company>ESRF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REGIS</dc:creator>
  <cp:lastModifiedBy>BOURTEMBOURG Reynald</cp:lastModifiedBy>
  <cp:revision>280</cp:revision>
  <dcterms:created xsi:type="dcterms:W3CDTF">2013-06-20T07:15:57Z</dcterms:created>
  <dcterms:modified xsi:type="dcterms:W3CDTF">2019-10-05T05:45:20Z</dcterms:modified>
</cp:coreProperties>
</file>