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  <p:sldMasterId id="2147483687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311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12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14" r:id="rId56"/>
    <p:sldId id="307" r:id="rId57"/>
    <p:sldId id="308" r:id="rId58"/>
    <p:sldId id="309" r:id="rId59"/>
    <p:sldId id="315" r:id="rId60"/>
    <p:sldId id="313" r:id="rId61"/>
    <p:sldId id="310" r:id="rId62"/>
    <p:sldId id="316" r:id="rId63"/>
    <p:sldId id="317" r:id="rId64"/>
    <p:sldId id="318" r:id="rId65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B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9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3351600" y="1098000"/>
            <a:ext cx="561204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351600" y="2959560"/>
            <a:ext cx="561204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3351600" y="1098000"/>
            <a:ext cx="273852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6227280" y="1098000"/>
            <a:ext cx="273852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3351600" y="2959560"/>
            <a:ext cx="273852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6227280" y="2959560"/>
            <a:ext cx="273852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3351600" y="1098000"/>
            <a:ext cx="180684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249160" y="1098000"/>
            <a:ext cx="180684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7146720" y="1098000"/>
            <a:ext cx="180684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3351600" y="2959560"/>
            <a:ext cx="180684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 type="body"/>
          </p:nvPr>
        </p:nvSpPr>
        <p:spPr>
          <a:xfrm>
            <a:off x="5249160" y="2959560"/>
            <a:ext cx="180684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 type="body"/>
          </p:nvPr>
        </p:nvSpPr>
        <p:spPr>
          <a:xfrm>
            <a:off x="7146720" y="2959560"/>
            <a:ext cx="180684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subTitle"/>
          </p:nvPr>
        </p:nvSpPr>
        <p:spPr>
          <a:xfrm>
            <a:off x="3351600" y="1098000"/>
            <a:ext cx="5612040" cy="3563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3351600" y="1098000"/>
            <a:ext cx="5612040" cy="3563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3351600" y="1098000"/>
            <a:ext cx="2738520" cy="3563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27280" y="1098000"/>
            <a:ext cx="2738520" cy="3563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subTitle"/>
          </p:nvPr>
        </p:nvSpPr>
        <p:spPr>
          <a:xfrm>
            <a:off x="727200" y="126000"/>
            <a:ext cx="8236440" cy="2302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3351600" y="1098000"/>
            <a:ext cx="273852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227280" y="1098000"/>
            <a:ext cx="2738520" cy="3563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3351600" y="2959560"/>
            <a:ext cx="273852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3351600" y="1098000"/>
            <a:ext cx="5612040" cy="3563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351600" y="1098000"/>
            <a:ext cx="2738520" cy="3563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27280" y="1098000"/>
            <a:ext cx="273852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227280" y="2959560"/>
            <a:ext cx="273852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3351600" y="1098000"/>
            <a:ext cx="273852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6227280" y="1098000"/>
            <a:ext cx="273852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3351600" y="2959560"/>
            <a:ext cx="561204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3351600" y="1098000"/>
            <a:ext cx="561204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351600" y="2959560"/>
            <a:ext cx="561204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3351600" y="1098000"/>
            <a:ext cx="273852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227280" y="1098000"/>
            <a:ext cx="273852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3351600" y="2959560"/>
            <a:ext cx="273852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6227280" y="2959560"/>
            <a:ext cx="273852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3351600" y="1098000"/>
            <a:ext cx="180684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5249160" y="1098000"/>
            <a:ext cx="180684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7146720" y="1098000"/>
            <a:ext cx="180684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3351600" y="2959560"/>
            <a:ext cx="180684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6"/>
          <p:cNvSpPr>
            <a:spLocks noGrp="1"/>
          </p:cNvSpPr>
          <p:nvPr>
            <p:ph type="body"/>
          </p:nvPr>
        </p:nvSpPr>
        <p:spPr>
          <a:xfrm>
            <a:off x="5249160" y="2959560"/>
            <a:ext cx="180684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7"/>
          <p:cNvSpPr>
            <a:spLocks noGrp="1"/>
          </p:cNvSpPr>
          <p:nvPr>
            <p:ph type="body"/>
          </p:nvPr>
        </p:nvSpPr>
        <p:spPr>
          <a:xfrm>
            <a:off x="7146720" y="2959560"/>
            <a:ext cx="180684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subTitle"/>
          </p:nvPr>
        </p:nvSpPr>
        <p:spPr>
          <a:xfrm>
            <a:off x="3351600" y="1098000"/>
            <a:ext cx="5612040" cy="3563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3351600" y="1098000"/>
            <a:ext cx="5612040" cy="3563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3351600" y="1098000"/>
            <a:ext cx="2738520" cy="3563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6227280" y="1098000"/>
            <a:ext cx="2738520" cy="3563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351600" y="1098000"/>
            <a:ext cx="5612040" cy="3563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subTitle"/>
          </p:nvPr>
        </p:nvSpPr>
        <p:spPr>
          <a:xfrm>
            <a:off x="727200" y="126000"/>
            <a:ext cx="8236440" cy="2302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3351600" y="1098000"/>
            <a:ext cx="273852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6227280" y="1098000"/>
            <a:ext cx="2738520" cy="3563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3351600" y="2959560"/>
            <a:ext cx="273852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3351600" y="1098000"/>
            <a:ext cx="2738520" cy="3563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6227280" y="1098000"/>
            <a:ext cx="273852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6227280" y="2959560"/>
            <a:ext cx="273852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3351600" y="1098000"/>
            <a:ext cx="273852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6227280" y="1098000"/>
            <a:ext cx="273852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3351600" y="2959560"/>
            <a:ext cx="561204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3351600" y="1098000"/>
            <a:ext cx="561204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3351600" y="2959560"/>
            <a:ext cx="561204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3351600" y="1098000"/>
            <a:ext cx="273852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227280" y="1098000"/>
            <a:ext cx="273852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3351600" y="2959560"/>
            <a:ext cx="273852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5"/>
          <p:cNvSpPr>
            <a:spLocks noGrp="1"/>
          </p:cNvSpPr>
          <p:nvPr>
            <p:ph type="body"/>
          </p:nvPr>
        </p:nvSpPr>
        <p:spPr>
          <a:xfrm>
            <a:off x="6227280" y="2959560"/>
            <a:ext cx="273852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3351600" y="1098000"/>
            <a:ext cx="180684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5249160" y="1098000"/>
            <a:ext cx="180684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7146720" y="1098000"/>
            <a:ext cx="180684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5"/>
          <p:cNvSpPr>
            <a:spLocks noGrp="1"/>
          </p:cNvSpPr>
          <p:nvPr>
            <p:ph type="body"/>
          </p:nvPr>
        </p:nvSpPr>
        <p:spPr>
          <a:xfrm>
            <a:off x="3351600" y="2959560"/>
            <a:ext cx="180684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6"/>
          <p:cNvSpPr>
            <a:spLocks noGrp="1"/>
          </p:cNvSpPr>
          <p:nvPr>
            <p:ph type="body"/>
          </p:nvPr>
        </p:nvSpPr>
        <p:spPr>
          <a:xfrm>
            <a:off x="5249160" y="2959560"/>
            <a:ext cx="180684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7"/>
          <p:cNvSpPr>
            <a:spLocks noGrp="1"/>
          </p:cNvSpPr>
          <p:nvPr>
            <p:ph type="body"/>
          </p:nvPr>
        </p:nvSpPr>
        <p:spPr>
          <a:xfrm>
            <a:off x="7146720" y="2959560"/>
            <a:ext cx="180684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351600" y="1098000"/>
            <a:ext cx="2738520" cy="3563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27280" y="1098000"/>
            <a:ext cx="2738520" cy="3563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ubTitle"/>
          </p:nvPr>
        </p:nvSpPr>
        <p:spPr>
          <a:xfrm>
            <a:off x="727200" y="126000"/>
            <a:ext cx="8236440" cy="2302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351600" y="1098000"/>
            <a:ext cx="273852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27280" y="1098000"/>
            <a:ext cx="2738520" cy="3563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3351600" y="2959560"/>
            <a:ext cx="273852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3351600" y="1098000"/>
            <a:ext cx="2738520" cy="3563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27280" y="1098000"/>
            <a:ext cx="273852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227280" y="2959560"/>
            <a:ext cx="273852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3351600" y="1098000"/>
            <a:ext cx="273852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227280" y="1098000"/>
            <a:ext cx="273852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3351600" y="2959560"/>
            <a:ext cx="5612040" cy="1699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180000" y="126000"/>
            <a:ext cx="496440" cy="496440"/>
          </a:xfrm>
          <a:prstGeom prst="rect">
            <a:avLst/>
          </a:prstGeom>
          <a:solidFill>
            <a:srgbClr val="132577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2"/>
          <p:cNvSpPr/>
          <p:nvPr/>
        </p:nvSpPr>
        <p:spPr>
          <a:xfrm>
            <a:off x="180000" y="126000"/>
            <a:ext cx="496440" cy="496440"/>
          </a:xfrm>
          <a:prstGeom prst="rect">
            <a:avLst/>
          </a:prstGeom>
          <a:solidFill>
            <a:srgbClr val="5AB02A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6" name="Picture 11"/>
          <p:cNvPicPr/>
          <p:nvPr/>
        </p:nvPicPr>
        <p:blipFill>
          <a:blip r:embed="rId14"/>
          <a:stretch/>
        </p:blipFill>
        <p:spPr>
          <a:xfrm>
            <a:off x="7073280" y="6237360"/>
            <a:ext cx="2070360" cy="620280"/>
          </a:xfrm>
          <a:prstGeom prst="rect">
            <a:avLst/>
          </a:prstGeom>
          <a:ln>
            <a:noFill/>
          </a:ln>
        </p:spPr>
      </p:pic>
      <p:pic>
        <p:nvPicPr>
          <p:cNvPr id="57" name="Picture 12"/>
          <p:cNvPicPr/>
          <p:nvPr/>
        </p:nvPicPr>
        <p:blipFill>
          <a:blip r:embed="rId15"/>
          <a:stretch/>
        </p:blipFill>
        <p:spPr>
          <a:xfrm>
            <a:off x="107640" y="2929680"/>
            <a:ext cx="3384000" cy="3733560"/>
          </a:xfrm>
          <a:prstGeom prst="rect">
            <a:avLst/>
          </a:prstGeom>
          <a:ln>
            <a:noFill/>
          </a:ln>
        </p:spPr>
      </p:pic>
      <p:sp>
        <p:nvSpPr>
          <p:cNvPr id="58" name="PlaceHolder 3"/>
          <p:cNvSpPr>
            <a:spLocks noGrp="1"/>
          </p:cNvSpPr>
          <p:nvPr>
            <p:ph type="title"/>
          </p:nvPr>
        </p:nvSpPr>
        <p:spPr>
          <a:xfrm>
            <a:off x="683640" y="1268640"/>
            <a:ext cx="7772040" cy="1469520"/>
          </a:xfrm>
          <a:prstGeom prst="rect">
            <a:avLst/>
          </a:prstGeom>
        </p:spPr>
        <p:txBody>
          <a:bodyPr lIns="72000" tIns="0" rIns="72000" bIns="0" anchor="ctr"/>
          <a:lstStyle/>
          <a:p>
            <a:pPr>
              <a:lnSpc>
                <a:spcPct val="100000"/>
              </a:lnSpc>
            </a:pPr>
            <a:r>
              <a:rPr lang="en-US" sz="1600" b="1" strike="noStrike" cap="all" spc="-1">
                <a:solidFill>
                  <a:srgbClr val="FFFFFF"/>
                </a:solidFill>
                <a:latin typeface="Arial"/>
              </a:rPr>
              <a:t>Click to edit the title text formatClick to edit Master title style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ftr"/>
          </p:nvPr>
        </p:nvSpPr>
        <p:spPr>
          <a:xfrm>
            <a:off x="719640" y="6483240"/>
            <a:ext cx="6119640" cy="21204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132577"/>
                </a:solidFill>
                <a:latin typeface="Arial"/>
              </a:rPr>
              <a:t>Tango Advanced Training</a:t>
            </a:r>
            <a:endParaRPr lang="en-US" sz="800" b="0" strike="noStrike" spc="-1">
              <a:latin typeface="Times New Roman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sldNum"/>
          </p:nvPr>
        </p:nvSpPr>
        <p:spPr>
          <a:xfrm>
            <a:off x="179640" y="6483600"/>
            <a:ext cx="413280" cy="21204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228B3954-5C5D-40E4-A386-71E33EE5BC20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‹#›</a:t>
            </a:fld>
            <a:endParaRPr lang="en-US" sz="800" b="0" strike="noStrike" spc="-1">
              <a:latin typeface="Times New Roman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i="1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i="1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i="1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i="1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180000" y="126000"/>
            <a:ext cx="496440" cy="496440"/>
          </a:xfrm>
          <a:prstGeom prst="rect">
            <a:avLst/>
          </a:prstGeom>
          <a:solidFill>
            <a:srgbClr val="132577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2"/>
          <p:cNvSpPr/>
          <p:nvPr/>
        </p:nvSpPr>
        <p:spPr>
          <a:xfrm>
            <a:off x="180000" y="126000"/>
            <a:ext cx="496440" cy="496440"/>
          </a:xfrm>
          <a:prstGeom prst="rect">
            <a:avLst/>
          </a:prstGeom>
          <a:solidFill>
            <a:srgbClr val="5AB02A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0" name="Picture 11"/>
          <p:cNvPicPr/>
          <p:nvPr/>
        </p:nvPicPr>
        <p:blipFill>
          <a:blip r:embed="rId14"/>
          <a:stretch/>
        </p:blipFill>
        <p:spPr>
          <a:xfrm>
            <a:off x="7073280" y="6237360"/>
            <a:ext cx="2070360" cy="620280"/>
          </a:xfrm>
          <a:prstGeom prst="rect">
            <a:avLst/>
          </a:prstGeom>
          <a:ln>
            <a:noFill/>
          </a:ln>
        </p:spPr>
      </p:pic>
      <p:pic>
        <p:nvPicPr>
          <p:cNvPr id="101" name="Picture 12"/>
          <p:cNvPicPr/>
          <p:nvPr/>
        </p:nvPicPr>
        <p:blipFill>
          <a:blip r:embed="rId15"/>
          <a:stretch/>
        </p:blipFill>
        <p:spPr>
          <a:xfrm>
            <a:off x="107640" y="2929680"/>
            <a:ext cx="3384000" cy="3733560"/>
          </a:xfrm>
          <a:prstGeom prst="rect">
            <a:avLst/>
          </a:prstGeom>
          <a:ln>
            <a:noFill/>
          </a:ln>
        </p:spPr>
      </p:pic>
      <p:sp>
        <p:nvSpPr>
          <p:cNvPr id="102" name="PlaceHolder 3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108000" tIns="0" rIns="108000" bIns="0" anchor="ctr"/>
          <a:lstStyle/>
          <a:p>
            <a:pPr>
              <a:lnSpc>
                <a:spcPct val="85000"/>
              </a:lnSpc>
            </a:pPr>
            <a:r>
              <a:rPr lang="en-US" sz="2500" b="1" strike="noStrike" cap="all" spc="-1">
                <a:solidFill>
                  <a:srgbClr val="FFFFFF"/>
                </a:solidFill>
                <a:latin typeface="Arial"/>
              </a:rPr>
              <a:t>Click to edit the title text formatClick to edit Master title style</a:t>
            </a:r>
            <a:endParaRPr lang="en-US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3351600" y="1098000"/>
            <a:ext cx="5612040" cy="3563640"/>
          </a:xfrm>
          <a:prstGeom prst="rect">
            <a:avLst/>
          </a:prstGeom>
        </p:spPr>
        <p:txBody>
          <a:bodyPr lIns="216000" tIns="252000" rIns="0" bIns="0"/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1" strike="noStrike" spc="-1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lang="en-US" sz="2800" b="1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1" strike="noStrike" spc="-1">
                <a:solidFill>
                  <a:srgbClr val="FFFFFF"/>
                </a:solidFill>
                <a:latin typeface="Arial"/>
              </a:rPr>
              <a:t>Second Outline Level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1" strike="noStrike" spc="-1">
                <a:solidFill>
                  <a:srgbClr val="FFFFFF"/>
                </a:solidFill>
                <a:latin typeface="Arial"/>
              </a:rPr>
              <a:t>Third Outline Level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1" strike="noStrike" spc="-1">
                <a:solidFill>
                  <a:srgbClr val="FFFFFF"/>
                </a:solidFill>
                <a:latin typeface="Arial"/>
              </a:rPr>
              <a:t>Fourth Outline Level</a:t>
            </a:r>
            <a:endParaRPr lang="en-US" sz="2800" b="0" i="1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1" strike="noStrike" spc="-1">
                <a:solidFill>
                  <a:srgbClr val="FFFFFF"/>
                </a:solidFill>
                <a:latin typeface="Arial"/>
              </a:rPr>
              <a:t>Fifth Outline Level</a:t>
            </a:r>
            <a:endParaRPr lang="en-US" sz="2800" b="0" i="1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1" strike="noStrike" spc="-1">
                <a:solidFill>
                  <a:srgbClr val="FFFFFF"/>
                </a:solidFill>
                <a:latin typeface="Arial"/>
              </a:rPr>
              <a:t>Sixth Outline Level</a:t>
            </a:r>
            <a:endParaRPr lang="en-US" sz="2800" b="0" i="1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1" strike="noStrike" spc="-1">
                <a:solidFill>
                  <a:srgbClr val="FFFFFF"/>
                </a:solidFill>
                <a:latin typeface="Arial"/>
              </a:rPr>
              <a:t>Seventh Outline LevelClick to edit Master text styles</a:t>
            </a:r>
            <a:endParaRPr lang="en-US" sz="2800" b="0" i="1" strike="noStrike" spc="-1">
              <a:solidFill>
                <a:srgbClr val="000000"/>
              </a:solidFill>
              <a:latin typeface="Arial"/>
            </a:endParaRPr>
          </a:p>
          <a:p>
            <a:pPr marL="3456000" lvl="7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1" strike="noStrike" spc="-1">
                <a:solidFill>
                  <a:srgbClr val="FFFFFF"/>
                </a:solidFill>
                <a:latin typeface="Arial"/>
              </a:rPr>
              <a:t>Second level</a:t>
            </a:r>
            <a:endParaRPr lang="en-US" sz="2600" b="0" i="1" strike="noStrike" spc="-1">
              <a:solidFill>
                <a:srgbClr val="000000"/>
              </a:solidFill>
              <a:latin typeface="Arial"/>
            </a:endParaRPr>
          </a:p>
          <a:p>
            <a:pPr marL="3888000" lvl="8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50" b="0" strike="noStrike" spc="-1">
                <a:solidFill>
                  <a:srgbClr val="FFFFFF"/>
                </a:solidFill>
                <a:latin typeface="Arial"/>
              </a:rPr>
              <a:t>Third level</a:t>
            </a:r>
            <a:endParaRPr lang="en-US" sz="2250" b="0" i="1" strike="noStrike" spc="-1">
              <a:solidFill>
                <a:srgbClr val="000000"/>
              </a:solidFill>
              <a:latin typeface="Arial"/>
            </a:endParaRPr>
          </a:p>
          <a:p>
            <a:pPr marL="4320000" lvl="0" indent="-216000">
              <a:spcAft>
                <a:spcPts val="2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750" b="0" strike="noStrike" spc="-1">
                <a:solidFill>
                  <a:srgbClr val="FFFFFF"/>
                </a:solidFill>
                <a:latin typeface="Arial"/>
              </a:rPr>
              <a:t>Fourth level</a:t>
            </a:r>
            <a:endParaRPr lang="en-US" sz="1750" b="1" strike="noStrike" spc="-1">
              <a:solidFill>
                <a:srgbClr val="000000"/>
              </a:solidFill>
              <a:latin typeface="Arial"/>
            </a:endParaRPr>
          </a:p>
          <a:p>
            <a:pPr marL="4320000" lvl="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b="1" strike="noStrike" spc="-1">
                <a:solidFill>
                  <a:srgbClr val="FFFFFF"/>
                </a:solidFill>
                <a:latin typeface="Arial"/>
              </a:rPr>
              <a:t>Fifth level</a:t>
            </a:r>
            <a:endParaRPr lang="en-US" sz="15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5"/>
          <p:cNvSpPr>
            <a:spLocks noGrp="1"/>
          </p:cNvSpPr>
          <p:nvPr>
            <p:ph type="body"/>
          </p:nvPr>
        </p:nvSpPr>
        <p:spPr>
          <a:xfrm>
            <a:off x="727200" y="1098000"/>
            <a:ext cx="2573640" cy="3563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lang="en-US" sz="1800" b="1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  <a:endParaRPr lang="en-US" sz="1800" b="0" i="1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  <a:endParaRPr lang="en-US" sz="1800" b="0" i="1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  <a:endParaRPr lang="en-US" sz="1800" b="0" i="1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LevelClick icon to add picture</a:t>
            </a:r>
            <a:endParaRPr lang="en-US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6"/>
          <p:cNvSpPr>
            <a:spLocks noGrp="1"/>
          </p:cNvSpPr>
          <p:nvPr>
            <p:ph type="sldNum"/>
          </p:nvPr>
        </p:nvSpPr>
        <p:spPr>
          <a:xfrm>
            <a:off x="179640" y="6483600"/>
            <a:ext cx="413280" cy="21204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9E4A729A-7797-41D6-8139-B364BFDCBE62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‹#›</a:t>
            </a:fld>
            <a:endParaRPr lang="en-US" sz="800" b="0" strike="noStrike" spc="-1">
              <a:latin typeface="Times New Roman"/>
            </a:endParaRPr>
          </a:p>
        </p:txBody>
      </p:sp>
      <p:sp>
        <p:nvSpPr>
          <p:cNvPr id="106" name="PlaceHolder 7"/>
          <p:cNvSpPr>
            <a:spLocks noGrp="1"/>
          </p:cNvSpPr>
          <p:nvPr>
            <p:ph type="ftr"/>
          </p:nvPr>
        </p:nvSpPr>
        <p:spPr>
          <a:xfrm>
            <a:off x="719640" y="6483240"/>
            <a:ext cx="6119640" cy="21204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132577"/>
                </a:solidFill>
                <a:latin typeface="Arial"/>
              </a:rPr>
              <a:t>Tango Advanced Training</a:t>
            </a:r>
            <a:endParaRPr lang="en-US" sz="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180000" y="126000"/>
            <a:ext cx="496440" cy="496440"/>
          </a:xfrm>
          <a:prstGeom prst="rect">
            <a:avLst/>
          </a:prstGeom>
          <a:solidFill>
            <a:srgbClr val="132577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2"/>
          <p:cNvSpPr/>
          <p:nvPr/>
        </p:nvSpPr>
        <p:spPr>
          <a:xfrm>
            <a:off x="180000" y="126000"/>
            <a:ext cx="496440" cy="496440"/>
          </a:xfrm>
          <a:prstGeom prst="rect">
            <a:avLst/>
          </a:prstGeom>
          <a:solidFill>
            <a:srgbClr val="5AB02A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5" name="Picture 11"/>
          <p:cNvPicPr/>
          <p:nvPr/>
        </p:nvPicPr>
        <p:blipFill>
          <a:blip r:embed="rId14"/>
          <a:stretch/>
        </p:blipFill>
        <p:spPr>
          <a:xfrm>
            <a:off x="7073280" y="6237360"/>
            <a:ext cx="2070360" cy="620280"/>
          </a:xfrm>
          <a:prstGeom prst="rect">
            <a:avLst/>
          </a:prstGeom>
          <a:ln>
            <a:noFill/>
          </a:ln>
        </p:spPr>
      </p:pic>
      <p:pic>
        <p:nvPicPr>
          <p:cNvPr id="146" name="Picture 12"/>
          <p:cNvPicPr/>
          <p:nvPr/>
        </p:nvPicPr>
        <p:blipFill>
          <a:blip r:embed="rId15"/>
          <a:stretch/>
        </p:blipFill>
        <p:spPr>
          <a:xfrm>
            <a:off x="107640" y="2929680"/>
            <a:ext cx="3384000" cy="3733560"/>
          </a:xfrm>
          <a:prstGeom prst="rect">
            <a:avLst/>
          </a:prstGeom>
          <a:ln>
            <a:noFill/>
          </a:ln>
        </p:spPr>
      </p:pic>
      <p:sp>
        <p:nvSpPr>
          <p:cNvPr id="147" name="PlaceHolder 3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72000" tIns="0" rIns="72000" bIns="0" anchor="ctr"/>
          <a:lstStyle/>
          <a:p>
            <a:pPr>
              <a:lnSpc>
                <a:spcPct val="100000"/>
              </a:lnSpc>
            </a:pPr>
            <a:r>
              <a:rPr lang="en-US" sz="1600" b="1" strike="noStrike" cap="all" spc="-1">
                <a:solidFill>
                  <a:srgbClr val="FFFFFF"/>
                </a:solidFill>
                <a:latin typeface="Arial"/>
              </a:rPr>
              <a:t>Click to edit the title text formatClick to edit Master title style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727560" y="764640"/>
            <a:ext cx="8236440" cy="53996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Second Outline Level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Third Outline Level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Fourth Outline Level</a:t>
            </a:r>
            <a:endParaRPr lang="en-US" sz="1800" b="0" i="1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Fifth Outline Level</a:t>
            </a:r>
            <a:endParaRPr lang="en-US" sz="1800" b="0" i="1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Sixth Outline Level</a:t>
            </a:r>
            <a:endParaRPr lang="en-US" sz="1800" b="0" i="1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Seventh Outline LevelClick to edit Master text styles</a:t>
            </a:r>
            <a:endParaRPr lang="en-US" sz="1800" b="0" i="1" strike="noStrike" spc="-1">
              <a:solidFill>
                <a:srgbClr val="000000"/>
              </a:solidFill>
              <a:latin typeface="Arial"/>
            </a:endParaRPr>
          </a:p>
          <a:p>
            <a:pPr marL="3456000" lvl="7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700" b="0" strike="noStrike" spc="-1">
                <a:solidFill>
                  <a:srgbClr val="000000"/>
                </a:solidFill>
                <a:latin typeface="Arial"/>
              </a:rPr>
              <a:t>Second level</a:t>
            </a:r>
            <a:endParaRPr lang="en-US" sz="1700" b="0" i="1" strike="noStrike" spc="-1">
              <a:solidFill>
                <a:srgbClr val="000000"/>
              </a:solidFill>
              <a:latin typeface="Arial"/>
            </a:endParaRPr>
          </a:p>
          <a:p>
            <a:pPr marL="3888000" lvl="8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Third level</a:t>
            </a:r>
            <a:endParaRPr lang="en-US" sz="1500" b="0" i="1" strike="noStrike" spc="-1">
              <a:solidFill>
                <a:srgbClr val="000000"/>
              </a:solidFill>
              <a:latin typeface="Arial"/>
            </a:endParaRPr>
          </a:p>
          <a:p>
            <a:pPr marL="4320000" lvl="0" indent="-216000">
              <a:lnSpc>
                <a:spcPct val="100000"/>
              </a:lnSpc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Fourth level</a:t>
            </a:r>
            <a:endParaRPr lang="en-US" sz="1500" b="1" strike="noStrike" spc="-1">
              <a:solidFill>
                <a:srgbClr val="000000"/>
              </a:solidFill>
              <a:latin typeface="Arial"/>
            </a:endParaRPr>
          </a:p>
          <a:p>
            <a:pPr marL="4320000" lvl="0" indent="-216000">
              <a:lnSpc>
                <a:spcPct val="100000"/>
              </a:lnSpc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i="1" strike="noStrike" spc="-1">
                <a:solidFill>
                  <a:srgbClr val="000000"/>
                </a:solidFill>
                <a:latin typeface="Arial"/>
              </a:rPr>
              <a:t>Fifth level</a:t>
            </a:r>
            <a:endParaRPr lang="en-US" sz="12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sldNum"/>
          </p:nvPr>
        </p:nvSpPr>
        <p:spPr>
          <a:xfrm>
            <a:off x="179640" y="6483600"/>
            <a:ext cx="413280" cy="21204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7C9E6EB-44B8-461A-ABFA-0D677AB3ECE5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‹#›</a:t>
            </a:fld>
            <a:endParaRPr lang="en-US" sz="800" b="0" strike="noStrike" spc="-1">
              <a:latin typeface="Times New Roman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ftr"/>
          </p:nvPr>
        </p:nvSpPr>
        <p:spPr>
          <a:xfrm>
            <a:off x="719640" y="6483240"/>
            <a:ext cx="6119640" cy="21204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132577"/>
                </a:solidFill>
                <a:latin typeface="Arial"/>
              </a:rPr>
              <a:t>Tango Advanced Training</a:t>
            </a:r>
            <a:endParaRPr lang="en-US" sz="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ock_(computer_science)" TargetMode="External"/><Relationship Id="rId3" Type="http://schemas.openxmlformats.org/officeDocument/2006/relationships/hyperlink" Target="https://en.wikipedia.org/wiki/Computer_science" TargetMode="External"/><Relationship Id="rId7" Type="http://schemas.openxmlformats.org/officeDocument/2006/relationships/hyperlink" Target="https://en.wikipedia.org/wiki/Private_stat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en.wikipedia.org/wiki/Message_(computing)" TargetMode="External"/><Relationship Id="rId5" Type="http://schemas.openxmlformats.org/officeDocument/2006/relationships/hyperlink" Target="https://en.wikipedia.org/wiki/Concurrent_computation" TargetMode="External"/><Relationship Id="rId10" Type="http://schemas.openxmlformats.org/officeDocument/2006/relationships/hyperlink" Target="http://www.brianstorti.com/the-actor-model/" TargetMode="External"/><Relationship Id="rId4" Type="http://schemas.openxmlformats.org/officeDocument/2006/relationships/hyperlink" Target="https://en.wikipedia.org/wiki/Mathematical_model" TargetMode="External"/><Relationship Id="rId9" Type="http://schemas.openxmlformats.org/officeDocument/2006/relationships/hyperlink" Target="https://en.wikipedia.org/wiki/Actor_model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rtinfowler.com/articles/microservices.html" TargetMode="External"/><Relationship Id="rId2" Type="http://schemas.openxmlformats.org/officeDocument/2006/relationships/hyperlink" Target="https://martinfowler.com/books/eaa.html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martinfowler.com/articles/distributed-objects-microservices.html" TargetMode="Externa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rtinfowler.com/articles/microservices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803520" y="140400"/>
            <a:ext cx="7680960" cy="238392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72000" tIns="0" rIns="72000" bIns="0"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cap="all" spc="-1">
                <a:solidFill>
                  <a:srgbClr val="FFFFFF"/>
                </a:solidFill>
                <a:latin typeface="Virgo 01"/>
              </a:rPr>
              <a:t>TANGO CONTROLS concepts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TextShape 2"/>
          <p:cNvSpPr txBox="1"/>
          <p:nvPr/>
        </p:nvSpPr>
        <p:spPr>
          <a:xfrm>
            <a:off x="1331640" y="3429000"/>
            <a:ext cx="7710760" cy="28250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en-US" sz="3600" b="1" i="1" strike="noStrike" spc="-1" dirty="0" smtClean="0">
                <a:latin typeface="Arial"/>
              </a:rPr>
              <a:t>A brief introduction to the </a:t>
            </a:r>
            <a:br>
              <a:rPr lang="en-US" sz="3600" b="1" i="1" strike="noStrike" spc="-1" dirty="0" smtClean="0">
                <a:latin typeface="Arial"/>
              </a:rPr>
            </a:br>
            <a:r>
              <a:rPr lang="en-US" sz="3600" b="1" i="1" strike="noStrike" spc="-1" dirty="0" smtClean="0">
                <a:latin typeface="Arial"/>
              </a:rPr>
              <a:t>Tango Controls Concepts</a:t>
            </a:r>
            <a:endParaRPr lang="en-US" sz="3600" b="1" strike="noStrike" spc="-1" dirty="0">
              <a:latin typeface="Arial"/>
            </a:endParaRPr>
          </a:p>
          <a:p>
            <a:pPr algn="ctr"/>
            <a:r>
              <a:rPr lang="en-US" sz="3200" b="0" strike="noStrike" spc="-1" dirty="0" smtClean="0">
                <a:latin typeface="Arial"/>
              </a:rPr>
              <a:t>by</a:t>
            </a:r>
            <a:endParaRPr lang="en-US" sz="3200" b="0" strike="noStrike" spc="-1" dirty="0">
              <a:latin typeface="Arial"/>
            </a:endParaRPr>
          </a:p>
          <a:p>
            <a:pPr algn="ctr"/>
            <a:r>
              <a:rPr lang="en-US" sz="2800" b="1" i="1" strike="noStrike" spc="-1" dirty="0">
                <a:solidFill>
                  <a:srgbClr val="5AB02A"/>
                </a:solidFill>
                <a:latin typeface="Arial"/>
              </a:rPr>
              <a:t>Andy </a:t>
            </a:r>
            <a:r>
              <a:rPr lang="en-US" sz="2800" b="1" i="1" strike="noStrike" spc="-1" dirty="0" err="1" smtClean="0">
                <a:solidFill>
                  <a:srgbClr val="5AB02A"/>
                </a:solidFill>
                <a:latin typeface="Arial"/>
              </a:rPr>
              <a:t>Götz</a:t>
            </a:r>
            <a:r>
              <a:rPr lang="en-US" sz="2800" b="1" i="1" strike="noStrike" spc="-1" dirty="0" smtClean="0">
                <a:solidFill>
                  <a:srgbClr val="5AB02A"/>
                </a:solidFill>
                <a:latin typeface="Arial"/>
              </a:rPr>
              <a:t> </a:t>
            </a:r>
            <a:r>
              <a:rPr lang="en-US" sz="2800" b="0" i="1" strike="noStrike" spc="-1" dirty="0" smtClean="0">
                <a:latin typeface="Arial"/>
              </a:rPr>
              <a:t>(vocals) +</a:t>
            </a:r>
          </a:p>
          <a:p>
            <a:pPr algn="ctr"/>
            <a:r>
              <a:rPr lang="en-US" sz="2800" b="1" i="1" spc="-1" dirty="0" err="1" smtClean="0">
                <a:solidFill>
                  <a:srgbClr val="5AB02A"/>
                </a:solidFill>
                <a:latin typeface="Arial"/>
              </a:rPr>
              <a:t>Reynald</a:t>
            </a:r>
            <a:r>
              <a:rPr lang="en-US" sz="2800" b="1" i="1" spc="-1" dirty="0" smtClean="0">
                <a:solidFill>
                  <a:srgbClr val="5AB02A"/>
                </a:solidFill>
                <a:latin typeface="Arial"/>
              </a:rPr>
              <a:t> </a:t>
            </a:r>
            <a:r>
              <a:rPr lang="en-US" sz="2800" b="1" i="1" spc="-1" dirty="0" err="1" smtClean="0">
                <a:solidFill>
                  <a:srgbClr val="5AB02A"/>
                </a:solidFill>
                <a:latin typeface="Arial"/>
              </a:rPr>
              <a:t>Bourtembourg</a:t>
            </a:r>
            <a:r>
              <a:rPr lang="en-US" sz="2800" b="1" i="1" spc="-1" dirty="0" smtClean="0">
                <a:solidFill>
                  <a:srgbClr val="5AB02A"/>
                </a:solidFill>
                <a:latin typeface="Arial"/>
              </a:rPr>
              <a:t>  </a:t>
            </a:r>
            <a:r>
              <a:rPr lang="en-US" sz="2800" i="1" spc="-1" dirty="0" smtClean="0">
                <a:latin typeface="Arial"/>
              </a:rPr>
              <a:t>(keyboards)</a:t>
            </a:r>
            <a:r>
              <a:rPr sz="2800" dirty="0"/>
              <a:t/>
            </a:r>
            <a:br>
              <a:rPr sz="2800" dirty="0"/>
            </a:br>
            <a:endParaRPr lang="en-US" sz="2800" b="0" strike="noStrike" spc="-1" dirty="0">
              <a:latin typeface="Arial"/>
            </a:endParaRPr>
          </a:p>
          <a:p>
            <a:pPr algn="ctr"/>
            <a:endParaRPr lang="en-US" sz="3600" b="0" strike="noStrike" spc="-1" dirty="0">
              <a:latin typeface="Arial"/>
            </a:endParaRPr>
          </a:p>
        </p:txBody>
      </p:sp>
      <p:sp>
        <p:nvSpPr>
          <p:cNvPr id="191" name="TextShape 3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9FEA575F-4559-4B63-9A42-69579C95541C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1</a:t>
            </a:fld>
            <a:endParaRPr lang="en-US" sz="800" b="0" strike="noStrike" spc="-1">
              <a:latin typeface="Times New Roman"/>
            </a:endParaRPr>
          </a:p>
        </p:txBody>
      </p:sp>
      <p:sp>
        <p:nvSpPr>
          <p:cNvPr id="192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pc="-1" dirty="0" err="1" smtClean="0">
                <a:solidFill>
                  <a:srgbClr val="000000"/>
                </a:solidFill>
                <a:latin typeface="Virgo 01"/>
              </a:rPr>
              <a:t>Microservices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Virgo 01"/>
              </a:rPr>
              <a:t> </a:t>
            </a:r>
            <a:r>
              <a:rPr lang="en-US" sz="2400" b="1" strike="noStrike" spc="-1" dirty="0">
                <a:solidFill>
                  <a:srgbClr val="000000"/>
                </a:solidFill>
                <a:latin typeface="Virgo 01"/>
              </a:rPr>
              <a:t>by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Virgo 01"/>
              </a:rPr>
              <a:t>AWS (but no Agents)</a:t>
            </a:r>
            <a:endParaRPr lang="en-US" sz="24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354"/>
            <a:ext cx="9144000" cy="514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91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trike="noStrike" spc="-1" dirty="0">
                <a:solidFill>
                  <a:srgbClr val="000000"/>
                </a:solidFill>
                <a:latin typeface="Virgo 01"/>
              </a:rPr>
              <a:t>Building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Virgo 01"/>
              </a:rPr>
              <a:t>Microservices</a:t>
            </a:r>
            <a:r>
              <a:rPr lang="en-US" sz="2400" b="1" strike="noStrike" spc="-1" dirty="0">
                <a:solidFill>
                  <a:srgbClr val="000000"/>
                </a:solidFill>
                <a:latin typeface="Virgo 01"/>
              </a:rPr>
              <a:t> </a:t>
            </a:r>
            <a:endParaRPr lang="en-US" sz="2400" b="1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0" name="Picture 229"/>
          <p:cNvPicPr/>
          <p:nvPr/>
        </p:nvPicPr>
        <p:blipFill>
          <a:blip r:embed="rId2"/>
          <a:stretch/>
        </p:blipFill>
        <p:spPr>
          <a:xfrm>
            <a:off x="4310640" y="727920"/>
            <a:ext cx="4357440" cy="5719320"/>
          </a:xfrm>
          <a:prstGeom prst="rect">
            <a:avLst/>
          </a:prstGeom>
          <a:ln w="36720">
            <a:noFill/>
          </a:ln>
        </p:spPr>
      </p:pic>
      <p:sp>
        <p:nvSpPr>
          <p:cNvPr id="231" name="TextShape 3"/>
          <p:cNvSpPr txBox="1"/>
          <p:nvPr/>
        </p:nvSpPr>
        <p:spPr>
          <a:xfrm>
            <a:off x="703440" y="1155600"/>
            <a:ext cx="3970800" cy="5304240"/>
          </a:xfrm>
          <a:prstGeom prst="rect">
            <a:avLst/>
          </a:prstGeom>
          <a:noFill/>
          <a:ln w="36720">
            <a:noFill/>
          </a:ln>
        </p:spPr>
        <p:txBody>
          <a:bodyPr lIns="90000" tIns="45000" rIns="90000" bIns="45000"/>
          <a:lstStyle/>
          <a:p>
            <a:endParaRPr lang="en-US" sz="1800" b="0" strike="noStrike" spc="-1">
              <a:latin typeface="Arial"/>
            </a:endParaRPr>
          </a:p>
          <a:p>
            <a:r>
              <a:rPr lang="en-US" sz="2400" b="1" strike="noStrike" spc="-1">
                <a:solidFill>
                  <a:srgbClr val="009900"/>
                </a:solidFill>
                <a:latin typeface="Comic Sans MS"/>
              </a:rPr>
              <a:t>Sam Newman’s book reads as if it was describing Tango </a:t>
            </a:r>
            <a:r>
              <a:t/>
            </a:r>
            <a:br/>
            <a:r>
              <a:rPr lang="en-US" sz="2400" b="1" strike="noStrike" spc="-1">
                <a:solidFill>
                  <a:srgbClr val="009900"/>
                </a:solidFill>
                <a:latin typeface="Comic Sans MS"/>
              </a:rPr>
              <a:t>Controls systems !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6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trike="noStrike" spc="-1" dirty="0">
                <a:solidFill>
                  <a:srgbClr val="000000"/>
                </a:solidFill>
                <a:latin typeface="Virgo 01"/>
              </a:rPr>
              <a:t>Tango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Virgo 01"/>
              </a:rPr>
              <a:t>Turing </a:t>
            </a:r>
            <a:r>
              <a:rPr lang="en-US" sz="2400" b="1" strike="noStrike" spc="-1" dirty="0">
                <a:solidFill>
                  <a:srgbClr val="000000"/>
                </a:solidFill>
                <a:latin typeface="Virgo 01"/>
              </a:rPr>
              <a:t>test</a:t>
            </a:r>
            <a:endParaRPr lang="en-US" sz="24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7657A9B2-26FA-4AEC-A35D-71BA0A7F7BB4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12</a:t>
            </a:fld>
            <a:endParaRPr lang="en-US" sz="800" b="0" strike="noStrike" spc="-1">
              <a:latin typeface="Times New Roman"/>
            </a:endParaRPr>
          </a:p>
        </p:txBody>
      </p:sp>
      <p:pic>
        <p:nvPicPr>
          <p:cNvPr id="235" name="Picture 234"/>
          <p:cNvPicPr/>
          <p:nvPr/>
        </p:nvPicPr>
        <p:blipFill>
          <a:blip r:embed="rId2"/>
          <a:stretch/>
        </p:blipFill>
        <p:spPr>
          <a:xfrm>
            <a:off x="863280" y="2651760"/>
            <a:ext cx="7417800" cy="1974240"/>
          </a:xfrm>
          <a:prstGeom prst="rect">
            <a:avLst/>
          </a:prstGeom>
          <a:ln w="36720">
            <a:noFill/>
          </a:ln>
        </p:spPr>
      </p:pic>
      <p:sp>
        <p:nvSpPr>
          <p:cNvPr id="6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235"/>
          <p:cNvPicPr/>
          <p:nvPr/>
        </p:nvPicPr>
        <p:blipFill>
          <a:blip r:embed="rId2"/>
          <a:stretch/>
        </p:blipFill>
        <p:spPr>
          <a:xfrm>
            <a:off x="2682000" y="825120"/>
            <a:ext cx="6183000" cy="6056280"/>
          </a:xfrm>
          <a:prstGeom prst="rect">
            <a:avLst/>
          </a:prstGeom>
          <a:ln w="36720">
            <a:noFill/>
          </a:ln>
        </p:spPr>
      </p:pic>
      <p:sp>
        <p:nvSpPr>
          <p:cNvPr id="237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trike="noStrike" spc="-1" dirty="0">
                <a:solidFill>
                  <a:srgbClr val="000000"/>
                </a:solidFill>
                <a:latin typeface="Virgo 01"/>
              </a:rPr>
              <a:t>Tango </a:t>
            </a:r>
            <a:r>
              <a:rPr lang="en-US" sz="2400" b="1" spc="-1" dirty="0">
                <a:solidFill>
                  <a:srgbClr val="000000"/>
                </a:solidFill>
                <a:latin typeface="Virgo 01"/>
              </a:rPr>
              <a:t>T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Virgo 01"/>
              </a:rPr>
              <a:t>uring </a:t>
            </a:r>
            <a:r>
              <a:rPr lang="en-US" sz="2400" b="1" strike="noStrike" spc="-1" dirty="0">
                <a:solidFill>
                  <a:srgbClr val="000000"/>
                </a:solidFill>
                <a:latin typeface="Virgo 01"/>
              </a:rPr>
              <a:t>test</a:t>
            </a:r>
            <a:endParaRPr lang="en-US" sz="24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19CB3746-63DC-464B-ACE7-6C3EEE810B7B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13</a:t>
            </a:fld>
            <a:endParaRPr lang="en-US" sz="800" b="0" strike="noStrike" spc="-1">
              <a:latin typeface="Times New Roman"/>
            </a:endParaRPr>
          </a:p>
        </p:txBody>
      </p:sp>
      <p:pic>
        <p:nvPicPr>
          <p:cNvPr id="240" name="Picture 239"/>
          <p:cNvPicPr/>
          <p:nvPr/>
        </p:nvPicPr>
        <p:blipFill>
          <a:blip r:embed="rId3"/>
          <a:stretch/>
        </p:blipFill>
        <p:spPr>
          <a:xfrm>
            <a:off x="4840920" y="4846320"/>
            <a:ext cx="2883960" cy="767520"/>
          </a:xfrm>
          <a:prstGeom prst="rect">
            <a:avLst/>
          </a:prstGeom>
          <a:ln w="36720">
            <a:noFill/>
          </a:ln>
        </p:spPr>
      </p:pic>
      <p:sp>
        <p:nvSpPr>
          <p:cNvPr id="7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trike="noStrike" spc="-1" dirty="0" smtClean="0">
                <a:solidFill>
                  <a:srgbClr val="000000"/>
                </a:solidFill>
                <a:latin typeface="Virgo 01"/>
              </a:rPr>
              <a:t>Tango Turing </a:t>
            </a:r>
            <a:r>
              <a:rPr lang="en-US" sz="2400" b="1" strike="noStrike" spc="-1" dirty="0">
                <a:solidFill>
                  <a:srgbClr val="000000"/>
                </a:solidFill>
                <a:latin typeface="Virgo 01"/>
              </a:rPr>
              <a:t>test - MULTIPLE clients</a:t>
            </a:r>
            <a:endParaRPr lang="en-US" sz="24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F85B8D3-D1FA-4DFF-A6B0-8680CD232E75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14</a:t>
            </a:fld>
            <a:endParaRPr lang="en-US" sz="800" b="0" strike="noStrike" spc="-1">
              <a:latin typeface="Times New Roman"/>
            </a:endParaRPr>
          </a:p>
        </p:txBody>
      </p:sp>
      <p:pic>
        <p:nvPicPr>
          <p:cNvPr id="244" name="Picture 243"/>
          <p:cNvPicPr/>
          <p:nvPr/>
        </p:nvPicPr>
        <p:blipFill>
          <a:blip r:embed="rId2"/>
          <a:stretch/>
        </p:blipFill>
        <p:spPr>
          <a:xfrm>
            <a:off x="1818360" y="825480"/>
            <a:ext cx="6182280" cy="6055560"/>
          </a:xfrm>
          <a:prstGeom prst="rect">
            <a:avLst/>
          </a:prstGeom>
          <a:ln w="36720">
            <a:noFill/>
          </a:ln>
        </p:spPr>
      </p:pic>
      <p:pic>
        <p:nvPicPr>
          <p:cNvPr id="245" name="Picture 244"/>
          <p:cNvPicPr/>
          <p:nvPr/>
        </p:nvPicPr>
        <p:blipFill>
          <a:blip r:embed="rId3"/>
          <a:stretch/>
        </p:blipFill>
        <p:spPr>
          <a:xfrm>
            <a:off x="5093280" y="4846320"/>
            <a:ext cx="2883960" cy="767520"/>
          </a:xfrm>
          <a:prstGeom prst="rect">
            <a:avLst/>
          </a:prstGeom>
          <a:ln w="36720">
            <a:noFill/>
          </a:ln>
        </p:spPr>
      </p:pic>
      <p:sp>
        <p:nvSpPr>
          <p:cNvPr id="7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trike="noStrike" spc="-1" dirty="0">
                <a:solidFill>
                  <a:srgbClr val="000000"/>
                </a:solidFill>
                <a:latin typeface="Virgo 01"/>
              </a:rPr>
              <a:t>Device </a:t>
            </a:r>
            <a:r>
              <a:rPr lang="en-US" sz="2400" strike="noStrike" spc="-1" dirty="0" smtClean="0">
                <a:solidFill>
                  <a:srgbClr val="000000"/>
                </a:solidFill>
                <a:latin typeface="Virgo 01"/>
              </a:rPr>
              <a:t>concept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Virgo 01"/>
              </a:rPr>
              <a:t> </a:t>
            </a:r>
            <a:r>
              <a:rPr lang="en-US" sz="2400" strike="noStrike" spc="-1" dirty="0" smtClean="0">
                <a:solidFill>
                  <a:srgbClr val="000000"/>
                </a:solidFill>
                <a:latin typeface="Virgo 01"/>
              </a:rPr>
              <a:t>#1</a:t>
            </a:r>
            <a:endParaRPr lang="en-US" sz="24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316D201C-4467-4667-B681-269B90D2D165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15</a:t>
            </a:fld>
            <a:endParaRPr lang="en-US" sz="800" b="0" strike="noStrike" spc="-1">
              <a:latin typeface="Times New Roman"/>
            </a:endParaRPr>
          </a:p>
        </p:txBody>
      </p:sp>
      <p:pic>
        <p:nvPicPr>
          <p:cNvPr id="249" name="Picture 248"/>
          <p:cNvPicPr/>
          <p:nvPr/>
        </p:nvPicPr>
        <p:blipFill>
          <a:blip r:embed="rId2"/>
          <a:stretch/>
        </p:blipFill>
        <p:spPr>
          <a:xfrm>
            <a:off x="1440" y="1280880"/>
            <a:ext cx="9142200" cy="4844160"/>
          </a:xfrm>
          <a:prstGeom prst="rect">
            <a:avLst/>
          </a:prstGeom>
          <a:ln w="36720">
            <a:noFill/>
          </a:ln>
        </p:spPr>
      </p:pic>
      <p:sp>
        <p:nvSpPr>
          <p:cNvPr id="250" name="CustomShape 4"/>
          <p:cNvSpPr/>
          <p:nvPr/>
        </p:nvSpPr>
        <p:spPr>
          <a:xfrm>
            <a:off x="182880" y="1280880"/>
            <a:ext cx="1645920" cy="1188000"/>
          </a:xfrm>
          <a:prstGeom prst="ellipse">
            <a:avLst/>
          </a:prstGeom>
          <a:noFill/>
          <a:ln w="36720">
            <a:solidFill>
              <a:srgbClr val="FF420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pc="-1" dirty="0">
                <a:solidFill>
                  <a:srgbClr val="000000"/>
                </a:solidFill>
                <a:latin typeface="Virgo 01"/>
              </a:rPr>
              <a:t>D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Virgo 01"/>
              </a:rPr>
              <a:t>evice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Virgo 01"/>
              </a:rPr>
              <a:t> </a:t>
            </a:r>
            <a:r>
              <a:rPr lang="en-US" sz="2400" spc="-1" dirty="0" smtClean="0">
                <a:solidFill>
                  <a:srgbClr val="000000"/>
                </a:solidFill>
                <a:latin typeface="Virgo 01"/>
              </a:rPr>
              <a:t>c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Virgo 01"/>
              </a:rPr>
              <a:t>oncept #1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6C763FE-DB9C-4CF5-9169-1A382819D02E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16</a:t>
            </a:fld>
            <a:endParaRPr lang="en-US" sz="800" b="0" strike="noStrike" spc="-1">
              <a:latin typeface="Times New Roman"/>
            </a:endParaRPr>
          </a:p>
        </p:txBody>
      </p:sp>
      <p:sp>
        <p:nvSpPr>
          <p:cNvPr id="254" name="TextShape 4"/>
          <p:cNvSpPr txBox="1"/>
          <p:nvPr/>
        </p:nvSpPr>
        <p:spPr>
          <a:xfrm>
            <a:off x="457200" y="867600"/>
            <a:ext cx="8679240" cy="5296133"/>
          </a:xfrm>
          <a:prstGeom prst="rect">
            <a:avLst/>
          </a:prstGeom>
          <a:noFill/>
          <a:ln w="36720"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Comic Sans MS"/>
              </a:rPr>
              <a:t>Tango </a:t>
            </a:r>
            <a:r>
              <a:rPr lang="en-US" sz="2400" b="1" strike="noStrike" spc="-1" dirty="0">
                <a:solidFill>
                  <a:srgbClr val="009900"/>
                </a:solidFill>
                <a:latin typeface="Comic Sans MS"/>
              </a:rPr>
              <a:t>Devices</a:t>
            </a:r>
            <a:r>
              <a:rPr lang="en-US" sz="2400" b="0" strike="noStrike" spc="-1" dirty="0">
                <a:latin typeface="Comic Sans MS"/>
              </a:rPr>
              <a:t> are the objects which implement the 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 err="1">
                <a:latin typeface="Comic Sans MS"/>
              </a:rPr>
              <a:t>microservices</a:t>
            </a:r>
            <a:r>
              <a:rPr lang="en-US" sz="2400" b="0" strike="noStrike" spc="-1" dirty="0">
                <a:latin typeface="Comic Sans MS"/>
              </a:rPr>
              <a:t> of a Tango System. Devices implement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the </a:t>
            </a:r>
            <a:r>
              <a:rPr lang="en-US" sz="2400" b="1" strike="noStrike" spc="-1" dirty="0">
                <a:latin typeface="Comic Sans MS"/>
              </a:rPr>
              <a:t>sensors</a:t>
            </a:r>
            <a:r>
              <a:rPr lang="en-US" sz="2400" b="0" strike="noStrike" spc="-1" dirty="0">
                <a:latin typeface="Comic Sans MS"/>
              </a:rPr>
              <a:t> and </a:t>
            </a:r>
            <a:r>
              <a:rPr lang="en-US" sz="2400" b="1" strike="noStrike" spc="-1" dirty="0">
                <a:latin typeface="Comic Sans MS"/>
              </a:rPr>
              <a:t>actuators</a:t>
            </a:r>
            <a:r>
              <a:rPr lang="en-US" sz="2400" b="0" strike="noStrike" spc="-1" dirty="0">
                <a:latin typeface="Comic Sans MS"/>
              </a:rPr>
              <a:t>. Devices can be any piece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of hardware or software.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i="1" strike="noStrike" spc="-1" dirty="0">
                <a:latin typeface="Comic Sans MS"/>
              </a:rPr>
              <a:t>Examples : </a:t>
            </a:r>
            <a:r>
              <a:rPr lang="en-US" sz="2400" b="0" i="1" strike="noStrike" spc="-1" dirty="0" smtClean="0">
                <a:latin typeface="Comic Sans MS"/>
              </a:rPr>
              <a:t>Modbus controller, motor</a:t>
            </a:r>
            <a:r>
              <a:rPr lang="en-US" sz="2400" b="0" i="1" strike="noStrike" spc="-1" dirty="0">
                <a:latin typeface="Comic Sans MS"/>
              </a:rPr>
              <a:t>, </a:t>
            </a:r>
            <a:r>
              <a:rPr lang="en-US" sz="2400" b="0" i="1" strike="noStrike" spc="-1" dirty="0" err="1" smtClean="0">
                <a:latin typeface="Comic Sans MS"/>
              </a:rPr>
              <a:t>powersupply</a:t>
            </a:r>
            <a:r>
              <a:rPr lang="en-US" sz="2400" b="0" i="1" strike="noStrike" spc="-1" dirty="0" smtClean="0">
                <a:latin typeface="Comic Sans MS"/>
              </a:rPr>
              <a:t>,</a:t>
            </a:r>
            <a:br>
              <a:rPr lang="en-US" sz="2400" b="0" i="1" strike="noStrike" spc="-1" dirty="0" smtClean="0">
                <a:latin typeface="Comic Sans MS"/>
              </a:rPr>
            </a:br>
            <a:r>
              <a:rPr lang="en-US" sz="2400" b="0" i="1" strike="noStrike" spc="-1" dirty="0" smtClean="0">
                <a:latin typeface="Comic Sans MS"/>
              </a:rPr>
              <a:t>                 camera</a:t>
            </a:r>
            <a:r>
              <a:rPr lang="en-US" sz="2400" b="0" i="1" strike="noStrike" spc="-1" dirty="0">
                <a:latin typeface="Comic Sans MS"/>
              </a:rPr>
              <a:t>, data </a:t>
            </a:r>
            <a:r>
              <a:rPr lang="en-US" sz="2400" b="0" i="1" strike="noStrike" spc="-1" dirty="0" smtClean="0">
                <a:latin typeface="Comic Sans MS"/>
              </a:rPr>
              <a:t>analysis service</a:t>
            </a:r>
            <a:r>
              <a:rPr lang="en-US" sz="2400" b="0" i="1" strike="noStrike" spc="-1" dirty="0">
                <a:latin typeface="Comic Sans MS"/>
              </a:rPr>
              <a:t>, ...</a:t>
            </a:r>
            <a:r>
              <a:rPr dirty="0"/>
              <a:t/>
            </a:r>
            <a:br>
              <a:rPr dirty="0"/>
            </a:br>
            <a:r>
              <a:rPr lang="en-US" sz="2400" b="0" i="1" strike="noStrike" spc="-1" dirty="0">
                <a:latin typeface="Comic Sans MS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 dirty="0">
                <a:latin typeface="Comic Sans MS"/>
              </a:rPr>
              <a:t>Devices</a:t>
            </a:r>
            <a:r>
              <a:rPr lang="en-US" sz="2400" b="0" strike="noStrike" spc="-1" dirty="0">
                <a:latin typeface="Comic Sans MS"/>
              </a:rPr>
              <a:t> belong to a </a:t>
            </a:r>
            <a:r>
              <a:rPr lang="en-US" sz="2400" b="1" strike="noStrike" spc="-1" dirty="0">
                <a:latin typeface="Comic Sans MS"/>
              </a:rPr>
              <a:t>Device Class </a:t>
            </a:r>
            <a:r>
              <a:rPr lang="en-US" sz="2400" b="0" strike="noStrike" spc="-1" dirty="0">
                <a:latin typeface="Comic Sans MS"/>
              </a:rPr>
              <a:t>and are in a </a:t>
            </a:r>
            <a:r>
              <a:rPr lang="en-US" sz="2400" b="1" strike="noStrike" spc="-1" dirty="0">
                <a:latin typeface="Comic Sans MS"/>
              </a:rPr>
              <a:t>Device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Server. They are </a:t>
            </a:r>
            <a:r>
              <a:rPr lang="en-US" sz="2400" b="0" strike="noStrike" spc="-1" dirty="0" err="1">
                <a:latin typeface="Comic Sans MS"/>
              </a:rPr>
              <a:t>stateful</a:t>
            </a:r>
            <a:r>
              <a:rPr lang="en-US" sz="2400" b="0" strike="noStrike" spc="-1" dirty="0">
                <a:latin typeface="Comic Sans MS"/>
              </a:rPr>
              <a:t> i.e. have State. Accessed via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a common API. Have a unique 3 field name (D/F/M)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Comic Sans MS"/>
              </a:rPr>
              <a:t>Device Classes can be implemented in Python, C++ or </a:t>
            </a:r>
            <a:r>
              <a:rPr lang="en-US" sz="2400" b="0" strike="noStrike" spc="-1" dirty="0" smtClean="0">
                <a:latin typeface="Comic Sans MS"/>
              </a:rPr>
              <a:t>Java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spc="-1" dirty="0">
              <a:latin typeface="Comic Sans M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dirty="0" smtClean="0">
                <a:latin typeface="Comic Sans MS"/>
              </a:rPr>
              <a:t>Devices can be built on top of other Devices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 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6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Picture 254"/>
          <p:cNvPicPr/>
          <p:nvPr/>
        </p:nvPicPr>
        <p:blipFill>
          <a:blip r:embed="rId2"/>
          <a:stretch/>
        </p:blipFill>
        <p:spPr>
          <a:xfrm>
            <a:off x="6502662" y="2948400"/>
            <a:ext cx="2460978" cy="3211689"/>
          </a:xfrm>
          <a:prstGeom prst="rect">
            <a:avLst/>
          </a:prstGeom>
          <a:ln w="36720">
            <a:noFill/>
          </a:ln>
        </p:spPr>
      </p:pic>
      <p:sp>
        <p:nvSpPr>
          <p:cNvPr id="256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pc="-1" dirty="0">
                <a:solidFill>
                  <a:srgbClr val="000000"/>
                </a:solidFill>
                <a:latin typeface="Virgo 01"/>
              </a:rPr>
              <a:t>D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Virgo 01"/>
              </a:rPr>
              <a:t>evice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Virgo 01"/>
              </a:rPr>
              <a:t> </a:t>
            </a:r>
            <a:r>
              <a:rPr lang="en-US" sz="2400" b="0" strike="noStrike" spc="-1" dirty="0">
                <a:solidFill>
                  <a:srgbClr val="000000"/>
                </a:solidFill>
                <a:latin typeface="Virgo 01"/>
              </a:rPr>
              <a:t>thought experiment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04ACB932-C99D-43FC-965D-6502F1019BCD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17</a:t>
            </a:fld>
            <a:endParaRPr lang="en-US" sz="800" b="0" strike="noStrike" spc="-1">
              <a:latin typeface="Times New Roman"/>
            </a:endParaRPr>
          </a:p>
        </p:txBody>
      </p:sp>
      <p:sp>
        <p:nvSpPr>
          <p:cNvPr id="259" name="TextShape 4"/>
          <p:cNvSpPr txBox="1"/>
          <p:nvPr/>
        </p:nvSpPr>
        <p:spPr>
          <a:xfrm>
            <a:off x="601200" y="903599"/>
            <a:ext cx="8533440" cy="4819867"/>
          </a:xfrm>
          <a:prstGeom prst="rect">
            <a:avLst/>
          </a:prstGeom>
          <a:noFill/>
          <a:ln w="36720"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Comic Sans MS"/>
              </a:rPr>
              <a:t>How would you decompose your system into </a:t>
            </a:r>
            <a:r>
              <a:rPr lang="en-US" sz="2400" b="1" strike="noStrike" spc="-1" dirty="0">
                <a:solidFill>
                  <a:srgbClr val="009900"/>
                </a:solidFill>
                <a:latin typeface="Comic Sans MS"/>
              </a:rPr>
              <a:t>Devices</a:t>
            </a:r>
            <a:r>
              <a:rPr lang="en-US" sz="2400" b="0" strike="noStrike" spc="-1" dirty="0">
                <a:latin typeface="Comic Sans MS"/>
              </a:rPr>
              <a:t>? 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Comic Sans MS"/>
              </a:rPr>
              <a:t>What </a:t>
            </a:r>
            <a:r>
              <a:rPr lang="en-US" sz="2400" b="1" strike="noStrike" spc="-1" dirty="0">
                <a:solidFill>
                  <a:srgbClr val="009900"/>
                </a:solidFill>
                <a:latin typeface="Comic Sans MS"/>
              </a:rPr>
              <a:t>naming convention</a:t>
            </a:r>
            <a:r>
              <a:rPr lang="en-US" sz="2400" b="0" strike="noStrike" spc="-1" dirty="0">
                <a:latin typeface="Comic Sans MS"/>
              </a:rPr>
              <a:t> to use? </a:t>
            </a:r>
            <a:endParaRPr lang="en-US" sz="2400" b="0" strike="noStrike" spc="-1" dirty="0" smtClean="0">
              <a:latin typeface="Comic Sans M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spc="-1" dirty="0">
              <a:latin typeface="Comic Sans M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smtClean="0">
                <a:latin typeface="Comic Sans MS"/>
              </a:rPr>
              <a:t>How </a:t>
            </a:r>
            <a:r>
              <a:rPr lang="en-US" sz="2400" b="0" strike="noStrike" spc="-1" dirty="0">
                <a:latin typeface="Comic Sans MS"/>
              </a:rPr>
              <a:t>many </a:t>
            </a:r>
            <a:r>
              <a:rPr lang="en-US" sz="2400" b="1" strike="noStrike" spc="-1" dirty="0" smtClean="0">
                <a:solidFill>
                  <a:srgbClr val="009900"/>
                </a:solidFill>
                <a:latin typeface="Comic Sans MS"/>
              </a:rPr>
              <a:t>hierarchies</a:t>
            </a:r>
            <a:r>
              <a:rPr lang="en-US" sz="2400" spc="-1" dirty="0">
                <a:latin typeface="Comic Sans MS"/>
              </a:rPr>
              <a:t> </a:t>
            </a:r>
            <a:r>
              <a:rPr lang="en-US" sz="2400" spc="-1" dirty="0" smtClean="0">
                <a:latin typeface="Comic Sans MS"/>
              </a:rPr>
              <a:t>of Devices? Is there a limit?</a:t>
            </a:r>
            <a:endParaRPr lang="en-US" sz="2400" b="0" strike="noStrike" spc="-1" dirty="0" smtClean="0">
              <a:latin typeface="Comic Sans M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spc="-1" dirty="0" smtClean="0">
              <a:latin typeface="Comic Sans M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dirty="0" smtClean="0">
                <a:latin typeface="Comic Sans MS"/>
              </a:rPr>
              <a:t>What are the equivalent of Devices in other </a:t>
            </a:r>
            <a:br>
              <a:rPr lang="en-US" sz="2400" spc="-1" dirty="0" smtClean="0">
                <a:latin typeface="Comic Sans MS"/>
              </a:rPr>
            </a:br>
            <a:r>
              <a:rPr lang="en-US" sz="2400" spc="-1" dirty="0" smtClean="0">
                <a:latin typeface="Comic Sans MS"/>
              </a:rPr>
              <a:t>systems e.g. EPICS, Spring Boot, your system ?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spc="-1" dirty="0">
              <a:latin typeface="Comic Sans M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dirty="0" smtClean="0">
                <a:latin typeface="Comic Sans MS"/>
              </a:rPr>
              <a:t>How would you run a control system in the </a:t>
            </a:r>
            <a:br>
              <a:rPr lang="en-US" sz="2400" spc="-1" dirty="0" smtClean="0">
                <a:latin typeface="Comic Sans MS"/>
              </a:rPr>
            </a:br>
            <a:r>
              <a:rPr lang="en-US" sz="2400" b="1" spc="-1" dirty="0" smtClean="0">
                <a:solidFill>
                  <a:srgbClr val="5AB02A"/>
                </a:solidFill>
                <a:latin typeface="Comic Sans MS"/>
              </a:rPr>
              <a:t>cloud</a:t>
            </a:r>
            <a:r>
              <a:rPr lang="en-US" sz="2400" spc="-1" dirty="0" smtClean="0">
                <a:latin typeface="Comic Sans MS"/>
              </a:rPr>
              <a:t>?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b="0" strike="noStrike" spc="-1" dirty="0">
              <a:latin typeface="Comic Sans M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pc="-1" dirty="0" smtClean="0">
                <a:latin typeface="Comic Sans MS"/>
              </a:rPr>
              <a:t>QUESTIONS</a:t>
            </a:r>
            <a:r>
              <a:rPr lang="en-US" sz="2400" spc="-1" dirty="0" smtClean="0">
                <a:latin typeface="Comic Sans MS"/>
              </a:rPr>
              <a:t>?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7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trike="noStrike" spc="-1" dirty="0" smtClean="0">
                <a:solidFill>
                  <a:srgbClr val="000000"/>
                </a:solidFill>
                <a:latin typeface="Virgo 01"/>
              </a:rPr>
              <a:t>Attribute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Virgo 01"/>
              </a:rPr>
              <a:t> concept #2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D63416A-47FD-4BE3-AA5F-C9495C260FF2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18</a:t>
            </a:fld>
            <a:endParaRPr lang="en-US" sz="800" b="0" strike="noStrike" spc="-1">
              <a:latin typeface="Times New Roman"/>
            </a:endParaRPr>
          </a:p>
        </p:txBody>
      </p:sp>
      <p:pic>
        <p:nvPicPr>
          <p:cNvPr id="263" name="Picture 262"/>
          <p:cNvPicPr/>
          <p:nvPr/>
        </p:nvPicPr>
        <p:blipFill>
          <a:blip r:embed="rId2"/>
          <a:stretch/>
        </p:blipFill>
        <p:spPr>
          <a:xfrm>
            <a:off x="1440" y="1280880"/>
            <a:ext cx="9142200" cy="4844160"/>
          </a:xfrm>
          <a:prstGeom prst="rect">
            <a:avLst/>
          </a:prstGeom>
          <a:ln w="36720">
            <a:noFill/>
          </a:ln>
        </p:spPr>
      </p:pic>
      <p:sp>
        <p:nvSpPr>
          <p:cNvPr id="264" name="CustomShape 4"/>
          <p:cNvSpPr/>
          <p:nvPr/>
        </p:nvSpPr>
        <p:spPr>
          <a:xfrm>
            <a:off x="1802880" y="1280880"/>
            <a:ext cx="1645920" cy="1188000"/>
          </a:xfrm>
          <a:prstGeom prst="ellipse">
            <a:avLst/>
          </a:prstGeom>
          <a:noFill/>
          <a:ln w="36720">
            <a:solidFill>
              <a:srgbClr val="FF420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pc="-1" dirty="0">
                <a:solidFill>
                  <a:srgbClr val="000000"/>
                </a:solidFill>
                <a:latin typeface="Virgo 01"/>
              </a:rPr>
              <a:t>A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Virgo 01"/>
              </a:rPr>
              <a:t>ttribute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Virgo 01"/>
              </a:rPr>
              <a:t> concept #2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8A1FB28-AC13-4B3C-B500-6E635C999759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19</a:t>
            </a:fld>
            <a:endParaRPr lang="en-US" sz="800" b="0" strike="noStrike" spc="-1">
              <a:latin typeface="Times New Roman"/>
            </a:endParaRPr>
          </a:p>
        </p:txBody>
      </p:sp>
      <p:sp>
        <p:nvSpPr>
          <p:cNvPr id="268" name="TextShape 4"/>
          <p:cNvSpPr txBox="1"/>
          <p:nvPr/>
        </p:nvSpPr>
        <p:spPr>
          <a:xfrm>
            <a:off x="457200" y="903600"/>
            <a:ext cx="8679240" cy="5598720"/>
          </a:xfrm>
          <a:prstGeom prst="rect">
            <a:avLst/>
          </a:prstGeom>
          <a:noFill/>
          <a:ln w="36720"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Comic Sans MS"/>
              </a:rPr>
              <a:t>Tango </a:t>
            </a:r>
            <a:r>
              <a:rPr lang="en-US" sz="2400" b="1" strike="noStrike" spc="-1" dirty="0">
                <a:solidFill>
                  <a:srgbClr val="009900"/>
                </a:solidFill>
                <a:latin typeface="Comic Sans MS"/>
              </a:rPr>
              <a:t>Attributes</a:t>
            </a:r>
            <a:r>
              <a:rPr lang="en-US" sz="2400" b="0" strike="noStrike" spc="-1" dirty="0">
                <a:latin typeface="Comic Sans MS"/>
              </a:rPr>
              <a:t> represents the data fields a Device 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wants clients to </a:t>
            </a:r>
            <a:r>
              <a:rPr lang="en-US" sz="2400" b="1" strike="noStrike" spc="-1" dirty="0">
                <a:solidFill>
                  <a:srgbClr val="009900"/>
                </a:solidFill>
                <a:latin typeface="Comic Sans MS"/>
              </a:rPr>
              <a:t>Read</a:t>
            </a:r>
            <a:r>
              <a:rPr lang="en-US" sz="2400" b="0" strike="noStrike" spc="-1" dirty="0">
                <a:latin typeface="Comic Sans MS"/>
              </a:rPr>
              <a:t> or </a:t>
            </a:r>
            <a:r>
              <a:rPr lang="en-US" sz="2400" b="1" strike="noStrike" spc="-1" dirty="0">
                <a:solidFill>
                  <a:srgbClr val="009900"/>
                </a:solidFill>
                <a:latin typeface="Comic Sans MS"/>
              </a:rPr>
              <a:t>Write</a:t>
            </a:r>
            <a:r>
              <a:rPr lang="en-US" sz="2400" b="0" strike="noStrike" spc="-1" dirty="0">
                <a:latin typeface="Comic Sans MS"/>
              </a:rPr>
              <a:t> or receive </a:t>
            </a:r>
            <a:r>
              <a:rPr lang="en-US" sz="2400" b="1" strike="noStrike" spc="-1" dirty="0">
                <a:solidFill>
                  <a:srgbClr val="009900"/>
                </a:solidFill>
                <a:latin typeface="Comic Sans MS"/>
              </a:rPr>
              <a:t>Events</a:t>
            </a:r>
            <a:r>
              <a:rPr lang="en-US" sz="2400" b="0" strike="noStrike" spc="-1" dirty="0">
                <a:latin typeface="Comic Sans MS"/>
              </a:rPr>
              <a:t>.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i="1" strike="noStrike" spc="-1" dirty="0">
                <a:latin typeface="Comic Sans MS"/>
              </a:rPr>
              <a:t>Examples : </a:t>
            </a:r>
            <a:r>
              <a:rPr lang="en-US" sz="2400" b="0" i="1" strike="noStrike" spc="-1" dirty="0" err="1" smtClean="0">
                <a:latin typeface="Comic Sans MS"/>
              </a:rPr>
              <a:t>modbus</a:t>
            </a:r>
            <a:r>
              <a:rPr lang="en-US" sz="2400" b="0" i="1" strike="noStrike" spc="-1" dirty="0" smtClean="0">
                <a:latin typeface="Comic Sans MS"/>
              </a:rPr>
              <a:t> register, interlock </a:t>
            </a:r>
            <a:r>
              <a:rPr lang="en-US" sz="2400" b="0" i="1" strike="noStrike" spc="-1" dirty="0">
                <a:latin typeface="Comic Sans MS"/>
              </a:rPr>
              <a:t>bit, </a:t>
            </a:r>
            <a:r>
              <a:rPr lang="en-US" sz="2400" b="0" i="1" strike="noStrike" spc="-1" dirty="0" smtClean="0">
                <a:latin typeface="Comic Sans MS"/>
              </a:rPr>
              <a:t/>
            </a:r>
            <a:br>
              <a:rPr lang="en-US" sz="2400" b="0" i="1" strike="noStrike" spc="-1" dirty="0" smtClean="0">
                <a:latin typeface="Comic Sans MS"/>
              </a:rPr>
            </a:br>
            <a:r>
              <a:rPr lang="en-US" sz="2400" b="0" i="1" strike="noStrike" spc="-1" dirty="0" smtClean="0">
                <a:latin typeface="Comic Sans MS"/>
              </a:rPr>
              <a:t>                 read/set </a:t>
            </a:r>
            <a:r>
              <a:rPr lang="en-US" sz="2400" b="0" i="1" strike="noStrike" spc="-1" dirty="0">
                <a:latin typeface="Comic Sans MS"/>
              </a:rPr>
              <a:t>value, spectrum</a:t>
            </a:r>
            <a:r>
              <a:rPr lang="en-US" sz="2400" b="0" i="1" strike="noStrike" spc="-1" dirty="0" smtClean="0">
                <a:latin typeface="Comic Sans MS"/>
              </a:rPr>
              <a:t>, image</a:t>
            </a:r>
            <a:r>
              <a:rPr lang="en-US" sz="2400" b="0" i="1" strike="noStrike" spc="-1" dirty="0">
                <a:latin typeface="Comic Sans MS"/>
              </a:rPr>
              <a:t>,  …</a:t>
            </a: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Comic Sans MS"/>
              </a:rPr>
              <a:t>Attributes can be </a:t>
            </a:r>
            <a:r>
              <a:rPr lang="en-US" sz="2400" b="1" strike="noStrike" spc="-1" dirty="0">
                <a:solidFill>
                  <a:srgbClr val="009900"/>
                </a:solidFill>
                <a:latin typeface="Comic Sans MS"/>
              </a:rPr>
              <a:t>scalar</a:t>
            </a:r>
            <a:r>
              <a:rPr lang="en-US" sz="2400" b="0" strike="noStrike" spc="-1" dirty="0">
                <a:latin typeface="Comic Sans MS"/>
              </a:rPr>
              <a:t>, </a:t>
            </a:r>
            <a:r>
              <a:rPr lang="en-US" sz="2400" b="1" strike="noStrike" spc="-1" dirty="0">
                <a:solidFill>
                  <a:srgbClr val="009900"/>
                </a:solidFill>
                <a:latin typeface="Comic Sans MS"/>
              </a:rPr>
              <a:t>spectrum</a:t>
            </a:r>
            <a:r>
              <a:rPr lang="en-US" sz="2400" b="0" strike="noStrike" spc="-1" dirty="0">
                <a:latin typeface="Comic Sans MS"/>
              </a:rPr>
              <a:t> (1D) or </a:t>
            </a:r>
            <a:r>
              <a:rPr lang="en-US" sz="2400" b="1" strike="noStrike" spc="-1" dirty="0">
                <a:solidFill>
                  <a:srgbClr val="009900"/>
                </a:solidFill>
                <a:latin typeface="Comic Sans MS"/>
              </a:rPr>
              <a:t>images</a:t>
            </a:r>
            <a:r>
              <a:rPr lang="en-US" sz="2400" b="0" strike="noStrike" spc="-1" dirty="0">
                <a:latin typeface="Comic Sans MS"/>
              </a:rPr>
              <a:t> (2D) 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and are </a:t>
            </a:r>
            <a:r>
              <a:rPr lang="en-US" sz="2400" b="1" strike="noStrike" spc="-1" dirty="0">
                <a:solidFill>
                  <a:srgbClr val="009900"/>
                </a:solidFill>
                <a:latin typeface="Comic Sans MS"/>
              </a:rPr>
              <a:t>self describing</a:t>
            </a:r>
            <a:r>
              <a:rPr lang="en-US" sz="2400" b="0" strike="noStrike" spc="-1" dirty="0">
                <a:latin typeface="Comic Sans MS"/>
              </a:rPr>
              <a:t> (units, min, max, alarms, display,...)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 dirty="0">
                <a:latin typeface="Comic Sans MS"/>
              </a:rPr>
              <a:t>All</a:t>
            </a:r>
            <a:r>
              <a:rPr lang="en-US" sz="2400" b="0" strike="noStrike" spc="-1" dirty="0">
                <a:latin typeface="Comic Sans MS"/>
              </a:rPr>
              <a:t> Device data should be provided as attributes (</a:t>
            </a:r>
            <a:r>
              <a:rPr lang="en-US" sz="2400" b="0" i="1" strike="noStrike" spc="-1" dirty="0">
                <a:latin typeface="Comic Sans MS"/>
              </a:rPr>
              <a:t>well</a:t>
            </a:r>
            <a:r>
              <a:rPr dirty="0"/>
              <a:t/>
            </a:r>
            <a:br>
              <a:rPr dirty="0"/>
            </a:br>
            <a:r>
              <a:rPr lang="en-US" sz="2400" b="0" i="1" strike="noStrike" spc="-1" dirty="0">
                <a:latin typeface="Comic Sans MS"/>
              </a:rPr>
              <a:t>almost all!</a:t>
            </a:r>
            <a:r>
              <a:rPr lang="en-US" sz="2400" b="0" strike="noStrike" spc="-1" dirty="0">
                <a:latin typeface="Comic Sans MS"/>
              </a:rPr>
              <a:t>). Attributes can be read one by one or many.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Device developers have hooks for </a:t>
            </a:r>
            <a:r>
              <a:rPr lang="en-US" sz="2400" b="0" strike="noStrike" spc="-1" dirty="0" err="1">
                <a:latin typeface="Comic Sans MS"/>
              </a:rPr>
              <a:t>optimising</a:t>
            </a:r>
            <a:r>
              <a:rPr lang="en-US" sz="2400" b="0" strike="noStrike" spc="-1" dirty="0">
                <a:latin typeface="Comic Sans MS"/>
              </a:rPr>
              <a:t> attributes.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 smtClean="0">
                <a:latin typeface="Comic Sans MS"/>
              </a:rPr>
              <a:t>Attributes read/write check </a:t>
            </a:r>
            <a:r>
              <a:rPr lang="en-US" sz="2400" b="0" strike="noStrike" spc="-1" dirty="0">
                <a:latin typeface="Comic Sans MS"/>
              </a:rPr>
              <a:t>the </a:t>
            </a:r>
            <a:r>
              <a:rPr lang="en-US" sz="2400" b="1" strike="noStrike" spc="-1" dirty="0">
                <a:solidFill>
                  <a:srgbClr val="009900"/>
                </a:solidFill>
                <a:latin typeface="Comic Sans MS"/>
              </a:rPr>
              <a:t>State Machine</a:t>
            </a:r>
            <a:r>
              <a:rPr lang="en-US" sz="2400" b="0" strike="noStrike" spc="-1" dirty="0">
                <a:latin typeface="Comic Sans MS"/>
              </a:rPr>
              <a:t>.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6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trike="noStrike" spc="-1" dirty="0">
                <a:solidFill>
                  <a:srgbClr val="000000"/>
                </a:solidFill>
                <a:latin typeface="Virgo 01"/>
              </a:rPr>
              <a:t>Tango </a:t>
            </a:r>
            <a:r>
              <a:rPr lang="en-US" sz="2400" b="1" spc="-1" dirty="0" smtClean="0">
                <a:solidFill>
                  <a:srgbClr val="000000"/>
                </a:solidFill>
                <a:latin typeface="Virgo 01"/>
              </a:rPr>
              <a:t>basic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Virgo 01"/>
              </a:rPr>
              <a:t>concepts</a:t>
            </a:r>
            <a:endParaRPr lang="en-US" sz="24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4CC2544B-A8CE-4421-AA13-D1FC595F4935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2</a:t>
            </a:fld>
            <a:endParaRPr lang="en-US" sz="800" b="0" strike="noStrike" spc="-1">
              <a:latin typeface="Times New Roman"/>
            </a:endParaRPr>
          </a:p>
        </p:txBody>
      </p:sp>
      <p:pic>
        <p:nvPicPr>
          <p:cNvPr id="196" name="Picture 195"/>
          <p:cNvPicPr/>
          <p:nvPr/>
        </p:nvPicPr>
        <p:blipFill>
          <a:blip r:embed="rId2"/>
          <a:stretch/>
        </p:blipFill>
        <p:spPr>
          <a:xfrm>
            <a:off x="1440" y="1280880"/>
            <a:ext cx="9142200" cy="4844160"/>
          </a:xfrm>
          <a:prstGeom prst="rect">
            <a:avLst/>
          </a:prstGeom>
          <a:ln w="36720">
            <a:noFill/>
          </a:ln>
        </p:spPr>
      </p:pic>
      <p:sp>
        <p:nvSpPr>
          <p:cNvPr id="6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trike="noStrike" spc="-1" dirty="0">
                <a:solidFill>
                  <a:srgbClr val="000000"/>
                </a:solidFill>
                <a:latin typeface="Virgo 01"/>
              </a:rPr>
              <a:t>Attribute</a:t>
            </a:r>
            <a:r>
              <a:rPr lang="en-US" sz="2400" b="0" strike="noStrike" spc="-1" dirty="0">
                <a:solidFill>
                  <a:srgbClr val="000000"/>
                </a:solidFill>
                <a:latin typeface="Virgo 01"/>
              </a:rPr>
              <a:t> thought experiment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583A5E3E-F981-47CA-86E3-7A3B5A82BF57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20</a:t>
            </a:fld>
            <a:endParaRPr lang="en-US" sz="800" b="0" strike="noStrike" spc="-1">
              <a:latin typeface="Times New Roman"/>
            </a:endParaRPr>
          </a:p>
        </p:txBody>
      </p:sp>
      <p:sp>
        <p:nvSpPr>
          <p:cNvPr id="273" name="TextShape 4"/>
          <p:cNvSpPr txBox="1"/>
          <p:nvPr/>
        </p:nvSpPr>
        <p:spPr>
          <a:xfrm>
            <a:off x="601200" y="1047599"/>
            <a:ext cx="8533440" cy="3434089"/>
          </a:xfrm>
          <a:prstGeom prst="rect">
            <a:avLst/>
          </a:prstGeom>
          <a:noFill/>
          <a:ln w="36720"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Comic Sans MS"/>
              </a:rPr>
              <a:t>What </a:t>
            </a:r>
            <a:r>
              <a:rPr lang="en-US" sz="2400" b="1" strike="noStrike" spc="-1" dirty="0">
                <a:solidFill>
                  <a:srgbClr val="009900"/>
                </a:solidFill>
                <a:latin typeface="Comic Sans MS"/>
              </a:rPr>
              <a:t>Attributes</a:t>
            </a:r>
            <a:r>
              <a:rPr lang="en-US" sz="2400" b="0" strike="noStrike" spc="-1" dirty="0">
                <a:latin typeface="Comic Sans MS"/>
              </a:rPr>
              <a:t> would you implement? Number? Size?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Comic Sans MS"/>
              </a:rPr>
              <a:t>What are the </a:t>
            </a:r>
            <a:r>
              <a:rPr lang="en-US" sz="2400" b="1" strike="noStrike" spc="-1" dirty="0" smtClean="0">
                <a:solidFill>
                  <a:srgbClr val="009900"/>
                </a:solidFill>
                <a:latin typeface="Comic Sans MS"/>
              </a:rPr>
              <a:t>limitations</a:t>
            </a:r>
            <a:r>
              <a:rPr lang="en-US" sz="2400" b="0" strike="noStrike" spc="-1" dirty="0" smtClean="0">
                <a:latin typeface="Comic Sans MS"/>
              </a:rPr>
              <a:t> </a:t>
            </a:r>
            <a:r>
              <a:rPr lang="en-US" sz="2400" b="0" strike="noStrike" spc="-1" dirty="0">
                <a:latin typeface="Comic Sans MS"/>
              </a:rPr>
              <a:t>of attributes</a:t>
            </a:r>
            <a:r>
              <a:rPr lang="en-US" sz="2400" b="0" strike="noStrike" spc="-1" dirty="0" smtClean="0">
                <a:latin typeface="Comic Sans MS"/>
              </a:rPr>
              <a:t>?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spc="-1" dirty="0">
              <a:latin typeface="Comic Sans M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smtClean="0">
                <a:latin typeface="Comic Sans MS"/>
              </a:rPr>
              <a:t>How would you name your Attributes?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spc="-1" dirty="0">
              <a:latin typeface="Comic Sans M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smtClean="0">
                <a:latin typeface="Comic Sans MS"/>
              </a:rPr>
              <a:t>Would it be useful to have </a:t>
            </a:r>
            <a:r>
              <a:rPr lang="en-US" sz="2400" b="0" strike="noStrike" spc="-1" dirty="0" err="1" smtClean="0">
                <a:latin typeface="Comic Sans MS"/>
              </a:rPr>
              <a:t>serverless</a:t>
            </a:r>
            <a:r>
              <a:rPr lang="en-US" sz="2400" b="0" strike="noStrike" spc="-1" dirty="0" smtClean="0">
                <a:latin typeface="Comic Sans MS"/>
              </a:rPr>
              <a:t/>
            </a:r>
            <a:br>
              <a:rPr lang="en-US" sz="2400" b="0" strike="noStrike" spc="-1" dirty="0" smtClean="0">
                <a:latin typeface="Comic Sans MS"/>
              </a:rPr>
            </a:br>
            <a:r>
              <a:rPr lang="en-US" sz="2400" b="0" strike="noStrike" spc="-1" dirty="0" smtClean="0">
                <a:latin typeface="Comic Sans MS"/>
              </a:rPr>
              <a:t>Attributes?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spc="-1" dirty="0">
              <a:latin typeface="Comic Sans M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 dirty="0" smtClean="0">
                <a:latin typeface="Comic Sans MS"/>
              </a:rPr>
              <a:t>QUESTIONS</a:t>
            </a:r>
            <a:r>
              <a:rPr lang="en-US" sz="2400" b="0" strike="noStrike" spc="-1" dirty="0" smtClean="0">
                <a:latin typeface="Comic Sans MS"/>
              </a:rPr>
              <a:t>? 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7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/>
        </p:blipFill>
        <p:spPr>
          <a:xfrm>
            <a:off x="6502662" y="2948400"/>
            <a:ext cx="2460978" cy="3211689"/>
          </a:xfrm>
          <a:prstGeom prst="rect">
            <a:avLst/>
          </a:prstGeom>
          <a:ln w="36720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pc="-1" dirty="0">
                <a:solidFill>
                  <a:srgbClr val="000000"/>
                </a:solidFill>
                <a:latin typeface="Virgo 01"/>
              </a:rPr>
              <a:t>C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Virgo 01"/>
              </a:rPr>
              <a:t>ommand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Virgo 01"/>
              </a:rPr>
              <a:t> concept #3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E9A3740-1F62-4162-A50F-27F3D80814B9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21</a:t>
            </a:fld>
            <a:endParaRPr lang="en-US" sz="800" b="0" strike="noStrike" spc="-1">
              <a:latin typeface="Times New Roman"/>
            </a:endParaRPr>
          </a:p>
        </p:txBody>
      </p:sp>
      <p:pic>
        <p:nvPicPr>
          <p:cNvPr id="277" name="Picture 276"/>
          <p:cNvPicPr/>
          <p:nvPr/>
        </p:nvPicPr>
        <p:blipFill>
          <a:blip r:embed="rId2"/>
          <a:stretch/>
        </p:blipFill>
        <p:spPr>
          <a:xfrm>
            <a:off x="1440" y="1280880"/>
            <a:ext cx="9142200" cy="4844160"/>
          </a:xfrm>
          <a:prstGeom prst="rect">
            <a:avLst/>
          </a:prstGeom>
          <a:ln w="36720">
            <a:noFill/>
          </a:ln>
        </p:spPr>
      </p:pic>
      <p:sp>
        <p:nvSpPr>
          <p:cNvPr id="278" name="CustomShape 4"/>
          <p:cNvSpPr/>
          <p:nvPr/>
        </p:nvSpPr>
        <p:spPr>
          <a:xfrm>
            <a:off x="3314880" y="1280880"/>
            <a:ext cx="1645920" cy="1188000"/>
          </a:xfrm>
          <a:prstGeom prst="ellipse">
            <a:avLst/>
          </a:prstGeom>
          <a:noFill/>
          <a:ln w="36720">
            <a:solidFill>
              <a:srgbClr val="FF420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pc="-1" dirty="0">
                <a:solidFill>
                  <a:srgbClr val="000000"/>
                </a:solidFill>
                <a:latin typeface="Virgo 01"/>
              </a:rPr>
              <a:t>C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Virgo 01"/>
              </a:rPr>
              <a:t>ommand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Virgo 01"/>
              </a:rPr>
              <a:t> concept #3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17780FDE-93AE-49ED-820C-1382A65D0D97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22</a:t>
            </a:fld>
            <a:endParaRPr lang="en-US" sz="800" b="0" strike="noStrike" spc="-1">
              <a:latin typeface="Times New Roman"/>
            </a:endParaRPr>
          </a:p>
        </p:txBody>
      </p:sp>
      <p:sp>
        <p:nvSpPr>
          <p:cNvPr id="282" name="TextShape 4"/>
          <p:cNvSpPr txBox="1"/>
          <p:nvPr/>
        </p:nvSpPr>
        <p:spPr>
          <a:xfrm>
            <a:off x="457200" y="903600"/>
            <a:ext cx="8679240" cy="5598720"/>
          </a:xfrm>
          <a:prstGeom prst="rect">
            <a:avLst/>
          </a:prstGeom>
          <a:noFill/>
          <a:ln w="36720"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Comic Sans MS"/>
              </a:rPr>
              <a:t>Tango </a:t>
            </a:r>
            <a:r>
              <a:rPr lang="en-US" sz="2400" b="1" strike="noStrike" spc="-1" dirty="0">
                <a:solidFill>
                  <a:srgbClr val="009900"/>
                </a:solidFill>
                <a:latin typeface="Comic Sans MS"/>
              </a:rPr>
              <a:t>Commands</a:t>
            </a:r>
            <a:r>
              <a:rPr lang="en-US" sz="2400" b="0" strike="noStrike" spc="-1" dirty="0">
                <a:latin typeface="Comic Sans MS"/>
              </a:rPr>
              <a:t> are the actions of a Device 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the clients needs to execute. Commands </a:t>
            </a:r>
            <a:r>
              <a:rPr lang="en-US" sz="2400" b="0" strike="noStrike" spc="-1" dirty="0" smtClean="0">
                <a:latin typeface="Comic Sans MS"/>
              </a:rPr>
              <a:t>can change the  State of a Device (Attributes don’t)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i="1" strike="noStrike" spc="-1" dirty="0">
                <a:latin typeface="Comic Sans MS"/>
              </a:rPr>
              <a:t>Examples : On, Off, Calibrate, Move, ...</a:t>
            </a:r>
            <a:r>
              <a:rPr dirty="0"/>
              <a:t/>
            </a:r>
            <a:br>
              <a:rPr dirty="0"/>
            </a:br>
            <a:r>
              <a:rPr lang="en-US" sz="2400" b="0" i="1" strike="noStrike" spc="-1" dirty="0">
                <a:latin typeface="Comic Sans MS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Comic Sans MS"/>
              </a:rPr>
              <a:t>Commands take </a:t>
            </a:r>
            <a:r>
              <a:rPr lang="en-US" sz="2400" b="1" strike="noStrike" spc="-1" dirty="0">
                <a:latin typeface="Comic Sans MS"/>
              </a:rPr>
              <a:t>one input</a:t>
            </a:r>
            <a:r>
              <a:rPr lang="en-US" sz="2400" b="0" strike="noStrike" spc="-1" dirty="0">
                <a:latin typeface="Comic Sans MS"/>
              </a:rPr>
              <a:t> and </a:t>
            </a:r>
            <a:r>
              <a:rPr lang="en-US" sz="2400" b="1" strike="noStrike" spc="-1" dirty="0">
                <a:latin typeface="Comic Sans MS"/>
              </a:rPr>
              <a:t>one output parameter</a:t>
            </a:r>
            <a:r>
              <a:rPr lang="en-US" sz="2400" b="0" strike="noStrike" spc="-1" dirty="0">
                <a:latin typeface="Comic Sans MS"/>
              </a:rPr>
              <a:t>. 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Parameters can be of any </a:t>
            </a:r>
            <a:r>
              <a:rPr lang="en-US" sz="2400" b="0" strike="noStrike" spc="-1" dirty="0" smtClean="0">
                <a:latin typeface="Comic Sans MS"/>
              </a:rPr>
              <a:t>of the 20+ Tango </a:t>
            </a:r>
            <a:r>
              <a:rPr lang="en-US" sz="2400" b="0" strike="noStrike" spc="-1" dirty="0">
                <a:latin typeface="Comic Sans MS"/>
              </a:rPr>
              <a:t>data </a:t>
            </a:r>
            <a:r>
              <a:rPr lang="en-US" sz="2400" b="0" strike="noStrike" spc="-1" dirty="0" smtClean="0">
                <a:latin typeface="Comic Sans MS"/>
              </a:rPr>
              <a:t>types.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Comic Sans MS"/>
              </a:rPr>
              <a:t>Commands always </a:t>
            </a:r>
            <a:r>
              <a:rPr lang="en-US" sz="2400" b="0" strike="noStrike" spc="-1" dirty="0" smtClean="0">
                <a:latin typeface="Comic Sans MS"/>
              </a:rPr>
              <a:t>check </a:t>
            </a:r>
            <a:r>
              <a:rPr lang="en-US" sz="2400" b="0" strike="noStrike" spc="-1" dirty="0">
                <a:latin typeface="Comic Sans MS"/>
              </a:rPr>
              <a:t>the </a:t>
            </a:r>
            <a:r>
              <a:rPr lang="en-US" sz="2400" b="1" strike="noStrike" spc="-1" dirty="0">
                <a:solidFill>
                  <a:srgbClr val="009900"/>
                </a:solidFill>
                <a:latin typeface="Comic Sans MS"/>
              </a:rPr>
              <a:t>State </a:t>
            </a:r>
            <a:r>
              <a:rPr lang="en-US" sz="2400" b="1" strike="noStrike" spc="-1" dirty="0" smtClean="0">
                <a:solidFill>
                  <a:srgbClr val="009900"/>
                </a:solidFill>
                <a:latin typeface="Comic Sans MS"/>
              </a:rPr>
              <a:t>Machine</a:t>
            </a:r>
            <a:r>
              <a:rPr lang="en-US" sz="2400" spc="-1" dirty="0">
                <a:latin typeface="Comic Sans MS"/>
              </a:rPr>
              <a:t> </a:t>
            </a:r>
            <a:r>
              <a:rPr lang="en-US" sz="2400" spc="-1" dirty="0" smtClean="0">
                <a:latin typeface="Comic Sans MS"/>
              </a:rPr>
              <a:t>before and after execution (Attributes only before).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6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trike="noStrike" spc="-1" dirty="0" smtClean="0">
                <a:solidFill>
                  <a:srgbClr val="000000"/>
                </a:solidFill>
                <a:latin typeface="Virgo 01"/>
              </a:rPr>
              <a:t>Command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Virgo 01"/>
              </a:rPr>
              <a:t> </a:t>
            </a:r>
            <a:r>
              <a:rPr lang="en-US" sz="2400" b="0" strike="noStrike" spc="-1" dirty="0">
                <a:solidFill>
                  <a:srgbClr val="000000"/>
                </a:solidFill>
                <a:latin typeface="Virgo 01"/>
              </a:rPr>
              <a:t>thought experiment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8BECB13D-2540-44BA-9A42-5E05B81F1ECF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23</a:t>
            </a:fld>
            <a:endParaRPr lang="en-US" sz="800" b="0" strike="noStrike" spc="-1">
              <a:latin typeface="Times New Roman"/>
            </a:endParaRPr>
          </a:p>
        </p:txBody>
      </p:sp>
      <p:sp>
        <p:nvSpPr>
          <p:cNvPr id="287" name="TextShape 4"/>
          <p:cNvSpPr txBox="1"/>
          <p:nvPr/>
        </p:nvSpPr>
        <p:spPr>
          <a:xfrm>
            <a:off x="601200" y="975600"/>
            <a:ext cx="8533440" cy="2208960"/>
          </a:xfrm>
          <a:prstGeom prst="rect">
            <a:avLst/>
          </a:prstGeom>
          <a:noFill/>
          <a:ln w="36720"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Comic Sans MS"/>
              </a:rPr>
              <a:t>What </a:t>
            </a:r>
            <a:r>
              <a:rPr lang="en-US" sz="2400" b="1" strike="noStrike" spc="-1" dirty="0">
                <a:solidFill>
                  <a:srgbClr val="009900"/>
                </a:solidFill>
                <a:latin typeface="Comic Sans MS"/>
              </a:rPr>
              <a:t>Commands</a:t>
            </a:r>
            <a:r>
              <a:rPr lang="en-US" sz="2400" b="0" strike="noStrike" spc="-1" dirty="0">
                <a:latin typeface="Comic Sans MS"/>
              </a:rPr>
              <a:t> would you implement? Are you sure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your command should not be an attribute (get/set)?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Comic Sans MS"/>
              </a:rPr>
              <a:t>Are there any </a:t>
            </a:r>
            <a:r>
              <a:rPr lang="en-US" sz="2400" b="1" strike="noStrike" spc="-1" dirty="0">
                <a:solidFill>
                  <a:srgbClr val="009900"/>
                </a:solidFill>
                <a:latin typeface="Comic Sans MS"/>
              </a:rPr>
              <a:t>Tango Data Types</a:t>
            </a:r>
            <a:r>
              <a:rPr lang="en-US" sz="2400" b="0" strike="noStrike" spc="-1" dirty="0">
                <a:latin typeface="Comic Sans MS"/>
              </a:rPr>
              <a:t> missing for your case</a:t>
            </a:r>
            <a:r>
              <a:rPr lang="en-US" sz="2400" b="0" strike="noStrike" spc="-1" dirty="0" smtClean="0">
                <a:latin typeface="Comic Sans MS"/>
              </a:rPr>
              <a:t>?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spc="-1" dirty="0">
              <a:latin typeface="Comic Sans M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 dirty="0" smtClean="0">
                <a:latin typeface="Comic Sans MS"/>
              </a:rPr>
              <a:t>QUESTIONS</a:t>
            </a:r>
            <a:r>
              <a:rPr lang="en-US" sz="2400" b="0" strike="noStrike" spc="-1" dirty="0" smtClean="0">
                <a:latin typeface="Comic Sans MS"/>
              </a:rPr>
              <a:t>?</a:t>
            </a: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b="0" strike="noStrike" spc="-1" dirty="0">
              <a:latin typeface="Arial"/>
            </a:endParaRPr>
          </a:p>
        </p:txBody>
      </p:sp>
      <p:sp>
        <p:nvSpPr>
          <p:cNvPr id="7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/>
        </p:blipFill>
        <p:spPr>
          <a:xfrm>
            <a:off x="6502662" y="2948400"/>
            <a:ext cx="2460978" cy="3211689"/>
          </a:xfrm>
          <a:prstGeom prst="rect">
            <a:avLst/>
          </a:prstGeom>
          <a:ln w="36720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trike="noStrike" spc="-1" dirty="0" smtClean="0">
                <a:solidFill>
                  <a:srgbClr val="000000"/>
                </a:solidFill>
                <a:latin typeface="Virgo 01"/>
              </a:rPr>
              <a:t>Pipe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Virgo 01"/>
              </a:rPr>
              <a:t> concept #4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DC8EF616-BA3A-4F72-82F0-28DF2F1152A8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24</a:t>
            </a:fld>
            <a:endParaRPr lang="en-US" sz="800" b="0" strike="noStrike" spc="-1">
              <a:latin typeface="Times New Roman"/>
            </a:endParaRPr>
          </a:p>
        </p:txBody>
      </p:sp>
      <p:pic>
        <p:nvPicPr>
          <p:cNvPr id="291" name="Picture 290"/>
          <p:cNvPicPr/>
          <p:nvPr/>
        </p:nvPicPr>
        <p:blipFill>
          <a:blip r:embed="rId2"/>
          <a:stretch/>
        </p:blipFill>
        <p:spPr>
          <a:xfrm>
            <a:off x="1440" y="1280880"/>
            <a:ext cx="9142200" cy="4844160"/>
          </a:xfrm>
          <a:prstGeom prst="rect">
            <a:avLst/>
          </a:prstGeom>
          <a:ln w="36720">
            <a:noFill/>
          </a:ln>
        </p:spPr>
      </p:pic>
      <p:sp>
        <p:nvSpPr>
          <p:cNvPr id="292" name="CustomShape 4"/>
          <p:cNvSpPr/>
          <p:nvPr/>
        </p:nvSpPr>
        <p:spPr>
          <a:xfrm>
            <a:off x="4826880" y="1280880"/>
            <a:ext cx="1645920" cy="1188000"/>
          </a:xfrm>
          <a:prstGeom prst="ellipse">
            <a:avLst/>
          </a:prstGeom>
          <a:noFill/>
          <a:ln w="36720">
            <a:solidFill>
              <a:srgbClr val="FF420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trike="noStrike" spc="-1" dirty="0" smtClean="0">
                <a:solidFill>
                  <a:srgbClr val="000000"/>
                </a:solidFill>
                <a:latin typeface="Virgo 01"/>
              </a:rPr>
              <a:t>Pipe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Virgo 01"/>
              </a:rPr>
              <a:t> concept #4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62DA36CB-1189-4AF6-8F8E-9F43D1FBA8C0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25</a:t>
            </a:fld>
            <a:endParaRPr lang="en-US" sz="800" b="0" strike="noStrike" spc="-1">
              <a:latin typeface="Times New Roman"/>
            </a:endParaRPr>
          </a:p>
        </p:txBody>
      </p:sp>
      <p:sp>
        <p:nvSpPr>
          <p:cNvPr id="296" name="TextShape 4"/>
          <p:cNvSpPr txBox="1"/>
          <p:nvPr/>
        </p:nvSpPr>
        <p:spPr>
          <a:xfrm>
            <a:off x="457200" y="903600"/>
            <a:ext cx="8679240" cy="5598720"/>
          </a:xfrm>
          <a:prstGeom prst="rect">
            <a:avLst/>
          </a:prstGeom>
          <a:noFill/>
          <a:ln w="36720"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Comic Sans MS"/>
              </a:rPr>
              <a:t>Tango </a:t>
            </a:r>
            <a:r>
              <a:rPr lang="en-US" sz="2400" b="1" strike="noStrike" spc="-1" dirty="0">
                <a:solidFill>
                  <a:srgbClr val="009900"/>
                </a:solidFill>
                <a:latin typeface="Comic Sans MS"/>
              </a:rPr>
              <a:t>Pipes</a:t>
            </a:r>
            <a:r>
              <a:rPr lang="en-US" sz="2400" b="0" strike="noStrike" spc="-1" dirty="0">
                <a:latin typeface="Comic Sans MS"/>
              </a:rPr>
              <a:t> are data streams or channels for exchanging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a stream of any Tango data type. Data types can be sent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individually or grouped together in a Blob. 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i="1" strike="noStrike" spc="-1" dirty="0">
                <a:latin typeface="Comic Sans MS"/>
              </a:rPr>
              <a:t>Examples : scanning data stream of mixed data types</a:t>
            </a:r>
            <a:r>
              <a:rPr dirty="0"/>
              <a:t/>
            </a:r>
            <a:br>
              <a:rPr dirty="0"/>
            </a:br>
            <a:r>
              <a:rPr lang="en-US" sz="2400" b="0" i="1" strike="noStrike" spc="-1" dirty="0">
                <a:latin typeface="Comic Sans MS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Comic Sans MS"/>
              </a:rPr>
              <a:t>Also used to circumvent the fixed data type set of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Tango by sending mixed data types or a JSON blob.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 dirty="0">
                <a:solidFill>
                  <a:srgbClr val="009900"/>
                </a:solidFill>
                <a:latin typeface="Comic Sans MS"/>
              </a:rPr>
              <a:t>DO NOT</a:t>
            </a:r>
            <a:r>
              <a:rPr lang="en-US" sz="2400" b="0" strike="noStrike" spc="-1" dirty="0">
                <a:latin typeface="Comic Sans MS"/>
              </a:rPr>
              <a:t> only use Pipes (except in special cases)! </a:t>
            </a:r>
            <a:r>
              <a:rPr lang="en-US" sz="2400" b="0" strike="noStrike" spc="-1" dirty="0" smtClean="0">
                <a:latin typeface="Comic Sans MS"/>
              </a:rPr>
              <a:t>Pipes were added to Tango in V9.x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 dirty="0">
                <a:solidFill>
                  <a:srgbClr val="009900"/>
                </a:solidFill>
                <a:latin typeface="Comic Sans MS"/>
              </a:rPr>
              <a:t>DO</a:t>
            </a:r>
            <a:r>
              <a:rPr lang="en-US" sz="2400" b="0" strike="noStrike" spc="-1" dirty="0">
                <a:latin typeface="Comic Sans MS"/>
              </a:rPr>
              <a:t> use Attributes!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6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/>
          <a:stretch/>
        </p:blipFill>
        <p:spPr>
          <a:xfrm>
            <a:off x="6502662" y="2948400"/>
            <a:ext cx="2460978" cy="3211689"/>
          </a:xfrm>
          <a:prstGeom prst="rect">
            <a:avLst/>
          </a:prstGeom>
          <a:ln w="36720">
            <a:noFill/>
          </a:ln>
        </p:spPr>
      </p:pic>
      <p:sp>
        <p:nvSpPr>
          <p:cNvPr id="298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trike="noStrike" spc="-1" dirty="0" smtClean="0">
                <a:solidFill>
                  <a:srgbClr val="000000"/>
                </a:solidFill>
                <a:latin typeface="Virgo 01"/>
              </a:rPr>
              <a:t>Pipe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Virgo 01"/>
              </a:rPr>
              <a:t> </a:t>
            </a:r>
            <a:r>
              <a:rPr lang="en-US" sz="2400" b="0" strike="noStrike" spc="-1" dirty="0">
                <a:solidFill>
                  <a:srgbClr val="000000"/>
                </a:solidFill>
                <a:latin typeface="Virgo 01"/>
              </a:rPr>
              <a:t>thought experiment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AA6CA8C0-5F04-4C3A-B50E-948F9E50336A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26</a:t>
            </a:fld>
            <a:endParaRPr lang="en-US" sz="800" b="0" strike="noStrike" spc="-1">
              <a:latin typeface="Times New Roman"/>
            </a:endParaRPr>
          </a:p>
        </p:txBody>
      </p:sp>
      <p:sp>
        <p:nvSpPr>
          <p:cNvPr id="301" name="TextShape 4"/>
          <p:cNvSpPr txBox="1"/>
          <p:nvPr/>
        </p:nvSpPr>
        <p:spPr>
          <a:xfrm>
            <a:off x="601200" y="975600"/>
            <a:ext cx="8533440" cy="2044800"/>
          </a:xfrm>
          <a:prstGeom prst="rect">
            <a:avLst/>
          </a:prstGeom>
          <a:noFill/>
          <a:ln w="36720"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Comic Sans MS"/>
              </a:rPr>
              <a:t>Where do you need </a:t>
            </a:r>
            <a:r>
              <a:rPr lang="en-US" sz="2400" b="1" strike="noStrike" spc="-1" dirty="0">
                <a:solidFill>
                  <a:srgbClr val="009900"/>
                </a:solidFill>
                <a:latin typeface="Comic Sans MS"/>
              </a:rPr>
              <a:t>Pipes</a:t>
            </a:r>
            <a:r>
              <a:rPr lang="en-US" sz="2400" b="0" strike="noStrike" spc="-1" dirty="0">
                <a:latin typeface="Comic Sans MS"/>
              </a:rPr>
              <a:t> in your system? 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Comic Sans MS"/>
              </a:rPr>
              <a:t>What will you put in your </a:t>
            </a:r>
            <a:r>
              <a:rPr lang="en-US" sz="2400" b="1" strike="noStrike" spc="-1" dirty="0">
                <a:solidFill>
                  <a:srgbClr val="009900"/>
                </a:solidFill>
                <a:latin typeface="Comic Sans MS"/>
              </a:rPr>
              <a:t>Pipe(s</a:t>
            </a:r>
            <a:r>
              <a:rPr lang="en-US" sz="2400" b="1" strike="noStrike" spc="-1" dirty="0" smtClean="0">
                <a:solidFill>
                  <a:srgbClr val="009900"/>
                </a:solidFill>
                <a:latin typeface="Comic Sans MS"/>
              </a:rPr>
              <a:t>)</a:t>
            </a:r>
            <a:r>
              <a:rPr lang="en-US" sz="2400" b="0" strike="noStrike" spc="-1" dirty="0" smtClean="0">
                <a:latin typeface="Comic Sans MS"/>
              </a:rPr>
              <a:t>?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spc="-1" dirty="0">
              <a:latin typeface="Comic Sans M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smtClean="0">
                <a:latin typeface="Comic Sans MS"/>
              </a:rPr>
              <a:t>Do you need JSON data types?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spc="-1" dirty="0">
              <a:latin typeface="Comic Sans M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smtClean="0">
                <a:latin typeface="Comic Sans MS"/>
              </a:rPr>
              <a:t>Connect Pipes to Kafka? 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spc="-1" dirty="0">
              <a:latin typeface="Comic Sans M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 dirty="0" smtClean="0">
                <a:latin typeface="Comic Sans MS"/>
              </a:rPr>
              <a:t>QUESTIONS</a:t>
            </a:r>
            <a:r>
              <a:rPr lang="en-US" sz="2400" b="0" strike="noStrike" spc="-1" dirty="0" smtClean="0">
                <a:latin typeface="Comic Sans MS"/>
              </a:rPr>
              <a:t>? </a:t>
            </a: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b="0" strike="noStrike" spc="-1" dirty="0">
              <a:latin typeface="Arial"/>
            </a:endParaRPr>
          </a:p>
        </p:txBody>
      </p:sp>
      <p:pic>
        <p:nvPicPr>
          <p:cNvPr id="302" name="Picture 301"/>
          <p:cNvPicPr/>
          <p:nvPr/>
        </p:nvPicPr>
        <p:blipFill>
          <a:blip r:embed="rId3"/>
          <a:stretch/>
        </p:blipFill>
        <p:spPr>
          <a:xfrm>
            <a:off x="7223760" y="1477080"/>
            <a:ext cx="1379880" cy="963720"/>
          </a:xfrm>
          <a:prstGeom prst="rect">
            <a:avLst/>
          </a:prstGeom>
          <a:ln w="36720">
            <a:noFill/>
          </a:ln>
        </p:spPr>
      </p:pic>
      <p:sp>
        <p:nvSpPr>
          <p:cNvPr id="303" name="CustomShape 5"/>
          <p:cNvSpPr/>
          <p:nvPr/>
        </p:nvSpPr>
        <p:spPr>
          <a:xfrm rot="3525000">
            <a:off x="7100640" y="1095840"/>
            <a:ext cx="1614960" cy="1697040"/>
          </a:xfrm>
          <a:prstGeom prst="cloudCallout">
            <a:avLst>
              <a:gd name="adj1" fmla="val 83061"/>
              <a:gd name="adj2" fmla="val 1022"/>
            </a:avLst>
          </a:prstGeom>
          <a:noFill/>
          <a:ln w="36720">
            <a:solidFill>
              <a:srgbClr val="FF420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pc="-1" dirty="0">
                <a:solidFill>
                  <a:srgbClr val="000000"/>
                </a:solidFill>
                <a:latin typeface="Virgo 01"/>
              </a:rPr>
              <a:t>P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Virgo 01"/>
              </a:rPr>
              <a:t>roperties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Virgo 01"/>
              </a:rPr>
              <a:t> concept #5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8F04B2C6-DC78-488F-A586-D5017A2AC3D0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27</a:t>
            </a:fld>
            <a:endParaRPr lang="en-US" sz="800" b="0" strike="noStrike" spc="-1">
              <a:latin typeface="Times New Roman"/>
            </a:endParaRPr>
          </a:p>
        </p:txBody>
      </p:sp>
      <p:pic>
        <p:nvPicPr>
          <p:cNvPr id="307" name="Picture 306"/>
          <p:cNvPicPr/>
          <p:nvPr/>
        </p:nvPicPr>
        <p:blipFill>
          <a:blip r:embed="rId2"/>
          <a:stretch/>
        </p:blipFill>
        <p:spPr>
          <a:xfrm>
            <a:off x="1440" y="1280880"/>
            <a:ext cx="9142200" cy="4844160"/>
          </a:xfrm>
          <a:prstGeom prst="rect">
            <a:avLst/>
          </a:prstGeom>
          <a:ln w="36720">
            <a:noFill/>
          </a:ln>
        </p:spPr>
      </p:pic>
      <p:sp>
        <p:nvSpPr>
          <p:cNvPr id="308" name="CustomShape 4"/>
          <p:cNvSpPr/>
          <p:nvPr/>
        </p:nvSpPr>
        <p:spPr>
          <a:xfrm>
            <a:off x="6230880" y="1280880"/>
            <a:ext cx="1645920" cy="1188000"/>
          </a:xfrm>
          <a:prstGeom prst="ellipse">
            <a:avLst/>
          </a:prstGeom>
          <a:noFill/>
          <a:ln w="36720">
            <a:solidFill>
              <a:srgbClr val="FF420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trike="noStrike" spc="-1" dirty="0" smtClean="0">
                <a:solidFill>
                  <a:srgbClr val="000000"/>
                </a:solidFill>
                <a:latin typeface="Virgo 01"/>
              </a:rPr>
              <a:t>Properties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Virgo 01"/>
              </a:rPr>
              <a:t> concept #5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0470797C-D915-4BB2-B42C-9755815731D6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28</a:t>
            </a:fld>
            <a:endParaRPr lang="en-US" sz="800" b="0" strike="noStrike" spc="-1">
              <a:latin typeface="Times New Roman"/>
            </a:endParaRPr>
          </a:p>
        </p:txBody>
      </p:sp>
      <p:sp>
        <p:nvSpPr>
          <p:cNvPr id="312" name="TextShape 4"/>
          <p:cNvSpPr txBox="1"/>
          <p:nvPr/>
        </p:nvSpPr>
        <p:spPr>
          <a:xfrm>
            <a:off x="457200" y="903600"/>
            <a:ext cx="8679240" cy="5598720"/>
          </a:xfrm>
          <a:prstGeom prst="rect">
            <a:avLst/>
          </a:prstGeom>
          <a:noFill/>
          <a:ln w="36720"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Comic Sans MS"/>
              </a:rPr>
              <a:t>Tango </a:t>
            </a:r>
            <a:r>
              <a:rPr lang="en-US" sz="2400" b="1" strike="noStrike" spc="-1">
                <a:solidFill>
                  <a:srgbClr val="009900"/>
                </a:solidFill>
                <a:latin typeface="Comic Sans MS"/>
              </a:rPr>
              <a:t>Properties</a:t>
            </a:r>
            <a:r>
              <a:rPr lang="en-US" sz="2400" b="0" strike="noStrike" spc="-1">
                <a:latin typeface="Comic Sans MS"/>
              </a:rPr>
              <a:t> are data stored in the database and</a:t>
            </a:r>
            <a:r>
              <a:t/>
            </a:r>
            <a:br/>
            <a:r>
              <a:rPr lang="en-US" sz="2400" b="0" strike="noStrike" spc="-1">
                <a:latin typeface="Comic Sans MS"/>
              </a:rPr>
              <a:t>used to configure Devices at startup. Properties can be</a:t>
            </a:r>
            <a:r>
              <a:t/>
            </a:r>
            <a:br/>
            <a:r>
              <a:rPr lang="en-US" sz="2400" b="0" strike="noStrike" spc="-1">
                <a:latin typeface="Comic Sans MS"/>
              </a:rPr>
              <a:t>any Tango Data types. Properties enable Device Classes</a:t>
            </a:r>
            <a:r>
              <a:t/>
            </a:r>
            <a:br/>
            <a:r>
              <a:rPr lang="en-US" sz="2400" b="0" strike="noStrike" spc="-1">
                <a:latin typeface="Comic Sans MS"/>
              </a:rPr>
              <a:t>to be generic. Properties are edited with Jive usually.</a:t>
            </a:r>
            <a:r>
              <a:t/>
            </a:r>
            <a:br/>
            <a:r>
              <a:rPr lang="en-US" sz="2400" b="0" strike="noStrike" spc="-1">
                <a:latin typeface="Comic Sans MS"/>
              </a:rPr>
              <a:t> </a:t>
            </a:r>
            <a:endParaRPr lang="en-US" sz="24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i="1" strike="noStrike" spc="-1">
                <a:latin typeface="Comic Sans MS"/>
              </a:rPr>
              <a:t>Examples : channel address, initial or current settings, </a:t>
            </a:r>
            <a:r>
              <a:t/>
            </a:r>
            <a:br/>
            <a:r>
              <a:rPr lang="en-US" sz="2400" b="0" i="1" strike="noStrike" spc="-1">
                <a:latin typeface="Comic Sans MS"/>
              </a:rPr>
              <a:t>                 sub-device names, ...</a:t>
            </a:r>
            <a:r>
              <a:t/>
            </a:r>
            <a:br/>
            <a:r>
              <a:rPr lang="en-US" sz="2400" b="0" i="1" strike="noStrike" spc="-1">
                <a:latin typeface="Comic Sans MS"/>
              </a:rPr>
              <a:t> </a:t>
            </a:r>
            <a:endParaRPr lang="en-US" sz="24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Comic Sans MS"/>
              </a:rPr>
              <a:t>Changes to Properties can be persisted in the Database. </a:t>
            </a:r>
            <a:r>
              <a:t/>
            </a:r>
            <a:br/>
            <a:r>
              <a:rPr lang="en-US" sz="2400" b="0" strike="noStrike" spc="-1">
                <a:latin typeface="Comic Sans MS"/>
              </a:rPr>
              <a:t> </a:t>
            </a:r>
            <a:endParaRPr lang="en-US" sz="24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009900"/>
                </a:solidFill>
                <a:latin typeface="Comic Sans MS"/>
              </a:rPr>
              <a:t>DO NOT</a:t>
            </a:r>
            <a:r>
              <a:rPr lang="en-US" sz="2400" b="0" strike="noStrike" spc="-1">
                <a:latin typeface="Comic Sans MS"/>
              </a:rPr>
              <a:t> exit if Properties are wrong! </a:t>
            </a:r>
            <a:r>
              <a:t/>
            </a:r>
            <a:br/>
            <a:r>
              <a:rPr lang="en-US" sz="2400" b="0" strike="noStrike" spc="-1">
                <a:latin typeface="Comic Sans MS"/>
              </a:rPr>
              <a:t> </a:t>
            </a:r>
            <a:endParaRPr lang="en-US" sz="24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009900"/>
                </a:solidFill>
                <a:latin typeface="Comic Sans MS"/>
              </a:rPr>
              <a:t>DO</a:t>
            </a:r>
            <a:r>
              <a:rPr lang="en-US" sz="2400" b="0" strike="noStrike" spc="-1">
                <a:latin typeface="Comic Sans MS"/>
              </a:rPr>
              <a:t> use sensible default Properties!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6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trike="noStrike" spc="-1" dirty="0" smtClean="0">
                <a:solidFill>
                  <a:srgbClr val="000000"/>
                </a:solidFill>
                <a:latin typeface="Virgo 01"/>
              </a:rPr>
              <a:t>Properties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Virgo 01"/>
              </a:rPr>
              <a:t> </a:t>
            </a:r>
            <a:r>
              <a:rPr lang="en-US" sz="2400" b="0" strike="noStrike" spc="-1" dirty="0">
                <a:solidFill>
                  <a:srgbClr val="000000"/>
                </a:solidFill>
                <a:latin typeface="Virgo 01"/>
              </a:rPr>
              <a:t>thought experiment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9F272674-E54C-4EBD-91E3-03BB956F6A84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29</a:t>
            </a:fld>
            <a:endParaRPr lang="en-US" sz="800" b="0" strike="noStrike" spc="-1">
              <a:latin typeface="Times New Roman"/>
            </a:endParaRPr>
          </a:p>
        </p:txBody>
      </p:sp>
      <p:sp>
        <p:nvSpPr>
          <p:cNvPr id="317" name="TextShape 4"/>
          <p:cNvSpPr txBox="1"/>
          <p:nvPr/>
        </p:nvSpPr>
        <p:spPr>
          <a:xfrm>
            <a:off x="601200" y="975600"/>
            <a:ext cx="8533440" cy="2044800"/>
          </a:xfrm>
          <a:prstGeom prst="rect">
            <a:avLst/>
          </a:prstGeom>
          <a:noFill/>
          <a:ln w="36720"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Comic Sans MS"/>
              </a:rPr>
              <a:t>What </a:t>
            </a:r>
            <a:r>
              <a:rPr lang="en-US" sz="2400" b="1" strike="noStrike" spc="-1" dirty="0">
                <a:solidFill>
                  <a:srgbClr val="009900"/>
                </a:solidFill>
                <a:latin typeface="Comic Sans MS"/>
              </a:rPr>
              <a:t>Properties</a:t>
            </a:r>
            <a:r>
              <a:rPr lang="en-US" sz="2400" b="0" strike="noStrike" spc="-1" dirty="0">
                <a:latin typeface="Comic Sans MS"/>
              </a:rPr>
              <a:t> will you implement for your Devices</a:t>
            </a:r>
            <a:r>
              <a:rPr lang="en-US" sz="2400" b="0" strike="noStrike" spc="-1" dirty="0" smtClean="0">
                <a:latin typeface="Comic Sans MS"/>
              </a:rPr>
              <a:t>?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spc="-1" dirty="0">
              <a:latin typeface="Comic Sans M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smtClean="0">
                <a:latin typeface="Comic Sans MS"/>
              </a:rPr>
              <a:t>Properties can be for Device Classes, Devices, free.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spc="-1" dirty="0">
              <a:latin typeface="Comic Sans M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dirty="0" smtClean="0">
                <a:latin typeface="Comic Sans MS"/>
              </a:rPr>
              <a:t>Complex properties are not easy to edit with Jive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b="0" strike="noStrike" spc="-1" dirty="0">
              <a:latin typeface="Comic Sans M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pc="-1" dirty="0" smtClean="0">
                <a:latin typeface="Comic Sans MS"/>
              </a:rPr>
              <a:t>QUESTIONS</a:t>
            </a:r>
            <a:r>
              <a:rPr lang="en-US" sz="2400" spc="-1" dirty="0" smtClean="0">
                <a:latin typeface="Comic Sans MS"/>
              </a:rPr>
              <a:t>?</a:t>
            </a:r>
            <a:r>
              <a:rPr lang="en-US" sz="2400" b="0" strike="noStrike" spc="-1" dirty="0" smtClean="0">
                <a:latin typeface="Comic Sans MS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b="0" strike="noStrike" spc="-1" dirty="0">
              <a:latin typeface="Arial"/>
            </a:endParaRPr>
          </a:p>
        </p:txBody>
      </p:sp>
      <p:sp>
        <p:nvSpPr>
          <p:cNvPr id="7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/>
        </p:blipFill>
        <p:spPr>
          <a:xfrm>
            <a:off x="6502662" y="2948400"/>
            <a:ext cx="2460978" cy="3211689"/>
          </a:xfrm>
          <a:prstGeom prst="rect">
            <a:avLst/>
          </a:prstGeom>
          <a:ln w="3672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0" strike="noStrike" spc="-1" dirty="0">
                <a:solidFill>
                  <a:srgbClr val="000000"/>
                </a:solidFill>
                <a:latin typeface="Virgo 01"/>
              </a:rPr>
              <a:t>Tango = </a:t>
            </a:r>
            <a:r>
              <a:rPr lang="en-US" sz="2400" b="1" strike="noStrike" spc="-1" dirty="0">
                <a:solidFill>
                  <a:srgbClr val="000000"/>
                </a:solidFill>
                <a:latin typeface="Virgo 01"/>
              </a:rPr>
              <a:t>actors</a:t>
            </a:r>
            <a:r>
              <a:rPr lang="en-US" sz="2400" b="0" strike="noStrike" spc="-1" dirty="0">
                <a:solidFill>
                  <a:srgbClr val="000000"/>
                </a:solidFill>
                <a:latin typeface="Virgo 01"/>
              </a:rPr>
              <a:t> 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Virgo 01"/>
              </a:rPr>
              <a:t> + 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Virgo 01"/>
              </a:rPr>
              <a:t>microservices</a:t>
            </a:r>
            <a:endParaRPr lang="en-US" sz="24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TextShape 5"/>
          <p:cNvSpPr txBox="1"/>
          <p:nvPr/>
        </p:nvSpPr>
        <p:spPr>
          <a:xfrm>
            <a:off x="880560" y="1812960"/>
            <a:ext cx="8067240" cy="3903840"/>
          </a:xfrm>
          <a:prstGeom prst="rect">
            <a:avLst/>
          </a:prstGeom>
          <a:noFill/>
          <a:ln w="36720"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Comic Sans MS"/>
              </a:rPr>
              <a:t>Tango is based on the concept of </a:t>
            </a:r>
            <a:r>
              <a:rPr lang="en-US" sz="2400" b="1" strike="noStrike" spc="-1" dirty="0">
                <a:latin typeface="Comic Sans MS"/>
              </a:rPr>
              <a:t>Distributed Devices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Comic Sans MS"/>
              </a:rPr>
              <a:t>This is an implementation of the </a:t>
            </a:r>
            <a:r>
              <a:rPr lang="en-US" sz="2400" b="1" strike="noStrike" spc="-1" dirty="0">
                <a:latin typeface="Comic Sans MS"/>
              </a:rPr>
              <a:t>Actor Model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Comic Sans MS"/>
              </a:rPr>
              <a:t>Device servers implement </a:t>
            </a:r>
            <a:r>
              <a:rPr lang="en-US" sz="2400" b="1" strike="noStrike" spc="-1" dirty="0" err="1" smtClean="0">
                <a:latin typeface="Comic Sans MS"/>
              </a:rPr>
              <a:t>Microservices</a:t>
            </a:r>
            <a:endParaRPr lang="en-US" sz="2400" b="1" strike="noStrike" spc="-1" dirty="0" smtClean="0">
              <a:latin typeface="Comic Sans M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b="1" spc="-1" dirty="0">
              <a:latin typeface="Comic Sans M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pc="-1" dirty="0" smtClean="0">
                <a:latin typeface="Comic Sans MS"/>
              </a:rPr>
              <a:t>Tango = Actors + </a:t>
            </a:r>
            <a:r>
              <a:rPr lang="en-US" sz="2400" b="1" spc="-1" dirty="0" err="1" smtClean="0">
                <a:latin typeface="Comic Sans MS"/>
              </a:rPr>
              <a:t>Microservices</a:t>
            </a:r>
            <a:endParaRPr lang="en-US" sz="2400" b="1" spc="-1" dirty="0" smtClean="0">
              <a:latin typeface="Comic Sans M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 dirty="0">
                <a:latin typeface="Comic Sans MS"/>
              </a:rPr>
              <a:t>Actors</a:t>
            </a:r>
            <a:r>
              <a:rPr lang="en-US" sz="2400" b="0" strike="noStrike" spc="-1" dirty="0">
                <a:latin typeface="Comic Sans MS"/>
              </a:rPr>
              <a:t> + </a:t>
            </a:r>
            <a:r>
              <a:rPr lang="en-US" sz="2400" b="1" strike="noStrike" spc="-1" dirty="0" err="1">
                <a:latin typeface="Comic Sans MS"/>
              </a:rPr>
              <a:t>Microservices</a:t>
            </a:r>
            <a:r>
              <a:rPr lang="en-US" sz="2400" b="1" strike="noStrike" spc="-1" dirty="0">
                <a:latin typeface="Comic Sans MS"/>
              </a:rPr>
              <a:t> </a:t>
            </a:r>
            <a:r>
              <a:rPr lang="en-US" sz="2400" b="0" strike="noStrike" spc="-1" dirty="0">
                <a:latin typeface="Comic Sans MS"/>
              </a:rPr>
              <a:t>are </a:t>
            </a:r>
            <a:r>
              <a:rPr lang="en-US" sz="2400" spc="-1" dirty="0" smtClean="0">
                <a:latin typeface="Comic Sans MS"/>
              </a:rPr>
              <a:t>in fashion today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 dirty="0">
                <a:latin typeface="Comic Sans MS"/>
              </a:rPr>
              <a:t>TANGO</a:t>
            </a:r>
            <a:r>
              <a:rPr lang="en-US" sz="2400" b="0" strike="noStrike" spc="-1" dirty="0">
                <a:latin typeface="Comic Sans MS"/>
              </a:rPr>
              <a:t> is based on </a:t>
            </a:r>
            <a:r>
              <a:rPr lang="en-US" sz="2400" b="1" strike="noStrike" spc="-1" dirty="0">
                <a:latin typeface="Comic Sans MS"/>
              </a:rPr>
              <a:t>MODERN</a:t>
            </a:r>
            <a:r>
              <a:rPr lang="en-US" sz="2400" b="0" strike="noStrike" spc="-1" dirty="0">
                <a:latin typeface="Comic Sans MS"/>
              </a:rPr>
              <a:t> concepts !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7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trike="noStrike" spc="-1" dirty="0">
                <a:solidFill>
                  <a:srgbClr val="000000"/>
                </a:solidFill>
                <a:latin typeface="Virgo 01"/>
              </a:rPr>
              <a:t>State machine 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Virgo 01"/>
              </a:rPr>
              <a:t>concept #6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DB790DF4-17C9-4923-A3EF-268395AAF444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30</a:t>
            </a:fld>
            <a:endParaRPr lang="en-US" sz="800" b="0" strike="noStrike" spc="-1">
              <a:latin typeface="Times New Roman"/>
            </a:endParaRPr>
          </a:p>
        </p:txBody>
      </p:sp>
      <p:pic>
        <p:nvPicPr>
          <p:cNvPr id="321" name="Picture 320"/>
          <p:cNvPicPr/>
          <p:nvPr/>
        </p:nvPicPr>
        <p:blipFill>
          <a:blip r:embed="rId2"/>
          <a:stretch/>
        </p:blipFill>
        <p:spPr>
          <a:xfrm>
            <a:off x="1440" y="1280880"/>
            <a:ext cx="9142200" cy="4844160"/>
          </a:xfrm>
          <a:prstGeom prst="rect">
            <a:avLst/>
          </a:prstGeom>
          <a:ln w="36720">
            <a:noFill/>
          </a:ln>
        </p:spPr>
      </p:pic>
      <p:sp>
        <p:nvSpPr>
          <p:cNvPr id="322" name="CustomShape 4"/>
          <p:cNvSpPr/>
          <p:nvPr/>
        </p:nvSpPr>
        <p:spPr>
          <a:xfrm>
            <a:off x="7634880" y="1244880"/>
            <a:ext cx="1645920" cy="1188000"/>
          </a:xfrm>
          <a:prstGeom prst="ellipse">
            <a:avLst/>
          </a:prstGeom>
          <a:noFill/>
          <a:ln w="36720">
            <a:solidFill>
              <a:srgbClr val="FF420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trike="noStrike" spc="-1" dirty="0">
                <a:solidFill>
                  <a:srgbClr val="000000"/>
                </a:solidFill>
                <a:latin typeface="Virgo 01"/>
              </a:rPr>
              <a:t>State machine 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Virgo 01"/>
              </a:rPr>
              <a:t>concept #6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65CE4307-2F4F-4BFE-8C66-D202D788F72A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31</a:t>
            </a:fld>
            <a:endParaRPr lang="en-US" sz="800" b="0" strike="noStrike" spc="-1">
              <a:latin typeface="Times New Roman"/>
            </a:endParaRPr>
          </a:p>
        </p:txBody>
      </p:sp>
      <p:sp>
        <p:nvSpPr>
          <p:cNvPr id="326" name="TextShape 4"/>
          <p:cNvSpPr txBox="1"/>
          <p:nvPr/>
        </p:nvSpPr>
        <p:spPr>
          <a:xfrm>
            <a:off x="457200" y="903600"/>
            <a:ext cx="8766360" cy="5598720"/>
          </a:xfrm>
          <a:prstGeom prst="rect">
            <a:avLst/>
          </a:prstGeom>
          <a:noFill/>
          <a:ln w="36720"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Comic Sans MS"/>
              </a:rPr>
              <a:t>All Tango Devices have State. Tango States are limited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to 14 discrete values. Each Tango Device Class </a:t>
            </a:r>
            <a:r>
              <a:rPr dirty="0"/>
              <a:t/>
            </a:r>
            <a:br>
              <a:rPr dirty="0"/>
            </a:br>
            <a:r>
              <a:rPr lang="en-US" sz="2400" b="1" strike="noStrike" spc="-1" dirty="0">
                <a:solidFill>
                  <a:srgbClr val="009900"/>
                </a:solidFill>
                <a:latin typeface="Comic Sans MS"/>
              </a:rPr>
              <a:t>State Machine</a:t>
            </a:r>
            <a:r>
              <a:rPr lang="en-US" sz="2400" b="0" strike="noStrike" spc="-1" dirty="0">
                <a:latin typeface="Comic Sans MS"/>
              </a:rPr>
              <a:t> implements the state transitions. 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dirty="0">
                <a:solidFill>
                  <a:srgbClr val="5AB02A"/>
                </a:solidFill>
              </a:rPr>
              <a:t>ON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5AB02A"/>
                </a:solidFill>
              </a:rPr>
              <a:t>OFF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5AB02A"/>
                </a:solidFill>
              </a:rPr>
              <a:t>CLOSE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5AB02A"/>
                </a:solidFill>
              </a:rPr>
              <a:t>OPEN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5AB02A"/>
                </a:solidFill>
              </a:rPr>
              <a:t>INSERT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5AB02A"/>
                </a:solidFill>
              </a:rPr>
              <a:t>EXTRACT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5AB02A"/>
                </a:solidFill>
              </a:rPr>
              <a:t>MOVING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5AB02A"/>
                </a:solidFill>
              </a:rPr>
              <a:t>STANDBY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5AB02A"/>
                </a:solidFill>
              </a:rPr>
              <a:t>FAULT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5AB02A"/>
                </a:solidFill>
              </a:rPr>
              <a:t>INIT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5AB02A"/>
                </a:solidFill>
              </a:rPr>
              <a:t>RUNNING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5AB02A"/>
                </a:solidFill>
              </a:rPr>
              <a:t>ALARM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5AB02A"/>
                </a:solidFill>
              </a:rPr>
              <a:t>DISABLE</a:t>
            </a:r>
            <a:r>
              <a:rPr lang="en-US" sz="2400" dirty="0"/>
              <a:t>, and </a:t>
            </a:r>
            <a:r>
              <a:rPr lang="en-US" sz="2400" b="1" dirty="0">
                <a:solidFill>
                  <a:srgbClr val="5AB02A"/>
                </a:solidFill>
              </a:rPr>
              <a:t>UNKNOWN</a:t>
            </a:r>
            <a:r>
              <a:rPr dirty="0"/>
              <a:t/>
            </a:r>
            <a:br>
              <a:rPr dirty="0"/>
            </a:br>
            <a:r>
              <a:rPr lang="en-US" sz="2400" b="0" i="1" strike="noStrike" spc="-1" dirty="0">
                <a:latin typeface="Comic Sans MS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Comic Sans MS"/>
              </a:rPr>
              <a:t>State is a very powerful mechanism for protecting Devices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and for communicating changes to clients or servers. 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 dirty="0">
                <a:solidFill>
                  <a:srgbClr val="009900"/>
                </a:solidFill>
                <a:latin typeface="Comic Sans MS"/>
              </a:rPr>
              <a:t>DO NOT</a:t>
            </a:r>
            <a:r>
              <a:rPr lang="en-US" sz="2400" b="0" strike="noStrike" spc="-1" dirty="0">
                <a:latin typeface="Comic Sans MS"/>
              </a:rPr>
              <a:t> ignore State ! 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 dirty="0">
                <a:solidFill>
                  <a:srgbClr val="009900"/>
                </a:solidFill>
                <a:latin typeface="Comic Sans MS"/>
              </a:rPr>
              <a:t>DO</a:t>
            </a:r>
            <a:r>
              <a:rPr lang="en-US" sz="2400" b="0" strike="noStrike" spc="-1" dirty="0">
                <a:latin typeface="Comic Sans MS"/>
              </a:rPr>
              <a:t> set a default State!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6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trike="noStrike" spc="-1" dirty="0">
                <a:solidFill>
                  <a:srgbClr val="000000"/>
                </a:solidFill>
                <a:latin typeface="Virgo 01"/>
              </a:rPr>
              <a:t>State machine </a:t>
            </a:r>
            <a:r>
              <a:rPr lang="en-US" sz="2400" b="0" strike="noStrike" spc="-1" dirty="0">
                <a:solidFill>
                  <a:srgbClr val="000000"/>
                </a:solidFill>
                <a:latin typeface="Virgo 01"/>
              </a:rPr>
              <a:t>thought experiment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1002CAF4-C45F-4C35-AA08-E231BC0A6502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32</a:t>
            </a:fld>
            <a:endParaRPr lang="en-US" sz="800" b="0" strike="noStrike" spc="-1">
              <a:latin typeface="Times New Roman"/>
            </a:endParaRPr>
          </a:p>
        </p:txBody>
      </p:sp>
      <p:sp>
        <p:nvSpPr>
          <p:cNvPr id="331" name="TextShape 4"/>
          <p:cNvSpPr txBox="1"/>
          <p:nvPr/>
        </p:nvSpPr>
        <p:spPr>
          <a:xfrm>
            <a:off x="601200" y="795600"/>
            <a:ext cx="8533440" cy="2208960"/>
          </a:xfrm>
          <a:prstGeom prst="rect">
            <a:avLst/>
          </a:prstGeom>
          <a:noFill/>
          <a:ln w="36720"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Comic Sans MS"/>
              </a:rPr>
              <a:t>How will you map your </a:t>
            </a:r>
            <a:r>
              <a:rPr lang="en-US" sz="2400" b="1" strike="noStrike" spc="-1" dirty="0">
                <a:solidFill>
                  <a:srgbClr val="009900"/>
                </a:solidFill>
                <a:latin typeface="Comic Sans MS"/>
              </a:rPr>
              <a:t>States</a:t>
            </a:r>
            <a:r>
              <a:rPr lang="en-US" sz="2400" b="0" strike="noStrike" spc="-1" dirty="0">
                <a:latin typeface="Comic Sans MS"/>
              </a:rPr>
              <a:t> to </a:t>
            </a:r>
            <a:r>
              <a:rPr lang="en-US" sz="2400" b="1" strike="noStrike" spc="-1" dirty="0">
                <a:solidFill>
                  <a:srgbClr val="009900"/>
                </a:solidFill>
                <a:latin typeface="Comic Sans MS"/>
              </a:rPr>
              <a:t>Tango States</a:t>
            </a:r>
            <a:r>
              <a:rPr lang="en-US" sz="2400" b="0" strike="noStrike" spc="-1" dirty="0">
                <a:latin typeface="Comic Sans MS"/>
              </a:rPr>
              <a:t>? 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Comic Sans MS"/>
              </a:rPr>
              <a:t>Do you really need more </a:t>
            </a:r>
            <a:r>
              <a:rPr lang="en-US" sz="2400" b="1" strike="noStrike" spc="-1" dirty="0">
                <a:solidFill>
                  <a:srgbClr val="009900"/>
                </a:solidFill>
                <a:latin typeface="Comic Sans MS"/>
              </a:rPr>
              <a:t>States</a:t>
            </a:r>
            <a:r>
              <a:rPr lang="en-US" sz="2400" b="0" strike="noStrike" spc="-1" dirty="0">
                <a:latin typeface="Comic Sans MS"/>
              </a:rPr>
              <a:t> or can they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be implemented as attributes of </a:t>
            </a:r>
            <a:r>
              <a:rPr lang="en-US" sz="2400" b="0" strike="noStrike" spc="-1" dirty="0" err="1">
                <a:latin typeface="Comic Sans MS"/>
              </a:rPr>
              <a:t>enum</a:t>
            </a:r>
            <a:r>
              <a:rPr lang="en-US" sz="2400" b="0" strike="noStrike" spc="-1" dirty="0">
                <a:latin typeface="Comic Sans MS"/>
              </a:rPr>
              <a:t> type</a:t>
            </a:r>
            <a:r>
              <a:rPr lang="en-US" sz="2400" b="0" strike="noStrike" spc="-1" dirty="0" smtClean="0">
                <a:latin typeface="Comic Sans MS"/>
              </a:rPr>
              <a:t>?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spc="-1" dirty="0">
              <a:latin typeface="Comic Sans M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 dirty="0" smtClean="0">
                <a:latin typeface="Comic Sans MS"/>
              </a:rPr>
              <a:t>QUESTIONS</a:t>
            </a:r>
            <a:r>
              <a:rPr lang="en-US" sz="2400" b="0" strike="noStrike" spc="-1" dirty="0" smtClean="0">
                <a:latin typeface="Comic Sans MS"/>
              </a:rPr>
              <a:t>?</a:t>
            </a: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b="0" strike="noStrike" spc="-1" dirty="0">
              <a:latin typeface="Arial"/>
            </a:endParaRPr>
          </a:p>
        </p:txBody>
      </p:sp>
      <p:pic>
        <p:nvPicPr>
          <p:cNvPr id="332" name="Picture 331"/>
          <p:cNvPicPr/>
          <p:nvPr/>
        </p:nvPicPr>
        <p:blipFill>
          <a:blip r:embed="rId2"/>
          <a:stretch/>
        </p:blipFill>
        <p:spPr>
          <a:xfrm>
            <a:off x="7367400" y="1573920"/>
            <a:ext cx="1420560" cy="1063800"/>
          </a:xfrm>
          <a:prstGeom prst="rect">
            <a:avLst/>
          </a:prstGeom>
          <a:ln w="36720">
            <a:noFill/>
          </a:ln>
        </p:spPr>
      </p:pic>
      <p:sp>
        <p:nvSpPr>
          <p:cNvPr id="333" name="CustomShape 5"/>
          <p:cNvSpPr/>
          <p:nvPr/>
        </p:nvSpPr>
        <p:spPr>
          <a:xfrm rot="3525000">
            <a:off x="7276320" y="1204200"/>
            <a:ext cx="1614960" cy="1697040"/>
          </a:xfrm>
          <a:prstGeom prst="cloudCallout">
            <a:avLst>
              <a:gd name="adj1" fmla="val 85431"/>
              <a:gd name="adj2" fmla="val 6282"/>
            </a:avLst>
          </a:prstGeom>
          <a:noFill/>
          <a:ln w="36720">
            <a:solidFill>
              <a:srgbClr val="FF420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/>
          <a:stretch/>
        </p:blipFill>
        <p:spPr>
          <a:xfrm>
            <a:off x="6502662" y="2948400"/>
            <a:ext cx="2460978" cy="3211689"/>
          </a:xfrm>
          <a:prstGeom prst="rect">
            <a:avLst/>
          </a:prstGeom>
          <a:ln w="36720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trike="noStrike" spc="-1" dirty="0">
                <a:solidFill>
                  <a:srgbClr val="000000"/>
                </a:solidFill>
                <a:latin typeface="Virgo 01"/>
              </a:rPr>
              <a:t>Device class 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Virgo 01"/>
              </a:rPr>
              <a:t>concept #7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DAC07691-308F-4B7B-A5D1-86353D38E179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33</a:t>
            </a:fld>
            <a:endParaRPr lang="en-US" sz="800" b="0" strike="noStrike" spc="-1">
              <a:latin typeface="Times New Roman"/>
            </a:endParaRPr>
          </a:p>
        </p:txBody>
      </p:sp>
      <p:pic>
        <p:nvPicPr>
          <p:cNvPr id="337" name="Picture 336"/>
          <p:cNvPicPr/>
          <p:nvPr/>
        </p:nvPicPr>
        <p:blipFill>
          <a:blip r:embed="rId2"/>
          <a:stretch/>
        </p:blipFill>
        <p:spPr>
          <a:xfrm>
            <a:off x="1440" y="1280880"/>
            <a:ext cx="9142200" cy="4844160"/>
          </a:xfrm>
          <a:prstGeom prst="rect">
            <a:avLst/>
          </a:prstGeom>
          <a:ln w="36720">
            <a:noFill/>
          </a:ln>
        </p:spPr>
      </p:pic>
      <p:sp>
        <p:nvSpPr>
          <p:cNvPr id="338" name="CustomShape 4"/>
          <p:cNvSpPr/>
          <p:nvPr/>
        </p:nvSpPr>
        <p:spPr>
          <a:xfrm>
            <a:off x="7315200" y="2432880"/>
            <a:ext cx="1645920" cy="1188000"/>
          </a:xfrm>
          <a:prstGeom prst="ellipse">
            <a:avLst/>
          </a:prstGeom>
          <a:noFill/>
          <a:ln w="36720">
            <a:solidFill>
              <a:srgbClr val="FF420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trike="noStrike" spc="-1" dirty="0">
                <a:solidFill>
                  <a:srgbClr val="000000"/>
                </a:solidFill>
                <a:latin typeface="Virgo 01"/>
              </a:rPr>
              <a:t>Device class 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Virgo 01"/>
              </a:rPr>
              <a:t>concept #7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7B06685C-12A7-4279-8B7C-735C12AEAF2F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34</a:t>
            </a:fld>
            <a:endParaRPr lang="en-US" sz="800" b="0" strike="noStrike" spc="-1">
              <a:latin typeface="Times New Roman"/>
            </a:endParaRPr>
          </a:p>
        </p:txBody>
      </p:sp>
      <p:sp>
        <p:nvSpPr>
          <p:cNvPr id="342" name="TextShape 4"/>
          <p:cNvSpPr txBox="1"/>
          <p:nvPr/>
        </p:nvSpPr>
        <p:spPr>
          <a:xfrm>
            <a:off x="457200" y="903600"/>
            <a:ext cx="8766360" cy="5598720"/>
          </a:xfrm>
          <a:prstGeom prst="rect">
            <a:avLst/>
          </a:prstGeom>
          <a:noFill/>
          <a:ln w="36720"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Comic Sans MS"/>
              </a:rPr>
              <a:t>All Tango Devices are implement by a </a:t>
            </a:r>
            <a:r>
              <a:rPr lang="en-US" sz="2400" b="1" strike="noStrike" spc="-1" dirty="0">
                <a:solidFill>
                  <a:srgbClr val="009900"/>
                </a:solidFill>
                <a:latin typeface="Comic Sans MS"/>
              </a:rPr>
              <a:t>Device Class</a:t>
            </a:r>
            <a:r>
              <a:rPr lang="en-US" sz="2400" b="0" strike="noStrike" spc="-1" dirty="0">
                <a:latin typeface="Comic Sans MS"/>
              </a:rPr>
              <a:t>. The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Device Class implements a generic Device </a:t>
            </a:r>
            <a:r>
              <a:rPr lang="en-US" sz="2400" b="0" strike="noStrike" spc="-1" dirty="0" err="1">
                <a:latin typeface="Comic Sans MS"/>
              </a:rPr>
              <a:t>behaviour</a:t>
            </a:r>
            <a:r>
              <a:rPr lang="en-US" sz="2400" b="0" strike="noStrike" spc="-1" dirty="0">
                <a:latin typeface="Comic Sans MS"/>
              </a:rPr>
              <a:t>.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Properties are used to configure the specific Device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i="1" strike="noStrike" spc="-1" dirty="0">
                <a:latin typeface="Comic Sans MS"/>
              </a:rPr>
              <a:t>Examples : </a:t>
            </a:r>
            <a:r>
              <a:rPr lang="en-US" sz="2400" b="0" i="1" strike="noStrike" spc="-1" dirty="0" err="1" smtClean="0">
                <a:latin typeface="Comic Sans MS"/>
              </a:rPr>
              <a:t>PowerSupply</a:t>
            </a:r>
            <a:r>
              <a:rPr lang="en-US" sz="2400" b="0" i="1" strike="noStrike" spc="-1" dirty="0">
                <a:latin typeface="Comic Sans MS"/>
              </a:rPr>
              <a:t>, </a:t>
            </a:r>
            <a:r>
              <a:rPr lang="en-US" sz="2400" b="0" i="1" strike="noStrike" spc="-1" dirty="0" err="1">
                <a:latin typeface="Comic Sans MS"/>
              </a:rPr>
              <a:t>SerialLine</a:t>
            </a:r>
            <a:r>
              <a:rPr lang="en-US" sz="2400" b="0" i="1" strike="noStrike" spc="-1" dirty="0">
                <a:latin typeface="Comic Sans MS"/>
              </a:rPr>
              <a:t>, Polly</a:t>
            </a:r>
            <a:r>
              <a:rPr dirty="0"/>
              <a:t/>
            </a:r>
            <a:br>
              <a:rPr dirty="0"/>
            </a:br>
            <a:r>
              <a:rPr lang="en-US" sz="2400" b="0" i="1" strike="noStrike" spc="-1" dirty="0">
                <a:latin typeface="Comic Sans MS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Comic Sans MS"/>
              </a:rPr>
              <a:t>Device Server developers are in fact developing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Device Classes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Comic Sans MS"/>
              </a:rPr>
              <a:t>C++ developers have an extra class to develop – the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so-called </a:t>
            </a:r>
            <a:r>
              <a:rPr lang="en-US" sz="2400" b="0" strike="noStrike" spc="-1" dirty="0" err="1">
                <a:solidFill>
                  <a:srgbClr val="009900"/>
                </a:solidFill>
                <a:latin typeface="Comic Sans MS"/>
              </a:rPr>
              <a:t>DeviceClassClass</a:t>
            </a:r>
            <a:r>
              <a:rPr lang="en-US" sz="2400" b="0" strike="noStrike" spc="-1" dirty="0">
                <a:latin typeface="Comic Sans MS"/>
              </a:rPr>
              <a:t> e.g. </a:t>
            </a:r>
            <a:r>
              <a:rPr lang="en-US" sz="2400" b="0" strike="noStrike" spc="-1" dirty="0" err="1">
                <a:latin typeface="Comic Sans MS"/>
              </a:rPr>
              <a:t>MyPowerSupplyClass</a:t>
            </a:r>
            <a:r>
              <a:rPr lang="en-US" sz="2400" b="0" strike="noStrike" spc="-1" dirty="0">
                <a:latin typeface="Comic Sans MS"/>
              </a:rPr>
              <a:t>.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This is uses one of the Gang of Four patterns.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Python and Java have only the </a:t>
            </a:r>
            <a:r>
              <a:rPr lang="en-US" sz="2400" b="0" strike="noStrike" spc="-1" dirty="0" err="1">
                <a:latin typeface="Comic Sans MS"/>
              </a:rPr>
              <a:t>DeviceClass</a:t>
            </a:r>
            <a:r>
              <a:rPr lang="en-US" sz="2400" b="0" strike="noStrike" spc="-1" dirty="0">
                <a:latin typeface="Comic Sans MS"/>
              </a:rPr>
              <a:t>.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6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/>
          <a:stretch/>
        </p:blipFill>
        <p:spPr>
          <a:xfrm>
            <a:off x="6502662" y="2948400"/>
            <a:ext cx="2460978" cy="3211689"/>
          </a:xfrm>
          <a:prstGeom prst="rect">
            <a:avLst/>
          </a:prstGeom>
          <a:ln w="36720">
            <a:noFill/>
          </a:ln>
        </p:spPr>
      </p:pic>
      <p:sp>
        <p:nvSpPr>
          <p:cNvPr id="344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trike="noStrike" spc="-1" dirty="0">
                <a:solidFill>
                  <a:srgbClr val="000000"/>
                </a:solidFill>
                <a:latin typeface="Virgo 01"/>
              </a:rPr>
              <a:t>Device class </a:t>
            </a:r>
            <a:r>
              <a:rPr lang="en-US" sz="2400" b="0" strike="noStrike" spc="-1" dirty="0">
                <a:solidFill>
                  <a:srgbClr val="000000"/>
                </a:solidFill>
                <a:latin typeface="Virgo 01"/>
              </a:rPr>
              <a:t>thought 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Virgo 01"/>
              </a:rPr>
              <a:t>experiments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5F6107C-85E0-4B24-8788-04F6F07BCFB5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35</a:t>
            </a:fld>
            <a:endParaRPr lang="en-US" sz="800" b="0" strike="noStrike" spc="-1">
              <a:latin typeface="Times New Roman"/>
            </a:endParaRPr>
          </a:p>
        </p:txBody>
      </p:sp>
      <p:sp>
        <p:nvSpPr>
          <p:cNvPr id="347" name="TextShape 4"/>
          <p:cNvSpPr txBox="1"/>
          <p:nvPr/>
        </p:nvSpPr>
        <p:spPr>
          <a:xfrm>
            <a:off x="601200" y="795600"/>
            <a:ext cx="8533440" cy="2208960"/>
          </a:xfrm>
          <a:prstGeom prst="rect">
            <a:avLst/>
          </a:prstGeom>
          <a:noFill/>
          <a:ln w="36720"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Comic Sans MS"/>
              </a:rPr>
              <a:t>How many Tango Device Classes do you need? 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smtClean="0">
                <a:latin typeface="Comic Sans MS"/>
              </a:rPr>
              <a:t>Share your classes on GitHub / </a:t>
            </a:r>
            <a:r>
              <a:rPr lang="en-US" sz="2400" b="0" strike="noStrike" spc="-1" dirty="0" err="1" smtClean="0">
                <a:latin typeface="Comic Sans MS"/>
              </a:rPr>
              <a:t>GitLab</a:t>
            </a:r>
            <a:r>
              <a:rPr lang="en-US" sz="2400" b="0" strike="noStrike" spc="-1" dirty="0" smtClean="0">
                <a:latin typeface="Comic Sans MS"/>
              </a:rPr>
              <a:t>!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spc="-1" dirty="0">
              <a:latin typeface="Comic Sans M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smtClean="0">
                <a:latin typeface="Comic Sans MS"/>
              </a:rPr>
              <a:t>To </a:t>
            </a:r>
            <a:r>
              <a:rPr lang="en-US" sz="2400" b="1" strike="noStrike" spc="-1" dirty="0" smtClean="0">
                <a:latin typeface="Comic Sans MS"/>
              </a:rPr>
              <a:t>POGO</a:t>
            </a:r>
            <a:r>
              <a:rPr lang="en-US" sz="2400" b="0" strike="noStrike" spc="-1" dirty="0" smtClean="0">
                <a:latin typeface="Comic Sans MS"/>
              </a:rPr>
              <a:t> or not to </a:t>
            </a:r>
            <a:r>
              <a:rPr lang="en-US" sz="2400" b="1" strike="noStrike" spc="-1" dirty="0" smtClean="0">
                <a:latin typeface="Comic Sans MS"/>
              </a:rPr>
              <a:t>POGO</a:t>
            </a:r>
            <a:r>
              <a:rPr lang="en-US" sz="2400" b="0" strike="noStrike" spc="-1" dirty="0" smtClean="0">
                <a:latin typeface="Comic Sans MS"/>
              </a:rPr>
              <a:t> that is th</a:t>
            </a:r>
            <a:r>
              <a:rPr lang="en-US" sz="2400" spc="-1" dirty="0" smtClean="0">
                <a:latin typeface="Comic Sans MS"/>
              </a:rPr>
              <a:t>e question?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b="0" strike="noStrike" spc="-1" dirty="0">
              <a:latin typeface="Comic Sans M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dirty="0" smtClean="0">
                <a:latin typeface="Comic Sans MS"/>
              </a:rPr>
              <a:t>Find classes in the Device classes catalogue 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spc="-1" dirty="0">
              <a:latin typeface="Comic Sans M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dirty="0" smtClean="0">
                <a:latin typeface="Comic Sans MS"/>
              </a:rPr>
              <a:t>There is not too much sharing of classes – </a:t>
            </a:r>
            <a:br>
              <a:rPr lang="en-US" sz="2400" spc="-1" dirty="0" smtClean="0">
                <a:latin typeface="Comic Sans MS"/>
              </a:rPr>
            </a:br>
            <a:r>
              <a:rPr lang="en-US" sz="2400" spc="-1" dirty="0" smtClean="0">
                <a:latin typeface="Comic Sans MS"/>
              </a:rPr>
              <a:t>too easy to write your own?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spc="-1" dirty="0">
              <a:latin typeface="Comic Sans M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dirty="0" smtClean="0">
                <a:latin typeface="Comic Sans MS"/>
              </a:rPr>
              <a:t>How to package Device classes – </a:t>
            </a:r>
            <a:br>
              <a:rPr lang="en-US" sz="2400" spc="-1" dirty="0" smtClean="0">
                <a:latin typeface="Comic Sans MS"/>
              </a:rPr>
            </a:br>
            <a:r>
              <a:rPr lang="en-US" sz="2400" spc="-1" dirty="0" err="1" smtClean="0">
                <a:latin typeface="Comic Sans MS"/>
              </a:rPr>
              <a:t>Debian</a:t>
            </a:r>
            <a:r>
              <a:rPr lang="en-US" sz="2400" spc="-1" dirty="0" smtClean="0">
                <a:latin typeface="Comic Sans MS"/>
              </a:rPr>
              <a:t>, Docker, </a:t>
            </a:r>
            <a:r>
              <a:rPr lang="en-US" sz="2400" spc="-1" dirty="0" err="1" smtClean="0">
                <a:latin typeface="Comic Sans MS"/>
              </a:rPr>
              <a:t>Conda</a:t>
            </a:r>
            <a:r>
              <a:rPr lang="en-US" sz="2400" spc="-1" dirty="0" smtClean="0">
                <a:latin typeface="Comic Sans MS"/>
              </a:rPr>
              <a:t>, …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b="0" strike="noStrike" spc="-1" dirty="0">
              <a:latin typeface="Comic Sans M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pc="-1" dirty="0" smtClean="0">
                <a:latin typeface="Comic Sans MS"/>
              </a:rPr>
              <a:t>QUESTIONS</a:t>
            </a:r>
            <a:r>
              <a:rPr lang="en-US" sz="2400" spc="-1" dirty="0" smtClean="0">
                <a:latin typeface="Comic Sans MS"/>
              </a:rPr>
              <a:t>?</a:t>
            </a: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b="0" strike="noStrike" spc="-1" dirty="0">
              <a:latin typeface="Arial"/>
            </a:endParaRPr>
          </a:p>
        </p:txBody>
      </p:sp>
      <p:sp>
        <p:nvSpPr>
          <p:cNvPr id="348" name="CustomShape 5"/>
          <p:cNvSpPr/>
          <p:nvPr/>
        </p:nvSpPr>
        <p:spPr>
          <a:xfrm rot="3609000">
            <a:off x="7301880" y="1222200"/>
            <a:ext cx="1631880" cy="1679040"/>
          </a:xfrm>
          <a:prstGeom prst="cloudCallout">
            <a:avLst>
              <a:gd name="adj1" fmla="val 82432"/>
              <a:gd name="adj2" fmla="val 28177"/>
            </a:avLst>
          </a:prstGeom>
          <a:noFill/>
          <a:ln w="36720">
            <a:solidFill>
              <a:srgbClr val="FF420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49" name="Picture 348"/>
          <p:cNvPicPr/>
          <p:nvPr/>
        </p:nvPicPr>
        <p:blipFill>
          <a:blip r:embed="rId3"/>
          <a:stretch/>
        </p:blipFill>
        <p:spPr>
          <a:xfrm>
            <a:off x="7553520" y="1590480"/>
            <a:ext cx="1181160" cy="919800"/>
          </a:xfrm>
          <a:prstGeom prst="rect">
            <a:avLst/>
          </a:prstGeom>
          <a:ln w="36720">
            <a:noFill/>
          </a:ln>
        </p:spPr>
      </p:pic>
      <p:sp>
        <p:nvSpPr>
          <p:cNvPr id="9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trike="noStrike" spc="-1" dirty="0" smtClean="0">
                <a:solidFill>
                  <a:srgbClr val="000000"/>
                </a:solidFill>
                <a:latin typeface="Virgo 01"/>
              </a:rPr>
              <a:t>Events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Virgo 01"/>
              </a:rPr>
              <a:t> concept #8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23F5636A-08CC-4E0E-B090-4D6403259551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36</a:t>
            </a:fld>
            <a:endParaRPr lang="en-US" sz="800" b="0" strike="noStrike" spc="-1">
              <a:latin typeface="Times New Roman"/>
            </a:endParaRPr>
          </a:p>
        </p:txBody>
      </p:sp>
      <p:pic>
        <p:nvPicPr>
          <p:cNvPr id="353" name="Picture 352"/>
          <p:cNvPicPr/>
          <p:nvPr/>
        </p:nvPicPr>
        <p:blipFill>
          <a:blip r:embed="rId2"/>
          <a:stretch/>
        </p:blipFill>
        <p:spPr>
          <a:xfrm>
            <a:off x="1440" y="1280880"/>
            <a:ext cx="9142200" cy="4844160"/>
          </a:xfrm>
          <a:prstGeom prst="rect">
            <a:avLst/>
          </a:prstGeom>
          <a:ln w="36720">
            <a:noFill/>
          </a:ln>
        </p:spPr>
      </p:pic>
      <p:sp>
        <p:nvSpPr>
          <p:cNvPr id="354" name="CustomShape 4"/>
          <p:cNvSpPr/>
          <p:nvPr/>
        </p:nvSpPr>
        <p:spPr>
          <a:xfrm>
            <a:off x="0" y="2358720"/>
            <a:ext cx="1645920" cy="1188000"/>
          </a:xfrm>
          <a:prstGeom prst="ellipse">
            <a:avLst/>
          </a:prstGeom>
          <a:noFill/>
          <a:ln w="36720">
            <a:solidFill>
              <a:srgbClr val="FF420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trike="noStrike" spc="-1" dirty="0" smtClean="0">
                <a:solidFill>
                  <a:srgbClr val="000000"/>
                </a:solidFill>
                <a:latin typeface="Virgo 01"/>
              </a:rPr>
              <a:t>Events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Virgo 01"/>
              </a:rPr>
              <a:t> concept #8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F0461BE0-43EF-432E-BA6F-B66C069D6BF6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37</a:t>
            </a:fld>
            <a:endParaRPr lang="en-US" sz="800" b="0" strike="noStrike" spc="-1">
              <a:latin typeface="Times New Roman"/>
            </a:endParaRPr>
          </a:p>
        </p:txBody>
      </p:sp>
      <p:sp>
        <p:nvSpPr>
          <p:cNvPr id="358" name="TextShape 4"/>
          <p:cNvSpPr txBox="1"/>
          <p:nvPr/>
        </p:nvSpPr>
        <p:spPr>
          <a:xfrm>
            <a:off x="457200" y="903600"/>
            <a:ext cx="8766360" cy="5598720"/>
          </a:xfrm>
          <a:prstGeom prst="rect">
            <a:avLst/>
          </a:prstGeom>
          <a:noFill/>
          <a:ln w="36720"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Comic Sans MS"/>
              </a:rPr>
              <a:t>Tango </a:t>
            </a:r>
            <a:r>
              <a:rPr lang="en-US" sz="2400" b="1" strike="noStrike" spc="-1" dirty="0">
                <a:solidFill>
                  <a:srgbClr val="009900"/>
                </a:solidFill>
                <a:latin typeface="Comic Sans MS"/>
              </a:rPr>
              <a:t>Events</a:t>
            </a:r>
            <a:r>
              <a:rPr lang="en-US" sz="2400" b="0" strike="noStrike" spc="-1" dirty="0">
                <a:latin typeface="Comic Sans MS"/>
              </a:rPr>
              <a:t> are a </a:t>
            </a:r>
            <a:r>
              <a:rPr lang="en-US" sz="2400" b="1" strike="noStrike" spc="-1" dirty="0">
                <a:solidFill>
                  <a:srgbClr val="009900"/>
                </a:solidFill>
                <a:latin typeface="Comic Sans MS"/>
              </a:rPr>
              <a:t>Pub-Sub</a:t>
            </a:r>
            <a:r>
              <a:rPr lang="en-US" sz="2400" b="0" strike="noStrike" spc="-1" dirty="0">
                <a:latin typeface="Comic Sans MS"/>
              </a:rPr>
              <a:t> communication between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clients and servers. Events are only supported for</a:t>
            </a:r>
            <a:r>
              <a:rPr dirty="0"/>
              <a:t/>
            </a:r>
            <a:br>
              <a:rPr dirty="0"/>
            </a:br>
            <a:r>
              <a:rPr lang="en-US" sz="2400" b="1" strike="noStrike" spc="-1" dirty="0">
                <a:solidFill>
                  <a:srgbClr val="009900"/>
                </a:solidFill>
                <a:latin typeface="Comic Sans MS"/>
              </a:rPr>
              <a:t>Attributes</a:t>
            </a:r>
            <a:r>
              <a:rPr lang="en-US" sz="2400" b="0" strike="noStrike" spc="-1" dirty="0">
                <a:latin typeface="Comic Sans MS"/>
              </a:rPr>
              <a:t> and </a:t>
            </a:r>
            <a:r>
              <a:rPr lang="en-US" sz="2400" b="1" strike="noStrike" spc="-1" dirty="0">
                <a:solidFill>
                  <a:srgbClr val="009900"/>
                </a:solidFill>
                <a:latin typeface="Comic Sans MS"/>
              </a:rPr>
              <a:t>Pipes</a:t>
            </a:r>
            <a:r>
              <a:rPr lang="en-US" sz="2400" b="0" strike="noStrike" spc="-1" dirty="0">
                <a:latin typeface="Comic Sans MS"/>
              </a:rPr>
              <a:t>. Multiple Event types are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supported – </a:t>
            </a:r>
            <a:r>
              <a:rPr lang="en-US" sz="2400" b="1" strike="noStrike" spc="-1" dirty="0">
                <a:solidFill>
                  <a:srgbClr val="009900"/>
                </a:solidFill>
                <a:latin typeface="Comic Sans MS"/>
              </a:rPr>
              <a:t>Change, Periodic, Archive, User</a:t>
            </a:r>
            <a:r>
              <a:rPr lang="en-US" sz="2400" b="0" strike="noStrike" spc="-1" dirty="0">
                <a:latin typeface="Comic Sans MS"/>
              </a:rPr>
              <a:t>, ...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i="1" strike="noStrike" spc="-1" dirty="0">
                <a:latin typeface="Comic Sans MS"/>
              </a:rPr>
              <a:t>Examples : Send Event if Attribute changes by x%</a:t>
            </a:r>
            <a:r>
              <a:rPr dirty="0"/>
              <a:t/>
            </a:r>
            <a:br>
              <a:rPr dirty="0"/>
            </a:br>
            <a:r>
              <a:rPr lang="en-US" sz="2400" b="0" i="1" strike="noStrike" spc="-1" dirty="0">
                <a:latin typeface="Comic Sans MS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Comic Sans MS"/>
              </a:rPr>
              <a:t>Events use </a:t>
            </a:r>
            <a:r>
              <a:rPr lang="en-US" sz="2400" b="1" strike="noStrike" spc="-1" dirty="0" err="1" smtClean="0">
                <a:latin typeface="Comic Sans MS"/>
              </a:rPr>
              <a:t>ZeroMQ</a:t>
            </a:r>
            <a:r>
              <a:rPr lang="en-US" sz="2400" b="0" strike="noStrike" spc="-1" dirty="0" smtClean="0">
                <a:latin typeface="Comic Sans MS"/>
              </a:rPr>
              <a:t> </a:t>
            </a:r>
            <a:r>
              <a:rPr lang="en-US" sz="2400" b="0" strike="noStrike" spc="-1" dirty="0">
                <a:latin typeface="Comic Sans MS"/>
              </a:rPr>
              <a:t>+ are the most </a:t>
            </a:r>
            <a:r>
              <a:rPr lang="en-US" sz="2400" b="1" strike="noStrike" spc="-1" dirty="0">
                <a:solidFill>
                  <a:srgbClr val="009900"/>
                </a:solidFill>
                <a:latin typeface="Comic Sans MS"/>
              </a:rPr>
              <a:t>efficient</a:t>
            </a:r>
            <a:r>
              <a:rPr lang="en-US" sz="2400" b="0" strike="noStrike" spc="-1" dirty="0">
                <a:latin typeface="Comic Sans MS"/>
              </a:rPr>
              <a:t> way to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communicate. Events rely on </a:t>
            </a:r>
            <a:r>
              <a:rPr lang="en-US" sz="2400" b="1" strike="noStrike" spc="-1" dirty="0">
                <a:solidFill>
                  <a:srgbClr val="009900"/>
                </a:solidFill>
                <a:latin typeface="Comic Sans MS"/>
              </a:rPr>
              <a:t>Polling</a:t>
            </a:r>
            <a:r>
              <a:rPr lang="en-US" sz="2400" b="0" strike="noStrike" spc="-1" dirty="0">
                <a:latin typeface="Comic Sans MS"/>
              </a:rPr>
              <a:t> to be triggered</a:t>
            </a:r>
            <a:r>
              <a:rPr lang="en-US" sz="2400" b="0" strike="noStrike" spc="-1" dirty="0" smtClean="0">
                <a:latin typeface="Comic Sans MS"/>
              </a:rPr>
              <a:t>.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spc="-1" dirty="0">
              <a:latin typeface="Comic Sans M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pc="-1" dirty="0" smtClean="0">
                <a:latin typeface="Comic Sans MS"/>
              </a:rPr>
              <a:t>Events</a:t>
            </a:r>
            <a:r>
              <a:rPr lang="en-US" sz="2400" spc="-1" dirty="0" smtClean="0">
                <a:latin typeface="Comic Sans MS"/>
              </a:rPr>
              <a:t> are configured in the database or code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spc="-1" dirty="0">
              <a:latin typeface="Comic Sans M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dirty="0" smtClean="0">
                <a:latin typeface="Comic Sans MS"/>
              </a:rPr>
              <a:t>Tango implements a Polling algorithm to trigger events.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 dirty="0" smtClean="0">
                <a:solidFill>
                  <a:srgbClr val="009900"/>
                </a:solidFill>
                <a:latin typeface="Comic Sans MS"/>
              </a:rPr>
              <a:t>DO </a:t>
            </a:r>
            <a:r>
              <a:rPr lang="en-US" sz="2400" b="1" strike="noStrike" spc="-1" dirty="0">
                <a:solidFill>
                  <a:srgbClr val="009900"/>
                </a:solidFill>
                <a:latin typeface="Comic Sans MS"/>
              </a:rPr>
              <a:t>NOT</a:t>
            </a:r>
            <a:r>
              <a:rPr lang="en-US" sz="2400" b="0" strike="noStrike" spc="-1" dirty="0">
                <a:latin typeface="Comic Sans MS"/>
              </a:rPr>
              <a:t> only </a:t>
            </a:r>
            <a:r>
              <a:rPr lang="en-US" sz="2400" b="0" strike="noStrike" spc="-1" dirty="0" smtClean="0">
                <a:latin typeface="Comic Sans MS"/>
              </a:rPr>
              <a:t>read Attributes, use Events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6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/>
          <a:stretch/>
        </p:blipFill>
        <p:spPr>
          <a:xfrm>
            <a:off x="6502662" y="2948400"/>
            <a:ext cx="2460978" cy="3211689"/>
          </a:xfrm>
          <a:prstGeom prst="rect">
            <a:avLst/>
          </a:prstGeom>
          <a:ln w="36720">
            <a:noFill/>
          </a:ln>
        </p:spPr>
      </p:pic>
      <p:sp>
        <p:nvSpPr>
          <p:cNvPr id="360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trike="noStrike" spc="-1" dirty="0" smtClean="0">
                <a:solidFill>
                  <a:srgbClr val="000000"/>
                </a:solidFill>
                <a:latin typeface="Virgo 01"/>
              </a:rPr>
              <a:t>Events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Virgo 01"/>
              </a:rPr>
              <a:t> </a:t>
            </a:r>
            <a:r>
              <a:rPr lang="en-US" sz="2400" b="0" strike="noStrike" spc="-1" dirty="0">
                <a:solidFill>
                  <a:srgbClr val="000000"/>
                </a:solidFill>
                <a:latin typeface="Virgo 01"/>
              </a:rPr>
              <a:t>thought 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Virgo 01"/>
              </a:rPr>
              <a:t>experiments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4B0594B5-4450-4BC3-8A2D-D9B014E9EAAC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38</a:t>
            </a:fld>
            <a:endParaRPr lang="en-US" sz="800" b="0" strike="noStrike" spc="-1">
              <a:latin typeface="Times New Roman"/>
            </a:endParaRPr>
          </a:p>
        </p:txBody>
      </p:sp>
      <p:sp>
        <p:nvSpPr>
          <p:cNvPr id="363" name="TextShape 4"/>
          <p:cNvSpPr txBox="1"/>
          <p:nvPr/>
        </p:nvSpPr>
        <p:spPr>
          <a:xfrm>
            <a:off x="601200" y="795600"/>
            <a:ext cx="8533440" cy="2208960"/>
          </a:xfrm>
          <a:prstGeom prst="rect">
            <a:avLst/>
          </a:prstGeom>
          <a:noFill/>
          <a:ln w="36720"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Comic Sans MS"/>
              </a:rPr>
              <a:t>Have you understood how </a:t>
            </a:r>
            <a:r>
              <a:rPr lang="en-US" sz="2400" b="1" strike="noStrike" spc="-1" dirty="0">
                <a:latin typeface="Comic Sans MS"/>
              </a:rPr>
              <a:t>Polling</a:t>
            </a:r>
            <a:r>
              <a:rPr lang="en-US" sz="2400" b="0" strike="noStrike" spc="-1" dirty="0">
                <a:latin typeface="Comic Sans MS"/>
              </a:rPr>
              <a:t> triggers </a:t>
            </a:r>
            <a:r>
              <a:rPr lang="en-US" sz="2400" b="1" strike="noStrike" spc="-1" dirty="0">
                <a:latin typeface="Comic Sans MS"/>
              </a:rPr>
              <a:t>Events</a:t>
            </a:r>
            <a:r>
              <a:rPr lang="en-US" sz="2400" b="0" strike="noStrike" spc="-1" dirty="0" smtClean="0">
                <a:latin typeface="Comic Sans MS"/>
              </a:rPr>
              <a:t>?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spc="-1" dirty="0">
              <a:latin typeface="Comic Sans M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smtClean="0">
                <a:latin typeface="Comic Sans MS"/>
              </a:rPr>
              <a:t>Multiple polling threading models – per Device,</a:t>
            </a:r>
            <a:br>
              <a:rPr lang="en-US" sz="2400" b="0" strike="noStrike" spc="-1" dirty="0" smtClean="0">
                <a:latin typeface="Comic Sans MS"/>
              </a:rPr>
            </a:br>
            <a:r>
              <a:rPr lang="en-US" sz="2400" b="0" strike="noStrike" spc="-1" dirty="0" smtClean="0">
                <a:latin typeface="Comic Sans MS"/>
              </a:rPr>
              <a:t>Poll single or multiple attributes 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smtClean="0">
                <a:latin typeface="Comic Sans MS"/>
              </a:rPr>
              <a:t>Understand standard </a:t>
            </a:r>
            <a:r>
              <a:rPr lang="en-US" sz="2400" b="1" strike="noStrike" spc="-1" dirty="0">
                <a:latin typeface="Comic Sans MS"/>
              </a:rPr>
              <a:t>Events</a:t>
            </a:r>
            <a:r>
              <a:rPr lang="en-US" sz="2400" b="0" strike="noStrike" spc="-1" dirty="0">
                <a:latin typeface="Comic Sans MS"/>
              </a:rPr>
              <a:t> </a:t>
            </a:r>
            <a:r>
              <a:rPr lang="en-US" sz="2400" b="0" strike="noStrike" spc="-1" dirty="0" smtClean="0">
                <a:latin typeface="Comic Sans MS"/>
              </a:rPr>
              <a:t>vs. </a:t>
            </a:r>
            <a:r>
              <a:rPr lang="en-US" sz="2400" b="1" strike="noStrike" spc="-1" dirty="0">
                <a:latin typeface="Comic Sans MS"/>
              </a:rPr>
              <a:t>User </a:t>
            </a:r>
            <a:r>
              <a:rPr lang="en-US" sz="2400" b="1" strike="noStrike" spc="-1" dirty="0" smtClean="0">
                <a:latin typeface="Comic Sans MS"/>
              </a:rPr>
              <a:t>Events</a:t>
            </a:r>
            <a:r>
              <a:rPr lang="en-US" sz="2400" spc="-1" dirty="0" smtClean="0">
                <a:latin typeface="Comic Sans MS"/>
              </a:rPr>
              <a:t>.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b="0" strike="noStrike" spc="-1" dirty="0">
              <a:latin typeface="Comic Sans M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dirty="0" smtClean="0">
                <a:latin typeface="Comic Sans MS"/>
              </a:rPr>
              <a:t>Documentation describes multicast Events.</a:t>
            </a:r>
            <a:br>
              <a:rPr lang="en-US" sz="2400" spc="-1" dirty="0" smtClean="0">
                <a:latin typeface="Comic Sans MS"/>
              </a:rPr>
            </a:br>
            <a:r>
              <a:rPr lang="en-US" sz="2400" spc="-1" dirty="0" smtClean="0">
                <a:latin typeface="Comic Sans MS"/>
              </a:rPr>
              <a:t>No-one is using multicast!</a:t>
            </a:r>
            <a:endParaRPr lang="en-US" sz="2400" b="0" strike="noStrike" spc="-1" dirty="0" smtClean="0">
              <a:latin typeface="Comic Sans M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spc="-1" dirty="0">
              <a:latin typeface="Comic Sans M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smtClean="0">
                <a:latin typeface="Comic Sans MS"/>
              </a:rPr>
              <a:t>Events performance scale per device </a:t>
            </a:r>
            <a:br>
              <a:rPr lang="en-US" sz="2400" b="0" strike="noStrike" spc="-1" dirty="0" smtClean="0">
                <a:latin typeface="Comic Sans MS"/>
              </a:rPr>
            </a:br>
            <a:r>
              <a:rPr lang="en-US" sz="2400" b="0" strike="noStrike" spc="-1" dirty="0" smtClean="0">
                <a:latin typeface="Comic Sans MS"/>
              </a:rPr>
              <a:t>server and inversely per client</a:t>
            </a:r>
            <a:br>
              <a:rPr lang="en-US" sz="2400" b="0" strike="noStrike" spc="-1" dirty="0" smtClean="0">
                <a:latin typeface="Comic Sans MS"/>
              </a:rPr>
            </a:br>
            <a:r>
              <a:rPr lang="en-US" sz="2400" b="0" strike="noStrike" spc="-1" dirty="0" smtClean="0">
                <a:latin typeface="Comic Sans MS"/>
              </a:rPr>
              <a:t>(see paper by Michal + Piotr)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spc="-1" dirty="0">
              <a:latin typeface="Comic Sans M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 dirty="0" smtClean="0">
                <a:latin typeface="Comic Sans MS"/>
              </a:rPr>
              <a:t>QUESTIONS ?</a:t>
            </a:r>
            <a:endParaRPr lang="en-US" sz="2400" b="1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b="0" strike="noStrike" spc="-1" dirty="0">
              <a:latin typeface="Arial"/>
            </a:endParaRPr>
          </a:p>
        </p:txBody>
      </p:sp>
      <p:sp>
        <p:nvSpPr>
          <p:cNvPr id="364" name="CustomShape 5"/>
          <p:cNvSpPr/>
          <p:nvPr/>
        </p:nvSpPr>
        <p:spPr>
          <a:xfrm rot="3609000">
            <a:off x="7301880" y="1222200"/>
            <a:ext cx="1631880" cy="1679040"/>
          </a:xfrm>
          <a:prstGeom prst="cloudCallout">
            <a:avLst>
              <a:gd name="adj1" fmla="val 79943"/>
              <a:gd name="adj2" fmla="val 28340"/>
            </a:avLst>
          </a:prstGeom>
          <a:noFill/>
          <a:ln w="36720">
            <a:solidFill>
              <a:srgbClr val="FF420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65" name="Picture 364"/>
          <p:cNvPicPr/>
          <p:nvPr/>
        </p:nvPicPr>
        <p:blipFill>
          <a:blip r:embed="rId3"/>
          <a:stretch/>
        </p:blipFill>
        <p:spPr>
          <a:xfrm>
            <a:off x="7306200" y="1521360"/>
            <a:ext cx="1814760" cy="1005840"/>
          </a:xfrm>
          <a:prstGeom prst="rect">
            <a:avLst/>
          </a:prstGeom>
          <a:ln w="36720">
            <a:noFill/>
          </a:ln>
        </p:spPr>
      </p:pic>
      <p:sp>
        <p:nvSpPr>
          <p:cNvPr id="10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0" strike="noStrike" spc="-1" dirty="0">
                <a:solidFill>
                  <a:srgbClr val="000000"/>
                </a:solidFill>
                <a:latin typeface="Virgo 01"/>
              </a:rPr>
              <a:t>Tango </a:t>
            </a:r>
            <a:r>
              <a:rPr lang="en-US" sz="2400" strike="noStrike" spc="-1" dirty="0">
                <a:solidFill>
                  <a:srgbClr val="000000"/>
                </a:solidFill>
                <a:latin typeface="Virgo 01"/>
              </a:rPr>
              <a:t>simple</a:t>
            </a:r>
            <a:r>
              <a:rPr lang="en-US" sz="2400" b="1" strike="noStrike" spc="-1" dirty="0">
                <a:solidFill>
                  <a:srgbClr val="000000"/>
                </a:solidFill>
                <a:latin typeface="Virgo 01"/>
              </a:rPr>
              <a:t>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Virgo 01"/>
              </a:rPr>
              <a:t>Device Model</a:t>
            </a:r>
            <a:r>
              <a:rPr lang="en-US" sz="2400" spc="-1" dirty="0">
                <a:solidFill>
                  <a:srgbClr val="000000"/>
                </a:solidFill>
                <a:latin typeface="Virgo 01"/>
              </a:rPr>
              <a:t> </a:t>
            </a:r>
            <a:r>
              <a:rPr lang="en-US" sz="2400" spc="-1" dirty="0" smtClean="0">
                <a:solidFill>
                  <a:srgbClr val="000000"/>
                </a:solidFill>
                <a:latin typeface="Virgo 01"/>
              </a:rPr>
              <a:t>(concepts #1 to #8)</a:t>
            </a:r>
            <a:endParaRPr lang="en-US" sz="24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B02CC8DE-5226-47D4-BECE-42356CFE5C6C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39</a:t>
            </a:fld>
            <a:endParaRPr lang="en-US" sz="800" b="0" strike="noStrike" spc="-1">
              <a:latin typeface="Times New Roman"/>
            </a:endParaRPr>
          </a:p>
        </p:txBody>
      </p:sp>
      <p:pic>
        <p:nvPicPr>
          <p:cNvPr id="369" name="Picture 368"/>
          <p:cNvPicPr/>
          <p:nvPr/>
        </p:nvPicPr>
        <p:blipFill>
          <a:blip r:embed="rId2"/>
          <a:stretch/>
        </p:blipFill>
        <p:spPr>
          <a:xfrm>
            <a:off x="720" y="1239840"/>
            <a:ext cx="9143640" cy="4785840"/>
          </a:xfrm>
          <a:prstGeom prst="rect">
            <a:avLst/>
          </a:prstGeom>
          <a:ln w="36720">
            <a:noFill/>
          </a:ln>
        </p:spPr>
      </p:pic>
      <p:sp>
        <p:nvSpPr>
          <p:cNvPr id="6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trike="noStrike" spc="-1" dirty="0">
                <a:solidFill>
                  <a:srgbClr val="000000"/>
                </a:solidFill>
                <a:latin typeface="Virgo 01"/>
              </a:rPr>
              <a:t>Actor model</a:t>
            </a:r>
            <a:endParaRPr lang="en-US" sz="2400" b="1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4" name="Picture 203"/>
          <p:cNvPicPr/>
          <p:nvPr/>
        </p:nvPicPr>
        <p:blipFill>
          <a:blip r:embed="rId2"/>
          <a:stretch/>
        </p:blipFill>
        <p:spPr>
          <a:xfrm>
            <a:off x="2271600" y="976320"/>
            <a:ext cx="4602240" cy="2864880"/>
          </a:xfrm>
          <a:prstGeom prst="rect">
            <a:avLst/>
          </a:prstGeom>
          <a:ln w="36720">
            <a:noFill/>
          </a:ln>
        </p:spPr>
      </p:pic>
      <p:sp>
        <p:nvSpPr>
          <p:cNvPr id="205" name="TextShape 3"/>
          <p:cNvSpPr txBox="1"/>
          <p:nvPr/>
        </p:nvSpPr>
        <p:spPr>
          <a:xfrm>
            <a:off x="274320" y="4051440"/>
            <a:ext cx="8595360" cy="2138040"/>
          </a:xfrm>
          <a:prstGeom prst="rect">
            <a:avLst/>
          </a:prstGeom>
          <a:noFill/>
          <a:ln w="36720"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latin typeface="Arial"/>
              </a:rPr>
              <a:t>The actor model in </a:t>
            </a:r>
            <a:r>
              <a:rPr lang="en-US" sz="1800" b="0" strike="noStrike" spc="-1" dirty="0">
                <a:latin typeface="Arial"/>
                <a:hlinkClick r:id="rId3"/>
              </a:rPr>
              <a:t>computer science</a:t>
            </a:r>
            <a:r>
              <a:rPr lang="en-US" sz="1800" b="0" strike="noStrike" spc="-1" dirty="0">
                <a:latin typeface="Arial"/>
              </a:rPr>
              <a:t> is a </a:t>
            </a:r>
            <a:r>
              <a:rPr lang="en-US" sz="1800" b="0" strike="noStrike" spc="-1" dirty="0">
                <a:latin typeface="Arial"/>
                <a:hlinkClick r:id="rId4"/>
              </a:rPr>
              <a:t>mathematical model</a:t>
            </a:r>
            <a:r>
              <a:rPr lang="en-US" sz="1800" b="0" strike="noStrike" spc="-1" dirty="0">
                <a:latin typeface="Arial"/>
              </a:rPr>
              <a:t> of </a:t>
            </a:r>
            <a:r>
              <a:rPr lang="en-US" sz="1800" b="0" strike="noStrike" spc="-1" dirty="0">
                <a:latin typeface="Arial"/>
                <a:hlinkClick r:id="rId5"/>
              </a:rPr>
              <a:t>concurrent computation</a:t>
            </a:r>
            <a:r>
              <a:rPr lang="en-US" sz="1800" b="0" strike="noStrike" spc="-1" dirty="0">
                <a:latin typeface="Arial"/>
              </a:rPr>
              <a:t> that treats "actors" as the universal primitives of concurrent computation. In response to a </a:t>
            </a:r>
            <a:r>
              <a:rPr lang="en-US" sz="1800" b="0" strike="noStrike" spc="-1" dirty="0">
                <a:latin typeface="Arial"/>
                <a:hlinkClick r:id="rId6"/>
              </a:rPr>
              <a:t>message</a:t>
            </a:r>
            <a:r>
              <a:rPr lang="en-US" sz="1800" b="0" strike="noStrike" spc="-1" dirty="0">
                <a:latin typeface="Arial"/>
              </a:rPr>
              <a:t> that it receives, an actor can: make local decisions, create more actors, send more messages, and determine how to respond to the next message received. Actors may modify </a:t>
            </a:r>
            <a:r>
              <a:rPr lang="en-US" sz="1800" b="0" strike="noStrike" spc="-1" dirty="0">
                <a:latin typeface="Arial"/>
                <a:hlinkClick r:id="rId7"/>
              </a:rPr>
              <a:t>private state</a:t>
            </a:r>
            <a:r>
              <a:rPr lang="en-US" sz="1800" b="0" strike="noStrike" spc="-1" dirty="0">
                <a:latin typeface="Arial"/>
              </a:rPr>
              <a:t>, but can only affect each other through messages (avoiding the need for any </a:t>
            </a:r>
            <a:r>
              <a:rPr lang="en-US" sz="1800" b="0" strike="noStrike" spc="-1" dirty="0">
                <a:latin typeface="Arial"/>
                <a:hlinkClick r:id="rId8"/>
              </a:rPr>
              <a:t>locks</a:t>
            </a:r>
            <a:r>
              <a:rPr lang="en-US" sz="1800" b="0" strike="noStrike" spc="-1" dirty="0">
                <a:latin typeface="Arial"/>
              </a:rPr>
              <a:t>).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en-US" sz="1800" b="0" strike="noStrike" spc="-1" dirty="0">
                <a:latin typeface="Arial"/>
              </a:rPr>
              <a:t>Proposed in </a:t>
            </a:r>
            <a:r>
              <a:rPr lang="en-US" sz="1800" b="1" i="1" strike="noStrike" spc="-1" dirty="0">
                <a:latin typeface="Arial"/>
              </a:rPr>
              <a:t>1973 by Carl Hewitt and others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206" name="TextShape 4"/>
          <p:cNvSpPr txBox="1"/>
          <p:nvPr/>
        </p:nvSpPr>
        <p:spPr>
          <a:xfrm>
            <a:off x="5497418" y="5990760"/>
            <a:ext cx="4516859" cy="346320"/>
          </a:xfrm>
          <a:prstGeom prst="rect">
            <a:avLst/>
          </a:prstGeom>
          <a:noFill/>
          <a:ln w="36720">
            <a:noFill/>
          </a:ln>
        </p:spPr>
        <p:txBody>
          <a:bodyPr lIns="90000" tIns="45000" rIns="90000" bIns="45000"/>
          <a:lstStyle/>
          <a:p>
            <a:r>
              <a:rPr lang="en-US" sz="1400" b="0" strike="noStrike" spc="-1" dirty="0">
                <a:latin typeface="Arial"/>
                <a:hlinkClick r:id="rId9"/>
              </a:rPr>
              <a:t>https://en.wikipedia.org/wiki/Actor_model</a:t>
            </a:r>
            <a:r>
              <a:rPr lang="en-US" sz="1400" b="0" strike="noStrike" spc="-1" dirty="0">
                <a:latin typeface="Arial"/>
              </a:rPr>
              <a:t> </a:t>
            </a:r>
          </a:p>
        </p:txBody>
      </p:sp>
      <p:sp>
        <p:nvSpPr>
          <p:cNvPr id="207" name="TextShape 5"/>
          <p:cNvSpPr txBox="1"/>
          <p:nvPr/>
        </p:nvSpPr>
        <p:spPr>
          <a:xfrm>
            <a:off x="325800" y="3530520"/>
            <a:ext cx="4521240" cy="343800"/>
          </a:xfrm>
          <a:prstGeom prst="rect">
            <a:avLst/>
          </a:prstGeom>
          <a:noFill/>
          <a:ln w="36720">
            <a:noFill/>
          </a:ln>
        </p:spPr>
        <p:txBody>
          <a:bodyPr lIns="90000" tIns="45000" rIns="90000" bIns="45000"/>
          <a:lstStyle/>
          <a:p>
            <a:r>
              <a:rPr lang="en-US" sz="1400" b="0" strike="noStrike" spc="-1">
                <a:latin typeface="Arial"/>
                <a:hlinkClick r:id="rId10"/>
              </a:rPr>
              <a:t>http://www.brianstorti.com/the-actor-model/</a:t>
            </a:r>
            <a:r>
              <a:rPr lang="en-US" sz="1400" b="0" strike="noStrike" spc="-1">
                <a:latin typeface="Arial"/>
              </a:rPr>
              <a:t> </a:t>
            </a:r>
          </a:p>
        </p:txBody>
      </p:sp>
      <p:sp>
        <p:nvSpPr>
          <p:cNvPr id="8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pc="-1" dirty="0">
                <a:solidFill>
                  <a:srgbClr val="000000"/>
                </a:solidFill>
                <a:latin typeface="Virgo 01"/>
              </a:rPr>
              <a:t>D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Virgo 01"/>
              </a:rPr>
              <a:t>atabase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Virgo 01"/>
              </a:rPr>
              <a:t> concept #9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9FDE3AA4-F067-4F2B-BC4F-9DECF7AC1D73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40</a:t>
            </a:fld>
            <a:endParaRPr lang="en-US" sz="800" b="0" strike="noStrike" spc="-1">
              <a:latin typeface="Times New Roman"/>
            </a:endParaRPr>
          </a:p>
        </p:txBody>
      </p:sp>
      <p:pic>
        <p:nvPicPr>
          <p:cNvPr id="373" name="Picture 372"/>
          <p:cNvPicPr/>
          <p:nvPr/>
        </p:nvPicPr>
        <p:blipFill>
          <a:blip r:embed="rId2"/>
          <a:stretch/>
        </p:blipFill>
        <p:spPr>
          <a:xfrm>
            <a:off x="1440" y="1280880"/>
            <a:ext cx="9142200" cy="4844160"/>
          </a:xfrm>
          <a:prstGeom prst="rect">
            <a:avLst/>
          </a:prstGeom>
          <a:ln w="36720">
            <a:noFill/>
          </a:ln>
        </p:spPr>
      </p:pic>
      <p:sp>
        <p:nvSpPr>
          <p:cNvPr id="374" name="CustomShape 4"/>
          <p:cNvSpPr/>
          <p:nvPr/>
        </p:nvSpPr>
        <p:spPr>
          <a:xfrm>
            <a:off x="7315200" y="3475440"/>
            <a:ext cx="1645920" cy="1188000"/>
          </a:xfrm>
          <a:prstGeom prst="ellipse">
            <a:avLst/>
          </a:prstGeom>
          <a:noFill/>
          <a:ln w="36720">
            <a:solidFill>
              <a:srgbClr val="FF420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trike="noStrike" spc="-1" dirty="0" smtClean="0">
                <a:solidFill>
                  <a:srgbClr val="000000"/>
                </a:solidFill>
                <a:latin typeface="Virgo 01"/>
              </a:rPr>
              <a:t>Database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Virgo 01"/>
              </a:rPr>
              <a:t> concept #9 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4EB91D80-B21B-46CA-A7B6-369AE605BE76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41</a:t>
            </a:fld>
            <a:endParaRPr lang="en-US" sz="800" b="0" strike="noStrike" spc="-1">
              <a:latin typeface="Times New Roman"/>
            </a:endParaRPr>
          </a:p>
        </p:txBody>
      </p:sp>
      <p:sp>
        <p:nvSpPr>
          <p:cNvPr id="378" name="TextShape 4"/>
          <p:cNvSpPr txBox="1"/>
          <p:nvPr/>
        </p:nvSpPr>
        <p:spPr>
          <a:xfrm>
            <a:off x="457200" y="903600"/>
            <a:ext cx="8784720" cy="5598720"/>
          </a:xfrm>
          <a:prstGeom prst="rect">
            <a:avLst/>
          </a:prstGeom>
          <a:noFill/>
          <a:ln w="36720"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Comic Sans MS"/>
              </a:rPr>
              <a:t>Tango </a:t>
            </a:r>
            <a:r>
              <a:rPr lang="en-US" sz="2400" b="1" strike="noStrike" spc="-1" dirty="0">
                <a:solidFill>
                  <a:srgbClr val="009900"/>
                </a:solidFill>
                <a:latin typeface="Comic Sans MS"/>
              </a:rPr>
              <a:t>Database</a:t>
            </a:r>
            <a:r>
              <a:rPr lang="en-US" sz="2400" b="0" strike="noStrike" spc="-1" dirty="0">
                <a:latin typeface="Comic Sans MS"/>
              </a:rPr>
              <a:t> implements the </a:t>
            </a:r>
            <a:r>
              <a:rPr lang="en-US" sz="2400" b="1" strike="noStrike" spc="-1" dirty="0">
                <a:latin typeface="Comic Sans MS"/>
              </a:rPr>
              <a:t>Configuration</a:t>
            </a:r>
            <a:r>
              <a:rPr lang="en-US" sz="2400" b="0" strike="noStrike" spc="-1" dirty="0">
                <a:latin typeface="Comic Sans MS"/>
              </a:rPr>
              <a:t> and </a:t>
            </a:r>
            <a:r>
              <a:rPr dirty="0"/>
              <a:t/>
            </a:r>
            <a:br>
              <a:rPr dirty="0"/>
            </a:br>
            <a:r>
              <a:rPr lang="en-US" sz="2400" b="1" strike="noStrike" spc="-1" dirty="0">
                <a:latin typeface="Comic Sans MS"/>
              </a:rPr>
              <a:t>Naming</a:t>
            </a:r>
            <a:r>
              <a:rPr lang="en-US" sz="2400" b="0" strike="noStrike" spc="-1" dirty="0">
                <a:latin typeface="Comic Sans MS"/>
              </a:rPr>
              <a:t> Service for Tango. It can also </a:t>
            </a:r>
            <a:r>
              <a:rPr lang="en-US" sz="2400" b="0" strike="noStrike" spc="-1" dirty="0" smtClean="0">
                <a:latin typeface="Comic Sans MS"/>
              </a:rPr>
              <a:t>persists settings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values.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i="1" strike="noStrike" spc="-1" dirty="0">
                <a:latin typeface="Comic Sans MS"/>
              </a:rPr>
              <a:t>Examples : configuration properties, export/import</a:t>
            </a:r>
            <a:r>
              <a:rPr dirty="0"/>
              <a:t/>
            </a:r>
            <a:br>
              <a:rPr dirty="0"/>
            </a:br>
            <a:r>
              <a:rPr lang="en-US" sz="2400" b="0" i="1" strike="noStrike" spc="-1" dirty="0">
                <a:latin typeface="Comic Sans MS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Comic Sans MS"/>
              </a:rPr>
              <a:t>Tango Database is implemented as a Device Server.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Clients use the Tango Client API and Data Types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to access the Database. Only MySQL is supported</a:t>
            </a:r>
            <a:r>
              <a:rPr lang="en-US" sz="2400" b="0" strike="noStrike" spc="-1" dirty="0" smtClean="0">
                <a:latin typeface="Comic Sans MS"/>
              </a:rPr>
              <a:t>. A (non-official) version exists for SQLite + </a:t>
            </a:r>
            <a:r>
              <a:rPr lang="en-US" sz="2400" b="0" strike="noStrike" spc="-1" dirty="0" err="1" smtClean="0">
                <a:latin typeface="Comic Sans MS"/>
              </a:rPr>
              <a:t>yaml</a:t>
            </a:r>
            <a:r>
              <a:rPr lang="en-US" sz="2400" b="0" strike="noStrike" spc="-1" dirty="0" smtClean="0">
                <a:latin typeface="Comic Sans MS"/>
              </a:rPr>
              <a:t>.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Comic Sans MS"/>
              </a:rPr>
              <a:t>Database is only fixed address </a:t>
            </a:r>
            <a:r>
              <a:rPr lang="en-US" sz="2400" b="1" strike="noStrike" spc="-1" dirty="0" smtClean="0">
                <a:latin typeface="Comic Sans MS"/>
              </a:rPr>
              <a:t>TANGO_HOST=</a:t>
            </a:r>
            <a:r>
              <a:rPr lang="en-US" sz="2400" b="1" strike="noStrike" spc="-1" dirty="0" err="1" smtClean="0">
                <a:latin typeface="Comic Sans MS"/>
              </a:rPr>
              <a:t>host:port</a:t>
            </a:r>
            <a:r>
              <a:rPr lang="en-US" sz="2400" spc="-1" dirty="0">
                <a:latin typeface="Comic Sans MS"/>
              </a:rPr>
              <a:t> </a:t>
            </a:r>
            <a:r>
              <a:rPr lang="en-US" sz="2400" b="1" spc="-1" dirty="0" smtClean="0">
                <a:latin typeface="Comic Sans MS"/>
              </a:rPr>
              <a:t>or /</a:t>
            </a:r>
            <a:r>
              <a:rPr lang="en-US" sz="2400" b="1" spc="-1" dirty="0" err="1" smtClean="0">
                <a:latin typeface="Comic Sans MS"/>
              </a:rPr>
              <a:t>etc</a:t>
            </a:r>
            <a:r>
              <a:rPr lang="en-US" sz="2400" b="1" spc="-1" dirty="0" smtClean="0">
                <a:latin typeface="Comic Sans MS"/>
              </a:rPr>
              <a:t>/</a:t>
            </a:r>
            <a:r>
              <a:rPr lang="en-US" sz="2400" b="1" spc="-1" dirty="0" err="1" smtClean="0">
                <a:latin typeface="Comic Sans MS"/>
              </a:rPr>
              <a:t>tango.rc</a:t>
            </a:r>
            <a:r>
              <a:rPr lang="en-US" sz="2400" b="1" spc="-1" dirty="0" smtClean="0">
                <a:latin typeface="Comic Sans MS"/>
              </a:rPr>
              <a:t> </a:t>
            </a:r>
            <a:r>
              <a:rPr lang="en-US" sz="2400" b="0" strike="noStrike" spc="-1" dirty="0" smtClean="0">
                <a:latin typeface="Comic Sans MS"/>
              </a:rPr>
              <a:t>environment </a:t>
            </a:r>
            <a:r>
              <a:rPr lang="en-US" sz="2400" b="0" strike="noStrike" spc="-1" dirty="0">
                <a:latin typeface="Comic Sans MS"/>
              </a:rPr>
              <a:t>variable. </a:t>
            </a:r>
            <a:endParaRPr lang="en-US" sz="2400" b="0" strike="noStrike" spc="-1" dirty="0" smtClean="0">
              <a:latin typeface="Comic Sans M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spc="-1" dirty="0">
              <a:latin typeface="Comic Sans M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smtClean="0">
                <a:latin typeface="Comic Sans MS"/>
              </a:rPr>
              <a:t>Multiple </a:t>
            </a:r>
            <a:r>
              <a:rPr lang="en-US" sz="2400" b="0" strike="noStrike" spc="-1" dirty="0">
                <a:latin typeface="Comic Sans MS"/>
              </a:rPr>
              <a:t>Databases supported.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6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trike="noStrike" spc="-1" dirty="0" smtClean="0">
                <a:solidFill>
                  <a:srgbClr val="000000"/>
                </a:solidFill>
                <a:latin typeface="Virgo 01"/>
              </a:rPr>
              <a:t>Database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Virgo 01"/>
              </a:rPr>
              <a:t> </a:t>
            </a:r>
            <a:r>
              <a:rPr lang="en-US" sz="2400" b="0" strike="noStrike" spc="-1" dirty="0">
                <a:solidFill>
                  <a:srgbClr val="000000"/>
                </a:solidFill>
                <a:latin typeface="Virgo 01"/>
              </a:rPr>
              <a:t>thought experiment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A3A745B4-8C24-496F-8C61-82DC5ADC5A39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42</a:t>
            </a:fld>
            <a:endParaRPr lang="en-US" sz="800" b="0" strike="noStrike" spc="-1">
              <a:latin typeface="Times New Roman"/>
            </a:endParaRPr>
          </a:p>
        </p:txBody>
      </p:sp>
      <p:sp>
        <p:nvSpPr>
          <p:cNvPr id="383" name="TextShape 4"/>
          <p:cNvSpPr txBox="1"/>
          <p:nvPr/>
        </p:nvSpPr>
        <p:spPr>
          <a:xfrm>
            <a:off x="601200" y="795600"/>
            <a:ext cx="8533440" cy="2208960"/>
          </a:xfrm>
          <a:prstGeom prst="rect">
            <a:avLst/>
          </a:prstGeom>
          <a:noFill/>
          <a:ln w="36720"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Comic Sans MS"/>
              </a:rPr>
              <a:t>Have you understood how multiple Database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support systems of systems? 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latin typeface="Comic Sans MS"/>
              </a:rPr>
              <a:t> </a:t>
            </a: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smtClean="0">
                <a:latin typeface="Comic Sans MS"/>
              </a:rPr>
              <a:t>Is the Database a Single </a:t>
            </a:r>
            <a:r>
              <a:rPr lang="en-US" sz="2400" spc="-1" dirty="0">
                <a:latin typeface="Comic Sans MS"/>
              </a:rPr>
              <a:t>P</a:t>
            </a:r>
            <a:r>
              <a:rPr lang="en-US" sz="2400" b="0" strike="noStrike" spc="-1" dirty="0" smtClean="0">
                <a:latin typeface="Comic Sans MS"/>
              </a:rPr>
              <a:t>oint of Failure?</a:t>
            </a:r>
            <a:br>
              <a:rPr lang="en-US" sz="2400" b="0" strike="noStrike" spc="-1" dirty="0" smtClean="0">
                <a:latin typeface="Comic Sans MS"/>
              </a:rPr>
            </a:br>
            <a:r>
              <a:rPr lang="en-US" sz="2400" b="0" strike="noStrike" spc="-1" dirty="0" smtClean="0">
                <a:latin typeface="Comic Sans MS"/>
              </a:rPr>
              <a:t>Multiple schemes </a:t>
            </a:r>
            <a:r>
              <a:rPr lang="en-US" sz="2400" b="0" strike="noStrike" spc="-1" dirty="0">
                <a:latin typeface="Comic Sans MS"/>
              </a:rPr>
              <a:t>to reduce the single </a:t>
            </a:r>
            <a:r>
              <a:rPr lang="en-US" sz="2400" b="0" strike="noStrike" spc="-1" dirty="0" smtClean="0">
                <a:latin typeface="Comic Sans MS"/>
              </a:rPr>
              <a:t/>
            </a:r>
            <a:br>
              <a:rPr lang="en-US" sz="2400" b="0" strike="noStrike" spc="-1" dirty="0" smtClean="0">
                <a:latin typeface="Comic Sans MS"/>
              </a:rPr>
            </a:br>
            <a:r>
              <a:rPr lang="en-US" sz="2400" b="0" strike="noStrike" spc="-1" dirty="0" smtClean="0">
                <a:latin typeface="Comic Sans MS"/>
              </a:rPr>
              <a:t>point </a:t>
            </a:r>
            <a:r>
              <a:rPr lang="en-US" sz="2400" b="0" strike="noStrike" spc="-1" dirty="0">
                <a:latin typeface="Comic Sans MS"/>
              </a:rPr>
              <a:t>of </a:t>
            </a:r>
            <a:r>
              <a:rPr lang="en-US" sz="2400" b="0" strike="noStrike" spc="-1" dirty="0" smtClean="0">
                <a:latin typeface="Comic Sans MS"/>
              </a:rPr>
              <a:t>failure (see Tango RTD)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spc="-1" dirty="0">
              <a:latin typeface="Comic Sans M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smtClean="0">
                <a:latin typeface="Comic Sans MS"/>
              </a:rPr>
              <a:t>Who needs in a non-MySQL version</a:t>
            </a:r>
            <a:br>
              <a:rPr lang="en-US" sz="2400" b="0" strike="noStrike" spc="-1" dirty="0" smtClean="0">
                <a:latin typeface="Comic Sans MS"/>
              </a:rPr>
            </a:br>
            <a:r>
              <a:rPr lang="en-US" sz="2400" b="0" strike="noStrike" spc="-1" dirty="0" smtClean="0">
                <a:latin typeface="Comic Sans MS"/>
              </a:rPr>
              <a:t>of the Database?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spc="-1" dirty="0">
              <a:latin typeface="Comic Sans MS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 dirty="0" smtClean="0">
                <a:latin typeface="Comic Sans MS"/>
              </a:rPr>
              <a:t>QUESTIONS</a:t>
            </a:r>
            <a:r>
              <a:rPr lang="en-US" sz="2400" b="0" strike="noStrike" spc="-1" dirty="0" smtClean="0">
                <a:latin typeface="Comic Sans MS"/>
              </a:rPr>
              <a:t>?</a:t>
            </a:r>
            <a:endParaRPr lang="en-US" sz="24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400" b="0" strike="noStrike" spc="-1" dirty="0">
              <a:latin typeface="Arial"/>
            </a:endParaRPr>
          </a:p>
        </p:txBody>
      </p:sp>
      <p:sp>
        <p:nvSpPr>
          <p:cNvPr id="384" name="CustomShape 5"/>
          <p:cNvSpPr/>
          <p:nvPr/>
        </p:nvSpPr>
        <p:spPr>
          <a:xfrm rot="3609000">
            <a:off x="7301880" y="1222200"/>
            <a:ext cx="1631880" cy="1679040"/>
          </a:xfrm>
          <a:prstGeom prst="cloudCallout">
            <a:avLst>
              <a:gd name="adj1" fmla="val 84743"/>
              <a:gd name="adj2" fmla="val 31017"/>
            </a:avLst>
          </a:prstGeom>
          <a:noFill/>
          <a:ln w="36720">
            <a:solidFill>
              <a:srgbClr val="FF420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85" name="Picture 384"/>
          <p:cNvPicPr/>
          <p:nvPr/>
        </p:nvPicPr>
        <p:blipFill>
          <a:blip r:embed="rId2"/>
          <a:stretch/>
        </p:blipFill>
        <p:spPr>
          <a:xfrm>
            <a:off x="7306200" y="1521360"/>
            <a:ext cx="1814760" cy="1005840"/>
          </a:xfrm>
          <a:prstGeom prst="rect">
            <a:avLst/>
          </a:prstGeom>
          <a:ln w="36720">
            <a:noFill/>
          </a:ln>
        </p:spPr>
      </p:pic>
      <p:sp>
        <p:nvSpPr>
          <p:cNvPr id="9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/>
          <a:stretch/>
        </p:blipFill>
        <p:spPr>
          <a:xfrm>
            <a:off x="6502662" y="2948400"/>
            <a:ext cx="2460978" cy="3211689"/>
          </a:xfrm>
          <a:prstGeom prst="rect">
            <a:avLst/>
          </a:prstGeom>
          <a:ln w="36720"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trike="noStrike" spc="-1" dirty="0">
                <a:solidFill>
                  <a:srgbClr val="000000"/>
                </a:solidFill>
                <a:latin typeface="Virgo 01"/>
              </a:rPr>
              <a:t>Device server 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Virgo 01"/>
              </a:rPr>
              <a:t>concept #10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116A90D2-7B05-4296-B3B9-0957BC929D4D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43</a:t>
            </a:fld>
            <a:endParaRPr lang="en-US" sz="800" b="0" strike="noStrike" spc="-1">
              <a:latin typeface="Times New Roman"/>
            </a:endParaRPr>
          </a:p>
        </p:txBody>
      </p:sp>
      <p:pic>
        <p:nvPicPr>
          <p:cNvPr id="389" name="Picture 388"/>
          <p:cNvPicPr/>
          <p:nvPr/>
        </p:nvPicPr>
        <p:blipFill>
          <a:blip r:embed="rId2"/>
          <a:stretch/>
        </p:blipFill>
        <p:spPr>
          <a:xfrm>
            <a:off x="1440" y="1280880"/>
            <a:ext cx="9142200" cy="4844160"/>
          </a:xfrm>
          <a:prstGeom prst="rect">
            <a:avLst/>
          </a:prstGeom>
          <a:ln w="36720">
            <a:noFill/>
          </a:ln>
        </p:spPr>
      </p:pic>
      <p:sp>
        <p:nvSpPr>
          <p:cNvPr id="390" name="CustomShape 4"/>
          <p:cNvSpPr/>
          <p:nvPr/>
        </p:nvSpPr>
        <p:spPr>
          <a:xfrm>
            <a:off x="7315200" y="4791600"/>
            <a:ext cx="1645920" cy="1188000"/>
          </a:xfrm>
          <a:prstGeom prst="ellipse">
            <a:avLst/>
          </a:prstGeom>
          <a:noFill/>
          <a:ln w="36720">
            <a:solidFill>
              <a:srgbClr val="FF420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trike="noStrike" spc="-1" dirty="0">
                <a:solidFill>
                  <a:srgbClr val="000000"/>
                </a:solidFill>
                <a:latin typeface="Virgo 01"/>
              </a:rPr>
              <a:t>Tango</a:t>
            </a:r>
            <a:r>
              <a:rPr lang="en-US" sz="2400" b="0" strike="noStrike" spc="-1" dirty="0">
                <a:solidFill>
                  <a:srgbClr val="000000"/>
                </a:solidFill>
                <a:latin typeface="Virgo 01"/>
              </a:rPr>
              <a:t> </a:t>
            </a:r>
            <a:r>
              <a:rPr lang="en-US" sz="2400" strike="noStrike" spc="-1" dirty="0">
                <a:solidFill>
                  <a:srgbClr val="000000"/>
                </a:solidFill>
                <a:latin typeface="Virgo 01"/>
              </a:rPr>
              <a:t>runtime</a:t>
            </a:r>
            <a:r>
              <a:rPr lang="en-US" sz="2400" b="1" strike="noStrike" spc="-1" dirty="0">
                <a:solidFill>
                  <a:srgbClr val="000000"/>
                </a:solidFill>
                <a:latin typeface="Virgo 01"/>
              </a:rPr>
              <a:t>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Virgo 01"/>
              </a:rPr>
              <a:t>Device Model</a:t>
            </a:r>
            <a:endParaRPr lang="en-US" sz="24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7D28C7BC-F3DA-4628-9164-25DAED444164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44</a:t>
            </a:fld>
            <a:endParaRPr lang="en-US" sz="800" b="0" strike="noStrike" spc="-1">
              <a:latin typeface="Times New Roman"/>
            </a:endParaRPr>
          </a:p>
        </p:txBody>
      </p:sp>
      <p:pic>
        <p:nvPicPr>
          <p:cNvPr id="394" name="Picture 393"/>
          <p:cNvPicPr/>
          <p:nvPr/>
        </p:nvPicPr>
        <p:blipFill>
          <a:blip r:embed="rId2"/>
          <a:stretch/>
        </p:blipFill>
        <p:spPr>
          <a:xfrm>
            <a:off x="55440" y="1197360"/>
            <a:ext cx="9143640" cy="4510440"/>
          </a:xfrm>
          <a:prstGeom prst="rect">
            <a:avLst/>
          </a:prstGeom>
          <a:ln w="36720">
            <a:noFill/>
          </a:ln>
        </p:spPr>
      </p:pic>
      <p:sp>
        <p:nvSpPr>
          <p:cNvPr id="6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rgo 01"/>
                <a:ea typeface="DejaVu Sans"/>
                <a:cs typeface="DejaVu Sans"/>
              </a:rPr>
              <a:t>Device Server</a:t>
            </a:r>
            <a:r>
              <a:rPr kumimoji="0" lang="en-US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rgo 01"/>
                <a:ea typeface="DejaVu Sans"/>
                <a:cs typeface="DejaVu Sans"/>
              </a:rPr>
              <a:t> </a:t>
            </a: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rgo 01"/>
                <a:ea typeface="DejaVu Sans"/>
                <a:cs typeface="DejaVu Sans"/>
              </a:rPr>
              <a:t>thought experiment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381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745B4-8C24-496F-8C61-82DC5ADC5A39}" type="slidenum">
              <a:rPr kumimoji="0" lang="en-US" sz="800" b="1" i="0" u="none" strike="noStrike" kern="1200" cap="none" spc="-1" normalizeH="0" baseline="0" noProof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383" name="TextShape 4"/>
          <p:cNvSpPr txBox="1"/>
          <p:nvPr/>
        </p:nvSpPr>
        <p:spPr>
          <a:xfrm>
            <a:off x="601200" y="795600"/>
            <a:ext cx="8533440" cy="2208960"/>
          </a:xfrm>
          <a:prstGeom prst="rect">
            <a:avLst/>
          </a:prstGeom>
          <a:noFill/>
          <a:ln w="36720">
            <a:noFill/>
          </a:ln>
        </p:spPr>
        <p:txBody>
          <a:bodyPr lIns="90000" tIns="45000" rIns="90000" bIns="45000"/>
          <a:lstStyle/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US" sz="2400" b="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Important </a:t>
            </a:r>
            <a:r>
              <a:rPr kumimoji="0" lang="en-US" sz="2400" b="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to understand difference </a:t>
            </a:r>
            <a:r>
              <a:rPr lang="en-US" sz="2400" spc="-1" noProof="0" dirty="0" smtClean="0">
                <a:solidFill>
                  <a:prstClr val="black"/>
                </a:solidFill>
                <a:latin typeface="Comic Sans MS"/>
                <a:ea typeface="DejaVu Sans"/>
                <a:cs typeface="DejaVu Sans"/>
              </a:rPr>
              <a:t>between</a:t>
            </a:r>
            <a:br>
              <a:rPr lang="en-US" sz="2400" spc="-1" noProof="0" dirty="0" smtClean="0">
                <a:solidFill>
                  <a:prstClr val="black"/>
                </a:solidFill>
                <a:latin typeface="Comic Sans MS"/>
                <a:ea typeface="DejaVu Sans"/>
                <a:cs typeface="DejaVu Sans"/>
              </a:rPr>
            </a:br>
            <a:r>
              <a:rPr kumimoji="0" lang="en-US" sz="2400" b="1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Device</a:t>
            </a:r>
            <a:r>
              <a:rPr kumimoji="0" lang="en-US" sz="2400" b="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 vs. </a:t>
            </a:r>
            <a:r>
              <a:rPr kumimoji="0" lang="en-US" sz="2400" b="1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Device Server </a:t>
            </a:r>
            <a:r>
              <a:rPr kumimoji="0" lang="en-US" sz="2400" b="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vs. </a:t>
            </a:r>
            <a:r>
              <a:rPr kumimoji="0" lang="en-US" sz="2400" b="1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Device Server </a:t>
            </a:r>
            <a:br>
              <a:rPr kumimoji="0" lang="en-US" sz="2400" b="1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</a:br>
            <a:r>
              <a:rPr kumimoji="0" lang="en-US" sz="2400" b="1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Instance Name</a:t>
            </a:r>
            <a:r>
              <a:rPr kumimoji="0" lang="en-US" sz="2400" b="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 vs. </a:t>
            </a:r>
            <a:r>
              <a:rPr kumimoji="0" lang="en-US" sz="2400" b="1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Device Server process</a:t>
            </a:r>
            <a:r>
              <a:rPr kumimoji="0" lang="en-US" sz="2400" b="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?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 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US" sz="2400" b="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Probably the most</a:t>
            </a:r>
            <a:r>
              <a:rPr kumimoji="0" lang="en-US" sz="2400" b="0" i="0" u="none" strike="noStrike" kern="1200" cap="none" spc="-1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 difficult concept but</a:t>
            </a:r>
            <a:br>
              <a:rPr kumimoji="0" lang="en-US" sz="2400" b="0" i="0" u="none" strike="noStrike" kern="1200" cap="none" spc="-1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</a:br>
            <a:r>
              <a:rPr kumimoji="0" lang="en-US" sz="2400" b="0" i="0" u="none" strike="noStrike" kern="1200" cap="none" spc="-1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which gives Tango its flexibility to</a:t>
            </a:r>
            <a:br>
              <a:rPr kumimoji="0" lang="en-US" sz="2400" b="0" i="0" u="none" strike="noStrike" kern="1200" cap="none" spc="-1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</a:br>
            <a:r>
              <a:rPr kumimoji="0" lang="en-US" sz="2400" b="0" i="0" u="none" strike="noStrike" kern="1200" cap="none" spc="-1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adapt to large numbers of Devices</a:t>
            </a:r>
            <a:endParaRPr kumimoji="0" lang="en-US" sz="2400" b="0" i="0" u="none" strike="noStrike" kern="1200" cap="none" spc="-1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DejaVu Sans"/>
              <a:cs typeface="DejaVu San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DejaVu Sans"/>
              <a:cs typeface="DejaVu San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US" sz="2400" b="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Is this similar to an IOC ?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DejaVu Sans"/>
              <a:cs typeface="DejaVu San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US" sz="2400" b="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QUESTIONS?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384" name="CustomShape 5"/>
          <p:cNvSpPr/>
          <p:nvPr/>
        </p:nvSpPr>
        <p:spPr>
          <a:xfrm rot="3609000">
            <a:off x="7301880" y="1222200"/>
            <a:ext cx="1631880" cy="1679040"/>
          </a:xfrm>
          <a:prstGeom prst="cloudCallout">
            <a:avLst>
              <a:gd name="adj1" fmla="val 84743"/>
              <a:gd name="adj2" fmla="val 31017"/>
            </a:avLst>
          </a:prstGeom>
          <a:noFill/>
          <a:ln w="36720">
            <a:solidFill>
              <a:srgbClr val="FF420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85" name="Picture 384"/>
          <p:cNvPicPr/>
          <p:nvPr/>
        </p:nvPicPr>
        <p:blipFill>
          <a:blip r:embed="rId2"/>
          <a:stretch/>
        </p:blipFill>
        <p:spPr>
          <a:xfrm>
            <a:off x="7306200" y="1521360"/>
            <a:ext cx="1814760" cy="1005840"/>
          </a:xfrm>
          <a:prstGeom prst="rect">
            <a:avLst/>
          </a:prstGeom>
          <a:ln w="36720">
            <a:noFill/>
          </a:ln>
        </p:spPr>
      </p:pic>
      <p:sp>
        <p:nvSpPr>
          <p:cNvPr id="9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-1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Tango Controls Concepts – 5</a:t>
            </a:r>
            <a:r>
              <a:rPr kumimoji="0" lang="en-US" sz="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en-US" sz="800" b="1" i="0" u="none" strike="noStrike" kern="1200" cap="none" spc="-1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October Tango Workshop @ ICALEPCS </a:t>
            </a:r>
            <a:r>
              <a:rPr kumimoji="0" lang="en-US" sz="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2019</a:t>
            </a:r>
            <a:endParaRPr kumimoji="0" lang="en-US" sz="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/>
          <a:stretch/>
        </p:blipFill>
        <p:spPr>
          <a:xfrm>
            <a:off x="6502662" y="2948400"/>
            <a:ext cx="2460978" cy="3211689"/>
          </a:xfrm>
          <a:prstGeom prst="rect">
            <a:avLst/>
          </a:prstGeom>
          <a:ln w="36720">
            <a:noFill/>
          </a:ln>
        </p:spPr>
      </p:pic>
    </p:spTree>
    <p:extLst>
      <p:ext uri="{BB962C8B-B14F-4D97-AF65-F5344CB8AC3E}">
        <p14:creationId xmlns:p14="http://schemas.microsoft.com/office/powerpoint/2010/main" val="1295456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trike="noStrike" spc="-1" dirty="0">
                <a:solidFill>
                  <a:srgbClr val="000000"/>
                </a:solidFill>
                <a:latin typeface="Virgo 01"/>
              </a:rPr>
              <a:t>Device server model 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Virgo 01"/>
              </a:rPr>
              <a:t>concept #11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02B1385C-C0FC-472D-94D5-368E1398681B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46</a:t>
            </a:fld>
            <a:endParaRPr lang="en-US" sz="800" b="0" strike="noStrike" spc="-1">
              <a:latin typeface="Times New Roman"/>
            </a:endParaRPr>
          </a:p>
        </p:txBody>
      </p:sp>
      <p:pic>
        <p:nvPicPr>
          <p:cNvPr id="398" name="Picture 397"/>
          <p:cNvPicPr/>
          <p:nvPr/>
        </p:nvPicPr>
        <p:blipFill>
          <a:blip r:embed="rId2"/>
          <a:stretch/>
        </p:blipFill>
        <p:spPr>
          <a:xfrm>
            <a:off x="1440" y="1280880"/>
            <a:ext cx="9142200" cy="4844160"/>
          </a:xfrm>
          <a:prstGeom prst="rect">
            <a:avLst/>
          </a:prstGeom>
          <a:ln w="36720">
            <a:noFill/>
          </a:ln>
        </p:spPr>
      </p:pic>
      <p:sp>
        <p:nvSpPr>
          <p:cNvPr id="399" name="CustomShape 4"/>
          <p:cNvSpPr/>
          <p:nvPr/>
        </p:nvSpPr>
        <p:spPr>
          <a:xfrm>
            <a:off x="5577840" y="4846320"/>
            <a:ext cx="1645920" cy="1188000"/>
          </a:xfrm>
          <a:prstGeom prst="ellipse">
            <a:avLst/>
          </a:prstGeom>
          <a:noFill/>
          <a:ln w="36720">
            <a:solidFill>
              <a:srgbClr val="FF420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trike="noStrike" spc="-1" dirty="0">
                <a:solidFill>
                  <a:srgbClr val="000000"/>
                </a:solidFill>
                <a:latin typeface="Virgo 01"/>
              </a:rPr>
              <a:t>Tango</a:t>
            </a:r>
            <a:r>
              <a:rPr lang="en-US" sz="2400" b="0" strike="noStrike" spc="-1" dirty="0">
                <a:solidFill>
                  <a:srgbClr val="000000"/>
                </a:solidFill>
                <a:latin typeface="Virgo 01"/>
              </a:rPr>
              <a:t> full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Virgo 01"/>
              </a:rPr>
              <a:t>Device </a:t>
            </a:r>
            <a:r>
              <a:rPr lang="en-US" sz="2400" b="1" spc="-1" dirty="0">
                <a:solidFill>
                  <a:srgbClr val="000000"/>
                </a:solidFill>
                <a:latin typeface="Virgo 01"/>
              </a:rPr>
              <a:t>M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Virgo 01"/>
              </a:rPr>
              <a:t>odel</a:t>
            </a:r>
            <a:endParaRPr lang="en-US" sz="24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C7CF179F-6BBC-4F55-A0A2-402BDF5D54BA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47</a:t>
            </a:fld>
            <a:endParaRPr lang="en-US" sz="800" b="0" strike="noStrike" spc="-1">
              <a:latin typeface="Times New Roman"/>
            </a:endParaRPr>
          </a:p>
        </p:txBody>
      </p:sp>
      <p:sp>
        <p:nvSpPr>
          <p:cNvPr id="6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  <p:pic>
        <p:nvPicPr>
          <p:cNvPr id="403" name="Picture 402"/>
          <p:cNvPicPr/>
          <p:nvPr/>
        </p:nvPicPr>
        <p:blipFill>
          <a:blip r:embed="rId2"/>
          <a:stretch/>
        </p:blipFill>
        <p:spPr>
          <a:xfrm>
            <a:off x="1463040" y="634320"/>
            <a:ext cx="6400800" cy="6548040"/>
          </a:xfrm>
          <a:prstGeom prst="rect">
            <a:avLst/>
          </a:prstGeom>
          <a:ln w="36720"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trike="noStrike" spc="-1" dirty="0">
                <a:solidFill>
                  <a:srgbClr val="000000"/>
                </a:solidFill>
                <a:latin typeface="Virgo 01"/>
              </a:rPr>
              <a:t>Tango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Virgo 01"/>
              </a:rPr>
              <a:t>Device Server developers </a:t>
            </a:r>
            <a:r>
              <a:rPr lang="en-US" sz="2400" b="1" strike="noStrike" spc="-1" dirty="0">
                <a:solidFill>
                  <a:srgbClr val="000000"/>
                </a:solidFill>
                <a:latin typeface="Virgo 01"/>
              </a:rPr>
              <a:t>guidelines</a:t>
            </a:r>
            <a:endParaRPr lang="en-US" sz="24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594F270A-86DD-4352-8583-FBCC8047DCAA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48</a:t>
            </a:fld>
            <a:endParaRPr lang="en-US" sz="800" b="0" strike="noStrike" spc="-1">
              <a:latin typeface="Times New Roman"/>
            </a:endParaRPr>
          </a:p>
        </p:txBody>
      </p:sp>
      <p:sp>
        <p:nvSpPr>
          <p:cNvPr id="406" name="TextShape 3"/>
          <p:cNvSpPr txBox="1"/>
          <p:nvPr/>
        </p:nvSpPr>
        <p:spPr>
          <a:xfrm>
            <a:off x="720000" y="648396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>
                <a:solidFill>
                  <a:srgbClr val="132577"/>
                </a:solidFill>
                <a:latin typeface="Arial"/>
              </a:rPr>
              <a:t>Tango Controls Concepts – 7 October Tango Workshop @ ICALEPCS 2017</a:t>
            </a:r>
            <a:endParaRPr lang="en-US" sz="800" b="0" strike="noStrike" spc="-1">
              <a:latin typeface="Times New Roman"/>
            </a:endParaRPr>
          </a:p>
        </p:txBody>
      </p:sp>
      <p:pic>
        <p:nvPicPr>
          <p:cNvPr id="407" name="Picture 406"/>
          <p:cNvPicPr/>
          <p:nvPr/>
        </p:nvPicPr>
        <p:blipFill>
          <a:blip r:embed="rId2"/>
          <a:stretch/>
        </p:blipFill>
        <p:spPr>
          <a:xfrm>
            <a:off x="730440" y="675000"/>
            <a:ext cx="7683120" cy="6206400"/>
          </a:xfrm>
          <a:prstGeom prst="rect">
            <a:avLst/>
          </a:prstGeom>
          <a:ln w="36720"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trike="noStrike" spc="-1" dirty="0">
                <a:solidFill>
                  <a:srgbClr val="000000"/>
                </a:solidFill>
                <a:latin typeface="Virgo 01"/>
              </a:rPr>
              <a:t>Server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Virgo 01"/>
              </a:rPr>
              <a:t>+ Client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Virgo 01"/>
              </a:rPr>
              <a:t>api</a:t>
            </a:r>
            <a:r>
              <a:rPr lang="en-US" sz="2400" b="1" strike="noStrike" spc="-1" dirty="0">
                <a:solidFill>
                  <a:srgbClr val="000000"/>
                </a:solidFill>
                <a:latin typeface="Virgo 01"/>
              </a:rPr>
              <a:t> 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Virgo 01"/>
              </a:rPr>
              <a:t>concept #12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DF52B967-8B41-40EA-9154-112F1F44D860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49</a:t>
            </a:fld>
            <a:endParaRPr lang="en-US" sz="800" b="0" strike="noStrike" spc="-1">
              <a:latin typeface="Times New Roman"/>
            </a:endParaRPr>
          </a:p>
        </p:txBody>
      </p:sp>
      <p:pic>
        <p:nvPicPr>
          <p:cNvPr id="411" name="Picture 410"/>
          <p:cNvPicPr/>
          <p:nvPr/>
        </p:nvPicPr>
        <p:blipFill>
          <a:blip r:embed="rId2"/>
          <a:stretch/>
        </p:blipFill>
        <p:spPr>
          <a:xfrm>
            <a:off x="1440" y="1280880"/>
            <a:ext cx="9142200" cy="4844160"/>
          </a:xfrm>
          <a:prstGeom prst="rect">
            <a:avLst/>
          </a:prstGeom>
          <a:ln w="36720">
            <a:noFill/>
          </a:ln>
        </p:spPr>
      </p:pic>
      <p:sp>
        <p:nvSpPr>
          <p:cNvPr id="412" name="CustomShape 4"/>
          <p:cNvSpPr/>
          <p:nvPr/>
        </p:nvSpPr>
        <p:spPr>
          <a:xfrm>
            <a:off x="3621600" y="4901040"/>
            <a:ext cx="1645920" cy="1188000"/>
          </a:xfrm>
          <a:prstGeom prst="ellipse">
            <a:avLst/>
          </a:prstGeom>
          <a:noFill/>
          <a:ln w="36720">
            <a:solidFill>
              <a:srgbClr val="FF420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CustomShape 5"/>
          <p:cNvSpPr/>
          <p:nvPr/>
        </p:nvSpPr>
        <p:spPr>
          <a:xfrm>
            <a:off x="57960" y="3281400"/>
            <a:ext cx="1645920" cy="1188000"/>
          </a:xfrm>
          <a:prstGeom prst="ellipse">
            <a:avLst/>
          </a:prstGeom>
          <a:noFill/>
          <a:ln w="36720">
            <a:solidFill>
              <a:srgbClr val="FF420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trike="noStrike" spc="-1" dirty="0">
                <a:solidFill>
                  <a:srgbClr val="000000"/>
                </a:solidFill>
                <a:latin typeface="Virgo 01"/>
              </a:rPr>
              <a:t>Distributed objects</a:t>
            </a:r>
            <a:endParaRPr lang="en-US" sz="24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TextShape 3"/>
          <p:cNvSpPr txBox="1"/>
          <p:nvPr/>
        </p:nvSpPr>
        <p:spPr>
          <a:xfrm>
            <a:off x="563040" y="1097280"/>
            <a:ext cx="8486640" cy="3383280"/>
          </a:xfrm>
          <a:prstGeom prst="rect">
            <a:avLst/>
          </a:prstGeom>
          <a:noFill/>
          <a:ln w="36720">
            <a:noFill/>
          </a:ln>
        </p:spPr>
        <p:txBody>
          <a:bodyPr lIns="90000" tIns="45000" rIns="90000" bIns="45000"/>
          <a:lstStyle/>
          <a:p>
            <a:r>
              <a:rPr lang="en-US" sz="2000" b="0" i="1" strike="noStrike" spc="-1">
                <a:latin typeface="Comic Sans MS"/>
              </a:rPr>
              <a:t>When I wrote </a:t>
            </a:r>
            <a:r>
              <a:rPr lang="en-US" sz="2000" b="0" i="1" strike="noStrike" spc="-1">
                <a:latin typeface="Comic Sans MS"/>
                <a:hlinkClick r:id="rId2"/>
              </a:rPr>
              <a:t>Patterns of Enterprise Application Architecture</a:t>
            </a:r>
            <a:r>
              <a:rPr lang="en-US" sz="2000" b="0" i="1" strike="noStrike" spc="-1">
                <a:latin typeface="Comic Sans MS"/>
              </a:rPr>
              <a:t>, I coined what I called the First Law of Distributed Object Design: "don't distribute your objects". In recent months there's been a lot of interest in </a:t>
            </a:r>
            <a:r>
              <a:rPr lang="en-US" sz="2000" b="0" i="1" strike="noStrike" spc="-1">
                <a:latin typeface="Comic Sans MS"/>
                <a:hlinkClick r:id="rId3"/>
              </a:rPr>
              <a:t>microservices</a:t>
            </a:r>
            <a:r>
              <a:rPr lang="en-US" sz="2000" b="0" i="1" strike="noStrike" spc="-1">
                <a:latin typeface="Comic Sans MS"/>
              </a:rPr>
              <a:t>, which has led a few people to ask whether microservices are in contravention to this law, and if so why I am in favor of them?</a:t>
            </a:r>
            <a:endParaRPr lang="en-US" sz="2000" b="0" strike="noStrike" spc="-1">
              <a:latin typeface="Arial"/>
            </a:endParaRPr>
          </a:p>
          <a:p>
            <a:r>
              <a:rPr lang="en-US" sz="2000" b="0" strike="noStrike" spc="-1">
                <a:latin typeface="Comic Sans MS"/>
              </a:rPr>
              <a:t>Martin Fowler</a:t>
            </a:r>
            <a:endParaRPr lang="en-US" sz="2000" b="0" strike="noStrike" spc="-1">
              <a:latin typeface="Arial"/>
            </a:endParaRPr>
          </a:p>
          <a:p>
            <a:endParaRPr lang="en-US" sz="2000" b="0" strike="noStrike" spc="-1">
              <a:latin typeface="Arial"/>
            </a:endParaRPr>
          </a:p>
        </p:txBody>
      </p:sp>
      <p:pic>
        <p:nvPicPr>
          <p:cNvPr id="211" name="Picture 210"/>
          <p:cNvPicPr/>
          <p:nvPr/>
        </p:nvPicPr>
        <p:blipFill>
          <a:blip r:embed="rId4"/>
          <a:stretch/>
        </p:blipFill>
        <p:spPr>
          <a:xfrm>
            <a:off x="5217840" y="3128400"/>
            <a:ext cx="1070640" cy="1073520"/>
          </a:xfrm>
          <a:prstGeom prst="rect">
            <a:avLst/>
          </a:prstGeom>
          <a:ln w="36720">
            <a:noFill/>
          </a:ln>
        </p:spPr>
      </p:pic>
      <p:sp>
        <p:nvSpPr>
          <p:cNvPr id="212" name="TextShape 4"/>
          <p:cNvSpPr txBox="1"/>
          <p:nvPr/>
        </p:nvSpPr>
        <p:spPr>
          <a:xfrm>
            <a:off x="957600" y="5169240"/>
            <a:ext cx="7259760" cy="346320"/>
          </a:xfrm>
          <a:prstGeom prst="rect">
            <a:avLst/>
          </a:prstGeom>
          <a:noFill/>
          <a:ln w="36720"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latin typeface="Arial"/>
                <a:hlinkClick r:id="rId5"/>
              </a:rPr>
              <a:t>https://martinfowler.com/articles/distributed-objects-microservices.html</a:t>
            </a:r>
            <a:r>
              <a:rPr lang="en-US" sz="1800" b="0" strike="noStrike" spc="-1">
                <a:latin typeface="Arial"/>
              </a:rPr>
              <a:t> </a:t>
            </a:r>
          </a:p>
        </p:txBody>
      </p:sp>
      <p:sp>
        <p:nvSpPr>
          <p:cNvPr id="213" name="TextShape 5"/>
          <p:cNvSpPr txBox="1"/>
          <p:nvPr/>
        </p:nvSpPr>
        <p:spPr>
          <a:xfrm>
            <a:off x="-1406520" y="4623480"/>
            <a:ext cx="180720" cy="427320"/>
          </a:xfrm>
          <a:prstGeom prst="rect">
            <a:avLst/>
          </a:prstGeom>
          <a:noFill/>
          <a:ln w="36720">
            <a:noFill/>
          </a:ln>
        </p:spPr>
      </p:sp>
      <p:sp>
        <p:nvSpPr>
          <p:cNvPr id="8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0" strike="noStrike" spc="-1" dirty="0">
                <a:solidFill>
                  <a:srgbClr val="000000"/>
                </a:solidFill>
                <a:latin typeface="Virgo 01"/>
              </a:rPr>
              <a:t>Tango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Virgo 01"/>
              </a:rPr>
              <a:t>Developers </a:t>
            </a:r>
            <a:r>
              <a:rPr lang="en-US" sz="2400" b="1" strike="noStrike" spc="-1" dirty="0">
                <a:solidFill>
                  <a:srgbClr val="000000"/>
                </a:solidFill>
                <a:latin typeface="Virgo 01"/>
              </a:rPr>
              <a:t>map</a:t>
            </a:r>
            <a:endParaRPr lang="en-US" sz="24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5E7D49A3-AD36-422E-ADAC-F921BB2744F6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50</a:t>
            </a:fld>
            <a:endParaRPr lang="en-US" sz="800" b="0" strike="noStrike" spc="-1">
              <a:latin typeface="Times New Roman"/>
            </a:endParaRPr>
          </a:p>
        </p:txBody>
      </p:sp>
      <p:pic>
        <p:nvPicPr>
          <p:cNvPr id="417" name="Picture 416"/>
          <p:cNvPicPr/>
          <p:nvPr/>
        </p:nvPicPr>
        <p:blipFill>
          <a:blip r:embed="rId2"/>
          <a:stretch/>
        </p:blipFill>
        <p:spPr>
          <a:xfrm>
            <a:off x="1548720" y="697320"/>
            <a:ext cx="6046560" cy="5686920"/>
          </a:xfrm>
          <a:prstGeom prst="rect">
            <a:avLst/>
          </a:prstGeom>
          <a:ln w="36720">
            <a:noFill/>
          </a:ln>
        </p:spPr>
      </p:pic>
      <p:sp>
        <p:nvSpPr>
          <p:cNvPr id="6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0" strike="noStrike" spc="-1" dirty="0">
                <a:solidFill>
                  <a:srgbClr val="000000"/>
                </a:solidFill>
                <a:latin typeface="Virgo 01"/>
              </a:rPr>
              <a:t>Tango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Virgo 01"/>
              </a:rPr>
              <a:t>Developers </a:t>
            </a:r>
            <a:r>
              <a:rPr lang="en-US" sz="2400" b="1" strike="noStrike" spc="-1" dirty="0">
                <a:solidFill>
                  <a:srgbClr val="000000"/>
                </a:solidFill>
                <a:latin typeface="Virgo 01"/>
              </a:rPr>
              <a:t>map</a:t>
            </a:r>
            <a:endParaRPr lang="en-US" sz="24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04362760-1C3E-4C86-AF56-A1BF11140449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51</a:t>
            </a:fld>
            <a:endParaRPr lang="en-US" sz="800" b="0" strike="noStrike" spc="-1">
              <a:latin typeface="Times New Roman"/>
            </a:endParaRPr>
          </a:p>
        </p:txBody>
      </p:sp>
      <p:pic>
        <p:nvPicPr>
          <p:cNvPr id="421" name="Picture 420"/>
          <p:cNvPicPr/>
          <p:nvPr/>
        </p:nvPicPr>
        <p:blipFill>
          <a:blip r:embed="rId2"/>
          <a:stretch/>
        </p:blipFill>
        <p:spPr>
          <a:xfrm>
            <a:off x="1549440" y="697680"/>
            <a:ext cx="6045480" cy="5685840"/>
          </a:xfrm>
          <a:prstGeom prst="rect">
            <a:avLst/>
          </a:prstGeom>
          <a:ln w="36720">
            <a:noFill/>
          </a:ln>
        </p:spPr>
      </p:pic>
      <p:sp>
        <p:nvSpPr>
          <p:cNvPr id="6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trike="noStrike" spc="-1" dirty="0" smtClean="0">
                <a:solidFill>
                  <a:srgbClr val="000000"/>
                </a:solidFill>
                <a:latin typeface="Virgo 01"/>
              </a:rPr>
              <a:t>Tools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Virgo 01"/>
              </a:rPr>
              <a:t> concept #13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5E74CE39-66E2-4EC8-8774-D80CB9EF9825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52</a:t>
            </a:fld>
            <a:endParaRPr lang="en-US" sz="800" b="0" strike="noStrike" spc="-1">
              <a:latin typeface="Times New Roman"/>
            </a:endParaRPr>
          </a:p>
        </p:txBody>
      </p:sp>
      <p:pic>
        <p:nvPicPr>
          <p:cNvPr id="425" name="Picture 424"/>
          <p:cNvPicPr/>
          <p:nvPr/>
        </p:nvPicPr>
        <p:blipFill>
          <a:blip r:embed="rId2"/>
          <a:stretch/>
        </p:blipFill>
        <p:spPr>
          <a:xfrm>
            <a:off x="1440" y="1280880"/>
            <a:ext cx="9142200" cy="4844160"/>
          </a:xfrm>
          <a:prstGeom prst="rect">
            <a:avLst/>
          </a:prstGeom>
          <a:ln w="36720">
            <a:noFill/>
          </a:ln>
        </p:spPr>
      </p:pic>
      <p:sp>
        <p:nvSpPr>
          <p:cNvPr id="426" name="CustomShape 4"/>
          <p:cNvSpPr/>
          <p:nvPr/>
        </p:nvSpPr>
        <p:spPr>
          <a:xfrm>
            <a:off x="1977840" y="4846320"/>
            <a:ext cx="1645920" cy="1188000"/>
          </a:xfrm>
          <a:prstGeom prst="ellipse">
            <a:avLst/>
          </a:prstGeom>
          <a:noFill/>
          <a:ln w="36720">
            <a:solidFill>
              <a:srgbClr val="FF420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rgo 01"/>
                <a:ea typeface="DejaVu Sans"/>
                <a:cs typeface="DejaVu Sans"/>
              </a:rPr>
              <a:t>Tools</a:t>
            </a:r>
            <a:r>
              <a:rPr kumimoji="0" lang="en-US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rgo 01"/>
                <a:ea typeface="DejaVu Sans"/>
                <a:cs typeface="DejaVu Sans"/>
              </a:rPr>
              <a:t> concept #13 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376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91D80-B21B-46CA-A7B6-369AE605BE76}" type="slidenum">
              <a:rPr kumimoji="0" lang="en-US" sz="800" b="1" i="0" u="none" strike="noStrike" kern="1200" cap="none" spc="-1" normalizeH="0" baseline="0" noProof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378" name="TextShape 4"/>
          <p:cNvSpPr txBox="1"/>
          <p:nvPr/>
        </p:nvSpPr>
        <p:spPr>
          <a:xfrm>
            <a:off x="457200" y="903600"/>
            <a:ext cx="8784720" cy="5598720"/>
          </a:xfrm>
          <a:prstGeom prst="rect">
            <a:avLst/>
          </a:prstGeom>
          <a:noFill/>
          <a:ln w="36720">
            <a:noFill/>
          </a:ln>
        </p:spPr>
        <p:txBody>
          <a:bodyPr lIns="90000" tIns="45000" rIns="90000" bIns="45000"/>
          <a:lstStyle/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US" sz="2400" b="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Many tools exist for Tango to configure + test Devices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endParaRPr lang="en-US" sz="2400" spc="-1" dirty="0">
              <a:solidFill>
                <a:prstClr val="black"/>
              </a:solidFill>
              <a:latin typeface="Comic Sans MS"/>
              <a:ea typeface="DejaVu Sans"/>
              <a:cs typeface="DejaVu San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US" sz="2400" b="0" i="0" u="none" strike="noStrike" kern="1200" cap="none" spc="-1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Configuration tool = </a:t>
            </a:r>
            <a:r>
              <a:rPr kumimoji="0" lang="en-US" sz="2400" b="1" i="0" u="none" strike="noStrike" kern="1200" cap="none" spc="-1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Jive</a:t>
            </a:r>
            <a:r>
              <a:rPr kumimoji="0" lang="en-US" sz="2400" b="0" i="0" u="none" strike="noStrike" kern="1200" cap="none" spc="-1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 (alternatives are </a:t>
            </a:r>
            <a:r>
              <a:rPr kumimoji="0" lang="en-US" sz="2400" b="1" i="0" u="none" strike="noStrike" kern="1200" cap="none" spc="-1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dsconfig</a:t>
            </a:r>
            <a:r>
              <a:rPr kumimoji="0" lang="en-US" sz="2400" b="0" i="0" u="none" strike="noStrike" kern="1200" cap="none" spc="-1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, </a:t>
            </a:r>
            <a:br>
              <a:rPr kumimoji="0" lang="en-US" sz="2400" b="0" i="0" u="none" strike="noStrike" kern="1200" cap="none" spc="-1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</a:br>
            <a:r>
              <a:rPr kumimoji="0" lang="en-US" sz="2400" b="0" i="0" u="none" strike="noStrike" kern="1200" cap="none" spc="-1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Waltz</a:t>
            </a:r>
            <a:r>
              <a:rPr kumimoji="0" lang="en-US" sz="2400" b="0" i="0" u="none" strike="noStrike" kern="1200" cap="none" spc="-1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, </a:t>
            </a:r>
            <a:r>
              <a:rPr kumimoji="0" lang="en-US" sz="2400" b="0" i="0" u="none" strike="noStrike" kern="1200" cap="none" spc="-1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WebJive</a:t>
            </a:r>
            <a:r>
              <a:rPr lang="en-US" sz="2400" spc="-1" noProof="0" dirty="0">
                <a:solidFill>
                  <a:prstClr val="black"/>
                </a:solidFill>
                <a:latin typeface="Comic Sans MS"/>
                <a:ea typeface="DejaVu Sans"/>
                <a:cs typeface="DejaVu Sans"/>
              </a:rPr>
              <a:t>)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en-US" sz="2400" b="0" i="1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 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16000" lvl="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kumimoji="0" lang="en-US" sz="2400" b="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Start/stop </a:t>
            </a:r>
            <a:r>
              <a:rPr kumimoji="0" lang="en-US" sz="2400" b="0" i="0" u="none" strike="noStrike" kern="1200" cap="none" spc="-1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control system = </a:t>
            </a:r>
            <a:r>
              <a:rPr lang="en-US" sz="2400" b="1" spc="-1" dirty="0" smtClean="0">
                <a:solidFill>
                  <a:prstClr val="black"/>
                </a:solidFill>
                <a:latin typeface="Comic Sans MS"/>
              </a:rPr>
              <a:t>Astor</a:t>
            </a:r>
            <a:r>
              <a:rPr kumimoji="0" lang="en-US" sz="2400" b="0" i="0" u="none" strike="noStrike" kern="1200" cap="none" spc="-1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 (alternatives </a:t>
            </a:r>
            <a:r>
              <a:rPr lang="en-US" sz="2400" b="1" spc="-1" dirty="0">
                <a:solidFill>
                  <a:prstClr val="black"/>
                </a:solidFill>
                <a:latin typeface="Comic Sans MS"/>
                <a:ea typeface="DejaVu Sans"/>
                <a:cs typeface="DejaVu Sans"/>
              </a:rPr>
              <a:t>s</a:t>
            </a:r>
            <a:r>
              <a:rPr kumimoji="0" lang="en-US" sz="2400" b="1" i="0" u="none" strike="noStrike" kern="1200" cap="none" spc="-1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ystem</a:t>
            </a:r>
            <a:r>
              <a:rPr kumimoji="0" lang="en-US" sz="2400" b="1" i="0" u="none" strike="noStrike" kern="1200" cap="none" spc="-1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 5</a:t>
            </a:r>
            <a:r>
              <a:rPr kumimoji="0" lang="en-US" sz="2400" b="0" i="0" u="none" strike="noStrike" kern="1200" cap="none" spc="-1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, </a:t>
            </a:r>
            <a:r>
              <a:rPr kumimoji="0" lang="en-US" sz="2400" b="0" i="0" u="none" strike="noStrike" kern="1200" cap="none" spc="-1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Supervisord</a:t>
            </a:r>
            <a:r>
              <a:rPr lang="en-US" sz="2400" spc="-1" dirty="0">
                <a:solidFill>
                  <a:prstClr val="black"/>
                </a:solidFill>
                <a:latin typeface="Comic Sans MS"/>
                <a:ea typeface="DejaVu Sans"/>
                <a:cs typeface="DejaVu Sans"/>
              </a:rPr>
              <a:t>)</a:t>
            </a:r>
            <a:endParaRPr kumimoji="0" lang="en-US" sz="2400" b="0" i="0" u="none" strike="noStrike" kern="1200" cap="none" spc="-1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DejaVu Sans"/>
              <a:cs typeface="DejaVu San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tabLst/>
              <a:defRPr/>
            </a:pPr>
            <a:r>
              <a:rPr kumimoji="0" lang="en-US" sz="2400" b="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 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16000" lvl="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kumimoji="0" lang="en-US" sz="2400" b="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Test</a:t>
            </a:r>
            <a:r>
              <a:rPr kumimoji="0" lang="en-US" sz="2400" b="0" i="0" u="none" strike="noStrike" kern="1200" cap="none" spc="-1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 + monitor Device tool = </a:t>
            </a:r>
            <a:r>
              <a:rPr lang="en-US" sz="2400" b="1" spc="-1" dirty="0" err="1" smtClean="0">
                <a:solidFill>
                  <a:prstClr val="black"/>
                </a:solidFill>
                <a:latin typeface="Comic Sans MS"/>
              </a:rPr>
              <a:t>ATKPanel</a:t>
            </a:r>
            <a:r>
              <a:rPr lang="en-US" sz="2400" spc="-1" dirty="0" smtClean="0">
                <a:solidFill>
                  <a:prstClr val="black"/>
                </a:solidFill>
                <a:latin typeface="Comic Sans MS"/>
              </a:rPr>
              <a:t> </a:t>
            </a:r>
            <a:r>
              <a:rPr kumimoji="0" lang="en-US" sz="2400" b="0" i="0" u="none" strike="noStrike" kern="1200" cap="none" spc="-1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(alternatives are </a:t>
            </a:r>
            <a:r>
              <a:rPr kumimoji="0" lang="en-US" sz="2400" b="0" i="0" u="none" strike="noStrike" kern="1200" cap="none" spc="-1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PyTango</a:t>
            </a:r>
            <a:r>
              <a:rPr kumimoji="0" lang="en-US" sz="2400" b="0" i="0" u="none" strike="noStrike" kern="1200" cap="none" spc="-1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, </a:t>
            </a:r>
            <a:r>
              <a:rPr kumimoji="0" lang="en-US" sz="2400" b="1" i="0" u="none" strike="noStrike" kern="1200" cap="none" spc="-1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Taurus</a:t>
            </a:r>
            <a:r>
              <a:rPr kumimoji="0" lang="en-US" sz="2400" b="0" i="0" u="none" strike="noStrike" kern="1200" cap="none" spc="-1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, </a:t>
            </a:r>
            <a:r>
              <a:rPr kumimoji="0" lang="en-US" sz="2400" b="0" i="0" u="none" strike="noStrike" kern="1200" cap="none" spc="-1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Waltz, </a:t>
            </a:r>
            <a:r>
              <a:rPr kumimoji="0" lang="en-US" sz="2400" b="0" i="0" u="none" strike="noStrike" kern="1200" cap="none" spc="-1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WebJive</a:t>
            </a:r>
            <a:r>
              <a:rPr lang="en-US" sz="2400" spc="-1" dirty="0" smtClean="0">
                <a:solidFill>
                  <a:prstClr val="black"/>
                </a:solidFill>
                <a:latin typeface="Comic Sans MS"/>
                <a:ea typeface="DejaVu Sans"/>
                <a:cs typeface="DejaVu Sans"/>
              </a:rPr>
              <a:t>, </a:t>
            </a:r>
            <a:r>
              <a:rPr lang="en-US" sz="2400" spc="-1" dirty="0" err="1" smtClean="0">
                <a:solidFill>
                  <a:prstClr val="black"/>
                </a:solidFill>
                <a:latin typeface="Comic Sans MS"/>
                <a:ea typeface="DejaVu Sans"/>
                <a:cs typeface="DejaVu Sans"/>
              </a:rPr>
              <a:t>Jyse</a:t>
            </a:r>
            <a:r>
              <a:rPr lang="en-US" sz="2400" spc="-1" dirty="0" smtClean="0">
                <a:solidFill>
                  <a:prstClr val="black"/>
                </a:solidFill>
                <a:latin typeface="Comic Sans MS"/>
                <a:ea typeface="DejaVu Sans"/>
                <a:cs typeface="DejaVu Sans"/>
              </a:rPr>
              <a:t>, …)</a:t>
            </a:r>
            <a:endParaRPr kumimoji="0" lang="en-US" sz="2400" b="0" i="0" u="none" strike="noStrike" kern="1200" cap="none" spc="-1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DejaVu Sans"/>
              <a:cs typeface="DejaVu San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DejaVu Sans"/>
              <a:cs typeface="DejaVu San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US" sz="2400" b="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Archiver - </a:t>
            </a:r>
            <a:r>
              <a:rPr kumimoji="0" lang="en-US" sz="2400" b="1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HDB++ </a:t>
            </a:r>
            <a:r>
              <a:rPr kumimoji="0" lang="en-US" sz="2400" b="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(alternatives are HDB)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endParaRPr lang="en-US" sz="2400" spc="-1" dirty="0">
              <a:solidFill>
                <a:prstClr val="black"/>
              </a:solidFill>
              <a:latin typeface="Comic Sans MS"/>
              <a:ea typeface="DejaVu Sans"/>
              <a:cs typeface="DejaVu San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lang="en-US" sz="2400" spc="-1" dirty="0" smtClean="0">
                <a:solidFill>
                  <a:prstClr val="black"/>
                </a:solidFill>
                <a:latin typeface="Comic Sans MS"/>
                <a:ea typeface="DejaVu Sans"/>
                <a:cs typeface="DejaVu Sans"/>
              </a:rPr>
              <a:t>View logs – </a:t>
            </a:r>
            <a:r>
              <a:rPr lang="en-US" sz="2400" b="1" spc="-1" dirty="0" err="1" smtClean="0">
                <a:solidFill>
                  <a:prstClr val="black"/>
                </a:solidFill>
                <a:latin typeface="Comic Sans MS"/>
                <a:ea typeface="DejaVu Sans"/>
                <a:cs typeface="DejaVu Sans"/>
              </a:rPr>
              <a:t>Logviewer</a:t>
            </a:r>
            <a:r>
              <a:rPr lang="en-US" sz="2400" spc="-1" dirty="0" smtClean="0">
                <a:solidFill>
                  <a:prstClr val="black"/>
                </a:solidFill>
                <a:latin typeface="Comic Sans MS"/>
                <a:ea typeface="DejaVu Sans"/>
                <a:cs typeface="DejaVu Sans"/>
              </a:rPr>
              <a:t> (alternatives </a:t>
            </a:r>
            <a:r>
              <a:rPr lang="en-US" sz="2400" spc="-1" dirty="0" err="1" smtClean="0">
                <a:solidFill>
                  <a:prstClr val="black"/>
                </a:solidFill>
                <a:latin typeface="Comic Sans MS"/>
                <a:ea typeface="DejaVu Sans"/>
                <a:cs typeface="DejaVu Sans"/>
              </a:rPr>
              <a:t>Elasticsearch</a:t>
            </a:r>
            <a:r>
              <a:rPr lang="en-US" sz="2400" spc="-1" dirty="0" smtClean="0">
                <a:solidFill>
                  <a:prstClr val="black"/>
                </a:solidFill>
                <a:latin typeface="Comic Sans MS"/>
                <a:ea typeface="DejaVu Sans"/>
                <a:cs typeface="DejaVu Sans"/>
              </a:rPr>
              <a:t>)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6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-1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Tango Controls Concepts – 5</a:t>
            </a:r>
            <a:r>
              <a:rPr kumimoji="0" lang="en-US" sz="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en-US" sz="800" b="1" i="0" u="none" strike="noStrike" kern="1200" cap="none" spc="-1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October Tango Workshop @ ICALEPCS </a:t>
            </a:r>
            <a:r>
              <a:rPr kumimoji="0" lang="en-US" sz="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2019</a:t>
            </a:r>
            <a:endParaRPr kumimoji="0" lang="en-US" sz="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5945988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0" strike="noStrike" spc="-1" dirty="0">
                <a:solidFill>
                  <a:srgbClr val="000000"/>
                </a:solidFill>
                <a:latin typeface="Virgo 01"/>
              </a:rPr>
              <a:t>Tango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Virgo 01"/>
              </a:rPr>
              <a:t>Tools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Virgo 01"/>
              </a:rPr>
              <a:t> </a:t>
            </a:r>
            <a:r>
              <a:rPr lang="en-US" sz="2400" b="0" strike="noStrike" spc="-1" dirty="0">
                <a:solidFill>
                  <a:srgbClr val="000000"/>
                </a:solidFill>
                <a:latin typeface="Virgo 01"/>
              </a:rPr>
              <a:t>map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7583B12E-0D37-4119-9B87-369AFEFC0EB5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54</a:t>
            </a:fld>
            <a:endParaRPr lang="en-US" sz="800" b="0" strike="noStrike" spc="-1">
              <a:latin typeface="Times New Roman"/>
            </a:endParaRPr>
          </a:p>
        </p:txBody>
      </p:sp>
      <p:pic>
        <p:nvPicPr>
          <p:cNvPr id="430" name="Picture 429"/>
          <p:cNvPicPr/>
          <p:nvPr/>
        </p:nvPicPr>
        <p:blipFill>
          <a:blip r:embed="rId2"/>
          <a:stretch/>
        </p:blipFill>
        <p:spPr>
          <a:xfrm>
            <a:off x="891360" y="1246680"/>
            <a:ext cx="7361640" cy="5154120"/>
          </a:xfrm>
          <a:prstGeom prst="rect">
            <a:avLst/>
          </a:prstGeom>
          <a:ln w="36720">
            <a:noFill/>
          </a:ln>
        </p:spPr>
      </p:pic>
      <p:sp>
        <p:nvSpPr>
          <p:cNvPr id="6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trike="noStrike" spc="-1" dirty="0" smtClean="0">
                <a:solidFill>
                  <a:srgbClr val="000000"/>
                </a:solidFill>
                <a:latin typeface="Virgo 01"/>
              </a:rPr>
              <a:t>Bindings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Virgo 01"/>
              </a:rPr>
              <a:t> concept #14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58E59C50-EDC1-4BC7-9EBC-2C0A181C788F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55</a:t>
            </a:fld>
            <a:endParaRPr lang="en-US" sz="800" b="0" strike="noStrike" spc="-1">
              <a:latin typeface="Times New Roman"/>
            </a:endParaRPr>
          </a:p>
        </p:txBody>
      </p:sp>
      <p:pic>
        <p:nvPicPr>
          <p:cNvPr id="434" name="Picture 433"/>
          <p:cNvPicPr/>
          <p:nvPr/>
        </p:nvPicPr>
        <p:blipFill>
          <a:blip r:embed="rId2"/>
          <a:stretch/>
        </p:blipFill>
        <p:spPr>
          <a:xfrm>
            <a:off x="1440" y="1280880"/>
            <a:ext cx="9142200" cy="4844160"/>
          </a:xfrm>
          <a:prstGeom prst="rect">
            <a:avLst/>
          </a:prstGeom>
          <a:ln w="36720">
            <a:noFill/>
          </a:ln>
        </p:spPr>
      </p:pic>
      <p:sp>
        <p:nvSpPr>
          <p:cNvPr id="435" name="CustomShape 4"/>
          <p:cNvSpPr/>
          <p:nvPr/>
        </p:nvSpPr>
        <p:spPr>
          <a:xfrm>
            <a:off x="0" y="4572720"/>
            <a:ext cx="1645920" cy="1188000"/>
          </a:xfrm>
          <a:prstGeom prst="ellipse">
            <a:avLst/>
          </a:prstGeom>
          <a:noFill/>
          <a:ln w="36720">
            <a:solidFill>
              <a:srgbClr val="FF420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0" strike="noStrike" spc="-1" dirty="0">
                <a:solidFill>
                  <a:srgbClr val="000000"/>
                </a:solidFill>
                <a:latin typeface="Virgo 01"/>
              </a:rPr>
              <a:t>Tango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Virgo 01"/>
              </a:rPr>
              <a:t>Bindings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Virgo 01"/>
              </a:rPr>
              <a:t> </a:t>
            </a:r>
            <a:r>
              <a:rPr lang="en-US" sz="2400" b="0" strike="noStrike" spc="-1" dirty="0">
                <a:solidFill>
                  <a:srgbClr val="000000"/>
                </a:solidFill>
                <a:latin typeface="Virgo 01"/>
              </a:rPr>
              <a:t>map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6E2A21D9-14D6-44F8-8B3D-2131C5E4351A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56</a:t>
            </a:fld>
            <a:endParaRPr lang="en-US" sz="800" b="0" strike="noStrike" spc="-1">
              <a:latin typeface="Times New Roman"/>
            </a:endParaRPr>
          </a:p>
        </p:txBody>
      </p:sp>
      <p:pic>
        <p:nvPicPr>
          <p:cNvPr id="439" name="Picture 438"/>
          <p:cNvPicPr/>
          <p:nvPr/>
        </p:nvPicPr>
        <p:blipFill>
          <a:blip r:embed="rId2"/>
          <a:stretch/>
        </p:blipFill>
        <p:spPr>
          <a:xfrm>
            <a:off x="1098000" y="822960"/>
            <a:ext cx="6948000" cy="5120640"/>
          </a:xfrm>
          <a:prstGeom prst="rect">
            <a:avLst/>
          </a:prstGeom>
          <a:ln w="36720">
            <a:noFill/>
          </a:ln>
        </p:spPr>
      </p:pic>
      <p:sp>
        <p:nvSpPr>
          <p:cNvPr id="6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rgo 01"/>
                <a:ea typeface="DejaVu Sans"/>
                <a:cs typeface="DejaVu Sans"/>
              </a:rPr>
              <a:t>Bindings</a:t>
            </a:r>
            <a:r>
              <a:rPr kumimoji="0" lang="en-US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rgo 01"/>
                <a:ea typeface="DejaVu Sans"/>
                <a:cs typeface="DejaVu Sans"/>
              </a:rPr>
              <a:t> concept #14 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376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91D80-B21B-46CA-A7B6-369AE605BE76}" type="slidenum">
              <a:rPr kumimoji="0" lang="en-US" sz="800" b="1" i="0" u="none" strike="noStrike" kern="1200" cap="none" spc="-1" normalizeH="0" baseline="0" noProof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378" name="TextShape 4"/>
          <p:cNvSpPr txBox="1"/>
          <p:nvPr/>
        </p:nvSpPr>
        <p:spPr>
          <a:xfrm>
            <a:off x="457200" y="903600"/>
            <a:ext cx="8784720" cy="5598720"/>
          </a:xfrm>
          <a:prstGeom prst="rect">
            <a:avLst/>
          </a:prstGeom>
          <a:noFill/>
          <a:ln w="36720">
            <a:noFill/>
          </a:ln>
        </p:spPr>
        <p:txBody>
          <a:bodyPr lIns="90000" tIns="45000" rIns="90000" bIns="45000"/>
          <a:lstStyle/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US" sz="2400" b="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Many language bindings exist – main ones are </a:t>
            </a:r>
            <a:r>
              <a:rPr kumimoji="0" lang="en-US" sz="2400" b="1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C++</a:t>
            </a:r>
            <a:r>
              <a:rPr kumimoji="0" lang="en-US" sz="2400" b="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, </a:t>
            </a:r>
            <a:r>
              <a:rPr kumimoji="0" lang="en-US" sz="2400" b="1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Python</a:t>
            </a:r>
            <a:r>
              <a:rPr kumimoji="0" lang="en-US" sz="2400" b="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 and </a:t>
            </a:r>
            <a:r>
              <a:rPr kumimoji="0" lang="en-US" sz="2400" b="1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Java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endParaRPr lang="en-US" sz="2400" spc="-1" dirty="0">
              <a:solidFill>
                <a:prstClr val="black"/>
              </a:solidFill>
              <a:latin typeface="Comic Sans MS"/>
              <a:ea typeface="DejaVu Sans"/>
              <a:cs typeface="DejaVu San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US" sz="2400" b="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C++ is core implementation language,</a:t>
            </a:r>
            <a:r>
              <a:rPr kumimoji="0" lang="en-US" sz="2400" b="0" i="0" u="none" strike="noStrike" kern="1200" cap="none" spc="-1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 support C++11 (with some arcane CORBA memory management specifics)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/>
            </a:r>
            <a:b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</a:br>
            <a:r>
              <a:rPr kumimoji="0" lang="en-US" sz="2400" b="0" i="1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 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US" sz="2400" b="1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Python</a:t>
            </a:r>
            <a:r>
              <a:rPr kumimoji="0" lang="en-US" sz="2400" b="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 binding builds on C++ using </a:t>
            </a:r>
            <a:r>
              <a:rPr kumimoji="0" lang="en-US" sz="2400" b="1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Boost</a:t>
            </a:r>
            <a:r>
              <a:rPr kumimoji="0" lang="en-US" sz="2400" b="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 Python (new implementation with </a:t>
            </a:r>
            <a:r>
              <a:rPr kumimoji="0" lang="en-US" sz="2400" b="1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PyBind11</a:t>
            </a:r>
            <a:r>
              <a:rPr kumimoji="0" lang="en-US" sz="2400" b="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 in progress). </a:t>
            </a:r>
            <a:r>
              <a:rPr lang="en-US" sz="2400" spc="-1" dirty="0" smtClean="0">
                <a:solidFill>
                  <a:prstClr val="black"/>
                </a:solidFill>
                <a:latin typeface="Comic Sans MS"/>
                <a:ea typeface="DejaVu Sans"/>
                <a:cs typeface="DejaVu Sans"/>
              </a:rPr>
              <a:t>“Low-level” and “High-level” versions exist. HL-API is </a:t>
            </a:r>
            <a:r>
              <a:rPr lang="en-US" sz="2400" spc="-1" dirty="0" smtClean="0">
                <a:solidFill>
                  <a:prstClr val="black"/>
                </a:solidFill>
                <a:latin typeface="Comic Sans MS"/>
                <a:ea typeface="DejaVu Sans"/>
                <a:cs typeface="DejaVu Sans"/>
              </a:rPr>
              <a:t>more </a:t>
            </a:r>
            <a:r>
              <a:rPr lang="en-US" sz="2400" spc="-1" dirty="0" err="1" smtClean="0">
                <a:solidFill>
                  <a:prstClr val="black"/>
                </a:solidFill>
                <a:latin typeface="Comic Sans MS"/>
                <a:ea typeface="DejaVu Sans"/>
                <a:cs typeface="DejaVu Sans"/>
              </a:rPr>
              <a:t>Pythonic</a:t>
            </a:r>
            <a:endParaRPr kumimoji="0" lang="en-US" sz="2400" b="0" i="0" u="none" strike="noStrike" kern="1200" cap="none" spc="-1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DejaVu Sans"/>
              <a:cs typeface="DejaVu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en-US" sz="2400" b="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 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US" sz="2400" b="1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Java</a:t>
            </a:r>
            <a:r>
              <a:rPr kumimoji="0" lang="en-US" sz="2400" b="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 implementation based on </a:t>
            </a:r>
            <a:r>
              <a:rPr kumimoji="0" lang="en-US" sz="2400" b="1" i="0" u="none" strike="noStrike" kern="1200" cap="none" spc="-1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Jacorb</a:t>
            </a:r>
            <a:r>
              <a:rPr lang="en-US" sz="2400" spc="-1" dirty="0" smtClean="0">
                <a:solidFill>
                  <a:prstClr val="black"/>
                </a:solidFill>
                <a:latin typeface="Comic Sans MS"/>
                <a:ea typeface="DejaVu Sans"/>
                <a:cs typeface="DejaVu Sans"/>
              </a:rPr>
              <a:t>. Currently supports Java 8 but will work with Java 11 (13?) with extra CORBA </a:t>
            </a:r>
            <a:r>
              <a:rPr lang="en-US" sz="2400" spc="-1" dirty="0" smtClean="0">
                <a:solidFill>
                  <a:prstClr val="black"/>
                </a:solidFill>
                <a:latin typeface="Comic Sans MS"/>
                <a:ea typeface="DejaVu Sans"/>
                <a:cs typeface="DejaVu Sans"/>
              </a:rPr>
              <a:t>libraries.</a:t>
            </a:r>
            <a:endParaRPr kumimoji="0" lang="en-US" sz="2400" b="0" i="0" u="none" strike="noStrike" kern="1200" cap="none" spc="-1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DejaVu Sans"/>
              <a:cs typeface="DejaVu San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DejaVu Sans"/>
              <a:cs typeface="DejaVu San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US" sz="2400" b="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Bindings for </a:t>
            </a:r>
            <a:r>
              <a:rPr kumimoji="0" lang="en-US" sz="2400" b="1" i="0" u="none" strike="noStrike" kern="1200" cap="none" spc="-1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Labview</a:t>
            </a:r>
            <a:r>
              <a:rPr kumimoji="0" lang="en-US" sz="2400" b="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, </a:t>
            </a:r>
            <a:r>
              <a:rPr kumimoji="0" lang="en-US" sz="2400" b="1" i="0" u="none" strike="noStrike" kern="1200" cap="none" spc="-1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Matlab</a:t>
            </a:r>
            <a:r>
              <a:rPr kumimoji="0" lang="en-US" sz="2400" b="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, </a:t>
            </a:r>
            <a:r>
              <a:rPr kumimoji="0" lang="en-US" sz="2400" b="1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Octave</a:t>
            </a:r>
            <a:r>
              <a:rPr kumimoji="0" lang="en-US" sz="2400" b="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, </a:t>
            </a:r>
            <a:r>
              <a:rPr kumimoji="0" lang="en-US" sz="2400" b="1" i="0" u="none" strike="noStrike" kern="1200" cap="none" spc="-1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Igorpro</a:t>
            </a:r>
            <a:r>
              <a:rPr kumimoji="0" lang="en-US" sz="2400" b="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 available.</a:t>
            </a:r>
          </a:p>
        </p:txBody>
      </p:sp>
      <p:sp>
        <p:nvSpPr>
          <p:cNvPr id="6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-1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Tango Controls Concepts – 5</a:t>
            </a:r>
            <a:r>
              <a:rPr kumimoji="0" lang="en-US" sz="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en-US" sz="800" b="1" i="0" u="none" strike="noStrike" kern="1200" cap="none" spc="-1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October Tango Workshop @ ICALEPCS </a:t>
            </a:r>
            <a:r>
              <a:rPr kumimoji="0" lang="en-US" sz="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2019</a:t>
            </a:r>
            <a:endParaRPr kumimoji="0" lang="en-US" sz="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2891256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/>
          <a:stretch/>
        </p:blipFill>
        <p:spPr>
          <a:xfrm>
            <a:off x="6502662" y="2948400"/>
            <a:ext cx="2460978" cy="3211689"/>
          </a:xfrm>
          <a:prstGeom prst="rect">
            <a:avLst/>
          </a:prstGeom>
          <a:ln w="36720">
            <a:noFill/>
          </a:ln>
        </p:spPr>
      </p:pic>
      <p:sp>
        <p:nvSpPr>
          <p:cNvPr id="380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rgo 01"/>
                <a:ea typeface="DejaVu Sans"/>
                <a:cs typeface="DejaVu Sans"/>
              </a:rPr>
              <a:t>Bindings</a:t>
            </a:r>
            <a:r>
              <a:rPr kumimoji="0" lang="en-US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rgo 01"/>
                <a:ea typeface="DejaVu Sans"/>
                <a:cs typeface="DejaVu Sans"/>
              </a:rPr>
              <a:t> </a:t>
            </a: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irgo 01"/>
                <a:ea typeface="DejaVu Sans"/>
                <a:cs typeface="DejaVu Sans"/>
              </a:rPr>
              <a:t>thought experiment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381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745B4-8C24-496F-8C61-82DC5ADC5A39}" type="slidenum">
              <a:rPr kumimoji="0" lang="en-US" sz="800" b="1" i="0" u="none" strike="noStrike" kern="1200" cap="none" spc="-1" normalizeH="0" baseline="0" noProof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383" name="TextShape 4"/>
          <p:cNvSpPr txBox="1"/>
          <p:nvPr/>
        </p:nvSpPr>
        <p:spPr>
          <a:xfrm>
            <a:off x="601200" y="795600"/>
            <a:ext cx="8533440" cy="2208960"/>
          </a:xfrm>
          <a:prstGeom prst="rect">
            <a:avLst/>
          </a:prstGeom>
          <a:noFill/>
          <a:ln w="36720">
            <a:noFill/>
          </a:ln>
        </p:spPr>
        <p:txBody>
          <a:bodyPr lIns="90000" tIns="45000" rIns="90000" bIns="45000"/>
          <a:lstStyle/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US" sz="2400" b="1" i="0" u="none" strike="noStrike" kern="1200" cap="none" spc="-1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PyTango</a:t>
            </a:r>
            <a:r>
              <a:rPr kumimoji="0" lang="en-US" sz="2400" b="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 is the</a:t>
            </a:r>
            <a:r>
              <a:rPr kumimoji="0" lang="en-US" sz="2400" b="0" i="0" u="none" strike="noStrike" kern="1200" cap="none" spc="-1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 most used language binding</a:t>
            </a:r>
            <a:br>
              <a:rPr kumimoji="0" lang="en-US" sz="2400" b="0" i="0" u="none" strike="noStrike" kern="1200" cap="none" spc="-1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</a:br>
            <a:r>
              <a:rPr kumimoji="0" lang="en-US" sz="2400" b="0" i="0" u="none" strike="noStrike" kern="1200" cap="none" spc="-1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by newcomers to Tango. The High Level </a:t>
            </a:r>
            <a:br>
              <a:rPr kumimoji="0" lang="en-US" sz="2400" b="0" i="0" u="none" strike="noStrike" kern="1200" cap="none" spc="-1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</a:br>
            <a:r>
              <a:rPr kumimoji="0" lang="en-US" sz="2400" b="0" i="0" u="none" strike="noStrike" kern="1200" cap="none" spc="-1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API has made it extremely simple to use.</a:t>
            </a:r>
            <a:br>
              <a:rPr kumimoji="0" lang="en-US" sz="2400" b="0" i="0" u="none" strike="noStrike" kern="1200" cap="none" spc="-1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</a:br>
            <a:r>
              <a:rPr kumimoji="0" lang="en-US" sz="2400" b="0" i="0" u="none" strike="noStrike" kern="1200" cap="none" spc="-1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Python can be used from </a:t>
            </a:r>
            <a:r>
              <a:rPr kumimoji="0" lang="en-US" sz="2400" b="0" i="0" u="none" strike="noStrike" kern="1200" cap="none" spc="-1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Jupyter</a:t>
            </a:r>
            <a:r>
              <a:rPr kumimoji="0" lang="en-US" sz="2400" b="0" i="0" u="none" strike="noStrike" kern="1200" cap="none" spc="-1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/>
            </a:r>
            <a:br>
              <a:rPr kumimoji="0" lang="en-US" sz="2400" b="0" i="0" u="none" strike="noStrike" kern="1200" cap="none" spc="-1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</a:br>
            <a:r>
              <a:rPr kumimoji="0" lang="en-US" sz="2400" b="0" i="0" u="none" strike="noStrike" kern="1200" cap="none" spc="-1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notebooks + web easily.</a:t>
            </a:r>
            <a:r>
              <a:rPr kumimoji="0" lang="en-US" sz="2400" b="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 </a:t>
            </a:r>
            <a:endParaRPr kumimoji="0" lang="en-US" sz="2400" b="0" i="0" u="none" strike="noStrike" kern="1200" cap="none" spc="-1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DejaVu Sans"/>
              <a:cs typeface="DejaVu San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US" sz="2400" b="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Which </a:t>
            </a:r>
            <a:r>
              <a:rPr kumimoji="0" lang="en-US" sz="2400" b="1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language</a:t>
            </a:r>
            <a:r>
              <a:rPr kumimoji="0" lang="en-US" sz="2400" b="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 do you plan to use?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DejaVu Sans"/>
              <a:cs typeface="DejaVu San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US" sz="2400" b="1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QUESTIONS</a:t>
            </a:r>
            <a:r>
              <a:rPr kumimoji="0" lang="en-US" sz="2400" b="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?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384" name="CustomShape 5"/>
          <p:cNvSpPr/>
          <p:nvPr/>
        </p:nvSpPr>
        <p:spPr>
          <a:xfrm rot="3609000">
            <a:off x="7301880" y="1222200"/>
            <a:ext cx="1631880" cy="1679040"/>
          </a:xfrm>
          <a:prstGeom prst="cloudCallout">
            <a:avLst>
              <a:gd name="adj1" fmla="val 84743"/>
              <a:gd name="adj2" fmla="val 31017"/>
            </a:avLst>
          </a:prstGeom>
          <a:noFill/>
          <a:ln w="36720">
            <a:solidFill>
              <a:srgbClr val="FF420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-1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Tango Controls Concepts – 5</a:t>
            </a:r>
            <a:r>
              <a:rPr kumimoji="0" lang="en-US" sz="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en-US" sz="800" b="1" i="0" u="none" strike="noStrike" kern="1200" cap="none" spc="-1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October Tango Workshop @ ICALEPCS </a:t>
            </a:r>
            <a:r>
              <a:rPr kumimoji="0" lang="en-US" sz="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2019</a:t>
            </a:r>
            <a:endParaRPr kumimoji="0" lang="en-US" sz="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49983" y="1716168"/>
            <a:ext cx="179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-1" dirty="0" smtClean="0">
                <a:solidFill>
                  <a:prstClr val="black"/>
                </a:solidFill>
                <a:latin typeface="Comic Sans MS"/>
              </a:rPr>
              <a:t>I should </a:t>
            </a:r>
            <a:br>
              <a:rPr lang="en-US" b="1" spc="-1" dirty="0" smtClean="0">
                <a:solidFill>
                  <a:prstClr val="black"/>
                </a:solidFill>
                <a:latin typeface="Comic Sans MS"/>
              </a:rPr>
            </a:br>
            <a:r>
              <a:rPr lang="en-US" b="1" spc="-1" dirty="0" smtClean="0">
                <a:solidFill>
                  <a:prstClr val="black"/>
                </a:solidFill>
                <a:latin typeface="Comic Sans MS"/>
              </a:rPr>
              <a:t>TRY </a:t>
            </a:r>
            <a:r>
              <a:rPr lang="en-US" b="1" spc="-1" dirty="0" err="1" smtClean="0">
                <a:solidFill>
                  <a:prstClr val="black"/>
                </a:solidFill>
                <a:latin typeface="Comic Sans MS"/>
              </a:rPr>
              <a:t>PyTango</a:t>
            </a:r>
            <a:r>
              <a:rPr lang="en-US" b="1" spc="-1" dirty="0" smtClean="0">
                <a:solidFill>
                  <a:prstClr val="black"/>
                </a:solidFill>
                <a:latin typeface="Comic Sans MS"/>
              </a:rPr>
              <a:t>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51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9057"/>
          <a:stretch/>
        </p:blipFill>
        <p:spPr>
          <a:xfrm>
            <a:off x="23446" y="646754"/>
            <a:ext cx="9108831" cy="5743575"/>
          </a:xfrm>
          <a:prstGeom prst="rect">
            <a:avLst/>
          </a:prstGeom>
        </p:spPr>
      </p:pic>
      <p:sp>
        <p:nvSpPr>
          <p:cNvPr id="440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pc="-1" dirty="0" smtClean="0">
                <a:solidFill>
                  <a:srgbClr val="000000"/>
                </a:solidFill>
                <a:latin typeface="Virgo 01"/>
              </a:rPr>
              <a:t>Read the </a:t>
            </a:r>
            <a:r>
              <a:rPr lang="en-US" sz="2400" b="1" spc="-1" dirty="0" smtClean="0">
                <a:solidFill>
                  <a:srgbClr val="000000"/>
                </a:solidFill>
                <a:latin typeface="Virgo 01"/>
              </a:rPr>
              <a:t>Documentation !</a:t>
            </a:r>
            <a:endParaRPr lang="en-US" sz="24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64BB9486-7D30-42F2-92E7-B7A174B590DA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59</a:t>
            </a:fld>
            <a:endParaRPr lang="en-US" sz="800" b="0" strike="noStrike" spc="-1">
              <a:latin typeface="Times New Roman"/>
            </a:endParaRPr>
          </a:p>
        </p:txBody>
      </p:sp>
      <p:sp>
        <p:nvSpPr>
          <p:cNvPr id="7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 rot="19582239">
            <a:off x="80085" y="2834142"/>
            <a:ext cx="9993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https://tango-controls.readthedocs.io</a:t>
            </a:r>
            <a:r>
              <a:rPr lang="en-US" sz="4000" b="1" dirty="0" smtClean="0">
                <a:solidFill>
                  <a:srgbClr val="FF0000"/>
                </a:solidFill>
              </a:rPr>
              <a:t>/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trike="noStrike" spc="-1" dirty="0">
                <a:solidFill>
                  <a:srgbClr val="000000"/>
                </a:solidFill>
                <a:latin typeface="Virgo 01"/>
              </a:rPr>
              <a:t>Distributed objects</a:t>
            </a:r>
            <a:endParaRPr lang="en-US" sz="24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TextShape 3"/>
          <p:cNvSpPr txBox="1"/>
          <p:nvPr/>
        </p:nvSpPr>
        <p:spPr>
          <a:xfrm>
            <a:off x="235440" y="5303520"/>
            <a:ext cx="9052560" cy="1372320"/>
          </a:xfrm>
          <a:prstGeom prst="rect">
            <a:avLst/>
          </a:prstGeom>
          <a:noFill/>
          <a:ln w="36720">
            <a:noFill/>
          </a:ln>
        </p:spPr>
        <p:txBody>
          <a:bodyPr lIns="90000" tIns="45000" rIns="90000" bIns="45000"/>
          <a:lstStyle/>
          <a:p>
            <a:endParaRPr lang="en-US" sz="1800" b="0" strike="noStrike" spc="-1">
              <a:latin typeface="Arial"/>
            </a:endParaRPr>
          </a:p>
          <a:p>
            <a:r>
              <a:rPr lang="en-US" sz="2400" b="1" strike="noStrike" spc="-1">
                <a:solidFill>
                  <a:srgbClr val="009900"/>
                </a:solidFill>
                <a:latin typeface="Comic Sans MS"/>
              </a:rPr>
              <a:t>Tango implements Microservices not Distributed Objects ! 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217" name="Picture 216"/>
          <p:cNvPicPr/>
          <p:nvPr/>
        </p:nvPicPr>
        <p:blipFill>
          <a:blip r:embed="rId2"/>
          <a:stretch/>
        </p:blipFill>
        <p:spPr>
          <a:xfrm>
            <a:off x="2155680" y="925920"/>
            <a:ext cx="5747400" cy="4560480"/>
          </a:xfrm>
          <a:prstGeom prst="rect">
            <a:avLst/>
          </a:prstGeom>
          <a:ln w="36720">
            <a:noFill/>
          </a:ln>
        </p:spPr>
      </p:pic>
      <p:sp>
        <p:nvSpPr>
          <p:cNvPr id="6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6467"/>
            <a:ext cx="9467850" cy="5019675"/>
          </a:xfrm>
          <a:prstGeom prst="rect">
            <a:avLst/>
          </a:prstGeom>
        </p:spPr>
      </p:pic>
      <p:sp>
        <p:nvSpPr>
          <p:cNvPr id="440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pc="-1" dirty="0" smtClean="0">
                <a:solidFill>
                  <a:srgbClr val="000000"/>
                </a:solidFill>
                <a:latin typeface="Virgo 01"/>
              </a:rPr>
              <a:t>GitHub – Tango Controls </a:t>
            </a:r>
            <a:r>
              <a:rPr lang="en-US" sz="2400" b="1" spc="-1" dirty="0" err="1" smtClean="0">
                <a:solidFill>
                  <a:srgbClr val="000000"/>
                </a:solidFill>
                <a:latin typeface="Virgo 01"/>
              </a:rPr>
              <a:t>organisation</a:t>
            </a:r>
            <a:endParaRPr lang="en-US" sz="24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64BB9486-7D30-42F2-92E7-B7A174B590DA}" type="slidenum">
              <a:rPr lang="en-US" sz="800" b="1" strike="noStrike" spc="-1">
                <a:solidFill>
                  <a:srgbClr val="132577"/>
                </a:solidFill>
                <a:latin typeface="Arial"/>
              </a:rPr>
              <a:t>60</a:t>
            </a:fld>
            <a:endParaRPr lang="en-US" sz="800" b="0" strike="noStrike" spc="-1">
              <a:latin typeface="Times New Roman"/>
            </a:endParaRPr>
          </a:p>
        </p:txBody>
      </p:sp>
      <p:sp>
        <p:nvSpPr>
          <p:cNvPr id="7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 rot="19582239">
            <a:off x="80085" y="2834142"/>
            <a:ext cx="9993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https://github.com/tango-controls</a:t>
            </a:r>
          </a:p>
        </p:txBody>
      </p:sp>
    </p:spTree>
    <p:extLst>
      <p:ext uri="{BB962C8B-B14F-4D97-AF65-F5344CB8AC3E}">
        <p14:creationId xmlns:p14="http://schemas.microsoft.com/office/powerpoint/2010/main" val="246446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pc="-1" dirty="0" smtClean="0">
                <a:solidFill>
                  <a:srgbClr val="000000"/>
                </a:solidFill>
                <a:latin typeface="Virgo 01"/>
                <a:ea typeface="DejaVu Sans"/>
                <a:cs typeface="DejaVu Sans"/>
              </a:rPr>
              <a:t>Discussion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381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745B4-8C24-496F-8C61-82DC5ADC5A39}" type="slidenum">
              <a:rPr kumimoji="0" lang="en-US" sz="800" b="1" i="0" u="none" strike="noStrike" kern="1200" cap="none" spc="-1" normalizeH="0" baseline="0" noProof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383" name="TextShape 4"/>
          <p:cNvSpPr txBox="1"/>
          <p:nvPr/>
        </p:nvSpPr>
        <p:spPr>
          <a:xfrm>
            <a:off x="718641" y="1004371"/>
            <a:ext cx="8533440" cy="2208960"/>
          </a:xfrm>
          <a:prstGeom prst="rect">
            <a:avLst/>
          </a:prstGeom>
          <a:noFill/>
          <a:ln w="36720">
            <a:noFill/>
          </a:ln>
        </p:spPr>
        <p:txBody>
          <a:bodyPr lIns="90000" tIns="45000" rIns="90000" bIns="45000"/>
          <a:lstStyle/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US" sz="4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QUESTIONS</a:t>
            </a:r>
            <a:endParaRPr kumimoji="0" lang="en-US" sz="4400" b="0" i="0" u="none" strike="noStrike" kern="1200" cap="none" spc="-1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DejaVu Sans"/>
              <a:cs typeface="DejaVu San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endParaRPr lang="en-US" sz="4400" spc="-1" dirty="0">
              <a:solidFill>
                <a:prstClr val="black"/>
              </a:solidFill>
              <a:latin typeface="Comic Sans MS"/>
              <a:ea typeface="DejaVu Sans"/>
              <a:cs typeface="DejaVu San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US" sz="4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/>
                <a:ea typeface="DejaVu Sans"/>
                <a:cs typeface="DejaVu Sans"/>
              </a:rPr>
              <a:t>REACTIONS</a:t>
            </a:r>
            <a:endParaRPr kumimoji="0" lang="en-US" sz="4400" b="0" i="0" u="none" strike="noStrike" kern="1200" cap="none" spc="-1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DejaVu Sans"/>
              <a:cs typeface="DejaVu San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endParaRPr lang="en-US" sz="4400" spc="-1" dirty="0">
              <a:solidFill>
                <a:prstClr val="black"/>
              </a:solidFill>
              <a:latin typeface="Comic Sans MS"/>
              <a:ea typeface="DejaVu Sans"/>
              <a:cs typeface="DejaVu San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lang="en-US" sz="4400" b="1" spc="-1" dirty="0" smtClean="0">
                <a:solidFill>
                  <a:srgbClr val="FF0000"/>
                </a:solidFill>
                <a:latin typeface="Comic Sans MS"/>
                <a:ea typeface="DejaVu Sans"/>
                <a:cs typeface="DejaVu Sans"/>
              </a:rPr>
              <a:t>REQUESTS</a:t>
            </a:r>
            <a:endParaRPr kumimoji="0" lang="en-US" sz="4400" b="1" i="0" u="none" strike="noStrike" kern="1200" cap="none" spc="-1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384" name="CustomShape 5"/>
          <p:cNvSpPr/>
          <p:nvPr/>
        </p:nvSpPr>
        <p:spPr>
          <a:xfrm rot="3609000">
            <a:off x="7301880" y="1222200"/>
            <a:ext cx="1631880" cy="1679040"/>
          </a:xfrm>
          <a:prstGeom prst="cloudCallout">
            <a:avLst>
              <a:gd name="adj1" fmla="val 84743"/>
              <a:gd name="adj2" fmla="val 31017"/>
            </a:avLst>
          </a:prstGeom>
          <a:noFill/>
          <a:ln w="36720">
            <a:solidFill>
              <a:srgbClr val="FF420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85" name="Picture 384"/>
          <p:cNvPicPr/>
          <p:nvPr/>
        </p:nvPicPr>
        <p:blipFill>
          <a:blip r:embed="rId2"/>
          <a:stretch/>
        </p:blipFill>
        <p:spPr>
          <a:xfrm>
            <a:off x="7306200" y="1521360"/>
            <a:ext cx="1814760" cy="1005840"/>
          </a:xfrm>
          <a:prstGeom prst="rect">
            <a:avLst/>
          </a:prstGeom>
          <a:ln w="36720">
            <a:noFill/>
          </a:ln>
        </p:spPr>
      </p:pic>
      <p:sp>
        <p:nvSpPr>
          <p:cNvPr id="9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-1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Tango Controls Concepts – 5</a:t>
            </a:r>
            <a:r>
              <a:rPr kumimoji="0" lang="en-US" sz="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en-US" sz="800" b="1" i="0" u="none" strike="noStrike" kern="1200" cap="none" spc="-1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October Tango Workshop @ ICALEPCS </a:t>
            </a:r>
            <a:r>
              <a:rPr kumimoji="0" lang="en-US" sz="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2019</a:t>
            </a:r>
            <a:endParaRPr kumimoji="0" lang="en-US" sz="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/>
          <a:stretch/>
        </p:blipFill>
        <p:spPr>
          <a:xfrm>
            <a:off x="6502662" y="2948400"/>
            <a:ext cx="2460978" cy="3211689"/>
          </a:xfrm>
          <a:prstGeom prst="rect">
            <a:avLst/>
          </a:prstGeom>
          <a:ln w="36720">
            <a:noFill/>
          </a:ln>
        </p:spPr>
      </p:pic>
    </p:spTree>
    <p:extLst>
      <p:ext uri="{BB962C8B-B14F-4D97-AF65-F5344CB8AC3E}">
        <p14:creationId xmlns:p14="http://schemas.microsoft.com/office/powerpoint/2010/main" val="28286756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pc="-1" dirty="0" smtClean="0">
                <a:solidFill>
                  <a:srgbClr val="000000"/>
                </a:solidFill>
                <a:latin typeface="Virgo 01"/>
                <a:ea typeface="DejaVu Sans"/>
                <a:cs typeface="DejaVu Sans"/>
              </a:rPr>
              <a:t>Thank you for your interest !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381" name="TextShape 2"/>
          <p:cNvSpPr txBox="1"/>
          <p:nvPr/>
        </p:nvSpPr>
        <p:spPr>
          <a:xfrm>
            <a:off x="179640" y="6483600"/>
            <a:ext cx="41328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745B4-8C24-496F-8C61-82DC5ADC5A39}" type="slidenum">
              <a:rPr kumimoji="0" lang="en-US" sz="800" b="1" i="0" u="none" strike="noStrike" kern="1200" cap="none" spc="-1" normalizeH="0" baseline="0" noProof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9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-1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Tango Controls Concepts – 5</a:t>
            </a:r>
            <a:r>
              <a:rPr kumimoji="0" lang="en-US" sz="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en-US" sz="800" b="1" i="0" u="none" strike="noStrike" kern="1200" cap="none" spc="-1" normalizeH="0" baseline="0" noProof="0" dirty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October Tango Workshop @ ICALEPCS </a:t>
            </a:r>
            <a:r>
              <a:rPr kumimoji="0" lang="en-US" sz="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2019</a:t>
            </a:r>
            <a:endParaRPr kumimoji="0" lang="en-US" sz="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DejaVu Sans"/>
              <a:cs typeface="DejaVu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0" y="615246"/>
            <a:ext cx="7732330" cy="626198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/>
        </p:blipFill>
        <p:spPr>
          <a:xfrm>
            <a:off x="7911970" y="4915895"/>
            <a:ext cx="1210463" cy="1942105"/>
          </a:xfrm>
          <a:prstGeom prst="rect">
            <a:avLst/>
          </a:prstGeom>
          <a:ln w="36720"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7029772" y="2297183"/>
            <a:ext cx="1764396" cy="1752573"/>
            <a:chOff x="7445802" y="2229450"/>
            <a:chExt cx="1764396" cy="1752573"/>
          </a:xfrm>
        </p:grpSpPr>
        <p:sp>
          <p:nvSpPr>
            <p:cNvPr id="384" name="CustomShape 5"/>
            <p:cNvSpPr/>
            <p:nvPr/>
          </p:nvSpPr>
          <p:spPr>
            <a:xfrm rot="3609000">
              <a:off x="7451713" y="2223539"/>
              <a:ext cx="1752573" cy="1764396"/>
            </a:xfrm>
            <a:prstGeom prst="cloudCallout">
              <a:avLst>
                <a:gd name="adj1" fmla="val 100754"/>
                <a:gd name="adj2" fmla="val 13587"/>
              </a:avLst>
            </a:prstGeom>
            <a:noFill/>
            <a:ln w="36720">
              <a:solidFill>
                <a:srgbClr val="5AB02A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Rectangle 2"/>
            <p:cNvSpPr/>
            <p:nvPr/>
          </p:nvSpPr>
          <p:spPr>
            <a:xfrm>
              <a:off x="7510411" y="2717654"/>
              <a:ext cx="163358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spc="-1" dirty="0" smtClean="0">
                  <a:solidFill>
                    <a:srgbClr val="5AB02A"/>
                  </a:solidFill>
                  <a:latin typeface="Comic Sans MS"/>
                </a:rPr>
                <a:t>I think I will</a:t>
              </a:r>
              <a:br>
                <a:rPr lang="en-US" b="1" spc="-1" dirty="0" smtClean="0">
                  <a:solidFill>
                    <a:srgbClr val="5AB02A"/>
                  </a:solidFill>
                  <a:latin typeface="Comic Sans MS"/>
                </a:rPr>
              </a:br>
              <a:r>
                <a:rPr lang="en-US" b="1" spc="-1" dirty="0" smtClean="0">
                  <a:solidFill>
                    <a:srgbClr val="5AB02A"/>
                  </a:solidFill>
                  <a:latin typeface="Comic Sans MS"/>
                </a:rPr>
                <a:t>try Tango </a:t>
              </a:r>
              <a:br>
                <a:rPr lang="en-US" b="1" spc="-1" dirty="0" smtClean="0">
                  <a:solidFill>
                    <a:srgbClr val="5AB02A"/>
                  </a:solidFill>
                  <a:latin typeface="Comic Sans MS"/>
                </a:rPr>
              </a:br>
              <a:r>
                <a:rPr lang="en-US" b="1" spc="-1" dirty="0" smtClean="0">
                  <a:solidFill>
                    <a:srgbClr val="5AB02A"/>
                  </a:solidFill>
                  <a:latin typeface="Comic Sans MS"/>
                </a:rPr>
                <a:t>Controls</a:t>
              </a:r>
              <a:endParaRPr lang="en-US" b="1" dirty="0">
                <a:solidFill>
                  <a:srgbClr val="5AB02A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07" y="663592"/>
            <a:ext cx="2642471" cy="89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40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trike="noStrike" spc="-1" dirty="0" err="1" smtClean="0">
                <a:solidFill>
                  <a:srgbClr val="000000"/>
                </a:solidFill>
                <a:latin typeface="Virgo 01"/>
              </a:rPr>
              <a:t>Microservices</a:t>
            </a:r>
            <a:endParaRPr lang="en-US" sz="2400" b="1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0" name="Picture 219"/>
          <p:cNvPicPr/>
          <p:nvPr/>
        </p:nvPicPr>
        <p:blipFill>
          <a:blip r:embed="rId2"/>
          <a:stretch/>
        </p:blipFill>
        <p:spPr>
          <a:xfrm>
            <a:off x="1554480" y="1487520"/>
            <a:ext cx="6108840" cy="3736800"/>
          </a:xfrm>
          <a:prstGeom prst="rect">
            <a:avLst/>
          </a:prstGeom>
          <a:ln w="36720">
            <a:noFill/>
          </a:ln>
        </p:spPr>
      </p:pic>
      <p:sp>
        <p:nvSpPr>
          <p:cNvPr id="221" name="TextShape 3"/>
          <p:cNvSpPr txBox="1"/>
          <p:nvPr/>
        </p:nvSpPr>
        <p:spPr>
          <a:xfrm>
            <a:off x="1920960" y="5565240"/>
            <a:ext cx="5333400" cy="346320"/>
          </a:xfrm>
          <a:prstGeom prst="rect">
            <a:avLst/>
          </a:prstGeom>
          <a:noFill/>
          <a:ln w="36720"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latin typeface="Arial"/>
                <a:hlinkClick r:id="rId3"/>
              </a:rPr>
              <a:t>https://martinfowler.com/articles/microservices.html</a:t>
            </a:r>
            <a:r>
              <a:rPr lang="en-US" sz="1800" b="0" strike="noStrike" spc="-1">
                <a:latin typeface="Arial"/>
              </a:rPr>
              <a:t> </a:t>
            </a:r>
          </a:p>
        </p:txBody>
      </p:sp>
      <p:sp>
        <p:nvSpPr>
          <p:cNvPr id="6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trike="noStrike" spc="-1" dirty="0" err="1">
                <a:solidFill>
                  <a:srgbClr val="000000"/>
                </a:solidFill>
                <a:latin typeface="Virgo 01"/>
              </a:rPr>
              <a:t>Microservices</a:t>
            </a:r>
            <a:r>
              <a:rPr lang="en-US" sz="2400" b="1" strike="noStrike" spc="-1" dirty="0">
                <a:solidFill>
                  <a:srgbClr val="000000"/>
                </a:solidFill>
                <a:latin typeface="Virgo 01"/>
              </a:rPr>
              <a:t> by </a:t>
            </a:r>
            <a:r>
              <a:rPr lang="en-US" sz="2400" b="1" spc="-1" dirty="0">
                <a:solidFill>
                  <a:srgbClr val="000000"/>
                </a:solidFill>
                <a:latin typeface="Virgo 01"/>
              </a:rPr>
              <a:t>M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Virgo 01"/>
              </a:rPr>
              <a:t>icrosoft</a:t>
            </a:r>
            <a:endParaRPr lang="en-US" sz="2400" b="1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4" name="Picture 223"/>
          <p:cNvPicPr/>
          <p:nvPr/>
        </p:nvPicPr>
        <p:blipFill>
          <a:blip r:embed="rId2"/>
          <a:stretch/>
        </p:blipFill>
        <p:spPr>
          <a:xfrm>
            <a:off x="624600" y="828720"/>
            <a:ext cx="8358480" cy="5315400"/>
          </a:xfrm>
          <a:prstGeom prst="rect">
            <a:avLst/>
          </a:prstGeom>
          <a:ln w="36720">
            <a:noFill/>
          </a:ln>
        </p:spPr>
      </p:pic>
      <p:sp>
        <p:nvSpPr>
          <p:cNvPr id="5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5AB02A"/>
          </a:solidFill>
          <a:ln>
            <a:noFill/>
          </a:ln>
        </p:spPr>
        <p:txBody>
          <a:bodyPr lIns="108000" tIns="0" rIns="108000" bIns="0" anchor="ctr"/>
          <a:lstStyle/>
          <a:p>
            <a:r>
              <a:rPr lang="en-US" sz="2400" b="1" strike="noStrike" spc="-1" dirty="0" err="1">
                <a:solidFill>
                  <a:srgbClr val="000000"/>
                </a:solidFill>
                <a:latin typeface="Virgo 01"/>
              </a:rPr>
              <a:t>Microservices</a:t>
            </a:r>
            <a:r>
              <a:rPr lang="en-US" sz="2400" b="1" strike="noStrike" spc="-1" dirty="0">
                <a:solidFill>
                  <a:srgbClr val="000000"/>
                </a:solidFill>
                <a:latin typeface="Virgo 01"/>
              </a:rPr>
              <a:t> by </a:t>
            </a:r>
            <a:r>
              <a:rPr lang="en-US" sz="2400" b="1" spc="-1" dirty="0">
                <a:solidFill>
                  <a:srgbClr val="000000"/>
                </a:solidFill>
                <a:latin typeface="Virgo 01"/>
              </a:rPr>
              <a:t>M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Virgo 01"/>
              </a:rPr>
              <a:t>icrosoft</a:t>
            </a:r>
            <a:endParaRPr lang="en-US" sz="2400" b="1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7" name="Picture 226"/>
          <p:cNvPicPr/>
          <p:nvPr/>
        </p:nvPicPr>
        <p:blipFill>
          <a:blip r:embed="rId2"/>
          <a:stretch/>
        </p:blipFill>
        <p:spPr>
          <a:xfrm>
            <a:off x="985680" y="1595520"/>
            <a:ext cx="7283160" cy="3714480"/>
          </a:xfrm>
          <a:prstGeom prst="rect">
            <a:avLst/>
          </a:prstGeom>
          <a:ln w="36720">
            <a:noFill/>
          </a:ln>
        </p:spPr>
      </p:pic>
      <p:sp>
        <p:nvSpPr>
          <p:cNvPr id="5" name="TextShape 4"/>
          <p:cNvSpPr txBox="1"/>
          <p:nvPr/>
        </p:nvSpPr>
        <p:spPr>
          <a:xfrm>
            <a:off x="720360" y="6484680"/>
            <a:ext cx="6119640" cy="21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Tango Controls Concepts – </a:t>
            </a:r>
            <a:r>
              <a:rPr lang="en-US" sz="800" b="1" spc="-1" dirty="0">
                <a:solidFill>
                  <a:srgbClr val="132577"/>
                </a:solidFill>
                <a:latin typeface="Arial"/>
              </a:rPr>
              <a:t>5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 </a:t>
            </a:r>
            <a:r>
              <a:rPr lang="en-US" sz="800" b="1" strike="noStrike" spc="-1" dirty="0">
                <a:solidFill>
                  <a:srgbClr val="132577"/>
                </a:solidFill>
                <a:latin typeface="Arial"/>
              </a:rPr>
              <a:t>October Tango Workshop @ ICALEPCS </a:t>
            </a:r>
            <a:r>
              <a:rPr lang="en-US" sz="800" b="1" strike="noStrike" spc="-1" dirty="0" smtClean="0">
                <a:solidFill>
                  <a:srgbClr val="132577"/>
                </a:solidFill>
                <a:latin typeface="Arial"/>
              </a:rPr>
              <a:t>2019</a:t>
            </a:r>
            <a:endParaRPr lang="en-US" sz="800" b="0" strike="noStrike" spc="-1" dirty="0"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1293</Words>
  <Application>Microsoft Office PowerPoint</Application>
  <PresentationFormat>On-screen Show (4:3)</PresentationFormat>
  <Paragraphs>355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Arial</vt:lpstr>
      <vt:lpstr>Comic Sans MS</vt:lpstr>
      <vt:lpstr>DejaVu Sans</vt:lpstr>
      <vt:lpstr>Symbol</vt:lpstr>
      <vt:lpstr>Times New Roman</vt:lpstr>
      <vt:lpstr>Virgo 01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lorenzo</dc:creator>
  <dc:description/>
  <cp:lastModifiedBy>GOETZ Andrew</cp:lastModifiedBy>
  <cp:revision>188</cp:revision>
  <dcterms:created xsi:type="dcterms:W3CDTF">2015-10-17T01:55:18Z</dcterms:created>
  <dcterms:modified xsi:type="dcterms:W3CDTF">2019-10-05T07:40:50Z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ESRF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</vt:i4>
  </property>
</Properties>
</file>