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7" r:id="rId9"/>
    <p:sldId id="262" r:id="rId10"/>
    <p:sldId id="263" r:id="rId11"/>
    <p:sldId id="264" r:id="rId12"/>
    <p:sldId id="269" r:id="rId13"/>
    <p:sldId id="266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880dede6f_2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880dede6f_2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585f44a5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585f44a5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58666f8277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58666f8277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585eb694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585eb694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85f44a52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85f44a52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85f44a52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85f44a52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85eb694a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85eb694a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85f44a52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85f44a52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880dede6f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880dede6f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ont page">
  <p:cSld name="Front pag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3998" cy="68552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5271927" y="5987208"/>
            <a:ext cx="34338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spcBef>
                <a:spcPts val="360"/>
              </a:spcBef>
              <a:spcAft>
                <a:spcPts val="0"/>
              </a:spcAft>
              <a:buClr>
                <a:srgbClr val="00688A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688A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688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2"/>
          </p:nvPr>
        </p:nvSpPr>
        <p:spPr>
          <a:xfrm>
            <a:off x="5270364" y="6272184"/>
            <a:ext cx="34338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spcBef>
                <a:spcPts val="360"/>
              </a:spcBef>
              <a:spcAft>
                <a:spcPts val="0"/>
              </a:spcAft>
              <a:buClr>
                <a:srgbClr val="00688A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688A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688A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713175" y="466800"/>
            <a:ext cx="5948700" cy="5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00688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3"/>
          </p:nvPr>
        </p:nvSpPr>
        <p:spPr>
          <a:xfrm>
            <a:off x="713175" y="1094625"/>
            <a:ext cx="4022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text">
  <p:cSld name="Content pag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58123" y="1546159"/>
            <a:ext cx="83784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777777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777777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00688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two columns">
  <p:cSld name="Content page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00688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597250" y="1575600"/>
            <a:ext cx="4018800" cy="42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600200" y="1575600"/>
            <a:ext cx="4018800" cy="42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 page">
  <p:cSld name="Back pag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34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58123" y="1863686"/>
            <a:ext cx="83784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ka-telescope/ska-dock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kubernetes/minikube" TargetMode="External"/><Relationship Id="rId5" Type="http://schemas.openxmlformats.org/officeDocument/2006/relationships/hyperlink" Target="https://developer.skatelescope.org/projects/k8s-integration/en/latest/resources.html#makefile-targets" TargetMode="External"/><Relationship Id="rId4" Type="http://schemas.openxmlformats.org/officeDocument/2006/relationships/hyperlink" Target="https://github.com/ska-telescope/tango-exampl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ka-telescope/ska-dock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skatelescope.org/en/latest/development/containerisation-standard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skatelescope.org/en/latest/development/orchestration-guideline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713175" y="466800"/>
            <a:ext cx="5948700" cy="52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SKA developments on TANGO containers</a:t>
            </a:r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5270377" y="5859983"/>
            <a:ext cx="3433800" cy="354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TANGO meeting</a:t>
            </a:r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5270364" y="6145209"/>
            <a:ext cx="3433800" cy="354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M. Di Carlo, P. Harding, S. Williams, M. Bartolini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Integration Environment</a:t>
            </a:r>
            <a:endParaRPr dirty="0"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358123" y="1171852"/>
            <a:ext cx="8378400" cy="499812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Based on </a:t>
            </a:r>
            <a:r>
              <a:rPr lang="en" sz="2000" b="1" dirty="0"/>
              <a:t>Kubernetes (k8s) orchestration and Helm </a:t>
            </a:r>
            <a:endParaRPr lang="en"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Helm is a tool for managing Kubernetes charts</a:t>
            </a:r>
            <a:endParaRPr sz="20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000" dirty="0"/>
              <a:t>Charts are packages of pre-configured Kubernetes resources (bundle of information necessary to create an instance of a Kubernetes application)</a:t>
            </a:r>
            <a:endParaRPr sz="20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000" dirty="0"/>
              <a:t>They are combined with configuration information to create a releasable object. </a:t>
            </a:r>
            <a:endParaRPr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Helm charts:</a:t>
            </a:r>
            <a:endParaRPr sz="20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000" dirty="0"/>
              <a:t>Self contained examples with </a:t>
            </a:r>
            <a:r>
              <a:rPr lang="en" sz="2000" u="sng" dirty="0">
                <a:solidFill>
                  <a:schemeClr val="hlink"/>
                </a:solidFill>
                <a:hlinkClick r:id="rId3"/>
              </a:rPr>
              <a:t>ska-docker</a:t>
            </a:r>
            <a:r>
              <a:rPr lang="en" sz="2000" dirty="0"/>
              <a:t>, and </a:t>
            </a:r>
            <a:r>
              <a:rPr lang="en" sz="2000" u="sng" dirty="0">
                <a:solidFill>
                  <a:schemeClr val="hlink"/>
                </a:solidFill>
                <a:hlinkClick r:id="rId4"/>
              </a:rPr>
              <a:t>tango-example</a:t>
            </a:r>
            <a:endParaRPr sz="20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000" dirty="0"/>
              <a:t>Workflow captured in </a:t>
            </a:r>
            <a:r>
              <a:rPr lang="en" sz="2000" u="sng" dirty="0">
                <a:solidFill>
                  <a:schemeClr val="hlink"/>
                </a:solidFill>
                <a:hlinkClick r:id="rId5"/>
              </a:rPr>
              <a:t>Makefile targets</a:t>
            </a:r>
            <a:endParaRPr sz="20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000" dirty="0"/>
              <a:t>Default deployment aimed at </a:t>
            </a:r>
            <a:r>
              <a:rPr lang="en" sz="2000" u="sng" dirty="0">
                <a:solidFill>
                  <a:schemeClr val="hlink"/>
                </a:solidFill>
                <a:hlinkClick r:id="rId6"/>
              </a:rPr>
              <a:t>Minikube</a:t>
            </a:r>
            <a:r>
              <a:rPr lang="en" sz="2000" dirty="0"/>
              <a:t> for ease of local development</a:t>
            </a:r>
            <a:endParaRPr sz="2000" dirty="0"/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/>
              <a:t>Example of configuration information:</a:t>
            </a:r>
            <a:endParaRPr sz="2000" dirty="0"/>
          </a:p>
          <a:p>
            <a:pPr marL="914400" lvl="1" indent="-342900" algn="l" rtl="0">
              <a:spcBef>
                <a:spcPts val="560"/>
              </a:spcBef>
              <a:spcAft>
                <a:spcPts val="0"/>
              </a:spcAft>
              <a:buSzPts val="1800"/>
              <a:buChar char="○"/>
            </a:pPr>
            <a:r>
              <a:rPr lang="en" sz="2000" dirty="0"/>
              <a:t>the version of the docker image</a:t>
            </a:r>
            <a:endParaRPr sz="2000" dirty="0"/>
          </a:p>
          <a:p>
            <a:pPr marL="914400" lvl="1" indent="-342900" algn="l" rtl="0">
              <a:spcBef>
                <a:spcPts val="560"/>
              </a:spcBef>
              <a:spcAft>
                <a:spcPts val="0"/>
              </a:spcAft>
              <a:buSzPts val="1800"/>
              <a:buChar char="○"/>
            </a:pPr>
            <a:r>
              <a:rPr lang="en" sz="2000" dirty="0"/>
              <a:t>Pull policy for the orchestration</a:t>
            </a:r>
            <a:endParaRPr sz="2000" dirty="0"/>
          </a:p>
          <a:p>
            <a:pPr marL="914400" lvl="1" indent="-342900" algn="l" rtl="0">
              <a:spcBef>
                <a:spcPts val="560"/>
              </a:spcBef>
              <a:spcAft>
                <a:spcPts val="0"/>
              </a:spcAft>
              <a:buSzPts val="1800"/>
              <a:buChar char="○"/>
            </a:pPr>
            <a:r>
              <a:rPr lang="en" sz="2000" dirty="0"/>
              <a:t>… </a:t>
            </a:r>
            <a:endParaRPr sz="20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5228948" y="4776186"/>
            <a:ext cx="3915052" cy="1895483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# example of values</a:t>
            </a:r>
            <a:endParaRPr sz="1000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tmcprototype:</a:t>
            </a:r>
            <a:endParaRPr sz="1000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enabled: true</a:t>
            </a:r>
            <a:endParaRPr sz="1000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image:</a:t>
            </a:r>
            <a:endParaRPr sz="1000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registry</a:t>
            </a: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: nexus.engageska-portugal.pt/tango-example</a:t>
            </a:r>
            <a:endParaRPr sz="1000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image</a:t>
            </a: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: tmcprototype</a:t>
            </a:r>
            <a:endParaRPr sz="1000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tag</a:t>
            </a: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: latest</a:t>
            </a:r>
            <a:endParaRPr sz="1000" dirty="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b="1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pullPolicy</a:t>
            </a:r>
            <a:r>
              <a:rPr lang="en" sz="1000" dirty="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: Always</a:t>
            </a:r>
            <a:endParaRPr sz="10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Helm Charts for the</a:t>
            </a:r>
            <a:r>
              <a:rPr lang="en" dirty="0"/>
              <a:t> Integration Environment</a:t>
            </a:r>
            <a:endParaRPr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F4BD7F9-78BC-482A-A9F7-92D4F84D1E30}"/>
              </a:ext>
            </a:extLst>
          </p:cNvPr>
          <p:cNvSpPr/>
          <p:nvPr/>
        </p:nvSpPr>
        <p:spPr>
          <a:xfrm>
            <a:off x="899765" y="4978225"/>
            <a:ext cx="1834557" cy="1313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TANGO-base</a:t>
            </a:r>
          </a:p>
          <a:p>
            <a:pPr algn="ctr"/>
            <a:r>
              <a:rPr lang="en-GB" dirty="0"/>
              <a:t>(databaseds, mariadb and other optional resources like jive)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2E8463F-3DB6-494D-AD42-AB929F87715D}"/>
              </a:ext>
            </a:extLst>
          </p:cNvPr>
          <p:cNvSpPr/>
          <p:nvPr/>
        </p:nvSpPr>
        <p:spPr>
          <a:xfrm>
            <a:off x="4684395" y="4978226"/>
            <a:ext cx="1589103" cy="55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TMC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2C65A2F4-F67A-404D-8020-3F4A46E31D7D}"/>
              </a:ext>
            </a:extLst>
          </p:cNvPr>
          <p:cNvSpPr/>
          <p:nvPr/>
        </p:nvSpPr>
        <p:spPr>
          <a:xfrm>
            <a:off x="6453983" y="5739128"/>
            <a:ext cx="1589103" cy="55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SDP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076EE41-2B73-46D7-9642-EDC203D77B45}"/>
              </a:ext>
            </a:extLst>
          </p:cNvPr>
          <p:cNvSpPr/>
          <p:nvPr/>
        </p:nvSpPr>
        <p:spPr>
          <a:xfrm>
            <a:off x="6453982" y="4978224"/>
            <a:ext cx="1589103" cy="552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CSP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251F8C5-7B95-4FEF-9AB3-AC7E42A9E8CA}"/>
              </a:ext>
            </a:extLst>
          </p:cNvPr>
          <p:cNvSpPr/>
          <p:nvPr/>
        </p:nvSpPr>
        <p:spPr>
          <a:xfrm>
            <a:off x="2914807" y="4978225"/>
            <a:ext cx="1589103" cy="1313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WebJive</a:t>
            </a:r>
          </a:p>
          <a:p>
            <a:pPr algn="ctr"/>
            <a:r>
              <a:rPr lang="en-GB" dirty="0"/>
              <a:t>(tangogql, traefik, inmemory db,… )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CDABC180-F43B-41C2-A2B8-03BCBE3A1EF2}"/>
              </a:ext>
            </a:extLst>
          </p:cNvPr>
          <p:cNvSpPr/>
          <p:nvPr/>
        </p:nvSpPr>
        <p:spPr>
          <a:xfrm>
            <a:off x="4684395" y="5739128"/>
            <a:ext cx="1589103" cy="55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OET</a:t>
            </a:r>
          </a:p>
        </p:txBody>
      </p:sp>
      <p:sp>
        <p:nvSpPr>
          <p:cNvPr id="17" name="Google Shape;83;p15">
            <a:extLst>
              <a:ext uri="{FF2B5EF4-FFF2-40B4-BE49-F238E27FC236}">
                <a16:creationId xmlns:a16="http://schemas.microsoft.com/office/drawing/2014/main" id="{3990A9DF-0807-4095-B998-F55737A835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58123" y="1856315"/>
            <a:ext cx="8378400" cy="30175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/>
              <a:t>6 charts for the entire project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latin typeface="+mj-lt"/>
                <a:ea typeface="Courier New"/>
                <a:cs typeface="Courier New"/>
                <a:sym typeface="Courier New"/>
              </a:rPr>
              <a:t>Every chart is composed by at least one pod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latin typeface="+mj-lt"/>
                <a:ea typeface="Courier New"/>
                <a:cs typeface="Courier New"/>
                <a:sym typeface="Courier New"/>
              </a:rPr>
              <a:t>Containers within a pod are configured with the </a:t>
            </a:r>
            <a:r>
              <a:rPr lang="en-US" sz="2400" dirty="0" err="1">
                <a:latin typeface="+mj-lt"/>
                <a:ea typeface="Courier New"/>
                <a:cs typeface="Courier New"/>
                <a:sym typeface="Courier New"/>
              </a:rPr>
              <a:t>Dsconfig</a:t>
            </a:r>
            <a:r>
              <a:rPr lang="en-US" sz="2400" dirty="0">
                <a:latin typeface="+mj-lt"/>
                <a:ea typeface="Courier New"/>
                <a:cs typeface="Courier New"/>
                <a:sym typeface="Courier New"/>
              </a:rPr>
              <a:t> tool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latin typeface="+mj-lt"/>
                <a:ea typeface="Courier New"/>
                <a:cs typeface="Courier New"/>
                <a:sym typeface="Courier New"/>
              </a:rPr>
              <a:t>No need for the starter components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latin typeface="+mj-lt"/>
                <a:ea typeface="Courier New"/>
                <a:cs typeface="Courier New"/>
                <a:sym typeface="Courier New"/>
              </a:rPr>
              <a:t>We use also Waltz as second point of ingress of the environment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A7DEBFA-7199-4625-8420-7CE036684C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</a:t>
            </a:r>
            <a:r>
              <a:rPr lang="en-GB" dirty="0" err="1"/>
              <a:t>minikube</a:t>
            </a:r>
            <a:endParaRPr lang="en-GB" dirty="0"/>
          </a:p>
          <a:p>
            <a:endParaRPr lang="en-GB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AA2B6BC-9B68-4A11-92D3-C4D8C09F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workflow</a:t>
            </a:r>
          </a:p>
        </p:txBody>
      </p:sp>
    </p:spTree>
    <p:extLst>
      <p:ext uri="{BB962C8B-B14F-4D97-AF65-F5344CB8AC3E}">
        <p14:creationId xmlns:p14="http://schemas.microsoft.com/office/powerpoint/2010/main" val="348501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58123" y="1863686"/>
            <a:ext cx="83784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dirty="0"/>
              <a:t>Thank you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dirty="0"/>
              <a:t>All questions  can be addressed at: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dirty="0"/>
              <a:t>m</a:t>
            </a:r>
            <a:r>
              <a:rPr lang="en" dirty="0"/>
              <a:t>atteo.dicarlo@inaf.it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dirty="0"/>
              <a:t>m.bartolini@skatelescope.org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ska-docker</a:t>
            </a:r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358123" y="1546159"/>
            <a:ext cx="8378400" cy="434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" sz="1800" i="1" dirty="0"/>
              <a:t>Motivation</a:t>
            </a:r>
            <a:r>
              <a:rPr lang="en" sz="1800" dirty="0"/>
              <a:t>: SKA needed a standardised Tango environment for development, testing, and continuous integration</a:t>
            </a: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800" i="1" dirty="0"/>
              <a:t>Result</a:t>
            </a:r>
            <a:r>
              <a:rPr lang="en" sz="1800" dirty="0"/>
              <a:t>: a set of reference Docker images for Tango v9.3.3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‘Core’ images for C++, Java, and Python development with Tango</a:t>
            </a:r>
            <a:endParaRPr sz="1800" dirty="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 dirty="0"/>
              <a:t>Illustrated on next slide..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Based on Debian stable, includes dependencies as specified in 9.3.3 README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Container images are built following best practice</a:t>
            </a:r>
            <a:endParaRPr sz="1800" dirty="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 dirty="0"/>
              <a:t>Optimised using intermediate images, aim for single process per container, etc.</a:t>
            </a:r>
            <a:endParaRPr sz="1800" dirty="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 dirty="0"/>
              <a:t>More details in a moment...</a:t>
            </a: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Project URL: </a:t>
            </a:r>
            <a:r>
              <a:rPr lang="en" sz="1800" u="sng" dirty="0">
                <a:solidFill>
                  <a:schemeClr val="hlink"/>
                </a:solidFill>
                <a:hlinkClick r:id="rId3"/>
              </a:rPr>
              <a:t>https://github.com/ska-telescope/ska-docker</a:t>
            </a:r>
            <a:endParaRPr sz="1800" dirty="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638" y="1444125"/>
            <a:ext cx="8784717" cy="499110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Container standards</a:t>
            </a:r>
            <a:endParaRPr dirty="0"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358123" y="1546159"/>
            <a:ext cx="8378400" cy="434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Char char="●"/>
            </a:pPr>
            <a:r>
              <a:rPr lang="en" dirty="0"/>
              <a:t>Link:</a:t>
            </a:r>
          </a:p>
          <a:p>
            <a:pPr lvl="1" indent="-431800">
              <a:spcBef>
                <a:spcPts val="640"/>
              </a:spcBef>
              <a:buSzPts val="3200"/>
              <a:buChar char="●"/>
            </a:pPr>
            <a:r>
              <a:rPr lang="en" dirty="0">
                <a:hlinkClick r:id="rId3"/>
              </a:rPr>
              <a:t>http://developer.skatelescope.org/en/latest/development/containerisation-standards.html</a:t>
            </a:r>
            <a:r>
              <a:rPr lang="en" dirty="0"/>
              <a:t> </a:t>
            </a:r>
            <a:endParaRPr dirty="0"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dirty="0"/>
              <a:t>best practices guide for developing containerised applications based on industry standards encompasses: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Structuring applications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Building images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Naming conventions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Running containerised applications</a:t>
            </a:r>
            <a:endParaRPr sz="1800" dirty="0"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dirty="0"/>
              <a:t>Summarised in a cheatsheet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the images</a:t>
            </a:r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358123" y="1546159"/>
            <a:ext cx="8378400" cy="434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Preliminaries: OS is updated and dependencies are installed into base image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Preferred øMQ and OmniORB versions not available in Debian stable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øMQ and OmniORB are patched, compiled, and installed into a parent image inherited by all core Tango images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i="1" dirty="0"/>
              <a:t>Is this strictly necessary? Is anyone using the default Debian stable libs in production?</a:t>
            </a: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Tango is downloaded, compiled, and installed into an intermediate image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Intermediate image can contain compilers, development libs, intermediate output, logs, etc.</a:t>
            </a: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Tango binaries are copied into the final runtime image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Optimised for size: runtime image contains only the libs necessary to execute</a:t>
            </a:r>
            <a:endParaRPr sz="1800" dirty="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Docker-compose Orchestration</a:t>
            </a:r>
            <a:endParaRPr dirty="0"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>
            <a:off x="358123" y="1546159"/>
            <a:ext cx="8378400" cy="434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Every tango project comes with a Docker-composed based orchestration (docker-compose.yml file) that includes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MariaDB service container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DatabaseDs service container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For each device server in the project, one container defined by the developer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Develop and debug TANGO code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Device created with POGO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Two selected IDE: PyCharm and Visual Studio Code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Debug can be done</a:t>
            </a:r>
            <a:endParaRPr sz="1800" dirty="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 dirty="0"/>
              <a:t>Remotely (if docker compose creates a separate network)</a:t>
            </a:r>
            <a:endParaRPr sz="1800" dirty="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 dirty="0"/>
              <a:t>Locally (if docker compose work in the same network as the host): </a:t>
            </a:r>
            <a:endParaRPr sz="1800" dirty="0"/>
          </a:p>
          <a:p>
            <a:pPr marL="1828800" lvl="3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Device server does not work in a separate container</a:t>
            </a:r>
            <a:endParaRPr sz="1800" dirty="0"/>
          </a:p>
          <a:p>
            <a:pPr marL="1828800" lvl="3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No difference with the old way of debugging</a:t>
            </a:r>
            <a:endParaRPr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A7DEBFA-7199-4625-8420-7CE036684C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 docker-compose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AA2B6BC-9B68-4A11-92D3-C4D8C09F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workflow</a:t>
            </a:r>
          </a:p>
        </p:txBody>
      </p:sp>
    </p:spTree>
    <p:extLst>
      <p:ext uri="{BB962C8B-B14F-4D97-AF65-F5344CB8AC3E}">
        <p14:creationId xmlns:p14="http://schemas.microsoft.com/office/powerpoint/2010/main" val="288552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E8C41FD-1E0C-4363-A590-A6D57E5811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Kubernetes is a portable, extensible, open-source platform for managing containerized workloads and services, that facilitates both declarative configuration and automation.</a:t>
            </a:r>
          </a:p>
          <a:p>
            <a:pPr lvl="0" indent="-342900">
              <a:buSzPts val="1800"/>
              <a:buChar char="●"/>
            </a:pPr>
            <a:r>
              <a:rPr lang="it-IT" sz="2000" dirty="0"/>
              <a:t>K8s key concepts: </a:t>
            </a:r>
          </a:p>
          <a:p>
            <a:pPr lvl="1" indent="-342900">
              <a:spcBef>
                <a:spcPts val="640"/>
              </a:spcBef>
              <a:buSzPts val="1800"/>
              <a:buChar char="●"/>
            </a:pPr>
            <a:r>
              <a:rPr lang="en-GB" sz="1600" b="1" dirty="0"/>
              <a:t>Namespaces </a:t>
            </a:r>
            <a:r>
              <a:rPr lang="en-GB" sz="1600" dirty="0"/>
              <a:t>provide a scope for names. Names of resources need to be unique within a namespace, but not across namespaces (for use in environments with many users spread across multiple teams, or projects)</a:t>
            </a:r>
            <a:endParaRPr lang="it-IT" sz="1600" dirty="0"/>
          </a:p>
          <a:p>
            <a:pPr lvl="1" indent="-342900">
              <a:spcBef>
                <a:spcPts val="640"/>
              </a:spcBef>
              <a:buSzPts val="1800"/>
              <a:buChar char="●"/>
            </a:pPr>
            <a:r>
              <a:rPr lang="en-GB" sz="1600" dirty="0"/>
              <a:t>A </a:t>
            </a:r>
            <a:r>
              <a:rPr lang="en-GB" sz="1600" b="1" dirty="0"/>
              <a:t>Pod</a:t>
            </a:r>
            <a:r>
              <a:rPr lang="en-GB" sz="1600" dirty="0"/>
              <a:t> is the basic execution unit of a Kubernetes application–the smallest and simplest unit in the Kubernetes object model that you create or deploy. A Pod represents processes running on your Cluster.</a:t>
            </a:r>
          </a:p>
          <a:p>
            <a:pPr lvl="1" indent="-342900">
              <a:spcBef>
                <a:spcPts val="640"/>
              </a:spcBef>
              <a:buSzPts val="1800"/>
              <a:buChar char="●"/>
            </a:pPr>
            <a:r>
              <a:rPr lang="en-GB" sz="1600" dirty="0"/>
              <a:t>Service is an abstract way to expose an application running on a set of Pods. </a:t>
            </a:r>
          </a:p>
          <a:p>
            <a:pPr lvl="2" indent="-342900">
              <a:spcBef>
                <a:spcPts val="640"/>
              </a:spcBef>
              <a:buSzPts val="1800"/>
              <a:buChar char="●"/>
            </a:pPr>
            <a:r>
              <a:rPr lang="en-GB" sz="1600" dirty="0"/>
              <a:t>No service discovery mechanism. Kubernetes gives Pods their own IP addresses and a single DNS name for a set of Pods, and can load-balance across them.</a:t>
            </a:r>
          </a:p>
          <a:p>
            <a:pPr lvl="1" indent="-342900">
              <a:spcBef>
                <a:spcPts val="640"/>
              </a:spcBef>
              <a:buSzPts val="1800"/>
              <a:buChar char="●"/>
            </a:pPr>
            <a:r>
              <a:rPr lang="it-IT" sz="1600" dirty="0" err="1"/>
              <a:t>Ingress</a:t>
            </a:r>
            <a:r>
              <a:rPr lang="it-IT" sz="1600" dirty="0"/>
              <a:t>: </a:t>
            </a:r>
            <a:r>
              <a:rPr lang="en-GB" sz="1600" dirty="0"/>
              <a:t>An API object that manages external access to the services in a cluster, typically HTTP.</a:t>
            </a:r>
            <a:endParaRPr lang="it-IT" sz="1600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A7CD09A6-A085-40E5-B916-3D1E8EAA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25" y="563900"/>
            <a:ext cx="7471980" cy="680100"/>
          </a:xfrm>
        </p:spPr>
        <p:txBody>
          <a:bodyPr/>
          <a:lstStyle/>
          <a:p>
            <a:r>
              <a:rPr lang="en-GB" dirty="0"/>
              <a:t>Kubernetes (K8s) </a:t>
            </a:r>
            <a:r>
              <a:rPr lang="en" dirty="0"/>
              <a:t>Orchestration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51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/>
              <a:t>K8s </a:t>
            </a:r>
            <a:r>
              <a:rPr lang="en" dirty="0"/>
              <a:t>Orchestration guidelines</a:t>
            </a:r>
            <a:endParaRPr dirty="0"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358123" y="1448502"/>
            <a:ext cx="8378400" cy="434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/>
              <a:t>Link: </a:t>
            </a:r>
            <a:r>
              <a:rPr lang="en" sz="2400" dirty="0">
                <a:hlinkClick r:id="rId3"/>
              </a:rPr>
              <a:t>http://developer.skatelescope.org/en/latest/development/orchestration-guidelines.html</a:t>
            </a:r>
            <a:r>
              <a:rPr lang="en" sz="2400" dirty="0"/>
              <a:t> 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/>
              <a:t>Set of standards, conventions and guidelines for deploying application suites on Kubernetes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/>
              <a:t>Encompasses:</a:t>
            </a:r>
            <a:endParaRPr sz="24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400" dirty="0"/>
              <a:t>What is cloud native</a:t>
            </a:r>
            <a:endParaRPr sz="24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400" dirty="0"/>
              <a:t>Defining and building cloud native application suites with Helm</a:t>
            </a:r>
            <a:endParaRPr sz="24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400" dirty="0"/>
              <a:t>Kubernetes primitives and how to use them</a:t>
            </a:r>
            <a:endParaRPr sz="24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400" dirty="0"/>
              <a:t>Structuring application suites for orchestration</a:t>
            </a:r>
            <a:endParaRPr sz="24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400" dirty="0"/>
              <a:t>Scheduling on Kubernetes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/>
              <a:t>Based on examples</a:t>
            </a: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A_PowerPoint Template Update 150dp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802</Words>
  <Application>Microsoft Office PowerPoint</Application>
  <PresentationFormat>Presentazione su schermo (4:3)</PresentationFormat>
  <Paragraphs>106</Paragraphs>
  <Slides>13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Courier New</vt:lpstr>
      <vt:lpstr>SKA_PowerPoint Template Update 150dpi</vt:lpstr>
      <vt:lpstr>SKA developments on TANGO containers</vt:lpstr>
      <vt:lpstr>ska-docker</vt:lpstr>
      <vt:lpstr>Presentazione standard di PowerPoint</vt:lpstr>
      <vt:lpstr>Container standards</vt:lpstr>
      <vt:lpstr>Creating the images</vt:lpstr>
      <vt:lpstr>Docker-compose Orchestration</vt:lpstr>
      <vt:lpstr>Development workflow</vt:lpstr>
      <vt:lpstr>Kubernetes (K8s) Orchestration</vt:lpstr>
      <vt:lpstr>K8s Orchestration guidelines</vt:lpstr>
      <vt:lpstr>Integration Environment</vt:lpstr>
      <vt:lpstr>Helm Charts for the Integration Environment</vt:lpstr>
      <vt:lpstr>Development workflow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 developments on TANGO containers</dc:title>
  <cp:lastModifiedBy>Matteo Di Carlo</cp:lastModifiedBy>
  <cp:revision>15</cp:revision>
  <dcterms:modified xsi:type="dcterms:W3CDTF">2019-10-02T07:38:13Z</dcterms:modified>
</cp:coreProperties>
</file>