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4" r:id="rId6"/>
    <p:sldId id="260" r:id="rId7"/>
    <p:sldId id="265" r:id="rId8"/>
    <p:sldId id="261" r:id="rId9"/>
    <p:sldId id="262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D3D"/>
    <a:srgbClr val="FFB3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60"/>
    <p:restoredTop sz="89003"/>
  </p:normalViewPr>
  <p:slideViewPr>
    <p:cSldViewPr snapToGrid="0" snapToObjects="1">
      <p:cViewPr varScale="1">
        <p:scale>
          <a:sx n="129" d="100"/>
          <a:sy n="129" d="100"/>
        </p:scale>
        <p:origin x="24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266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63A22E-ED93-764E-B204-BE493A82133D}" type="datetimeFigureOut">
              <a:rPr lang="en-US" smtClean="0"/>
              <a:t>10/3/19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98F2AA-B92E-704E-B959-850995E8598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848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9690FB-1A22-794E-8CC1-1C3FD2DF6E5A}" type="datetimeFigureOut">
              <a:rPr lang="en-US" smtClean="0"/>
              <a:t>10/3/19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31E7C0-793C-B84D-A80C-E035D4E514B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30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5200" y="417600"/>
            <a:ext cx="6278400" cy="619200"/>
          </a:xfrm>
        </p:spPr>
        <p:txBody>
          <a:bodyPr anchor="b">
            <a:normAutofit/>
          </a:bodyPr>
          <a:lstStyle>
            <a:lvl1pPr algn="l">
              <a:defRPr lang="en-US" sz="3200" b="1" kern="1200" dirty="0">
                <a:solidFill>
                  <a:srgbClr val="00688A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5200" y="1036800"/>
            <a:ext cx="6278400" cy="640800"/>
          </a:xfrm>
        </p:spPr>
        <p:txBody>
          <a:bodyPr>
            <a:normAutofit/>
          </a:bodyPr>
          <a:lstStyle>
            <a:lvl1pPr marL="0" indent="0" algn="l">
              <a:buNone/>
              <a:defRPr lang="en-US" sz="1800" b="1" kern="1200" dirty="0">
                <a:solidFill>
                  <a:srgbClr val="00688A"/>
                </a:solidFill>
                <a:latin typeface="Arial"/>
                <a:ea typeface="+mn-ea"/>
                <a:cs typeface="Arial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5256000" y="5940000"/>
            <a:ext cx="3420000" cy="360000"/>
          </a:xfrm>
        </p:spPr>
        <p:txBody>
          <a:bodyPr anchor="b">
            <a:noAutofit/>
          </a:bodyPr>
          <a:lstStyle>
            <a:lvl1pPr marL="0" indent="0" algn="r">
              <a:buNone/>
              <a:defRPr lang="en-US" sz="1800" b="1" kern="1200" dirty="0" smtClean="0">
                <a:solidFill>
                  <a:srgbClr val="00688A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5256000" y="6300000"/>
            <a:ext cx="3420000" cy="360000"/>
          </a:xfrm>
        </p:spPr>
        <p:txBody>
          <a:bodyPr anchor="t">
            <a:noAutofit/>
          </a:bodyPr>
          <a:lstStyle>
            <a:lvl1pPr marL="0" indent="0" algn="r">
              <a:buNone/>
              <a:defRPr lang="en-US" sz="1800" b="0" kern="1200" dirty="0" smtClean="0">
                <a:solidFill>
                  <a:srgbClr val="00688A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21963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1"/>
          <p:cNvSpPr txBox="1">
            <a:spLocks/>
          </p:cNvSpPr>
          <p:nvPr userDrawn="1"/>
        </p:nvSpPr>
        <p:spPr>
          <a:xfrm>
            <a:off x="8470900" y="6400799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rgbClr val="00688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C41374-03AE-924F-9568-6EE3990F0119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319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1"/>
          <p:cNvSpPr txBox="1">
            <a:spLocks/>
          </p:cNvSpPr>
          <p:nvPr userDrawn="1"/>
        </p:nvSpPr>
        <p:spPr>
          <a:xfrm>
            <a:off x="8470900" y="6400799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rgbClr val="00688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C41374-03AE-924F-9568-6EE3990F0119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037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1440000"/>
            <a:ext cx="4140000" cy="468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0000" y="1440000"/>
            <a:ext cx="4140000" cy="468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1"/>
          <p:cNvSpPr txBox="1">
            <a:spLocks/>
          </p:cNvSpPr>
          <p:nvPr userDrawn="1"/>
        </p:nvSpPr>
        <p:spPr>
          <a:xfrm>
            <a:off x="8470900" y="6400799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rgbClr val="00688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C41374-03AE-924F-9568-6EE3990F0119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038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1"/>
          <p:cNvSpPr txBox="1">
            <a:spLocks/>
          </p:cNvSpPr>
          <p:nvPr userDrawn="1"/>
        </p:nvSpPr>
        <p:spPr>
          <a:xfrm>
            <a:off x="8470900" y="6400799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rgbClr val="00688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C41374-03AE-924F-9568-6EE3990F0119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436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1"/>
          <p:cNvSpPr txBox="1">
            <a:spLocks/>
          </p:cNvSpPr>
          <p:nvPr userDrawn="1"/>
        </p:nvSpPr>
        <p:spPr>
          <a:xfrm>
            <a:off x="8470900" y="6400799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rgbClr val="00688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C41374-03AE-924F-9568-6EE3990F0119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917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Pag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872000"/>
            <a:ext cx="8460000" cy="4500000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54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0" y="540000"/>
            <a:ext cx="6278400" cy="6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440000"/>
            <a:ext cx="8460000" cy="468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84800" y="64008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1200" kern="1200" dirty="0">
                <a:solidFill>
                  <a:srgbClr val="00688A"/>
                </a:solidFill>
                <a:latin typeface="Arial"/>
                <a:ea typeface="+mn-ea"/>
                <a:cs typeface="Arial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443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  <p:sldLayoutId id="2147483667" r:id="rId6"/>
    <p:sldLayoutId id="214748366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200" b="1" kern="1200" dirty="0">
          <a:solidFill>
            <a:srgbClr val="00688A"/>
          </a:solidFill>
          <a:latin typeface="Arial"/>
          <a:ea typeface="+mn-ea"/>
          <a:cs typeface="Arial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skatelescope.org/projects/ska-engineering-ui-compose-utils/en/latest/contribution.html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developer.skatelescope.org/projects/ska-engineering-ui-compose-utils/en/latest/overview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hyperlink" Target="https://webjive.readthedocs.io/en/latest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10BED7B-9C0B-2B43-B052-8017925E91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err="1"/>
              <a:t>Webjive</a:t>
            </a:r>
            <a:r>
              <a:rPr lang="it-IT" dirty="0"/>
              <a:t> @SKA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9C31AC7-A683-C44B-BA79-B2506506455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/>
              <a:t>Tango Workshop @ ICALEPCS 2019</a:t>
            </a:r>
          </a:p>
          <a:p>
            <a:r>
              <a:rPr lang="it-IT" dirty="0" err="1"/>
              <a:t>Saturday</a:t>
            </a:r>
            <a:r>
              <a:rPr lang="it-IT" dirty="0"/>
              <a:t>, 5 </a:t>
            </a:r>
            <a:r>
              <a:rPr lang="it-IT" dirty="0" err="1"/>
              <a:t>October</a:t>
            </a:r>
            <a:r>
              <a:rPr lang="it-IT" dirty="0"/>
              <a:t> 2019 - Marriott Hotel, Brooklyn (NYC)</a:t>
            </a:r>
          </a:p>
          <a:p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2DA04AD-0630-3B4B-8DE0-9FA1E5BABA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dirty="0"/>
              <a:t>Matteo </a:t>
            </a:r>
            <a:r>
              <a:rPr lang="it-IT" dirty="0" err="1"/>
              <a:t>Canzari</a:t>
            </a:r>
            <a:endParaRPr lang="it-IT" dirty="0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187F30F-879C-C540-B2CD-3D60A2187F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IT" sz="1200" dirty="0"/>
              <a:t>INAF – Osservatorio Astronomico d’Abruzzo</a:t>
            </a:r>
          </a:p>
        </p:txBody>
      </p:sp>
    </p:spTree>
    <p:extLst>
      <p:ext uri="{BB962C8B-B14F-4D97-AF65-F5344CB8AC3E}">
        <p14:creationId xmlns:p14="http://schemas.microsoft.com/office/powerpoint/2010/main" val="173893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>
            <a:extLst>
              <a:ext uri="{FF2B5EF4-FFF2-40B4-BE49-F238E27FC236}">
                <a16:creationId xmlns:a16="http://schemas.microsoft.com/office/drawing/2014/main" id="{B8C25D23-98D3-7243-BE3E-E86ECC03E3DD}"/>
              </a:ext>
            </a:extLst>
          </p:cNvPr>
          <p:cNvSpPr txBox="1">
            <a:spLocks/>
          </p:cNvSpPr>
          <p:nvPr/>
        </p:nvSpPr>
        <p:spPr>
          <a:xfrm>
            <a:off x="604010" y="2325965"/>
            <a:ext cx="7886700" cy="285273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kern="1200" dirty="0">
                <a:solidFill>
                  <a:srgbClr val="00688A"/>
                </a:solidFill>
                <a:latin typeface="Arial"/>
                <a:ea typeface="+mn-ea"/>
                <a:cs typeface="Arial"/>
              </a:defRPr>
            </a:lvl1pPr>
          </a:lstStyle>
          <a:p>
            <a:pPr algn="ctr"/>
            <a:r>
              <a:rPr lang="it-IT" dirty="0" err="1">
                <a:solidFill>
                  <a:schemeClr val="bg1"/>
                </a:solidFill>
              </a:rPr>
              <a:t>Thank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you</a:t>
            </a:r>
            <a:r>
              <a:rPr lang="it-IT" dirty="0">
                <a:solidFill>
                  <a:schemeClr val="bg1"/>
                </a:solidFill>
              </a:rPr>
              <a:t> for </a:t>
            </a:r>
            <a:r>
              <a:rPr lang="it-IT" dirty="0" err="1">
                <a:solidFill>
                  <a:schemeClr val="bg1"/>
                </a:solidFill>
              </a:rPr>
              <a:t>your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attention</a:t>
            </a:r>
            <a:r>
              <a:rPr lang="it-IT" dirty="0">
                <a:solidFill>
                  <a:schemeClr val="bg1"/>
                </a:solidFill>
              </a:rPr>
              <a:t>!</a:t>
            </a:r>
          </a:p>
          <a:p>
            <a:pPr algn="ctr"/>
            <a:endParaRPr lang="it-IT" dirty="0">
              <a:solidFill>
                <a:schemeClr val="bg1"/>
              </a:solidFill>
            </a:endParaRPr>
          </a:p>
          <a:p>
            <a:pPr algn="ctr"/>
            <a:r>
              <a:rPr lang="it-IT" sz="2400" i="1" dirty="0">
                <a:solidFill>
                  <a:schemeClr val="bg1"/>
                </a:solidFill>
              </a:rPr>
              <a:t>Matteo </a:t>
            </a:r>
            <a:r>
              <a:rPr lang="it-IT" sz="2400" i="1" dirty="0" err="1">
                <a:solidFill>
                  <a:schemeClr val="bg1"/>
                </a:solidFill>
              </a:rPr>
              <a:t>Canzari</a:t>
            </a:r>
            <a:endParaRPr lang="it-IT" sz="2400" i="1" dirty="0">
              <a:solidFill>
                <a:schemeClr val="bg1"/>
              </a:solidFill>
            </a:endParaRPr>
          </a:p>
          <a:p>
            <a:pPr algn="ctr"/>
            <a:r>
              <a:rPr lang="it-IT" sz="2400" i="1" dirty="0" err="1">
                <a:solidFill>
                  <a:schemeClr val="bg1"/>
                </a:solidFill>
              </a:rPr>
              <a:t>matteo.canzari@inaf.it</a:t>
            </a:r>
            <a:endParaRPr lang="it-IT" sz="2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447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1D00F9-060F-D343-A5FE-FC97F70D0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Introduction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4188900-B800-5749-AA8E-2C18D59E6E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it-IT" dirty="0"/>
              <a:t>The SKA </a:t>
            </a:r>
            <a:r>
              <a:rPr lang="it-IT" dirty="0" err="1"/>
              <a:t>needs</a:t>
            </a:r>
            <a:r>
              <a:rPr lang="it-IT" dirty="0"/>
              <a:t> a Tango </a:t>
            </a:r>
            <a:r>
              <a:rPr lang="it-IT" dirty="0" err="1"/>
              <a:t>user</a:t>
            </a:r>
            <a:r>
              <a:rPr lang="it-IT" dirty="0"/>
              <a:t> </a:t>
            </a:r>
            <a:r>
              <a:rPr lang="it-IT" dirty="0" err="1"/>
              <a:t>interface</a:t>
            </a:r>
            <a:r>
              <a:rPr lang="it-IT" dirty="0"/>
              <a:t> </a:t>
            </a:r>
            <a:r>
              <a:rPr lang="it-IT" dirty="0" err="1"/>
              <a:t>toolset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available</a:t>
            </a:r>
            <a:r>
              <a:rPr lang="it-IT" dirty="0"/>
              <a:t> </a:t>
            </a:r>
            <a:r>
              <a:rPr lang="it-IT" dirty="0" err="1"/>
              <a:t>early</a:t>
            </a:r>
            <a:r>
              <a:rPr lang="it-IT" dirty="0"/>
              <a:t> in </a:t>
            </a:r>
            <a:r>
              <a:rPr lang="it-IT" dirty="0" err="1"/>
              <a:t>construction</a:t>
            </a:r>
            <a:r>
              <a:rPr lang="it-IT" dirty="0"/>
              <a:t> (2020) </a:t>
            </a:r>
            <a:r>
              <a:rPr lang="it-IT" dirty="0" err="1"/>
              <a:t>that</a:t>
            </a:r>
            <a:r>
              <a:rPr lang="it-IT" dirty="0"/>
              <a:t> can be </a:t>
            </a:r>
            <a:r>
              <a:rPr lang="it-IT" dirty="0" err="1"/>
              <a:t>issued</a:t>
            </a:r>
            <a:r>
              <a:rPr lang="it-IT" dirty="0"/>
              <a:t> to </a:t>
            </a:r>
            <a:r>
              <a:rPr lang="it-IT" dirty="0" err="1"/>
              <a:t>development</a:t>
            </a:r>
            <a:r>
              <a:rPr lang="it-IT" dirty="0"/>
              <a:t> teams to </a:t>
            </a:r>
            <a:r>
              <a:rPr lang="it-IT" dirty="0" err="1"/>
              <a:t>build</a:t>
            </a:r>
            <a:r>
              <a:rPr lang="it-IT" dirty="0"/>
              <a:t> </a:t>
            </a:r>
            <a:r>
              <a:rPr lang="it-IT" dirty="0" err="1"/>
              <a:t>engineering</a:t>
            </a:r>
            <a:r>
              <a:rPr lang="it-IT" dirty="0"/>
              <a:t> </a:t>
            </a:r>
            <a:r>
              <a:rPr lang="it-IT" dirty="0" err="1"/>
              <a:t>screens</a:t>
            </a:r>
            <a:r>
              <a:rPr lang="it-IT" dirty="0"/>
              <a:t>.</a:t>
            </a:r>
          </a:p>
          <a:p>
            <a:pPr fontAlgn="base"/>
            <a:r>
              <a:rPr lang="it-IT" dirty="0"/>
              <a:t>Value to the SKA:</a:t>
            </a:r>
          </a:p>
          <a:p>
            <a:pPr lvl="1" fontAlgn="base"/>
            <a:r>
              <a:rPr lang="it-IT" b="1" dirty="0" err="1"/>
              <a:t>Uniformity</a:t>
            </a:r>
            <a:r>
              <a:rPr lang="it-IT" dirty="0"/>
              <a:t> of </a:t>
            </a:r>
            <a:r>
              <a:rPr lang="it-IT" dirty="0" err="1"/>
              <a:t>user</a:t>
            </a:r>
            <a:r>
              <a:rPr lang="it-IT" dirty="0"/>
              <a:t> </a:t>
            </a:r>
            <a:r>
              <a:rPr lang="it-IT" dirty="0" err="1"/>
              <a:t>experience</a:t>
            </a:r>
            <a:endParaRPr lang="it-IT" dirty="0"/>
          </a:p>
          <a:p>
            <a:pPr lvl="1" fontAlgn="base"/>
            <a:r>
              <a:rPr lang="it-IT" b="1" dirty="0" err="1"/>
              <a:t>Ease</a:t>
            </a:r>
            <a:r>
              <a:rPr lang="it-IT" dirty="0"/>
              <a:t> of </a:t>
            </a:r>
            <a:r>
              <a:rPr lang="it-IT" dirty="0" err="1"/>
              <a:t>linking</a:t>
            </a:r>
            <a:r>
              <a:rPr lang="it-IT" dirty="0"/>
              <a:t> </a:t>
            </a:r>
            <a:r>
              <a:rPr lang="it-IT" dirty="0" err="1"/>
              <a:t>systems</a:t>
            </a:r>
            <a:r>
              <a:rPr lang="it-IT" dirty="0"/>
              <a:t> </a:t>
            </a:r>
            <a:r>
              <a:rPr lang="it-IT" dirty="0" err="1"/>
              <a:t>developed</a:t>
            </a:r>
            <a:r>
              <a:rPr lang="it-IT" dirty="0"/>
              <a:t> by multiple </a:t>
            </a:r>
            <a:r>
              <a:rPr lang="it-IT" dirty="0" err="1"/>
              <a:t>consortia</a:t>
            </a:r>
            <a:endParaRPr lang="it-IT" dirty="0"/>
          </a:p>
          <a:p>
            <a:pPr lvl="1" fontAlgn="base"/>
            <a:r>
              <a:rPr lang="it-IT" dirty="0" err="1"/>
              <a:t>Reduction</a:t>
            </a:r>
            <a:r>
              <a:rPr lang="it-IT" dirty="0"/>
              <a:t> of up-front </a:t>
            </a:r>
            <a:r>
              <a:rPr lang="it-IT" b="1" dirty="0" err="1"/>
              <a:t>development</a:t>
            </a:r>
            <a:r>
              <a:rPr lang="it-IT" b="1" dirty="0"/>
              <a:t> </a:t>
            </a:r>
            <a:r>
              <a:rPr lang="it-IT" b="1" dirty="0" err="1"/>
              <a:t>costs</a:t>
            </a:r>
            <a:endParaRPr lang="it-IT" b="1" dirty="0"/>
          </a:p>
          <a:p>
            <a:pPr fontAlgn="base"/>
            <a:r>
              <a:rPr lang="it-IT" b="1" dirty="0" err="1"/>
              <a:t>Buttons</a:t>
            </a:r>
            <a:r>
              <a:rPr lang="it-IT" b="1" dirty="0"/>
              <a:t> Team </a:t>
            </a:r>
            <a:r>
              <a:rPr lang="it-IT" dirty="0"/>
              <a:t>(OSO-UI team) </a:t>
            </a:r>
            <a:r>
              <a:rPr lang="it-IT" dirty="0" err="1"/>
              <a:t>has</a:t>
            </a:r>
            <a:r>
              <a:rPr lang="it-IT" dirty="0"/>
              <a:t> </a:t>
            </a:r>
            <a:r>
              <a:rPr lang="it-IT" dirty="0" err="1"/>
              <a:t>been</a:t>
            </a:r>
            <a:r>
              <a:rPr lang="it-IT" dirty="0"/>
              <a:t> </a:t>
            </a:r>
            <a:r>
              <a:rPr lang="it-IT" dirty="0" err="1"/>
              <a:t>formed</a:t>
            </a:r>
            <a:r>
              <a:rPr lang="it-IT" dirty="0"/>
              <a:t> in </a:t>
            </a:r>
            <a:r>
              <a:rPr lang="it-IT" dirty="0" err="1"/>
              <a:t>order</a:t>
            </a:r>
            <a:r>
              <a:rPr lang="it-IT" dirty="0"/>
              <a:t> to investigate </a:t>
            </a:r>
            <a:r>
              <a:rPr lang="it-IT" dirty="0" err="1"/>
              <a:t>if</a:t>
            </a:r>
            <a:r>
              <a:rPr lang="it-IT" dirty="0"/>
              <a:t> </a:t>
            </a:r>
            <a:r>
              <a:rPr lang="it-IT" dirty="0" err="1"/>
              <a:t>there</a:t>
            </a:r>
            <a:r>
              <a:rPr lang="it-IT" dirty="0"/>
              <a:t> are some </a:t>
            </a:r>
            <a:r>
              <a:rPr lang="it-IT" dirty="0" err="1"/>
              <a:t>suitable</a:t>
            </a:r>
            <a:r>
              <a:rPr lang="it-IT" dirty="0"/>
              <a:t> </a:t>
            </a:r>
            <a:r>
              <a:rPr lang="it-IT" dirty="0" err="1"/>
              <a:t>solutions</a:t>
            </a:r>
            <a:r>
              <a:rPr lang="it-IT" dirty="0"/>
              <a:t> for SKA, or for the building a new User Interface Generator</a:t>
            </a:r>
            <a:br>
              <a:rPr lang="it-IT" dirty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4165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1D00F9-060F-D343-A5FE-FC97F70D0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Technologies </a:t>
            </a:r>
            <a:r>
              <a:rPr lang="it-IT" dirty="0" err="1"/>
              <a:t>downselection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4188900-B800-5749-AA8E-2C18D59E6E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/>
              <a:t>During</a:t>
            </a:r>
            <a:r>
              <a:rPr lang="it-IT" dirty="0"/>
              <a:t> the first  </a:t>
            </a:r>
            <a:r>
              <a:rPr lang="it-IT" dirty="0" err="1"/>
              <a:t>period</a:t>
            </a:r>
            <a:r>
              <a:rPr lang="it-IT" dirty="0"/>
              <a:t>, a </a:t>
            </a:r>
            <a:r>
              <a:rPr lang="it-IT" dirty="0" err="1"/>
              <a:t>selection</a:t>
            </a:r>
            <a:r>
              <a:rPr lang="it-IT" dirty="0"/>
              <a:t> </a:t>
            </a:r>
            <a:r>
              <a:rPr lang="it-IT" dirty="0" err="1"/>
              <a:t>between</a:t>
            </a:r>
            <a:r>
              <a:rPr lang="it-IT" dirty="0"/>
              <a:t> </a:t>
            </a:r>
            <a:r>
              <a:rPr lang="it-IT" b="1" dirty="0" err="1"/>
              <a:t>Waltz</a:t>
            </a:r>
            <a:r>
              <a:rPr lang="it-IT" dirty="0"/>
              <a:t> and </a:t>
            </a:r>
            <a:r>
              <a:rPr lang="it-IT" b="1" dirty="0" err="1"/>
              <a:t>Webjive</a:t>
            </a:r>
            <a:r>
              <a:rPr lang="it-IT" dirty="0"/>
              <a:t> </a:t>
            </a:r>
            <a:r>
              <a:rPr lang="it-IT" dirty="0" err="1"/>
              <a:t>has</a:t>
            </a:r>
            <a:r>
              <a:rPr lang="it-IT" dirty="0"/>
              <a:t> </a:t>
            </a:r>
            <a:r>
              <a:rPr lang="it-IT" dirty="0" err="1"/>
              <a:t>been</a:t>
            </a:r>
            <a:r>
              <a:rPr lang="it-IT" dirty="0"/>
              <a:t> made</a:t>
            </a:r>
          </a:p>
          <a:p>
            <a:r>
              <a:rPr lang="en-US" dirty="0" err="1"/>
              <a:t>Webjive</a:t>
            </a:r>
            <a:r>
              <a:rPr lang="en-US" dirty="0"/>
              <a:t> has been selected as a GUI framework for SKA User Interface Generator</a:t>
            </a:r>
          </a:p>
          <a:p>
            <a:r>
              <a:rPr lang="en-US" dirty="0"/>
              <a:t>Evaluation based on: 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/>
              <a:t>Stages of maturity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/>
              <a:t>Support from community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/>
              <a:t>Patterns and Technologies </a:t>
            </a:r>
            <a:r>
              <a:rPr lang="en-US" dirty="0" err="1"/>
              <a:t>usedPatterns</a:t>
            </a:r>
            <a:r>
              <a:rPr lang="en-US" dirty="0"/>
              <a:t> and Technologies used</a:t>
            </a:r>
          </a:p>
          <a:p>
            <a:pPr lvl="1">
              <a:buFont typeface="Wingdings" pitchFamily="2" charset="2"/>
              <a:buChar char="ü"/>
            </a:pPr>
            <a:endParaRPr lang="en-US" dirty="0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FC5555B2-4CAC-7B4E-A870-1106E9C5EAAB}"/>
              </a:ext>
            </a:extLst>
          </p:cNvPr>
          <p:cNvSpPr/>
          <p:nvPr/>
        </p:nvSpPr>
        <p:spPr>
          <a:xfrm>
            <a:off x="0" y="3389243"/>
            <a:ext cx="9144000" cy="3468757"/>
          </a:xfrm>
          <a:prstGeom prst="rect">
            <a:avLst/>
          </a:prstGeom>
          <a:solidFill>
            <a:schemeClr val="accent1">
              <a:alpha val="9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E0094E15-88BD-EA45-A846-CB3B4E3BDA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600" y="3744781"/>
            <a:ext cx="1677522" cy="2375219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9EDF1ABF-3E82-BD40-AB6D-343E82272E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0312" y="3744780"/>
            <a:ext cx="1676625" cy="2375219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E896A5E7-3969-CC44-A980-37CF5C4A3596}"/>
              </a:ext>
            </a:extLst>
          </p:cNvPr>
          <p:cNvSpPr txBox="1"/>
          <p:nvPr/>
        </p:nvSpPr>
        <p:spPr>
          <a:xfrm>
            <a:off x="4615787" y="4323521"/>
            <a:ext cx="40452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Technologies </a:t>
            </a:r>
            <a:r>
              <a:rPr lang="en-US" dirty="0" err="1"/>
              <a:t>downselection</a:t>
            </a:r>
            <a:r>
              <a:rPr lang="en-US" dirty="0"/>
              <a:t> will be presented during </a:t>
            </a:r>
            <a:r>
              <a:rPr lang="it-IT" dirty="0"/>
              <a:t>mini-</a:t>
            </a:r>
            <a:r>
              <a:rPr lang="it-IT" dirty="0" err="1"/>
              <a:t>oral</a:t>
            </a:r>
            <a:r>
              <a:rPr lang="it-IT" dirty="0"/>
              <a:t> </a:t>
            </a:r>
            <a:r>
              <a:rPr lang="it-IT" dirty="0" err="1"/>
              <a:t>presentation</a:t>
            </a:r>
            <a:r>
              <a:rPr lang="it-IT" dirty="0"/>
              <a:t> in the Wednesday </a:t>
            </a:r>
            <a:r>
              <a:rPr lang="it-IT" dirty="0" err="1"/>
              <a:t>afternoon</a:t>
            </a:r>
            <a:r>
              <a:rPr lang="it-IT" dirty="0"/>
              <a:t> session (WEMPL)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940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1D00F9-060F-D343-A5FE-FC97F70D0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SKA - </a:t>
            </a:r>
            <a:r>
              <a:rPr lang="it-IT" dirty="0" err="1"/>
              <a:t>MaxIV</a:t>
            </a:r>
            <a:r>
              <a:rPr lang="it-IT" dirty="0"/>
              <a:t> Collaboration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4188900-B800-5749-AA8E-2C18D59E6E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dirty="0" err="1"/>
              <a:t>What</a:t>
            </a:r>
            <a:r>
              <a:rPr lang="it-IT" b="1" dirty="0"/>
              <a:t> </a:t>
            </a:r>
            <a:r>
              <a:rPr lang="it-IT" b="1" dirty="0" err="1"/>
              <a:t>is</a:t>
            </a:r>
            <a:r>
              <a:rPr lang="it-IT" b="1" dirty="0"/>
              <a:t> </a:t>
            </a:r>
            <a:r>
              <a:rPr lang="it-IT" b="1" dirty="0" err="1"/>
              <a:t>this</a:t>
            </a:r>
            <a:r>
              <a:rPr lang="it-IT" b="1" dirty="0"/>
              <a:t> </a:t>
            </a:r>
            <a:r>
              <a:rPr lang="it-IT" b="1" dirty="0" err="1"/>
              <a:t>collaboration</a:t>
            </a:r>
            <a:r>
              <a:rPr lang="it-IT" b="1" dirty="0"/>
              <a:t> </a:t>
            </a:r>
            <a:r>
              <a:rPr lang="it-IT" b="1" dirty="0" err="1"/>
              <a:t>about</a:t>
            </a:r>
            <a:r>
              <a:rPr lang="it-IT" b="1" dirty="0"/>
              <a:t>?</a:t>
            </a:r>
          </a:p>
          <a:p>
            <a:pPr marL="0" indent="0">
              <a:buNone/>
            </a:pPr>
            <a:r>
              <a:rPr lang="it-IT" dirty="0" err="1"/>
              <a:t>This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a </a:t>
            </a:r>
            <a:r>
              <a:rPr lang="it-IT" dirty="0" err="1"/>
              <a:t>collaboration</a:t>
            </a:r>
            <a:r>
              <a:rPr lang="it-IT" dirty="0"/>
              <a:t> </a:t>
            </a:r>
            <a:r>
              <a:rPr lang="it-IT" dirty="0" err="1"/>
              <a:t>between</a:t>
            </a:r>
            <a:r>
              <a:rPr lang="it-IT" dirty="0"/>
              <a:t> software teams in </a:t>
            </a:r>
            <a:r>
              <a:rPr lang="it-IT" dirty="0" err="1"/>
              <a:t>MaxIV</a:t>
            </a:r>
            <a:r>
              <a:rPr lang="it-IT" dirty="0"/>
              <a:t> and the </a:t>
            </a:r>
            <a:r>
              <a:rPr lang="it-IT" dirty="0" err="1"/>
              <a:t>Square</a:t>
            </a:r>
            <a:r>
              <a:rPr lang="it-IT" dirty="0"/>
              <a:t> </a:t>
            </a:r>
            <a:r>
              <a:rPr lang="it-IT" dirty="0" err="1"/>
              <a:t>Kilometer</a:t>
            </a:r>
            <a:r>
              <a:rPr lang="it-IT" dirty="0"/>
              <a:t> Array (SKA) to </a:t>
            </a:r>
            <a:r>
              <a:rPr lang="it-IT" dirty="0" err="1"/>
              <a:t>jointly</a:t>
            </a:r>
            <a:r>
              <a:rPr lang="it-IT" dirty="0"/>
              <a:t> work on </a:t>
            </a:r>
            <a:r>
              <a:rPr lang="it-IT" dirty="0" err="1"/>
              <a:t>developing</a:t>
            </a:r>
            <a:r>
              <a:rPr lang="it-IT" dirty="0"/>
              <a:t> the </a:t>
            </a:r>
            <a:r>
              <a:rPr lang="it-IT" dirty="0" err="1"/>
              <a:t>webjive</a:t>
            </a:r>
            <a:r>
              <a:rPr lang="it-IT" dirty="0"/>
              <a:t> suite. </a:t>
            </a:r>
            <a:r>
              <a:rPr lang="it-IT" dirty="0" err="1"/>
              <a:t>This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a </a:t>
            </a:r>
            <a:r>
              <a:rPr lang="it-IT" dirty="0" err="1"/>
              <a:t>number</a:t>
            </a:r>
            <a:r>
              <a:rPr lang="it-IT" dirty="0"/>
              <a:t> of </a:t>
            </a:r>
            <a:r>
              <a:rPr lang="it-IT" dirty="0" err="1"/>
              <a:t>closely</a:t>
            </a:r>
            <a:r>
              <a:rPr lang="it-IT" dirty="0"/>
              <a:t> </a:t>
            </a:r>
            <a:r>
              <a:rPr lang="it-IT" dirty="0" err="1"/>
              <a:t>related</a:t>
            </a:r>
            <a:r>
              <a:rPr lang="it-IT" dirty="0"/>
              <a:t> </a:t>
            </a:r>
            <a:r>
              <a:rPr lang="it-IT" dirty="0" err="1"/>
              <a:t>products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can be </a:t>
            </a:r>
            <a:r>
              <a:rPr lang="it-IT" dirty="0" err="1"/>
              <a:t>used</a:t>
            </a:r>
            <a:r>
              <a:rPr lang="it-IT" dirty="0"/>
              <a:t> to </a:t>
            </a:r>
            <a:r>
              <a:rPr lang="it-IT" dirty="0" err="1"/>
              <a:t>provide</a:t>
            </a:r>
            <a:r>
              <a:rPr lang="it-IT" dirty="0"/>
              <a:t> a web-</a:t>
            </a:r>
            <a:r>
              <a:rPr lang="it-IT" dirty="0" err="1"/>
              <a:t>based</a:t>
            </a:r>
            <a:r>
              <a:rPr lang="it-IT" dirty="0"/>
              <a:t> </a:t>
            </a:r>
            <a:r>
              <a:rPr lang="it-IT" dirty="0" err="1"/>
              <a:t>interface</a:t>
            </a:r>
            <a:r>
              <a:rPr lang="it-IT" dirty="0"/>
              <a:t> to a Tango Control System.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92520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1D00F9-060F-D343-A5FE-FC97F70D0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SKA - </a:t>
            </a:r>
            <a:r>
              <a:rPr lang="it-IT" dirty="0" err="1"/>
              <a:t>MaxIV</a:t>
            </a:r>
            <a:r>
              <a:rPr lang="it-IT" dirty="0"/>
              <a:t> Collaboration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4188900-B800-5749-AA8E-2C18D59E6E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dirty="0"/>
              <a:t>In the </a:t>
            </a:r>
            <a:r>
              <a:rPr lang="it-IT" b="1" dirty="0" err="1"/>
              <a:t>collaboration</a:t>
            </a:r>
            <a:r>
              <a:rPr lang="it-IT" b="1" dirty="0"/>
              <a:t> </a:t>
            </a:r>
            <a:r>
              <a:rPr lang="it-IT" b="1" dirty="0" err="1"/>
              <a:t>has</a:t>
            </a:r>
            <a:r>
              <a:rPr lang="it-IT" b="1" dirty="0"/>
              <a:t> </a:t>
            </a:r>
            <a:r>
              <a:rPr lang="it-IT" b="1" dirty="0" err="1"/>
              <a:t>been</a:t>
            </a:r>
            <a:r>
              <a:rPr lang="it-IT" b="1" dirty="0"/>
              <a:t> </a:t>
            </a:r>
            <a:r>
              <a:rPr lang="it-IT" b="1" dirty="0" err="1"/>
              <a:t>defined</a:t>
            </a:r>
            <a:endParaRPr lang="it-IT" b="1" dirty="0"/>
          </a:p>
          <a:p>
            <a:pPr lvl="1">
              <a:buFont typeface="Wingdings" pitchFamily="2" charset="2"/>
              <a:buChar char="ü"/>
            </a:pPr>
            <a:r>
              <a:rPr lang="it-IT" dirty="0" err="1"/>
              <a:t>Products</a:t>
            </a:r>
            <a:r>
              <a:rPr lang="it-IT" dirty="0"/>
              <a:t> </a:t>
            </a:r>
            <a:r>
              <a:rPr lang="it-IT" dirty="0" err="1"/>
              <a:t>we</a:t>
            </a:r>
            <a:r>
              <a:rPr lang="it-IT" dirty="0"/>
              <a:t> are </a:t>
            </a:r>
            <a:r>
              <a:rPr lang="it-IT" dirty="0" err="1"/>
              <a:t>collaborating</a:t>
            </a:r>
            <a:endParaRPr lang="it-IT" dirty="0"/>
          </a:p>
          <a:p>
            <a:pPr lvl="1">
              <a:buFont typeface="Wingdings" pitchFamily="2" charset="2"/>
              <a:buChar char="ü"/>
            </a:pPr>
            <a:r>
              <a:rPr lang="it-IT" dirty="0"/>
              <a:t>Planning </a:t>
            </a:r>
            <a:r>
              <a:rPr lang="it-IT" dirty="0" err="1"/>
              <a:t>Process</a:t>
            </a:r>
            <a:endParaRPr lang="it-IT" dirty="0"/>
          </a:p>
          <a:p>
            <a:pPr lvl="1">
              <a:buFont typeface="Wingdings" pitchFamily="2" charset="2"/>
              <a:buChar char="ü"/>
            </a:pPr>
            <a:r>
              <a:rPr lang="it-IT" dirty="0" err="1"/>
              <a:t>Making</a:t>
            </a:r>
            <a:r>
              <a:rPr lang="it-IT" dirty="0"/>
              <a:t> </a:t>
            </a:r>
            <a:r>
              <a:rPr lang="it-IT" dirty="0" err="1"/>
              <a:t>Changes</a:t>
            </a:r>
            <a:endParaRPr lang="it-IT" dirty="0"/>
          </a:p>
          <a:p>
            <a:pPr lvl="1">
              <a:buFont typeface="Wingdings" pitchFamily="2" charset="2"/>
              <a:buChar char="ü"/>
            </a:pPr>
            <a:r>
              <a:rPr lang="it-IT" dirty="0" err="1"/>
              <a:t>Testing</a:t>
            </a:r>
            <a:r>
              <a:rPr lang="it-IT" dirty="0"/>
              <a:t> (</a:t>
            </a:r>
            <a:r>
              <a:rPr lang="it-IT" dirty="0" err="1"/>
              <a:t>legacy</a:t>
            </a:r>
            <a:r>
              <a:rPr lang="it-IT" dirty="0"/>
              <a:t> code and new code)</a:t>
            </a:r>
          </a:p>
          <a:p>
            <a:pPr lvl="1">
              <a:buFont typeface="Wingdings" pitchFamily="2" charset="2"/>
              <a:buChar char="ü"/>
            </a:pPr>
            <a:r>
              <a:rPr lang="it-IT" dirty="0" err="1"/>
              <a:t>Coding</a:t>
            </a:r>
            <a:r>
              <a:rPr lang="it-IT" dirty="0"/>
              <a:t> </a:t>
            </a:r>
            <a:r>
              <a:rPr lang="it-IT" dirty="0" err="1"/>
              <a:t>Standards</a:t>
            </a:r>
            <a:r>
              <a:rPr lang="it-IT" dirty="0"/>
              <a:t> and Programming Language </a:t>
            </a:r>
            <a:r>
              <a:rPr lang="it-IT" dirty="0" err="1"/>
              <a:t>Conventions</a:t>
            </a:r>
            <a:endParaRPr lang="it-IT" dirty="0"/>
          </a:p>
          <a:p>
            <a:pPr lvl="1">
              <a:buFont typeface="Wingdings" pitchFamily="2" charset="2"/>
              <a:buChar char="ü"/>
            </a:pPr>
            <a:r>
              <a:rPr lang="it-IT" dirty="0" err="1"/>
              <a:t>Documentation</a:t>
            </a:r>
            <a:br>
              <a:rPr lang="it-IT" dirty="0"/>
            </a:br>
            <a:endParaRPr lang="it-IT" dirty="0"/>
          </a:p>
          <a:p>
            <a:pPr lvl="1">
              <a:buFont typeface="Wingdings" pitchFamily="2" charset="2"/>
              <a:buChar char="ü"/>
            </a:pPr>
            <a:endParaRPr lang="it-IT" dirty="0"/>
          </a:p>
          <a:p>
            <a:pPr lvl="1">
              <a:buFont typeface="Wingdings" pitchFamily="2" charset="2"/>
              <a:buChar char="ü"/>
            </a:pPr>
            <a:endParaRPr lang="it-IT" dirty="0"/>
          </a:p>
          <a:p>
            <a:endParaRPr lang="it-IT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21321574-3BC5-C249-AC5D-1D4F7500A09B}"/>
              </a:ext>
            </a:extLst>
          </p:cNvPr>
          <p:cNvSpPr/>
          <p:nvPr/>
        </p:nvSpPr>
        <p:spPr>
          <a:xfrm>
            <a:off x="0" y="3389243"/>
            <a:ext cx="9144000" cy="3468757"/>
          </a:xfrm>
          <a:prstGeom prst="rect">
            <a:avLst/>
          </a:prstGeom>
          <a:solidFill>
            <a:schemeClr val="accent1">
              <a:alpha val="9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4EAAD54-E793-E34F-83CF-AF6A508006DD}"/>
              </a:ext>
            </a:extLst>
          </p:cNvPr>
          <p:cNvSpPr txBox="1"/>
          <p:nvPr/>
        </p:nvSpPr>
        <p:spPr>
          <a:xfrm>
            <a:off x="360000" y="4481268"/>
            <a:ext cx="51823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All</a:t>
            </a:r>
            <a:r>
              <a:rPr lang="it-IT" dirty="0"/>
              <a:t> information </a:t>
            </a:r>
            <a:r>
              <a:rPr lang="it-IT" dirty="0" err="1"/>
              <a:t>regarding</a:t>
            </a:r>
            <a:r>
              <a:rPr lang="it-IT" dirty="0"/>
              <a:t> the </a:t>
            </a:r>
            <a:r>
              <a:rPr lang="it-IT" dirty="0" err="1"/>
              <a:t>collaboration</a:t>
            </a:r>
            <a:r>
              <a:rPr lang="it-IT" dirty="0"/>
              <a:t> are </a:t>
            </a:r>
            <a:r>
              <a:rPr lang="it-IT" dirty="0" err="1"/>
              <a:t>available</a:t>
            </a:r>
            <a:r>
              <a:rPr lang="it-IT" dirty="0"/>
              <a:t> in the SKA Developer Portal</a:t>
            </a:r>
            <a:endParaRPr lang="en-US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057232DF-D2E9-AC4A-A5D3-F39A8DB990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3409" y="3488634"/>
            <a:ext cx="2288394" cy="2782956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B4E64714-754C-0048-BB03-7C098085C703}"/>
              </a:ext>
            </a:extLst>
          </p:cNvPr>
          <p:cNvSpPr txBox="1"/>
          <p:nvPr/>
        </p:nvSpPr>
        <p:spPr>
          <a:xfrm>
            <a:off x="5675244" y="6250959"/>
            <a:ext cx="33296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>
                <a:hlinkClick r:id="rId3"/>
              </a:rPr>
              <a:t>https://developer.skatelescope.org/projects/ska-engineering-ui-compose-utils/en/latest/contribution.html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289894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  <p:bldP spid="6" grpId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DD6FA1C-93DE-4049-91BD-A532919D5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Pipeline and </a:t>
            </a:r>
            <a:r>
              <a:rPr lang="it-IT" dirty="0" err="1"/>
              <a:t>tests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944980C-4270-3648-A51E-D5623A109D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 dirty="0" err="1"/>
              <a:t>Linting</a:t>
            </a:r>
            <a:endParaRPr lang="it-IT" dirty="0"/>
          </a:p>
          <a:p>
            <a:pPr lvl="1">
              <a:buFont typeface="Wingdings" pitchFamily="2" charset="2"/>
              <a:buChar char="ü"/>
            </a:pPr>
            <a:r>
              <a:rPr lang="it-IT" dirty="0" err="1"/>
              <a:t>eslint</a:t>
            </a:r>
            <a:r>
              <a:rPr lang="it-IT" dirty="0"/>
              <a:t> </a:t>
            </a:r>
          </a:p>
          <a:p>
            <a:pPr lvl="1">
              <a:buFont typeface="Wingdings" pitchFamily="2" charset="2"/>
              <a:buChar char="ü"/>
            </a:pPr>
            <a:r>
              <a:rPr lang="it-IT" dirty="0"/>
              <a:t>@</a:t>
            </a:r>
            <a:r>
              <a:rPr lang="it-IT" dirty="0" err="1"/>
              <a:t>typescript-eslint</a:t>
            </a:r>
            <a:r>
              <a:rPr lang="it-IT" dirty="0"/>
              <a:t>/</a:t>
            </a:r>
            <a:r>
              <a:rPr lang="it-IT" dirty="0" err="1"/>
              <a:t>parser</a:t>
            </a:r>
            <a:r>
              <a:rPr lang="it-IT" dirty="0"/>
              <a:t> </a:t>
            </a:r>
          </a:p>
          <a:p>
            <a:pPr lvl="1">
              <a:buFont typeface="Wingdings" pitchFamily="2" charset="2"/>
              <a:buChar char="ü"/>
            </a:pPr>
            <a:r>
              <a:rPr lang="it-IT" dirty="0"/>
              <a:t> @</a:t>
            </a:r>
            <a:r>
              <a:rPr lang="it-IT" dirty="0" err="1"/>
              <a:t>typescript-eslint</a:t>
            </a:r>
            <a:r>
              <a:rPr lang="it-IT" dirty="0"/>
              <a:t>/</a:t>
            </a:r>
            <a:r>
              <a:rPr lang="it-IT" dirty="0" err="1"/>
              <a:t>eslint-plugin</a:t>
            </a:r>
            <a:endParaRPr lang="it-IT" dirty="0"/>
          </a:p>
          <a:p>
            <a:r>
              <a:rPr lang="it-IT" dirty="0" err="1"/>
              <a:t>Testing</a:t>
            </a:r>
            <a:endParaRPr lang="it-IT" dirty="0"/>
          </a:p>
          <a:p>
            <a:pPr lvl="1">
              <a:buFont typeface="Wingdings" pitchFamily="2" charset="2"/>
              <a:buChar char="ü"/>
            </a:pPr>
            <a:r>
              <a:rPr lang="it-IT" dirty="0" err="1"/>
              <a:t>jest</a:t>
            </a:r>
            <a:r>
              <a:rPr lang="it-IT" dirty="0"/>
              <a:t>, </a:t>
            </a:r>
            <a:r>
              <a:rPr lang="it-IT" dirty="0" err="1"/>
              <a:t>ts-jest</a:t>
            </a:r>
            <a:r>
              <a:rPr lang="it-IT" dirty="0"/>
              <a:t>, </a:t>
            </a:r>
            <a:r>
              <a:rPr lang="it-IT" dirty="0" err="1"/>
              <a:t>enzyme</a:t>
            </a:r>
            <a:endParaRPr lang="it-IT" dirty="0"/>
          </a:p>
          <a:p>
            <a:r>
              <a:rPr lang="it-IT" dirty="0" err="1"/>
              <a:t>Formatting</a:t>
            </a:r>
            <a:endParaRPr lang="it-IT" dirty="0"/>
          </a:p>
          <a:p>
            <a:pPr lvl="1">
              <a:buFont typeface="Wingdings" pitchFamily="2" charset="2"/>
              <a:buChar char="ü"/>
            </a:pPr>
            <a:r>
              <a:rPr lang="it-IT" dirty="0" err="1"/>
              <a:t>Prettier</a:t>
            </a:r>
            <a:endParaRPr lang="it-IT" dirty="0"/>
          </a:p>
          <a:p>
            <a:r>
              <a:rPr lang="it-IT" dirty="0"/>
              <a:t>code </a:t>
            </a:r>
            <a:r>
              <a:rPr lang="it-IT" dirty="0" err="1"/>
              <a:t>coverage</a:t>
            </a:r>
            <a:endParaRPr lang="it-IT" dirty="0"/>
          </a:p>
          <a:p>
            <a:pPr lvl="1">
              <a:buFont typeface="Wingdings" pitchFamily="2" charset="2"/>
              <a:buChar char="ü"/>
            </a:pPr>
            <a:r>
              <a:rPr lang="it-IT" dirty="0" err="1"/>
              <a:t>Jest</a:t>
            </a:r>
            <a:endParaRPr lang="it-IT" dirty="0"/>
          </a:p>
          <a:p>
            <a:r>
              <a:rPr lang="it-IT" dirty="0" err="1"/>
              <a:t>dependency</a:t>
            </a:r>
            <a:r>
              <a:rPr lang="it-IT" dirty="0"/>
              <a:t> management</a:t>
            </a:r>
          </a:p>
          <a:p>
            <a:pPr lvl="1">
              <a:buFont typeface="Wingdings" pitchFamily="2" charset="2"/>
              <a:buChar char="ü"/>
            </a:pPr>
            <a:r>
              <a:rPr lang="it-IT" dirty="0" err="1"/>
              <a:t>npm</a:t>
            </a:r>
            <a:endParaRPr lang="it-IT" dirty="0"/>
          </a:p>
          <a:p>
            <a:r>
              <a:rPr lang="it-IT" dirty="0"/>
              <a:t>CI/CD</a:t>
            </a:r>
          </a:p>
          <a:p>
            <a:pPr lvl="1">
              <a:buFont typeface="Wingdings" pitchFamily="2" charset="2"/>
              <a:buChar char="ü"/>
            </a:pPr>
            <a:r>
              <a:rPr lang="it-IT" dirty="0" err="1"/>
              <a:t>GitLab</a:t>
            </a:r>
            <a:r>
              <a:rPr lang="it-IT" dirty="0"/>
              <a:t> pipeline (</a:t>
            </a:r>
            <a:r>
              <a:rPr lang="it-IT" dirty="0" err="1"/>
              <a:t>gitlab-ci.yml</a:t>
            </a:r>
            <a:r>
              <a:rPr lang="it-IT" dirty="0"/>
              <a:t> file)</a:t>
            </a:r>
          </a:p>
          <a:p>
            <a:pPr marL="457200" lvl="1" indent="0">
              <a:buNone/>
            </a:pPr>
            <a:endParaRPr lang="it-IT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EAEAEB15-E4BA-8848-8559-7F37C3DD9B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88" t="28087" r="17557" b="27304"/>
          <a:stretch/>
        </p:blipFill>
        <p:spPr>
          <a:xfrm>
            <a:off x="6230896" y="1775238"/>
            <a:ext cx="1163055" cy="576471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6466BCC5-179D-2D45-9DCD-431D4945E1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622" t="14539" r="33968" b="11484"/>
          <a:stretch/>
        </p:blipFill>
        <p:spPr>
          <a:xfrm>
            <a:off x="6829198" y="5257176"/>
            <a:ext cx="757503" cy="862824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E6237C39-0131-0F46-89B3-13047D2951A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009" t="10031" r="31252" b="9579"/>
          <a:stretch/>
        </p:blipFill>
        <p:spPr>
          <a:xfrm>
            <a:off x="5757281" y="2616881"/>
            <a:ext cx="705678" cy="765313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55AFE09B-385D-9E40-9BAB-E8F4E7B5F4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4827" y="4559075"/>
            <a:ext cx="1310585" cy="915662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5858C424-0909-AC4F-9AE7-F6A57A05EC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03140" y="3780000"/>
            <a:ext cx="2009621" cy="7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3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452AC6C-2FBD-204F-A427-530B3BCC6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Documentation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3378D91-0D63-9444-B72F-5337CEC7AB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are collaborating in writing documentation</a:t>
            </a:r>
          </a:p>
          <a:p>
            <a:r>
              <a:rPr lang="en-US" dirty="0"/>
              <a:t>Official </a:t>
            </a:r>
            <a:r>
              <a:rPr lang="en-US" dirty="0" err="1"/>
              <a:t>Webjive</a:t>
            </a:r>
            <a:r>
              <a:rPr lang="en-US" dirty="0"/>
              <a:t> Documentation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/>
              <a:t>All new features are documented and reported into </a:t>
            </a:r>
            <a:r>
              <a:rPr lang="en-US" dirty="0" err="1"/>
              <a:t>readthedocs</a:t>
            </a:r>
            <a:r>
              <a:rPr lang="en-US" dirty="0"/>
              <a:t> portal</a:t>
            </a:r>
          </a:p>
          <a:p>
            <a:r>
              <a:rPr lang="en-US" dirty="0"/>
              <a:t>SKA related documentation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/>
              <a:t>All features related to SKA and </a:t>
            </a:r>
            <a:r>
              <a:rPr lang="en-US" dirty="0" err="1"/>
              <a:t>Webjive</a:t>
            </a:r>
            <a:r>
              <a:rPr lang="en-US" dirty="0"/>
              <a:t> are reported into SKA Developer Portal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70CBBE9C-2E35-A04F-B3DA-EE2175295388}"/>
              </a:ext>
            </a:extLst>
          </p:cNvPr>
          <p:cNvSpPr/>
          <p:nvPr/>
        </p:nvSpPr>
        <p:spPr>
          <a:xfrm>
            <a:off x="0" y="3389243"/>
            <a:ext cx="9144000" cy="3468757"/>
          </a:xfrm>
          <a:prstGeom prst="rect">
            <a:avLst/>
          </a:prstGeom>
          <a:solidFill>
            <a:schemeClr val="accent1">
              <a:alpha val="9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3DA7EC8-8239-C347-BAD4-C396AD57676A}"/>
              </a:ext>
            </a:extLst>
          </p:cNvPr>
          <p:cNvSpPr txBox="1"/>
          <p:nvPr/>
        </p:nvSpPr>
        <p:spPr>
          <a:xfrm>
            <a:off x="360000" y="4481268"/>
            <a:ext cx="51823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>
                <a:solidFill>
                  <a:schemeClr val="bg1"/>
                </a:solidFill>
              </a:rPr>
              <a:t>Webjive</a:t>
            </a:r>
            <a:r>
              <a:rPr lang="it-IT" b="1" dirty="0">
                <a:solidFill>
                  <a:schemeClr val="bg1"/>
                </a:solidFill>
              </a:rPr>
              <a:t> </a:t>
            </a:r>
            <a:r>
              <a:rPr lang="it-IT" b="1" dirty="0" err="1">
                <a:solidFill>
                  <a:schemeClr val="bg1"/>
                </a:solidFill>
              </a:rPr>
              <a:t>Documentation</a:t>
            </a:r>
            <a:r>
              <a:rPr lang="it-IT" b="1" dirty="0">
                <a:solidFill>
                  <a:schemeClr val="bg1"/>
                </a:solidFill>
              </a:rPr>
              <a:t> @SKA DEVELOPER PORTAL</a:t>
            </a:r>
            <a:endParaRPr lang="it-IT" b="1" dirty="0">
              <a:hlinkClick r:id="rId2"/>
            </a:endParaRPr>
          </a:p>
          <a:p>
            <a:r>
              <a:rPr lang="it-IT" dirty="0">
                <a:hlinkClick r:id="rId2"/>
              </a:rPr>
              <a:t>https://developer.skatelescope.org/projects/ska-engineering-ui-compose-utils/en/latest/overview.html</a:t>
            </a:r>
            <a:endParaRPr lang="en-US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4C1CF87F-DDA9-F945-BF5D-3C71EB5EF9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2317" y="3523421"/>
            <a:ext cx="2500313" cy="3200400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E114B66A-CC4A-474F-BFAD-F31F1FC2A11B}"/>
              </a:ext>
            </a:extLst>
          </p:cNvPr>
          <p:cNvSpPr/>
          <p:nvPr/>
        </p:nvSpPr>
        <p:spPr>
          <a:xfrm>
            <a:off x="0" y="-79515"/>
            <a:ext cx="9143999" cy="3468757"/>
          </a:xfrm>
          <a:prstGeom prst="rect">
            <a:avLst/>
          </a:prstGeom>
          <a:solidFill>
            <a:srgbClr val="FFBD3D">
              <a:alpha val="9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B04B2CB-3355-B944-ADD5-87FC6C00C6F3}"/>
              </a:ext>
            </a:extLst>
          </p:cNvPr>
          <p:cNvSpPr txBox="1"/>
          <p:nvPr/>
        </p:nvSpPr>
        <p:spPr>
          <a:xfrm>
            <a:off x="360000" y="1006289"/>
            <a:ext cx="51823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>
                <a:solidFill>
                  <a:schemeClr val="bg1"/>
                </a:solidFill>
              </a:rPr>
              <a:t>Webjive</a:t>
            </a:r>
            <a:r>
              <a:rPr lang="it-IT" b="1" dirty="0">
                <a:solidFill>
                  <a:schemeClr val="bg1"/>
                </a:solidFill>
              </a:rPr>
              <a:t> </a:t>
            </a:r>
            <a:r>
              <a:rPr lang="it-IT" b="1" dirty="0" err="1">
                <a:solidFill>
                  <a:schemeClr val="bg1"/>
                </a:solidFill>
              </a:rPr>
              <a:t>Official</a:t>
            </a:r>
            <a:r>
              <a:rPr lang="it-IT" b="1" dirty="0">
                <a:solidFill>
                  <a:schemeClr val="bg1"/>
                </a:solidFill>
              </a:rPr>
              <a:t> </a:t>
            </a:r>
            <a:r>
              <a:rPr lang="it-IT" b="1" dirty="0" err="1">
                <a:solidFill>
                  <a:schemeClr val="bg1"/>
                </a:solidFill>
              </a:rPr>
              <a:t>Documentation</a:t>
            </a:r>
            <a:endParaRPr lang="it-IT" b="1" dirty="0">
              <a:hlinkClick r:id="rId2"/>
            </a:endParaRPr>
          </a:p>
          <a:p>
            <a:r>
              <a:rPr lang="it-IT" dirty="0">
                <a:solidFill>
                  <a:schemeClr val="accent2">
                    <a:lumMod val="7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https://webjive.readthedocs.io/en/latest/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09A906EE-B69F-2344-968E-BD7F5A1009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3387" y="205992"/>
            <a:ext cx="2625854" cy="246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59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9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CE43D29-4D9A-7E44-ACCC-105D2A08D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Benchmarking</a:t>
            </a:r>
            <a:endParaRPr lang="it-IT" dirty="0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4FA323D3-C354-C845-A6C7-8F3E73C840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9936" y="1330533"/>
            <a:ext cx="4313703" cy="2426458"/>
          </a:xfr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5686C8C6-641E-7645-9FDA-0FD4D4B676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2" y="1028700"/>
            <a:ext cx="3626946" cy="5173318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8A8F28C8-48E4-7F4C-BF90-689BA6DEC16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864" t="3167" r="15761" b="55776"/>
          <a:stretch/>
        </p:blipFill>
        <p:spPr>
          <a:xfrm>
            <a:off x="2071262" y="4369558"/>
            <a:ext cx="3120738" cy="1597023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5EA00E8B-ADDB-5948-A025-7635F656D9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489" y="4257123"/>
            <a:ext cx="1474419" cy="910947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CF1F0B8E-0BF2-E243-9E07-ECD2A3C396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9936" y="5347251"/>
            <a:ext cx="1178680" cy="719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97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6887684-FD48-474B-A7BC-40F5775C9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Demo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44DFECD-8DD5-CC4F-AE38-A55C55CC04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085473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4B9DB1C4-CB0E-3846-903E-6CB359F83120}" vid="{6146B18E-000E-2C44-B281-901538619EB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1476</TotalTime>
  <Words>412</Words>
  <Application>Microsoft Macintosh PowerPoint</Application>
  <PresentationFormat>Presentazione su schermo (4:3)</PresentationFormat>
  <Paragraphs>65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4" baseType="lpstr">
      <vt:lpstr>Arial</vt:lpstr>
      <vt:lpstr>Calibri</vt:lpstr>
      <vt:lpstr>Wingdings</vt:lpstr>
      <vt:lpstr>Office Theme</vt:lpstr>
      <vt:lpstr>Webjive @SKA</vt:lpstr>
      <vt:lpstr>Introduction</vt:lpstr>
      <vt:lpstr>Technologies downselection</vt:lpstr>
      <vt:lpstr>SKA - MaxIV Collaboration</vt:lpstr>
      <vt:lpstr>SKA - MaxIV Collaboration</vt:lpstr>
      <vt:lpstr>Pipeline and tests</vt:lpstr>
      <vt:lpstr>Documentation</vt:lpstr>
      <vt:lpstr>Benchmarking</vt:lpstr>
      <vt:lpstr>Demo</vt:lpstr>
      <vt:lpstr>Presentazione standard di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Product Vision</dc:title>
  <dc:creator>Rees, Nick</dc:creator>
  <cp:lastModifiedBy>canzari@oa-teramo.inaf.it</cp:lastModifiedBy>
  <cp:revision>33</cp:revision>
  <dcterms:created xsi:type="dcterms:W3CDTF">2019-02-25T21:36:49Z</dcterms:created>
  <dcterms:modified xsi:type="dcterms:W3CDTF">2019-10-03T14:19:59Z</dcterms:modified>
</cp:coreProperties>
</file>