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1"/>
    <p:restoredTop sz="94682"/>
  </p:normalViewPr>
  <p:slideViewPr>
    <p:cSldViewPr snapToGrid="0" snapToObjects="1">
      <p:cViewPr varScale="1">
        <p:scale>
          <a:sx n="114" d="100"/>
          <a:sy n="114" d="100"/>
        </p:scale>
        <p:origin x="168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1A75-D4C5-6443-8035-59F95E212F06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0876-4709-8641-B64E-290581EE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4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1A75-D4C5-6443-8035-59F95E212F06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0876-4709-8641-B64E-290581EE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8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1A75-D4C5-6443-8035-59F95E212F06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0876-4709-8641-B64E-290581EE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0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1A75-D4C5-6443-8035-59F95E212F06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0876-4709-8641-B64E-290581EE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1A75-D4C5-6443-8035-59F95E212F06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0876-4709-8641-B64E-290581EE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2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1A75-D4C5-6443-8035-59F95E212F06}" type="datetimeFigureOut">
              <a:rPr lang="en-US" smtClean="0"/>
              <a:t>6/27/16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0876-4709-8641-B64E-290581EE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3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1A75-D4C5-6443-8035-59F95E212F06}" type="datetimeFigureOut">
              <a:rPr lang="en-US" smtClean="0"/>
              <a:t>6/27/16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0876-4709-8641-B64E-290581EE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9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1A75-D4C5-6443-8035-59F95E212F06}" type="datetimeFigureOut">
              <a:rPr lang="en-US" smtClean="0"/>
              <a:t>6/27/16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0876-4709-8641-B64E-290581EE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3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1A75-D4C5-6443-8035-59F95E212F06}" type="datetimeFigureOut">
              <a:rPr lang="en-US" smtClean="0"/>
              <a:t>6/27/16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0876-4709-8641-B64E-290581EE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1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1A75-D4C5-6443-8035-59F95E212F06}" type="datetimeFigureOut">
              <a:rPr lang="en-US" smtClean="0"/>
              <a:t>6/27/16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0876-4709-8641-B64E-290581EE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4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1A75-D4C5-6443-8035-59F95E212F06}" type="datetimeFigureOut">
              <a:rPr lang="en-US" smtClean="0"/>
              <a:t>6/27/16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0876-4709-8641-B64E-290581EE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5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E1A75-D4C5-6443-8035-59F95E212F06}" type="datetimeFigureOut">
              <a:rPr lang="en-US" smtClean="0"/>
              <a:t>6/27/16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70876-4709-8641-B64E-290581EE0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6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0827" y="2921876"/>
            <a:ext cx="107625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 smtClean="0"/>
              <a:t>“</a:t>
            </a:r>
            <a:r>
              <a:rPr lang="en-GB" i="1" dirty="0" smtClean="0"/>
              <a:t>This </a:t>
            </a:r>
            <a:r>
              <a:rPr lang="en-GB" i="1" dirty="0"/>
              <a:t>improved a lot since I started using Tango (three years ago) from scratch so I'm happy to see the efforts from the </a:t>
            </a:r>
            <a:r>
              <a:rPr lang="en-GB" i="1" dirty="0" smtClean="0"/>
              <a:t>developers. </a:t>
            </a:r>
            <a:r>
              <a:rPr lang="en-GB" i="1" dirty="0"/>
              <a:t>Still there is room for improvements that can help a new developer exposed to Tango for the first </a:t>
            </a:r>
            <a:r>
              <a:rPr lang="en-GB" i="1" dirty="0" smtClean="0"/>
              <a:t>time.”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0843" y="1156137"/>
            <a:ext cx="86425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</a:rPr>
              <a:t>TANGO DOCUMENTATION &amp; PACKAGING</a:t>
            </a:r>
            <a:endParaRPr lang="en-US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3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171" y="672662"/>
            <a:ext cx="10762593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Documentation requests by SKA DISH </a:t>
            </a:r>
          </a:p>
          <a:p>
            <a:r>
              <a:rPr lang="en-US" dirty="0" smtClean="0"/>
              <a:t>● Improve documentation and coherency </a:t>
            </a:r>
          </a:p>
          <a:p>
            <a:r>
              <a:rPr lang="en-US" dirty="0" smtClean="0"/>
              <a:t>● More How To </a:t>
            </a:r>
          </a:p>
          <a:p>
            <a:r>
              <a:rPr lang="en-GB" dirty="0"/>
              <a:t>       1) How to define READ_WRITE attributes and properly write their </a:t>
            </a:r>
            <a:r>
              <a:rPr lang="en-GB" dirty="0" err="1"/>
              <a:t>read_XXX</a:t>
            </a:r>
            <a:r>
              <a:rPr lang="en-GB" dirty="0"/>
              <a:t> and </a:t>
            </a:r>
            <a:r>
              <a:rPr lang="en-GB" dirty="0" err="1"/>
              <a:t>write_XXX</a:t>
            </a:r>
            <a:r>
              <a:rPr lang="en-GB" dirty="0"/>
              <a:t> methods. </a:t>
            </a: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         I </a:t>
            </a:r>
            <a:r>
              <a:rPr lang="en-GB" dirty="0"/>
              <a:t>needed again to search for community devices to understand.</a:t>
            </a:r>
          </a:p>
          <a:p>
            <a:r>
              <a:rPr lang="en-GB" dirty="0"/>
              <a:t>       2) How to define different kind of events in a device and subscribe from a client invoking a </a:t>
            </a:r>
            <a:r>
              <a:rPr lang="en-GB" dirty="0" err="1"/>
              <a:t>callback</a:t>
            </a:r>
            <a:r>
              <a:rPr lang="en-GB" dirty="0"/>
              <a:t> on receipt</a:t>
            </a:r>
          </a:p>
          <a:p>
            <a:r>
              <a:rPr lang="en-GB" dirty="0"/>
              <a:t>       3) How to create and fill pipe blobs (also complex) </a:t>
            </a:r>
          </a:p>
          <a:p>
            <a:r>
              <a:rPr lang="en-GB" dirty="0"/>
              <a:t>       4) How to create command response for some types: </a:t>
            </a:r>
            <a:r>
              <a:rPr lang="en-GB" dirty="0" err="1"/>
              <a:t>DevVarLongStringArray</a:t>
            </a:r>
            <a:r>
              <a:rPr lang="en-GB" dirty="0"/>
              <a:t>. This can be found in the </a:t>
            </a:r>
            <a:endParaRPr lang="en-GB" dirty="0" smtClean="0"/>
          </a:p>
          <a:p>
            <a:r>
              <a:rPr lang="en-GB"/>
              <a:t> </a:t>
            </a:r>
            <a:r>
              <a:rPr lang="en-GB" smtClean="0"/>
              <a:t>           manual</a:t>
            </a:r>
            <a:r>
              <a:rPr lang="en-GB" dirty="0"/>
              <a:t>, but I was asked by sub-elements on how to set command response.</a:t>
            </a:r>
          </a:p>
          <a:p>
            <a:endParaRPr lang="en-US" dirty="0" smtClean="0"/>
          </a:p>
          <a:p>
            <a:r>
              <a:rPr lang="en-US" dirty="0" smtClean="0"/>
              <a:t>● Instructions how to build Pogo</a:t>
            </a:r>
          </a:p>
          <a:p>
            <a:endParaRPr lang="en-US" dirty="0" smtClean="0"/>
          </a:p>
          <a:p>
            <a:r>
              <a:rPr lang="en-US" dirty="0" smtClean="0"/>
              <a:t>Documentation requests by SKA CSP </a:t>
            </a:r>
          </a:p>
          <a:p>
            <a:r>
              <a:rPr lang="en-US" dirty="0" smtClean="0"/>
              <a:t>● Documentation for installation, Java servers, …</a:t>
            </a:r>
          </a:p>
          <a:p>
            <a:endParaRPr lang="en-US" dirty="0"/>
          </a:p>
          <a:p>
            <a:r>
              <a:rPr lang="en-US" dirty="0" smtClean="0"/>
              <a:t>Documentation requests by SKA AAVS + LFAA</a:t>
            </a:r>
          </a:p>
          <a:p>
            <a:r>
              <a:rPr lang="en-US" dirty="0" smtClean="0"/>
              <a:t>● Improve documentation of </a:t>
            </a:r>
            <a:r>
              <a:rPr lang="en-US" dirty="0" err="1" smtClean="0"/>
              <a:t>PyTango</a:t>
            </a:r>
            <a:r>
              <a:rPr lang="en-US" dirty="0" smtClean="0"/>
              <a:t> and TANGO tools</a:t>
            </a:r>
          </a:p>
          <a:p>
            <a:endParaRPr lang="en-US" dirty="0" smtClean="0"/>
          </a:p>
          <a:p>
            <a:r>
              <a:rPr lang="en-US" dirty="0" smtClean="0"/>
              <a:t>Documentation requests from SKA </a:t>
            </a:r>
            <a:r>
              <a:rPr lang="en-US" dirty="0" err="1" smtClean="0"/>
              <a:t>TelMgt</a:t>
            </a:r>
            <a:r>
              <a:rPr lang="en-US" dirty="0" smtClean="0"/>
              <a:t>, GMRT and TCS </a:t>
            </a:r>
          </a:p>
          <a:p>
            <a:r>
              <a:rPr lang="en-US" dirty="0" smtClean="0"/>
              <a:t>● Documentation, documentation, documentation, … long list in forum post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9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5724" y="609600"/>
            <a:ext cx="8408276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Documentation requests from SKA TM</a:t>
            </a:r>
          </a:p>
          <a:p>
            <a:r>
              <a:rPr lang="en-US" dirty="0" smtClean="0"/>
              <a:t>● T</a:t>
            </a:r>
            <a:r>
              <a:rPr lang="en-GB" dirty="0" err="1" smtClean="0"/>
              <a:t>echnical</a:t>
            </a:r>
            <a:r>
              <a:rPr lang="en-GB" dirty="0" smtClean="0"/>
              <a:t> software documentation - understanding </a:t>
            </a:r>
            <a:r>
              <a:rPr lang="en-GB" b="1" dirty="0"/>
              <a:t>how the framework works</a:t>
            </a:r>
            <a:r>
              <a:rPr lang="en-GB" dirty="0"/>
              <a:t>, for instance how it realizes the polling mechanism works and so on. Ideally an UML class diagram together with other activities diagrams could help a lot in understanding it. </a:t>
            </a:r>
            <a:endParaRPr lang="en-GB" dirty="0" smtClean="0"/>
          </a:p>
          <a:p>
            <a:r>
              <a:rPr lang="en-US" dirty="0" smtClean="0"/>
              <a:t>● </a:t>
            </a:r>
            <a:r>
              <a:rPr lang="en-GB" dirty="0" smtClean="0"/>
              <a:t>E/R </a:t>
            </a:r>
            <a:r>
              <a:rPr lang="en-GB" dirty="0"/>
              <a:t>model for the database: for instance, what happens if you add a device? what are the main tables affected? So basically I am talking about technical software documentation. </a:t>
            </a:r>
            <a:endParaRPr lang="en-GB" dirty="0" smtClean="0"/>
          </a:p>
          <a:p>
            <a:r>
              <a:rPr lang="en-US" dirty="0" smtClean="0"/>
              <a:t>● </a:t>
            </a:r>
            <a:r>
              <a:rPr lang="en-GB" dirty="0" smtClean="0"/>
              <a:t>Hard </a:t>
            </a:r>
            <a:r>
              <a:rPr lang="en-GB" dirty="0"/>
              <a:t>to find documentation about the </a:t>
            </a:r>
            <a:r>
              <a:rPr lang="en-GB" b="1" dirty="0"/>
              <a:t>"built in" tango tools</a:t>
            </a:r>
            <a:r>
              <a:rPr lang="en-GB" dirty="0"/>
              <a:t>, there is a list of tools on the tango home page, but for many it does not even mention the name of the executable.</a:t>
            </a:r>
          </a:p>
          <a:p>
            <a:endParaRPr lang="en-US" dirty="0" smtClean="0"/>
          </a:p>
          <a:p>
            <a:r>
              <a:rPr lang="en-US" dirty="0" smtClean="0"/>
              <a:t>● </a:t>
            </a:r>
            <a:r>
              <a:rPr lang="en-GB" dirty="0" smtClean="0"/>
              <a:t>Many </a:t>
            </a:r>
            <a:r>
              <a:rPr lang="en-GB" dirty="0"/>
              <a:t>things are </a:t>
            </a:r>
            <a:r>
              <a:rPr lang="en-GB" b="1" dirty="0"/>
              <a:t>quite spread out</a:t>
            </a:r>
            <a:r>
              <a:rPr lang="en-GB" dirty="0"/>
              <a:t>. "Official" Tango components have documentation hosted over several sites. Many links between these sites are dead, due to web reorganisation?</a:t>
            </a:r>
          </a:p>
          <a:p>
            <a:r>
              <a:rPr lang="en-US" dirty="0" smtClean="0"/>
              <a:t>● </a:t>
            </a:r>
            <a:r>
              <a:rPr lang="en-GB" dirty="0" smtClean="0"/>
              <a:t>Bit </a:t>
            </a:r>
            <a:r>
              <a:rPr lang="en-GB" dirty="0"/>
              <a:t>of confusion about where </a:t>
            </a:r>
            <a:r>
              <a:rPr lang="en-GB" b="1" dirty="0"/>
              <a:t>source code repos </a:t>
            </a:r>
            <a:r>
              <a:rPr lang="en-GB" dirty="0"/>
              <a:t>live, </a:t>
            </a:r>
            <a:r>
              <a:rPr lang="en-GB" dirty="0" err="1"/>
              <a:t>PyTango</a:t>
            </a:r>
            <a:r>
              <a:rPr lang="en-GB" dirty="0"/>
              <a:t> moving to </a:t>
            </a:r>
            <a:r>
              <a:rPr lang="en-GB" dirty="0" err="1"/>
              <a:t>github</a:t>
            </a:r>
            <a:r>
              <a:rPr lang="en-GB" dirty="0"/>
              <a:t> was somewhat hidden if you were not already part of the </a:t>
            </a:r>
            <a:r>
              <a:rPr lang="en-GB" dirty="0" err="1"/>
              <a:t>community.t</a:t>
            </a:r>
            <a:endParaRPr lang="en-GB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● </a:t>
            </a:r>
            <a:r>
              <a:rPr lang="en-GB" dirty="0" smtClean="0"/>
              <a:t>an </a:t>
            </a:r>
            <a:r>
              <a:rPr lang="en-GB" dirty="0"/>
              <a:t>architecture overview for TANGO,</a:t>
            </a:r>
          </a:p>
          <a:p>
            <a:pPr lvl="0"/>
            <a:r>
              <a:rPr lang="en-US" dirty="0" smtClean="0"/>
              <a:t>● </a:t>
            </a:r>
            <a:r>
              <a:rPr lang="en-GB" dirty="0" smtClean="0"/>
              <a:t>diagrammatic </a:t>
            </a:r>
            <a:r>
              <a:rPr lang="en-GB" dirty="0"/>
              <a:t>representations of how it all fits together (here included enabling things like Taurus).</a:t>
            </a:r>
          </a:p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7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3011" y="219456"/>
            <a:ext cx="97250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Two types of documentation:</a:t>
            </a:r>
          </a:p>
          <a:p>
            <a:r>
              <a:rPr lang="en-US" dirty="0" smtClean="0"/>
              <a:t>● Newby help – how-</a:t>
            </a:r>
            <a:r>
              <a:rPr lang="en-US" dirty="0" err="1" smtClean="0"/>
              <a:t>to’s</a:t>
            </a:r>
            <a:r>
              <a:rPr lang="en-US" dirty="0" smtClean="0"/>
              <a:t> and examples – for Tango users</a:t>
            </a:r>
          </a:p>
          <a:p>
            <a:r>
              <a:rPr lang="en-US" dirty="0" smtClean="0"/>
              <a:t>● Technical documentation on the framework architecture – </a:t>
            </a:r>
            <a:br>
              <a:rPr lang="en-US" dirty="0" smtClean="0"/>
            </a:br>
            <a:r>
              <a:rPr lang="en-US" dirty="0" smtClean="0"/>
              <a:t>    for Senior software engineers that really want to understand the inner workings</a:t>
            </a:r>
          </a:p>
          <a:p>
            <a:endParaRPr lang="en-US" dirty="0" smtClean="0"/>
          </a:p>
          <a:p>
            <a:r>
              <a:rPr lang="en-US" b="1" dirty="0" smtClean="0"/>
              <a:t>Quick wins ?</a:t>
            </a:r>
            <a:endParaRPr lang="en-US" b="1" dirty="0"/>
          </a:p>
          <a:p>
            <a:r>
              <a:rPr lang="en-US" dirty="0"/>
              <a:t>● </a:t>
            </a:r>
            <a:r>
              <a:rPr lang="en-US" dirty="0" smtClean="0"/>
              <a:t>An index of </a:t>
            </a:r>
            <a:r>
              <a:rPr lang="en-US" b="1" dirty="0" smtClean="0"/>
              <a:t>everything </a:t>
            </a:r>
            <a:r>
              <a:rPr lang="en-US" dirty="0" smtClean="0"/>
              <a:t>that already exist:</a:t>
            </a:r>
          </a:p>
          <a:p>
            <a:r>
              <a:rPr lang="en-US" dirty="0"/>
              <a:t> </a:t>
            </a:r>
            <a:r>
              <a:rPr lang="en-US" dirty="0" smtClean="0"/>
              <a:t> - current docs</a:t>
            </a:r>
          </a:p>
          <a:p>
            <a:r>
              <a:rPr lang="en-US" dirty="0"/>
              <a:t> </a:t>
            </a:r>
            <a:r>
              <a:rPr lang="en-US" dirty="0" smtClean="0"/>
              <a:t> - packages, source repositories</a:t>
            </a:r>
          </a:p>
          <a:p>
            <a:r>
              <a:rPr lang="en-US" dirty="0"/>
              <a:t> </a:t>
            </a:r>
            <a:r>
              <a:rPr lang="en-US" dirty="0" smtClean="0"/>
              <a:t> - tools</a:t>
            </a:r>
          </a:p>
          <a:p>
            <a:r>
              <a:rPr lang="en-US" dirty="0"/>
              <a:t> </a:t>
            </a:r>
            <a:r>
              <a:rPr lang="en-US" dirty="0" smtClean="0"/>
              <a:t> - device servers</a:t>
            </a:r>
            <a:endParaRPr lang="en-US" dirty="0"/>
          </a:p>
          <a:p>
            <a:r>
              <a:rPr lang="en-US" dirty="0"/>
              <a:t>● </a:t>
            </a:r>
            <a:r>
              <a:rPr lang="en-US" dirty="0" smtClean="0"/>
              <a:t>Quick cook book by the community, through on-line collaboration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Using Sphinx for other things than code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yes</a:t>
            </a:r>
            <a:r>
              <a:rPr lang="en-US" dirty="0"/>
              <a:t>, others do use it this way</a:t>
            </a:r>
            <a:br>
              <a:rPr lang="en-US" dirty="0"/>
            </a:br>
            <a:r>
              <a:rPr lang="en-US" dirty="0"/>
              <a:t>used for common management of documentation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70786" y="27326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80386" y="34684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608" y="0"/>
            <a:ext cx="11899392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Suggestions: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How to make the system run (start </a:t>
            </a:r>
            <a:r>
              <a:rPr lang="en-US" sz="2000" dirty="0" err="1" smtClean="0"/>
              <a:t>db</a:t>
            </a:r>
            <a:r>
              <a:rPr lang="en-US" sz="2000" dirty="0" smtClean="0"/>
              <a:t>, add </a:t>
            </a:r>
            <a:r>
              <a:rPr lang="en-US" sz="2000" dirty="0" err="1" smtClean="0"/>
              <a:t>db</a:t>
            </a:r>
            <a:r>
              <a:rPr lang="en-US" sz="2000" dirty="0" smtClean="0"/>
              <a:t>, </a:t>
            </a:r>
            <a:r>
              <a:rPr lang="en-US" sz="2000" dirty="0" err="1" smtClean="0"/>
              <a:t>etc</a:t>
            </a:r>
            <a:r>
              <a:rPr lang="en-US" sz="2000" dirty="0" smtClean="0"/>
              <a:t>). </a:t>
            </a:r>
            <a:br>
              <a:rPr lang="en-US" sz="2000" dirty="0" smtClean="0"/>
            </a:br>
            <a:r>
              <a:rPr lang="en-US" sz="2000" dirty="0" smtClean="0"/>
              <a:t>There is a readme, but it just needs to be updated, good base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Command line for ”services”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Installation guide for different platforms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Selection of a suite of tools to make a “system”:</a:t>
            </a:r>
            <a:br>
              <a:rPr lang="en-US" sz="2000" dirty="0" smtClean="0"/>
            </a:br>
            <a:r>
              <a:rPr lang="en-US" sz="2000" dirty="0" smtClean="0"/>
              <a:t>provide a catalogue;</a:t>
            </a:r>
            <a:br>
              <a:rPr lang="en-US" sz="2000" dirty="0" smtClean="0"/>
            </a:br>
            <a:r>
              <a:rPr lang="en-US" sz="2000" dirty="0" smtClean="0"/>
              <a:t>list all solutions for each category (e.g. archiving, alarms handling, GUIs); </a:t>
            </a:r>
            <a:br>
              <a:rPr lang="en-US" sz="2000" dirty="0" smtClean="0"/>
            </a:br>
            <a:r>
              <a:rPr lang="en-US" sz="2000" dirty="0" smtClean="0"/>
              <a:t>update Tango tool map and links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Invest in packaging, to solve dependencies, with documentation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Start with Description of system, diagrams and relationships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FAQ can be useful, collect answers to questions in a “formal” place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Generate user-stories (how-</a:t>
            </a:r>
            <a:r>
              <a:rPr lang="en-US" sz="2000" dirty="0" err="1" smtClean="0"/>
              <a:t>to’s</a:t>
            </a:r>
            <a:r>
              <a:rPr lang="en-US" sz="2000" dirty="0" smtClean="0"/>
              <a:t>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Best practices for solving certain problems (like the SKA use cases)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Advanced users – missing UML diagram for core features – e.g. heartbeats, connection management, alarms. Can help for fault finding problems in these areas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Use cases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Test suite for newcomers (there is a C++ based test suite already that can be made available)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10 points you need to know about </a:t>
            </a:r>
            <a:r>
              <a:rPr lang="en-US" sz="2000" dirty="0" err="1" smtClean="0"/>
              <a:t>Corba</a:t>
            </a:r>
            <a:r>
              <a:rPr lang="en-US" sz="2000" dirty="0" smtClean="0"/>
              <a:t> (C++) (e.g. how to duplicate strings) [it is in the Tango book]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Incorporate Tango Device server guidelines to the Tango book, add diagram; explain best practices for using different command invocation methods; 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70786" y="27326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80386" y="34684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8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608" y="0"/>
            <a:ext cx="1189939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Suggestions 2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Examples – same example using different tools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Take the suggestions and </a:t>
            </a:r>
            <a:r>
              <a:rPr lang="en-US" sz="2000" dirty="0" err="1" smtClean="0"/>
              <a:t>categorise</a:t>
            </a:r>
            <a:r>
              <a:rPr lang="en-US" sz="2000" dirty="0" smtClean="0"/>
              <a:t> the types of documentation required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pPr marL="285750" indent="-285750">
              <a:buFont typeface="Arial" charset="0"/>
              <a:buChar char="•"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70786" y="27326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80386" y="34684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3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209</Words>
  <Application>Microsoft Macintosh PowerPoint</Application>
  <PresentationFormat>Widescreen</PresentationFormat>
  <Paragraphs>105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Lize Van den Heever</dc:creator>
  <cp:lastModifiedBy>Lize Van den Heever</cp:lastModifiedBy>
  <cp:revision>16</cp:revision>
  <dcterms:created xsi:type="dcterms:W3CDTF">2016-06-23T07:11:16Z</dcterms:created>
  <dcterms:modified xsi:type="dcterms:W3CDTF">2016-06-27T11:51:32Z</dcterms:modified>
</cp:coreProperties>
</file>