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57" r:id="rId6"/>
    <p:sldId id="259" r:id="rId7"/>
    <p:sldId id="267" r:id="rId8"/>
    <p:sldId id="283" r:id="rId9"/>
    <p:sldId id="284" r:id="rId10"/>
    <p:sldId id="285" r:id="rId11"/>
    <p:sldId id="286" r:id="rId12"/>
    <p:sldId id="287" r:id="rId13"/>
    <p:sldId id="291" r:id="rId14"/>
    <p:sldId id="288" r:id="rId15"/>
    <p:sldId id="289" r:id="rId16"/>
    <p:sldId id="282" r:id="rId17"/>
    <p:sldId id="280" r:id="rId18"/>
    <p:sldId id="272" r:id="rId19"/>
    <p:sldId id="281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570C"/>
    <a:srgbClr val="F2F2F2"/>
    <a:srgbClr val="0070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89093"/>
  </p:normalViewPr>
  <p:slideViewPr>
    <p:cSldViewPr snapToGrid="0">
      <p:cViewPr varScale="1">
        <p:scale>
          <a:sx n="104" d="100"/>
          <a:sy n="104" d="100"/>
        </p:scale>
        <p:origin x="232" y="29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2025-05-13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67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6C564-A10D-8459-0048-098941DFE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A2DA9-C1BD-00CA-1790-97761376C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355E2-AE8E-9A0A-A6E8-1A43BC0AF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In Pytango 9.3.6 or even 9.5, it’s broken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B1246-B386-0B17-3472-C36B8F15A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78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Default ORBEndPoint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21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C5D7A-B6BE-A673-AE29-ADAAB527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36510-D84E-BCB7-B07D-9D4CD72DB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86581-BE52-1F8A-38F7-6818A2593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:memory: is a functionality from SQLite. Useful in CI.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891C2-5AEB-BC9F-D39F-10BBCAD1D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0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Can be run without any installation (only creating a temporay env) with uv or pixi.</a:t>
            </a:r>
            <a:br>
              <a:rPr lang="en-SE" dirty="0"/>
            </a:br>
            <a:r>
              <a:rPr lang="en-SE" dirty="0"/>
              <a:t>Or installing locally with uv or pixi. Could also use pipx.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34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Nice but we can do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68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Just run pytest – database will be started automatically</a:t>
            </a:r>
          </a:p>
          <a:p>
            <a:r>
              <a:rPr lang="en-SE" dirty="0"/>
              <a:t>Easy to run tests locally</a:t>
            </a:r>
            <a:br>
              <a:rPr lang="en-SE" dirty="0"/>
            </a:br>
            <a:br>
              <a:rPr lang="en-SE" dirty="0"/>
            </a:br>
            <a:r>
              <a:rPr lang="en-SE" dirty="0"/>
              <a:t>Will show you an example with itango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81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SE" dirty="0"/>
              <a:t>ardana and itango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00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1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13/05/2025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incubator/pytango-db" TargetMode="External"/><Relationship Id="rId2" Type="http://schemas.openxmlformats.org/officeDocument/2006/relationships/hyperlink" Target="https://pytango.readthedocs.io/en/latest/how-to/how-to-contribute.html#using-pixi-for-developm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lab.com/tango-controls/itang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 err="1"/>
              <a:t>Pytango</a:t>
            </a:r>
            <a:r>
              <a:rPr lang="en-GB" dirty="0"/>
              <a:t> Database Device Server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D5540-FAEE-08F1-FDF6-8CC02AE1AB52}"/>
              </a:ext>
            </a:extLst>
          </p:cNvPr>
          <p:cNvSpPr txBox="1">
            <a:spLocks/>
          </p:cNvSpPr>
          <p:nvPr/>
        </p:nvSpPr>
        <p:spPr>
          <a:xfrm>
            <a:off x="608013" y="4395599"/>
            <a:ext cx="9183687" cy="675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>
                <a:solidFill>
                  <a:srgbClr val="FFFFFF"/>
                </a:solidFill>
              </a:rPr>
              <a:t>39</a:t>
            </a:r>
            <a:r>
              <a:rPr lang="sv-SE" sz="2000" baseline="30000" dirty="0">
                <a:solidFill>
                  <a:srgbClr val="FFFFFF"/>
                </a:solidFill>
              </a:rPr>
              <a:t>th</a:t>
            </a:r>
            <a:r>
              <a:rPr lang="sv-SE" sz="2000" dirty="0">
                <a:solidFill>
                  <a:srgbClr val="FFFFFF"/>
                </a:solidFill>
              </a:rPr>
              <a:t> Tango Community Meeting, 2025.05.21-23</a:t>
            </a:r>
            <a:br>
              <a:rPr lang="sv-SE" sz="2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B. Bertrand</a:t>
            </a: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27"/>
    </mc:Choice>
    <mc:Fallback xmlns="">
      <p:transition advClick="0" advTm="79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1D16-1B77-5D54-DD0B-A2E83879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C7ED-EF1A-5D5A-DC9A-FB4E8D4B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How to run 3/3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C44C-3128-D7C6-0B3A-2BB7DA7A4164}"/>
              </a:ext>
            </a:extLst>
          </p:cNvPr>
          <p:cNvSpPr txBox="1"/>
          <p:nvPr/>
        </p:nvSpPr>
        <p:spPr>
          <a:xfrm>
            <a:off x="533400" y="2381440"/>
            <a:ext cx="455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uvx</a:t>
            </a:r>
            <a:r>
              <a:rPr lang="en-GB" sz="2000" dirty="0"/>
              <a:t> --from </a:t>
            </a:r>
            <a:r>
              <a:rPr lang="en-GB" sz="2000" dirty="0" err="1"/>
              <a:t>pytango-db</a:t>
            </a:r>
            <a:r>
              <a:rPr lang="en-GB" sz="2000" dirty="0"/>
              <a:t> </a:t>
            </a:r>
            <a:r>
              <a:rPr lang="en-GB" sz="2000" dirty="0" err="1"/>
              <a:t>PyDatabaseds</a:t>
            </a:r>
            <a:r>
              <a:rPr lang="en-GB" sz="2000" dirty="0"/>
              <a:t> 2</a:t>
            </a:r>
            <a:br>
              <a:rPr lang="en-GB" sz="2000" dirty="0"/>
            </a:br>
            <a:endParaRPr lang="en-SE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780D7-5F3E-3151-E781-E1B8E307AE25}"/>
              </a:ext>
            </a:extLst>
          </p:cNvPr>
          <p:cNvSpPr txBox="1"/>
          <p:nvPr/>
        </p:nvSpPr>
        <p:spPr>
          <a:xfrm>
            <a:off x="5670634" y="2377601"/>
            <a:ext cx="464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pixi</a:t>
            </a:r>
            <a:r>
              <a:rPr lang="en-GB" sz="2000" dirty="0"/>
              <a:t> exec -s </a:t>
            </a:r>
            <a:r>
              <a:rPr lang="en-GB" sz="2000" dirty="0" err="1"/>
              <a:t>pytango-db</a:t>
            </a:r>
            <a:r>
              <a:rPr lang="en-GB" sz="2000" dirty="0"/>
              <a:t> </a:t>
            </a:r>
            <a:r>
              <a:rPr lang="en-GB" sz="2000" dirty="0" err="1"/>
              <a:t>PyDatabaseds</a:t>
            </a:r>
            <a:r>
              <a:rPr lang="en-GB" sz="2000" dirty="0"/>
              <a:t> 2</a:t>
            </a:r>
            <a:endParaRPr lang="en-S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D44B7-C92D-2155-1E45-6903BCB02909}"/>
              </a:ext>
            </a:extLst>
          </p:cNvPr>
          <p:cNvSpPr txBox="1"/>
          <p:nvPr/>
        </p:nvSpPr>
        <p:spPr>
          <a:xfrm>
            <a:off x="533400" y="3067712"/>
            <a:ext cx="4174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uv</a:t>
            </a:r>
            <a:r>
              <a:rPr lang="en-GB" sz="2000" dirty="0"/>
              <a:t> tool install </a:t>
            </a:r>
            <a:r>
              <a:rPr lang="en-GB" sz="2000" dirty="0" err="1"/>
              <a:t>pytango-db</a:t>
            </a:r>
            <a:br>
              <a:rPr lang="en-GB" sz="2000" dirty="0"/>
            </a:br>
            <a:r>
              <a:rPr lang="en-GB" sz="2000" dirty="0" err="1"/>
              <a:t>PyDatabaseds</a:t>
            </a:r>
            <a:r>
              <a:rPr lang="en-GB" sz="2000" dirty="0"/>
              <a:t> 2</a:t>
            </a:r>
            <a:br>
              <a:rPr lang="en-GB" sz="1800" dirty="0"/>
            </a:br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0A9F9-FD6D-EECD-9FEC-BCBBED0640AE}"/>
              </a:ext>
            </a:extLst>
          </p:cNvPr>
          <p:cNvSpPr txBox="1"/>
          <p:nvPr/>
        </p:nvSpPr>
        <p:spPr>
          <a:xfrm>
            <a:off x="5670634" y="3067712"/>
            <a:ext cx="4173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pixi</a:t>
            </a:r>
            <a:r>
              <a:rPr lang="en-GB" sz="2000" dirty="0"/>
              <a:t>  global install </a:t>
            </a:r>
            <a:r>
              <a:rPr lang="en-GB" sz="2000" dirty="0" err="1"/>
              <a:t>pytango-db</a:t>
            </a:r>
            <a:br>
              <a:rPr lang="en-GB" sz="2000" dirty="0"/>
            </a:br>
            <a:r>
              <a:rPr lang="en-GB" sz="2000" dirty="0" err="1"/>
              <a:t>PyDatabaseds</a:t>
            </a:r>
            <a:r>
              <a:rPr lang="en-GB" sz="2000" dirty="0"/>
              <a:t> 2</a:t>
            </a:r>
            <a:br>
              <a:rPr lang="en-GB" sz="1800" dirty="0"/>
            </a:br>
            <a:endParaRPr lang="en-S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FCF52B-9D95-4363-4616-06C5ECB34D83}"/>
              </a:ext>
            </a:extLst>
          </p:cNvPr>
          <p:cNvCxnSpPr>
            <a:cxnSpLocks/>
          </p:cNvCxnSpPr>
          <p:nvPr/>
        </p:nvCxnSpPr>
        <p:spPr>
          <a:xfrm flipH="1">
            <a:off x="5189047" y="1690688"/>
            <a:ext cx="1" cy="252249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CDBF1-BBD2-75C5-F8D2-1CBC2FB7C9A3}"/>
              </a:ext>
            </a:extLst>
          </p:cNvPr>
          <p:cNvSpPr txBox="1"/>
          <p:nvPr/>
        </p:nvSpPr>
        <p:spPr>
          <a:xfrm>
            <a:off x="2409671" y="1600976"/>
            <a:ext cx="69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b="1" dirty="0"/>
              <a:t>uv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9D873-9B39-9ABC-9D49-19514C6DE7A6}"/>
              </a:ext>
            </a:extLst>
          </p:cNvPr>
          <p:cNvSpPr txBox="1"/>
          <p:nvPr/>
        </p:nvSpPr>
        <p:spPr>
          <a:xfrm>
            <a:off x="7156649" y="1586800"/>
            <a:ext cx="69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b="1" dirty="0"/>
              <a:t>pixi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87B49-C125-EA36-5392-7A753D8D4768}"/>
              </a:ext>
            </a:extLst>
          </p:cNvPr>
          <p:cNvSpPr txBox="1"/>
          <p:nvPr/>
        </p:nvSpPr>
        <p:spPr>
          <a:xfrm>
            <a:off x="2849498" y="5451155"/>
            <a:ext cx="448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python –m </a:t>
            </a:r>
            <a:r>
              <a:rPr lang="en-GB" sz="2000" dirty="0" err="1"/>
              <a:t>tango.databaseds.database</a:t>
            </a:r>
            <a:r>
              <a:rPr lang="en-GB" sz="2000" dirty="0"/>
              <a:t> 2</a:t>
            </a:r>
            <a:endParaRPr lang="en-SE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261E2-D573-E570-28FC-D8B933A2E83F}"/>
              </a:ext>
            </a:extLst>
          </p:cNvPr>
          <p:cNvSpPr txBox="1"/>
          <p:nvPr/>
        </p:nvSpPr>
        <p:spPr>
          <a:xfrm>
            <a:off x="4128871" y="4854838"/>
            <a:ext cx="192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With pytango 10.x</a:t>
            </a:r>
          </a:p>
        </p:txBody>
      </p:sp>
    </p:spTree>
    <p:extLst>
      <p:ext uri="{BB962C8B-B14F-4D97-AF65-F5344CB8AC3E}">
        <p14:creationId xmlns:p14="http://schemas.microsoft.com/office/powerpoint/2010/main" val="9325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10" grpId="0"/>
      <p:bldP spid="14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DB99DB-B2E5-7F39-F7F9-8E584915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1" y="1530492"/>
            <a:ext cx="5230792" cy="3313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4956F-63B0-BC8C-D4C3-990E14BF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Usage: docker image in CI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5375F-7FF5-63FE-C93E-54FE2692570B}"/>
              </a:ext>
            </a:extLst>
          </p:cNvPr>
          <p:cNvCxnSpPr/>
          <p:nvPr/>
        </p:nvCxnSpPr>
        <p:spPr>
          <a:xfrm flipV="1">
            <a:off x="457200" y="1468330"/>
            <a:ext cx="3892378" cy="331379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-up of a computer code&#10;&#10;AI-generated content may be incorrect.">
            <a:extLst>
              <a:ext uri="{FF2B5EF4-FFF2-40B4-BE49-F238E27FC236}">
                <a16:creationId xmlns:a16="http://schemas.microsoft.com/office/drawing/2014/main" id="{2AB8A185-4625-B5D9-5338-9B33868C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04" y="4906452"/>
            <a:ext cx="6946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FD89-2B8E-A520-A9F9-2C604CAD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Usage: pytest fixtures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C5F7D-AC67-C6AF-4320-25F4177E00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2362487"/>
            <a:ext cx="9085521" cy="2133025"/>
          </a:xfrm>
        </p:spPr>
        <p:txBody>
          <a:bodyPr/>
          <a:lstStyle/>
          <a:p>
            <a:r>
              <a:rPr lang="en-GB" b="1" dirty="0" err="1"/>
              <a:t>pytango_db</a:t>
            </a:r>
            <a:r>
              <a:rPr lang="en-GB" dirty="0"/>
              <a:t>, a function-scoped fixture: database is started and stopped after each test</a:t>
            </a:r>
          </a:p>
          <a:p>
            <a:r>
              <a:rPr lang="en-GB" b="1" dirty="0" err="1"/>
              <a:t>session_pytango_db</a:t>
            </a:r>
            <a:r>
              <a:rPr lang="en-GB" dirty="0"/>
              <a:t>, a session-scoped fixture: database is started only once and stopped at the end of the test session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66ADF-7D9F-0992-D5F6-676900C6BA3E}"/>
              </a:ext>
            </a:extLst>
          </p:cNvPr>
          <p:cNvSpPr txBox="1"/>
          <p:nvPr/>
        </p:nvSpPr>
        <p:spPr>
          <a:xfrm>
            <a:off x="496293" y="4790679"/>
            <a:ext cx="3316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Start the database on a random port (0) and set TANGO_HOST </a:t>
            </a:r>
            <a:endParaRPr lang="en-SE" sz="1800" b="1" dirty="0"/>
          </a:p>
          <a:p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C77C5-2CD2-DE1F-FBC9-B369D9F26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69" y="263313"/>
            <a:ext cx="3094451" cy="2062967"/>
          </a:xfrm>
          <a:prstGeom prst="rect">
            <a:avLst/>
          </a:prstGeom>
        </p:spPr>
      </p:pic>
      <p:pic>
        <p:nvPicPr>
          <p:cNvPr id="8" name="Picture 7" descr="A computer code with red and black text&#10;&#10;AI-generated content may be incorrect.">
            <a:extLst>
              <a:ext uri="{FF2B5EF4-FFF2-40B4-BE49-F238E27FC236}">
                <a16:creationId xmlns:a16="http://schemas.microsoft.com/office/drawing/2014/main" id="{1004AD56-213E-DD47-AD84-5067A6F32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086" y="4325446"/>
            <a:ext cx="6392698" cy="16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C0E6-18A4-C1A8-B723-BD2E4B1B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S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277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49"/>
    </mc:Choice>
    <mc:Fallback xmlns="">
      <p:transition advClick="0" advTm="51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37BE-2D2E-645C-BBDD-999F30D3E6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473200"/>
            <a:ext cx="9086400" cy="3884246"/>
          </a:xfrm>
        </p:spPr>
        <p:txBody>
          <a:bodyPr>
            <a:normAutofit fontScale="92500" lnSpcReduction="10000"/>
          </a:bodyPr>
          <a:lstStyle/>
          <a:p>
            <a:endParaRPr lang="en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run</a:t>
            </a:r>
            <a:r>
              <a:rPr lang="sv-SE" dirty="0"/>
              <a:t> as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system </a:t>
            </a:r>
            <a:r>
              <a:rPr lang="sv-SE" dirty="0" err="1"/>
              <a:t>database</a:t>
            </a:r>
            <a:r>
              <a:rPr lang="sv-SE" dirty="0"/>
              <a:t> in </a:t>
            </a:r>
            <a:r>
              <a:rPr lang="sv-SE" dirty="0" err="1"/>
              <a:t>production</a:t>
            </a:r>
            <a:endParaRPr lang="en-SE" dirty="0"/>
          </a:p>
          <a:p>
            <a:r>
              <a:rPr lang="en-SE" dirty="0"/>
              <a:t>Still some bugs: not working with Starter / full sardana test suite</a:t>
            </a:r>
          </a:p>
          <a:p>
            <a:r>
              <a:rPr lang="en-SE" dirty="0"/>
              <a:t>Try it:</a:t>
            </a:r>
          </a:p>
          <a:p>
            <a:pPr lvl="1"/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  <a:p>
            <a:pPr lvl="1"/>
            <a:r>
              <a:rPr lang="sv-SE" dirty="0"/>
              <a:t>CI</a:t>
            </a:r>
          </a:p>
          <a:p>
            <a:r>
              <a:rPr lang="sv-SE" dirty="0" err="1"/>
              <a:t>Report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!</a:t>
            </a:r>
          </a:p>
          <a:p>
            <a:r>
              <a:rPr lang="sv-SE" dirty="0" err="1"/>
              <a:t>Merge</a:t>
            </a:r>
            <a:r>
              <a:rPr lang="sv-SE" dirty="0"/>
              <a:t> back in </a:t>
            </a:r>
            <a:r>
              <a:rPr lang="sv-SE" dirty="0" err="1"/>
              <a:t>PyTango</a:t>
            </a:r>
            <a:endParaRPr lang="sv-SE" dirty="0"/>
          </a:p>
          <a:p>
            <a:r>
              <a:rPr lang="sv-SE" dirty="0"/>
              <a:t>End </a:t>
            </a:r>
            <a:r>
              <a:rPr lang="sv-SE" dirty="0" err="1"/>
              <a:t>goal</a:t>
            </a:r>
            <a:r>
              <a:rPr lang="sv-SE" dirty="0"/>
              <a:t>: </a:t>
            </a:r>
            <a:r>
              <a:rPr lang="sv-SE" dirty="0" err="1"/>
              <a:t>deprecate</a:t>
            </a:r>
            <a:r>
              <a:rPr lang="sv-SE" dirty="0"/>
              <a:t> </a:t>
            </a:r>
            <a:r>
              <a:rPr lang="sv-SE" dirty="0" err="1"/>
              <a:t>pytango-db</a:t>
            </a:r>
            <a:r>
              <a:rPr lang="sv-SE" dirty="0"/>
              <a:t>?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763CC-850B-00DA-E90B-38DDCDD0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6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452"/>
    </mc:Choice>
    <mc:Fallback xmlns="">
      <p:transition advClick="0" advTm="414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9693-1C04-E053-080E-2696CD7A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AD45-BC9E-49DF-2F9B-D72DB5A4A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https://gitlab.com/tango-controls/pytango/-/blob/develop/doc/tep/tep-0002.md</a:t>
            </a:r>
          </a:p>
          <a:p>
            <a:r>
              <a:rPr lang="en-GB" dirty="0">
                <a:hlinkClick r:id="rId2"/>
              </a:rPr>
              <a:t>https://gitlab.com/tango-controls/pytango/-/issues/626</a:t>
            </a:r>
          </a:p>
          <a:p>
            <a:r>
              <a:rPr lang="en-GB" dirty="0">
                <a:hlinkClick r:id="rId3"/>
              </a:rPr>
              <a:t>https://gitlab.com/tango-controls/incubator/pytango-db</a:t>
            </a:r>
            <a:endParaRPr lang="en-GB" dirty="0"/>
          </a:p>
          <a:p>
            <a:r>
              <a:rPr lang="en-GB" dirty="0">
                <a:hlinkClick r:id="rId4"/>
              </a:rPr>
              <a:t>https://gitlab.com/tango-controls/itango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134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CB47-5441-1C15-5970-D6207242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784E-EB96-F3F0-A89D-44E4B72D3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  <a:p>
            <a:r>
              <a:rPr lang="en-GB" dirty="0" err="1"/>
              <a:t>pytango-db</a:t>
            </a:r>
            <a:endParaRPr lang="en-GB" dirty="0"/>
          </a:p>
          <a:p>
            <a:r>
              <a:rPr lang="en-GB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9946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977"/>
    </mc:Choice>
    <mc:Fallback xmlns="">
      <p:transition advClick="0" advTm="159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3787-DDD5-2D11-3F25-DDA75EBD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Acknowledgement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5753A-EFEC-A12A-8470-EEDC1DB0E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r>
              <a:rPr lang="en-SE" sz="3200" dirty="0"/>
              <a:t>Most of this work has been done by </a:t>
            </a:r>
            <a:r>
              <a:rPr lang="en-SE" sz="3200" b="1" dirty="0"/>
              <a:t>Tiago Coutinho </a:t>
            </a:r>
            <a:r>
              <a:rPr lang="en-SE" sz="3200" dirty="0"/>
              <a:t>and</a:t>
            </a:r>
            <a:r>
              <a:rPr lang="en-SE" sz="3200" b="1" dirty="0"/>
              <a:t> Johan Forsberg</a:t>
            </a:r>
          </a:p>
          <a:p>
            <a:pPr marL="0" indent="0">
              <a:buNone/>
            </a:pPr>
            <a:endParaRPr lang="en-SE" sz="3200" dirty="0"/>
          </a:p>
          <a:p>
            <a:pPr marL="0" indent="0">
              <a:buNone/>
            </a:pPr>
            <a:r>
              <a:rPr lang="en-SE" sz="3200" dirty="0"/>
              <a:t>Huge thank you to them!</a:t>
            </a:r>
          </a:p>
        </p:txBody>
      </p:sp>
    </p:spTree>
    <p:extLst>
      <p:ext uri="{BB962C8B-B14F-4D97-AF65-F5344CB8AC3E}">
        <p14:creationId xmlns:p14="http://schemas.microsoft.com/office/powerpoint/2010/main" val="20328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687"/>
    </mc:Choice>
    <mc:Fallback xmlns="">
      <p:transition advClick="0" advTm="66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1207E-127E-7628-78C2-A1620B66A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6A34F2E-8111-A532-42D6-6FA1719A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3008"/>
            <a:ext cx="7984524" cy="5296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809B7-C158-0383-1C6F-E3E37C7A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A5CF7-D9DF-8026-1793-BE15A5536F4E}"/>
              </a:ext>
            </a:extLst>
          </p:cNvPr>
          <p:cNvSpPr txBox="1"/>
          <p:nvPr/>
        </p:nvSpPr>
        <p:spPr>
          <a:xfrm>
            <a:off x="5627077" y="2009422"/>
            <a:ext cx="4487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dirty="0"/>
              <a:t>Part of PyTango, but no tests… and not maintained…</a:t>
            </a:r>
          </a:p>
        </p:txBody>
      </p:sp>
    </p:spTree>
    <p:extLst>
      <p:ext uri="{BB962C8B-B14F-4D97-AF65-F5344CB8AC3E}">
        <p14:creationId xmlns:p14="http://schemas.microsoft.com/office/powerpoint/2010/main" val="6213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687"/>
    </mc:Choice>
    <mc:Fallback xmlns="">
      <p:transition advClick="0" advTm="6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4560-0196-320B-DF47-D0D809BE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SE" dirty="0"/>
              <a:t>ytango-db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13AC36-5826-2656-78FF-B4ECFA24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203" y="4124852"/>
            <a:ext cx="5914781" cy="1720927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B913EB26-7F04-7055-CF21-C1DAA69D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80" y="1690688"/>
            <a:ext cx="8654807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45DE-C6A2-31DE-8206-3583C580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Testing</a:t>
            </a:r>
          </a:p>
        </p:txBody>
      </p:sp>
      <p:pic>
        <p:nvPicPr>
          <p:cNvPr id="5" name="Picture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4DF3A2C8-23A0-2847-D6BD-FFB58699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0" y="3016251"/>
            <a:ext cx="5714789" cy="2503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AC7C52-216B-FDD4-861A-F87798DD318E}"/>
              </a:ext>
            </a:extLst>
          </p:cNvPr>
          <p:cNvSpPr txBox="1"/>
          <p:nvPr/>
        </p:nvSpPr>
        <p:spPr>
          <a:xfrm>
            <a:off x="525372" y="1690688"/>
            <a:ext cx="544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How many </a:t>
            </a:r>
            <a:r>
              <a:rPr lang="en-SE" sz="2400" b="1" dirty="0"/>
              <a:t>Db</a:t>
            </a:r>
            <a:r>
              <a:rPr lang="en-SE" sz="2400" dirty="0"/>
              <a:t> commands on Databaseds?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80F09-9F3D-000E-8E71-60513D279694}"/>
              </a:ext>
            </a:extLst>
          </p:cNvPr>
          <p:cNvSpPr txBox="1"/>
          <p:nvPr/>
        </p:nvSpPr>
        <p:spPr>
          <a:xfrm>
            <a:off x="5966464" y="1699481"/>
            <a:ext cx="87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85!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EBDFD-F4BF-71A2-E4C8-1302DF5EDB3F}"/>
              </a:ext>
            </a:extLst>
          </p:cNvPr>
          <p:cNvSpPr txBox="1"/>
          <p:nvPr/>
        </p:nvSpPr>
        <p:spPr>
          <a:xfrm>
            <a:off x="525372" y="2496365"/>
            <a:ext cx="15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2 tests:</a:t>
            </a:r>
          </a:p>
        </p:txBody>
      </p:sp>
    </p:spTree>
    <p:extLst>
      <p:ext uri="{BB962C8B-B14F-4D97-AF65-F5344CB8AC3E}">
        <p14:creationId xmlns:p14="http://schemas.microsoft.com/office/powerpoint/2010/main" val="4003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004C-B490-0959-E6C9-005EB98F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Testing: specs</a:t>
            </a:r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306AA05F-659C-6CA2-FA48-518F19A04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1" y="1737821"/>
            <a:ext cx="3718929" cy="4439779"/>
          </a:xfrm>
          <a:prstGeom prst="rect">
            <a:avLst/>
          </a:prstGeom>
        </p:spPr>
      </p:pic>
      <p:pic>
        <p:nvPicPr>
          <p:cNvPr id="9" name="Picture 8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5BD9ED8D-91CC-BDB5-43D6-93DB2451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573" y="1690688"/>
            <a:ext cx="3450915" cy="49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5B20-949A-49FE-9967-DC035904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How to run 1/3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4BF96-EF6F-3FBD-6157-F264201CC732}"/>
              </a:ext>
            </a:extLst>
          </p:cNvPr>
          <p:cNvSpPr txBox="1"/>
          <p:nvPr/>
        </p:nvSpPr>
        <p:spPr>
          <a:xfrm>
            <a:off x="533400" y="192269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pip/</a:t>
            </a:r>
            <a:r>
              <a:rPr lang="en-GB" sz="2800" dirty="0" err="1"/>
              <a:t>conda</a:t>
            </a:r>
            <a:r>
              <a:rPr lang="en-GB" sz="2800" dirty="0"/>
              <a:t> install </a:t>
            </a:r>
            <a:r>
              <a:rPr lang="en-GB" sz="2800" dirty="0" err="1"/>
              <a:t>pytango-db</a:t>
            </a:r>
            <a:br>
              <a:rPr lang="en-GB" sz="2800" dirty="0"/>
            </a:br>
            <a:r>
              <a:rPr lang="en-GB" sz="2800" dirty="0" err="1"/>
              <a:t>PyDatabaseds</a:t>
            </a:r>
            <a:r>
              <a:rPr lang="en-GB" sz="2800" dirty="0"/>
              <a:t> 2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D583F-DB05-E23A-A0CB-B52187AFB516}"/>
              </a:ext>
            </a:extLst>
          </p:cNvPr>
          <p:cNvSpPr txBox="1"/>
          <p:nvPr/>
        </p:nvSpPr>
        <p:spPr>
          <a:xfrm>
            <a:off x="533400" y="3742458"/>
            <a:ext cx="50282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PyDatabaseds</a:t>
            </a:r>
            <a:r>
              <a:rPr lang="en-GB" sz="2800" dirty="0"/>
              <a:t> --port 11000 2</a:t>
            </a:r>
            <a:endParaRPr lang="en-SE" sz="2800" dirty="0"/>
          </a:p>
          <a:p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BD767-16AF-FE96-EFE3-1E912B474D82}"/>
              </a:ext>
            </a:extLst>
          </p:cNvPr>
          <p:cNvSpPr txBox="1"/>
          <p:nvPr/>
        </p:nvSpPr>
        <p:spPr>
          <a:xfrm>
            <a:off x="533400" y="5043202"/>
            <a:ext cx="75283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TANGO_HOST=127.0.0.1:11000  </a:t>
            </a:r>
            <a:r>
              <a:rPr lang="en-GB" sz="2800" dirty="0" err="1"/>
              <a:t>PyDatabaseds</a:t>
            </a:r>
            <a:r>
              <a:rPr lang="en-GB" sz="2800" dirty="0"/>
              <a:t> 2</a:t>
            </a:r>
            <a:endParaRPr lang="en-SE" sz="2800" dirty="0"/>
          </a:p>
          <a:p>
            <a:endParaRPr lang="en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29F37-729C-B143-69CF-524484BE1A97}"/>
              </a:ext>
            </a:extLst>
          </p:cNvPr>
          <p:cNvSpPr txBox="1"/>
          <p:nvPr/>
        </p:nvSpPr>
        <p:spPr>
          <a:xfrm>
            <a:off x="5561634" y="1922690"/>
            <a:ext cx="42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/>
              <a:t>Will start with </a:t>
            </a:r>
            <a:r>
              <a:rPr lang="en-GB" sz="2000" dirty="0"/>
              <a:t>giop:tcp:0.0.0.0:10000 by default</a:t>
            </a:r>
            <a:endParaRPr lang="en-S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E49A5-B680-64AC-A7BF-9264CB4E5619}"/>
              </a:ext>
            </a:extLst>
          </p:cNvPr>
          <p:cNvSpPr txBox="1"/>
          <p:nvPr/>
        </p:nvSpPr>
        <p:spPr>
          <a:xfrm>
            <a:off x="533399" y="4392179"/>
            <a:ext cx="75283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PyDatabaseds</a:t>
            </a:r>
            <a:r>
              <a:rPr lang="en-GB" sz="2800" dirty="0"/>
              <a:t> --port 11000 --host 127.0.0.1 2</a:t>
            </a:r>
            <a:endParaRPr lang="en-SE" sz="2800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224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3044-CBB9-7C6D-2171-D2776CC6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D81E-FAEB-4A41-C4F9-CCE48BBF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How to run 2/3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C53D6-D77B-7C00-1CBC-B5253E234C9A}"/>
              </a:ext>
            </a:extLst>
          </p:cNvPr>
          <p:cNvSpPr txBox="1"/>
          <p:nvPr/>
        </p:nvSpPr>
        <p:spPr>
          <a:xfrm>
            <a:off x="533400" y="1922690"/>
            <a:ext cx="706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PyDatabaseds</a:t>
            </a:r>
            <a:r>
              <a:rPr lang="en-GB" sz="2800" dirty="0"/>
              <a:t> 2 -&gt; create </a:t>
            </a:r>
            <a:r>
              <a:rPr lang="en-GB" sz="2800" dirty="0" err="1"/>
              <a:t>tango_database.db</a:t>
            </a:r>
            <a:endParaRPr lang="en-S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E979909-8479-E7FD-6975-D94432113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9772" y="1521837"/>
            <a:ext cx="2120900" cy="1001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4ABDF-1A80-5251-9E3C-99821CBBE05B}"/>
              </a:ext>
            </a:extLst>
          </p:cNvPr>
          <p:cNvSpPr txBox="1"/>
          <p:nvPr/>
        </p:nvSpPr>
        <p:spPr>
          <a:xfrm>
            <a:off x="533400" y="2901246"/>
            <a:ext cx="706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Customize with </a:t>
            </a:r>
            <a:r>
              <a:rPr lang="en-GB" sz="2400" b="1" dirty="0"/>
              <a:t>PYTANGO_DATABASE_NAME</a:t>
            </a:r>
            <a:r>
              <a:rPr lang="en-GB" sz="2400" dirty="0"/>
              <a:t> variable</a:t>
            </a:r>
            <a:endParaRPr lang="en-SE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3E38A-35C5-0AFD-AE99-82E657617566}"/>
              </a:ext>
            </a:extLst>
          </p:cNvPr>
          <p:cNvSpPr txBox="1"/>
          <p:nvPr/>
        </p:nvSpPr>
        <p:spPr>
          <a:xfrm>
            <a:off x="533400" y="4241758"/>
            <a:ext cx="6431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In-Memory Database using</a:t>
            </a:r>
            <a:br>
              <a:rPr lang="en-GB" sz="240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en-GB" sz="240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GB" sz="2400" b="1" dirty="0"/>
              <a:t>PYTANGO_DATABASE_NAME=":memory:"</a:t>
            </a:r>
            <a:endParaRPr lang="en-SE" sz="2400" b="1" dirty="0"/>
          </a:p>
          <a:p>
            <a:r>
              <a:rPr lang="en-GB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826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MKVHM7KCYWXU-1058460105-50</_dlc_DocId>
    <_dlc_DocIdUrl xmlns="af7b11fe-7b68-436c-90b0-54f97b02b031">
      <Url>https://sharepoint.lu.se/sites/maxiv_maxivse/_layouts/15/DocIdRedir.aspx?ID=MKVHM7KCYWXU-1058460105-50</Url>
      <Description>MKVHM7KCYWXU-1058460105-50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af7b11fe-7b68-436c-90b0-54f97b02b031"/>
  </ds:schemaRefs>
</ds:datastoreItem>
</file>

<file path=customXml/itemProps3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28191</TotalTime>
  <Words>458</Words>
  <Application>Microsoft Macintosh PowerPoint</Application>
  <PresentationFormat>Widescreen</PresentationFormat>
  <Paragraphs>79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 Light</vt:lpstr>
      <vt:lpstr>Verdana</vt:lpstr>
      <vt:lpstr>MAX IV</vt:lpstr>
      <vt:lpstr>Pytango Database Device Server</vt:lpstr>
      <vt:lpstr>Outline</vt:lpstr>
      <vt:lpstr>Acknowledgement</vt:lpstr>
      <vt:lpstr>History</vt:lpstr>
      <vt:lpstr>pytango-db</vt:lpstr>
      <vt:lpstr>Testing</vt:lpstr>
      <vt:lpstr>Testing: specs</vt:lpstr>
      <vt:lpstr>How to run 1/3</vt:lpstr>
      <vt:lpstr>How to run 2/3</vt:lpstr>
      <vt:lpstr>How to run 3/3</vt:lpstr>
      <vt:lpstr>Usage: docker image in CI</vt:lpstr>
      <vt:lpstr>Usage: pytest fixtures</vt:lpstr>
      <vt:lpstr>Demo</vt:lpstr>
      <vt:lpstr>Conclusion</vt:lpstr>
      <vt:lpstr>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Aymeric Robert</dc:creator>
  <cp:keywords/>
  <dc:description/>
  <cp:lastModifiedBy>Benjamin Bertrand</cp:lastModifiedBy>
  <cp:revision>47</cp:revision>
  <dcterms:created xsi:type="dcterms:W3CDTF">2022-05-19T12:39:22Z</dcterms:created>
  <dcterms:modified xsi:type="dcterms:W3CDTF">2025-05-21T20:44:56Z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2891936c-481b-4d45-a441-f3caaa71aa9d</vt:lpwstr>
  </property>
</Properties>
</file>