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4013" r:id="rId1"/>
  </p:sldMasterIdLst>
  <p:notesMasterIdLst>
    <p:notesMasterId r:id="rId21"/>
  </p:notesMasterIdLst>
  <p:sldIdLst>
    <p:sldId id="256" r:id="rId2"/>
    <p:sldId id="277" r:id="rId3"/>
    <p:sldId id="279" r:id="rId4"/>
    <p:sldId id="262" r:id="rId5"/>
    <p:sldId id="258" r:id="rId6"/>
    <p:sldId id="259" r:id="rId7"/>
    <p:sldId id="260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2" autoAdjust="0"/>
    <p:restoredTop sz="94673" autoAdjust="0"/>
  </p:normalViewPr>
  <p:slideViewPr>
    <p:cSldViewPr snapToGrid="0">
      <p:cViewPr varScale="1">
        <p:scale>
          <a:sx n="133" d="100"/>
          <a:sy n="133" d="100"/>
        </p:scale>
        <p:origin x="32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7" name="Google Shape;24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2" name="Google Shape;29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6" name="Google Shape;30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89EF93D2-3144-7C10-D647-624F32FC8E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5C573C12-5B22-AF7A-8A79-4BB53862942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29E35B3B-16E5-BE51-ECCE-7C2A57419AE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2594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>
          <a:extLst>
            <a:ext uri="{FF2B5EF4-FFF2-40B4-BE49-F238E27FC236}">
              <a16:creationId xmlns:a16="http://schemas.microsoft.com/office/drawing/2014/main" id="{4C425A84-24C0-A91F-3083-42983971B6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:notes">
            <a:extLst>
              <a:ext uri="{FF2B5EF4-FFF2-40B4-BE49-F238E27FC236}">
                <a16:creationId xmlns:a16="http://schemas.microsoft.com/office/drawing/2014/main" id="{8BAB8730-E7EC-2308-69A7-E8A101FABE7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2:notes">
            <a:extLst>
              <a:ext uri="{FF2B5EF4-FFF2-40B4-BE49-F238E27FC236}">
                <a16:creationId xmlns:a16="http://schemas.microsoft.com/office/drawing/2014/main" id="{803CFD16-BDD9-FC1B-C07F-BE13AE608B2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3023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" name="Google Shape;7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1" y="0"/>
            <a:ext cx="1728788" cy="51435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7319" y="841772"/>
            <a:ext cx="6593681" cy="179070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7319" y="2701528"/>
            <a:ext cx="6593681" cy="1241822"/>
          </a:xfrm>
        </p:spPr>
        <p:txBody>
          <a:bodyPr>
            <a:normAutofit/>
          </a:bodyPr>
          <a:lstStyle>
            <a:lvl1pPr marL="0" indent="0" algn="l">
              <a:buNone/>
              <a:defRPr sz="1500" cap="all" baseline="0">
                <a:solidFill>
                  <a:schemeClr val="tx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08133" y="4057651"/>
            <a:ext cx="20574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07318" y="4057651"/>
            <a:ext cx="3843665" cy="273844"/>
          </a:xfrm>
        </p:spPr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22684" y="4057650"/>
            <a:ext cx="578317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826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3228499"/>
            <a:ext cx="7434266" cy="614516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6058" y="454819"/>
            <a:ext cx="7434266" cy="2474834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40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4" y="3843015"/>
            <a:ext cx="7433144" cy="51185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91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93" y="457200"/>
            <a:ext cx="7429466" cy="2571750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314700"/>
            <a:ext cx="7428344" cy="1028699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897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457200"/>
            <a:ext cx="6977064" cy="2061322"/>
          </a:xfrm>
        </p:spPr>
        <p:txBody>
          <a:bodyPr anchor="ctr">
            <a:normAutofit/>
          </a:bodyPr>
          <a:lstStyle>
            <a:lvl1pPr>
              <a:defRPr sz="2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2524168"/>
            <a:ext cx="6564224" cy="411726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3232439"/>
            <a:ext cx="7429502" cy="1117122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677634" y="549295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7903028" y="2073729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5862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600531"/>
            <a:ext cx="7429501" cy="1883876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23" y="3493241"/>
            <a:ext cx="7428379" cy="855483"/>
          </a:xfrm>
        </p:spPr>
        <p:txBody>
          <a:bodyPr anchor="t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434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7429499" cy="14287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56058" y="2005847"/>
            <a:ext cx="2397674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845939" y="2520197"/>
            <a:ext cx="2406551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86075" y="2008226"/>
            <a:ext cx="2388289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78160" y="2522576"/>
            <a:ext cx="2396873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332" y="2005847"/>
            <a:ext cx="2396226" cy="51435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89332" y="2520197"/>
            <a:ext cx="2396226" cy="182320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0242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56059" y="457200"/>
            <a:ext cx="7429499" cy="142875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856060" y="3303447"/>
            <a:ext cx="239643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56060" y="2000249"/>
            <a:ext cx="2396430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856060" y="3735644"/>
            <a:ext cx="2396430" cy="61338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6790" y="3303447"/>
            <a:ext cx="2400300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66790" y="2000249"/>
            <a:ext cx="2399205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65695" y="3735643"/>
            <a:ext cx="2400300" cy="607757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89426" y="3303446"/>
            <a:ext cx="2393056" cy="432197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15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89332" y="2000249"/>
            <a:ext cx="2396227" cy="1143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500" dirty="0"/>
            </a:lvl1pPr>
          </a:lstStyle>
          <a:p>
            <a:pPr marL="0" lvl="0" indent="0">
              <a:buNone/>
            </a:pPr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89332" y="3735641"/>
            <a:ext cx="2396226" cy="60775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2384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45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1" y="457200"/>
            <a:ext cx="1503758" cy="388620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6057" y="457200"/>
            <a:ext cx="5811443" cy="3886201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738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‹N›</a:t>
            </a:fld>
            <a:endParaRPr/>
          </a:p>
        </p:txBody>
      </p:sp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F327073B-98EE-5EE1-9EF9-0916E25971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1700" y="4723095"/>
            <a:ext cx="4679482" cy="273844"/>
          </a:xfrm>
        </p:spPr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01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767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1064420"/>
            <a:ext cx="7429500" cy="2139553"/>
          </a:xfrm>
        </p:spPr>
        <p:txBody>
          <a:bodyPr anchor="b">
            <a:normAutofit/>
          </a:bodyPr>
          <a:lstStyle>
            <a:lvl1pPr>
              <a:defRPr sz="27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58" y="3318272"/>
            <a:ext cx="7429500" cy="1031082"/>
          </a:xfrm>
        </p:spPr>
        <p:txBody>
          <a:bodyPr>
            <a:normAutofit/>
          </a:bodyPr>
          <a:lstStyle>
            <a:lvl1pPr marL="0" indent="0">
              <a:buNone/>
              <a:defRPr sz="135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10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6058" y="1687114"/>
            <a:ext cx="3658792" cy="26562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687114"/>
            <a:ext cx="3656408" cy="26562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398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58" y="464345"/>
            <a:ext cx="7429500" cy="1108471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515" y="1687115"/>
            <a:ext cx="3487337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6058" y="2305048"/>
            <a:ext cx="3658793" cy="20383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6" y="1687114"/>
            <a:ext cx="3484952" cy="617934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1800" b="0" cap="all" baseline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305048"/>
            <a:ext cx="3656408" cy="20383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2004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639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78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029" y="457201"/>
            <a:ext cx="2892028" cy="122991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150" y="444499"/>
            <a:ext cx="4418407" cy="3898901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029" y="1687114"/>
            <a:ext cx="2892028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5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060" y="457200"/>
            <a:ext cx="4450881" cy="122991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5541" y="457201"/>
            <a:ext cx="2750018" cy="38861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6058" y="1687114"/>
            <a:ext cx="4450883" cy="2656286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81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5143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0716" y="0"/>
            <a:ext cx="9040416" cy="51435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6060" y="463888"/>
            <a:ext cx="7429499" cy="1108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6060" y="1687115"/>
            <a:ext cx="7429499" cy="26562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92691" y="4412457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56059" y="4412457"/>
            <a:ext cx="467948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88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7241" y="4412456"/>
            <a:ext cx="57831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0809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14" r:id="rId1"/>
    <p:sldLayoutId id="2147484015" r:id="rId2"/>
    <p:sldLayoutId id="2147484016" r:id="rId3"/>
    <p:sldLayoutId id="2147484017" r:id="rId4"/>
    <p:sldLayoutId id="2147484018" r:id="rId5"/>
    <p:sldLayoutId id="2147484019" r:id="rId6"/>
    <p:sldLayoutId id="2147484020" r:id="rId7"/>
    <p:sldLayoutId id="2147484021" r:id="rId8"/>
    <p:sldLayoutId id="2147484022" r:id="rId9"/>
    <p:sldLayoutId id="2147484023" r:id="rId10"/>
    <p:sldLayoutId id="2147484024" r:id="rId11"/>
    <p:sldLayoutId id="2147484025" r:id="rId12"/>
    <p:sldLayoutId id="2147484026" r:id="rId13"/>
    <p:sldLayoutId id="2147484027" r:id="rId14"/>
    <p:sldLayoutId id="2147484028" r:id="rId15"/>
    <p:sldLayoutId id="2147484029" r:id="rId16"/>
    <p:sldLayoutId id="2147484030" r:id="rId17"/>
    <p:sldLayoutId id="2147484031" r:id="rId18"/>
  </p:sldLayoutIdLst>
  <p:hf sldNum="0"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20000"/>
        </a:lnSpc>
        <a:spcBef>
          <a:spcPts val="75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120000"/>
        </a:lnSpc>
        <a:spcBef>
          <a:spcPts val="375"/>
        </a:spcBef>
        <a:buSzPct val="125000"/>
        <a:buFont typeface="Arial" panose="020B0604020202020204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799111" y="1324704"/>
            <a:ext cx="3213094" cy="120015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 defTabSz="914400">
              <a:spcAft>
                <a:spcPts val="0"/>
              </a:spcAft>
              <a:buSzPts val="5200"/>
            </a:pPr>
            <a:r>
              <a:rPr lang="en-US" sz="2400" dirty="0"/>
              <a:t>SKA TANGO Exporter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204866" y="3218721"/>
            <a:ext cx="4293177" cy="1618963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defTabSz="914400"/>
            <a:r>
              <a:rPr lang="en-US" sz="1200" dirty="0"/>
              <a:t>Matteo Di Carlo</a:t>
            </a:r>
          </a:p>
          <a:p>
            <a:pPr defTabSz="914400"/>
            <a:r>
              <a:rPr lang="en-US" sz="1200" dirty="0"/>
              <a:t>39th Tango Community Meeting at INAF</a:t>
            </a:r>
          </a:p>
          <a:p>
            <a:pPr defTabSz="914400"/>
            <a:r>
              <a:rPr lang="en-US" sz="1200" dirty="0" err="1"/>
              <a:t>Giulianova</a:t>
            </a:r>
            <a:r>
              <a:rPr lang="en-US" sz="1200" dirty="0"/>
              <a:t>, Province of Teramo, Italy </a:t>
            </a:r>
          </a:p>
          <a:p>
            <a:pPr defTabSz="914400"/>
            <a:r>
              <a:rPr lang="en-US" sz="1200" dirty="0"/>
              <a:t>https://gitlab.com/ska-telescope/ska-tango-exporter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65181B-702A-AD25-5DA1-F622634C3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9" r="10736" b="4"/>
          <a:stretch>
            <a:fillRect/>
          </a:stretch>
        </p:blipFill>
        <p:spPr bwMode="auto">
          <a:xfrm>
            <a:off x="4012205" y="559593"/>
            <a:ext cx="2485838" cy="251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33E6EAE-1470-E709-94A0-BDB0DCBCB89B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8" t="-1020" r="102" b="1020"/>
          <a:stretch/>
        </p:blipFill>
        <p:spPr bwMode="auto">
          <a:xfrm>
            <a:off x="6608112" y="2138721"/>
            <a:ext cx="2160000" cy="2160000"/>
          </a:xfrm>
          <a:prstGeom prst="rect">
            <a:avLst/>
          </a:prstGeom>
          <a:solidFill>
            <a:srgbClr val="FFFFFF"/>
          </a:solidFill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311700" y="-121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The node-graph grafana plugin</a:t>
            </a:r>
            <a:endParaRPr dirty="0"/>
          </a:p>
        </p:txBody>
      </p:sp>
      <p:sp>
        <p:nvSpPr>
          <p:cNvPr id="235" name="Google Shape;235;p23"/>
          <p:cNvSpPr txBox="1">
            <a:spLocks noGrp="1"/>
          </p:cNvSpPr>
          <p:nvPr>
            <p:ph type="body" idx="1"/>
          </p:nvPr>
        </p:nvSpPr>
        <p:spPr>
          <a:xfrm>
            <a:off x="311700" y="6952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Allows to display graph by providing a new data source (simple http server) with mainly 2 tables (nodes and edges)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Python module for retrieving the information from k8s etcd and TANGO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With ability to filter device name</a:t>
            </a:r>
            <a:endParaRPr sz="1700" dirty="0"/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700" dirty="0"/>
              <a:t>Deployed in the charts with the necessary authorizations</a:t>
            </a:r>
            <a:endParaRPr sz="1700" dirty="0"/>
          </a:p>
        </p:txBody>
      </p:sp>
      <p:pic>
        <p:nvPicPr>
          <p:cNvPr id="243" name="Google Shape;24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216" y="2286300"/>
            <a:ext cx="7702648" cy="234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27909" y="2778137"/>
            <a:ext cx="4183875" cy="2279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0EFE446D-AF17-036F-464C-60D0F0BB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00" y="1060462"/>
            <a:ext cx="4857825" cy="1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Dashboards: TANGO Node Graph</a:t>
            </a:r>
            <a:endParaRPr/>
          </a:p>
        </p:txBody>
      </p:sp>
      <p:pic>
        <p:nvPicPr>
          <p:cNvPr id="259" name="Google Shape;2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05528" y="0"/>
            <a:ext cx="2253893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11725" y="925526"/>
            <a:ext cx="5293800" cy="4179862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24"/>
          <p:cNvSpPr/>
          <p:nvPr/>
        </p:nvSpPr>
        <p:spPr>
          <a:xfrm>
            <a:off x="3420575" y="3839525"/>
            <a:ext cx="2620500" cy="843900"/>
          </a:xfrm>
          <a:prstGeom prst="ellipse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C28D5BA-3039-5515-5E49-2BCDFB79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Dashboards: TANGO Node Graph</a:t>
            </a:r>
            <a:endParaRPr/>
          </a:p>
        </p:txBody>
      </p:sp>
      <p:sp>
        <p:nvSpPr>
          <p:cNvPr id="267" name="Google Shape;267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75" name="Google Shape;27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49650"/>
            <a:ext cx="9143999" cy="34322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70CA85F-6A1A-61CD-63BB-7F8BB3EA1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Dashboards: Tango Database</a:t>
            </a:r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289" name="Google Shape;28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37" y="1205502"/>
            <a:ext cx="7650723" cy="37121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5E88B317-8CBA-CA75-F37A-ECB643DE4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Dashboards: Tango Prometheus</a:t>
            </a:r>
            <a:endParaRPr/>
          </a:p>
        </p:txBody>
      </p:sp>
      <p:sp>
        <p:nvSpPr>
          <p:cNvPr id="295" name="Google Shape;295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303" name="Google Shape;30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286" y="973300"/>
            <a:ext cx="7241438" cy="400175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E8B04F43-B946-7E6B-2D85-91C368008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Dashboards: TABATA View</a:t>
            </a:r>
            <a:endParaRPr/>
          </a:p>
        </p:txBody>
      </p:sp>
      <p:sp>
        <p:nvSpPr>
          <p:cNvPr id="309" name="Google Shape;309;p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317" name="Google Shape;31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69753"/>
            <a:ext cx="9144002" cy="3383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05F54A3-66FE-7415-5DEB-D04AA73F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Dashboards: TABATA View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23" name="Google Shape;323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331" name="Google Shape;33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33997"/>
            <a:ext cx="9144001" cy="287550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67E1795F-BFCA-76CD-A2A5-B7B4B60C3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Dashboards: TABATA View</a:t>
            </a:r>
            <a:endParaRPr/>
          </a:p>
        </p:txBody>
      </p:sp>
      <p:sp>
        <p:nvSpPr>
          <p:cNvPr id="337" name="Google Shape;337;p3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345" name="Google Shape;3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991365"/>
            <a:ext cx="9143998" cy="316076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51CF56C-0025-E17C-F9EB-AF08BB45A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Dashboards: TABATA View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</p:txBody>
      </p: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pic>
        <p:nvPicPr>
          <p:cNvPr id="359" name="Google Shape;3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218472"/>
            <a:ext cx="9144002" cy="355869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7A72DF2A-56D5-5C8F-E348-4E2CC070B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365" name="Google Shape;365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689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-IT" sz="2400" dirty="0" err="1"/>
              <a:t>Very</a:t>
            </a:r>
            <a:r>
              <a:rPr lang="it-IT" sz="2400" dirty="0"/>
              <a:t> easy to include in a pipeline/project in </a:t>
            </a:r>
            <a:r>
              <a:rPr lang="it-IT" sz="2400" dirty="0" err="1"/>
              <a:t>kubernetes</a:t>
            </a:r>
            <a:endParaRPr sz="24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2400" dirty="0"/>
              <a:t>available at https://&lt;k8s-cluster-ip&gt;/&lt;namespace&gt;/grafana/</a:t>
            </a:r>
            <a:endParaRPr sz="2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Possible to include any sources in the grafana by configuration (values file)</a:t>
            </a:r>
          </a:p>
          <a:p>
            <a:r>
              <a:rPr lang="en" sz="2400" u="sng" dirty="0"/>
              <a:t>Thanks</a:t>
            </a:r>
          </a:p>
          <a:p>
            <a:r>
              <a:rPr lang="en-GB" sz="2400" u="sng" dirty="0"/>
              <a:t>m</a:t>
            </a:r>
            <a:r>
              <a:rPr lang="en" sz="2400" u="sng" dirty="0"/>
              <a:t>atteo.dicarlo@inaf.it</a:t>
            </a: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" sz="2400" u="sng" dirty="0">
              <a:solidFill>
                <a:schemeClr val="hlink"/>
              </a:solidFill>
            </a:endParaRP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FC18707-6FEC-2512-1648-C454DA7CA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768F49A6-E470-34E2-1E0A-A25EA0C3B9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04DCC718-B8F3-600A-8032-3C2DFF2BDFE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dirty="0"/>
              <a:t>Context</a:t>
            </a:r>
            <a:endParaRPr lang="en-GB" dirty="0"/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1E060046-DABA-836C-C593-9BBE2C4A33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b="1" dirty="0"/>
              <a:t>Kubernetes</a:t>
            </a:r>
            <a:r>
              <a:rPr lang="en-GB" dirty="0"/>
              <a:t> (k8s) for container orchestration (kubernetes.io)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b="1" dirty="0"/>
              <a:t>Helm</a:t>
            </a:r>
            <a:r>
              <a:rPr lang="en-GB" dirty="0"/>
              <a:t> for packaging and deploying SKA Software (helm.sh)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dirty="0"/>
              <a:t>Heavy use of </a:t>
            </a:r>
            <a:r>
              <a:rPr lang="en-GB" b="1" dirty="0" err="1"/>
              <a:t>Makefile</a:t>
            </a:r>
            <a:r>
              <a:rPr lang="en-GB" dirty="0"/>
              <a:t> (i.e., building, testing, deployment, …)</a:t>
            </a: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b="1" dirty="0"/>
              <a:t>Gitlab</a:t>
            </a:r>
            <a:r>
              <a:rPr lang="en-GB" dirty="0"/>
              <a:t> for CI/CD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615C60D-AA57-CC0F-BF15-ADC6FD5A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CB675E-DEAF-7629-00A9-CA9F6CC09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829206"/>
            <a:ext cx="9144000" cy="78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4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>
          <a:extLst>
            <a:ext uri="{FF2B5EF4-FFF2-40B4-BE49-F238E27FC236}">
              <a16:creationId xmlns:a16="http://schemas.microsoft.com/office/drawing/2014/main" id="{3C65BF53-9E75-3B9F-CFA8-B8028EE13B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>
            <a:extLst>
              <a:ext uri="{FF2B5EF4-FFF2-40B4-BE49-F238E27FC236}">
                <a16:creationId xmlns:a16="http://schemas.microsoft.com/office/drawing/2014/main" id="{0F9A595E-515F-DE88-7BE3-833BE2E8A5F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GB" sz="2800" dirty="0"/>
              <a:t>A Diagnostic tool</a:t>
            </a:r>
            <a:endParaRPr lang="en-GB" dirty="0"/>
          </a:p>
        </p:txBody>
      </p:sp>
      <p:sp>
        <p:nvSpPr>
          <p:cNvPr id="71" name="Google Shape;71;p14">
            <a:extLst>
              <a:ext uri="{FF2B5EF4-FFF2-40B4-BE49-F238E27FC236}">
                <a16:creationId xmlns:a16="http://schemas.microsoft.com/office/drawing/2014/main" id="{9ED25C22-0834-72BB-C213-618AC5D12C0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1800" dirty="0"/>
              <a:t>Extract every possible data from a TANGO system in order to assist the analysis of interconnected problems difficult to debug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1800" dirty="0"/>
              <a:t>Use existing data sources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/>
              <a:t>TANGO DB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/>
              <a:t>Kubernetes </a:t>
            </a:r>
            <a:r>
              <a:rPr lang="en-GB" sz="1400" dirty="0" err="1"/>
              <a:t>etcd</a:t>
            </a:r>
            <a:endParaRPr lang="en-GB" sz="1400" dirty="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/>
              <a:t>Container metrics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/>
              <a:t>Elasticsearch</a:t>
            </a:r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○"/>
            </a:pPr>
            <a:r>
              <a:rPr lang="en-GB" sz="1800" dirty="0"/>
              <a:t>Create and populate 2 data sources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/>
              <a:t>Prometheus to collect attributes - Polling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 err="1"/>
              <a:t>InfluxDB</a:t>
            </a:r>
            <a:r>
              <a:rPr lang="en-GB" sz="1400" dirty="0"/>
              <a:t> - Events</a:t>
            </a:r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GB" sz="1400" dirty="0"/>
              <a:t>Grafana to display data</a:t>
            </a:r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-GB" sz="1400" dirty="0"/>
              <a:t>With one specific plugin to display TANGO attributes (ska-tango-attributes)</a:t>
            </a:r>
            <a:endParaRPr lang="en-GB" sz="1050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FC5C32C-6E8D-C886-4262-0C1D4F9BF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98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 dirty="0"/>
              <a:t>Runtime view</a:t>
            </a:r>
            <a:endParaRPr dirty="0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8A9EDC94-09B9-8F7E-5302-4594023B2008}"/>
              </a:ext>
            </a:extLst>
          </p:cNvPr>
          <p:cNvGrpSpPr/>
          <p:nvPr/>
        </p:nvGrpSpPr>
        <p:grpSpPr>
          <a:xfrm>
            <a:off x="569972" y="1139550"/>
            <a:ext cx="2352000" cy="1696500"/>
            <a:chOff x="647925" y="1603975"/>
            <a:chExt cx="2352000" cy="1696500"/>
          </a:xfrm>
          <a:solidFill>
            <a:schemeClr val="accent1"/>
          </a:solidFill>
        </p:grpSpPr>
        <p:sp>
          <p:nvSpPr>
            <p:cNvPr id="166" name="Google Shape;166;p19"/>
            <p:cNvSpPr/>
            <p:nvPr/>
          </p:nvSpPr>
          <p:spPr>
            <a:xfrm>
              <a:off x="647925" y="1603975"/>
              <a:ext cx="2352000" cy="16965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67" name="Google Shape;167;p19"/>
            <p:cNvSpPr/>
            <p:nvPr/>
          </p:nvSpPr>
          <p:spPr>
            <a:xfrm>
              <a:off x="832725" y="188732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68" name="Google Shape;168;p19"/>
            <p:cNvSpPr/>
            <p:nvPr/>
          </p:nvSpPr>
          <p:spPr>
            <a:xfrm>
              <a:off x="985125" y="203972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/>
                <a:t>Collector-#</a:t>
              </a:r>
              <a:endParaRPr sz="1600" dirty="0"/>
            </a:p>
          </p:txBody>
        </p:sp>
        <p:sp>
          <p:nvSpPr>
            <p:cNvPr id="169" name="Google Shape;169;p19"/>
            <p:cNvSpPr/>
            <p:nvPr/>
          </p:nvSpPr>
          <p:spPr>
            <a:xfrm>
              <a:off x="1137525" y="219212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70" name="Google Shape;170;p19"/>
            <p:cNvSpPr/>
            <p:nvPr/>
          </p:nvSpPr>
          <p:spPr>
            <a:xfrm>
              <a:off x="1289925" y="234452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71" name="Google Shape;171;p19"/>
            <p:cNvSpPr/>
            <p:nvPr/>
          </p:nvSpPr>
          <p:spPr>
            <a:xfrm>
              <a:off x="1442325" y="249692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/>
                <a:t>TANGO collector #i</a:t>
              </a:r>
              <a:endParaRPr sz="1600" dirty="0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90D15E3F-F035-9B8D-E921-4CAE5FC1E41F}"/>
              </a:ext>
            </a:extLst>
          </p:cNvPr>
          <p:cNvGrpSpPr/>
          <p:nvPr/>
        </p:nvGrpSpPr>
        <p:grpSpPr>
          <a:xfrm>
            <a:off x="535500" y="3106475"/>
            <a:ext cx="2352000" cy="1482300"/>
            <a:chOff x="535500" y="3106475"/>
            <a:chExt cx="2352000" cy="1482300"/>
          </a:xfrm>
          <a:solidFill>
            <a:schemeClr val="accent1"/>
          </a:solidFill>
        </p:grpSpPr>
        <p:sp>
          <p:nvSpPr>
            <p:cNvPr id="172" name="Google Shape;172;p19"/>
            <p:cNvSpPr/>
            <p:nvPr/>
          </p:nvSpPr>
          <p:spPr>
            <a:xfrm>
              <a:off x="535500" y="3106475"/>
              <a:ext cx="2352000" cy="14823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/>
            </a:p>
          </p:txBody>
        </p:sp>
        <p:sp>
          <p:nvSpPr>
            <p:cNvPr id="173" name="Google Shape;173;p19"/>
            <p:cNvSpPr/>
            <p:nvPr/>
          </p:nvSpPr>
          <p:spPr>
            <a:xfrm>
              <a:off x="720300" y="325887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74" name="Google Shape;174;p19"/>
            <p:cNvSpPr/>
            <p:nvPr/>
          </p:nvSpPr>
          <p:spPr>
            <a:xfrm>
              <a:off x="872700" y="341127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75" name="Google Shape;175;p19"/>
            <p:cNvSpPr/>
            <p:nvPr/>
          </p:nvSpPr>
          <p:spPr>
            <a:xfrm>
              <a:off x="1025100" y="356367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76" name="Google Shape;176;p19"/>
            <p:cNvSpPr/>
            <p:nvPr/>
          </p:nvSpPr>
          <p:spPr>
            <a:xfrm>
              <a:off x="1177500" y="371607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/>
                <a:t>Collector-#</a:t>
              </a:r>
              <a:endParaRPr sz="1600"/>
            </a:p>
          </p:txBody>
        </p:sp>
        <p:sp>
          <p:nvSpPr>
            <p:cNvPr id="177" name="Google Shape;177;p19"/>
            <p:cNvSpPr/>
            <p:nvPr/>
          </p:nvSpPr>
          <p:spPr>
            <a:xfrm>
              <a:off x="1329900" y="3868475"/>
              <a:ext cx="1372800" cy="572700"/>
            </a:xfrm>
            <a:prstGeom prst="rect">
              <a:avLst/>
            </a:prstGeom>
            <a:grp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dirty="0"/>
                <a:t>Event receiver #i</a:t>
              </a:r>
              <a:endParaRPr sz="1600" dirty="0"/>
            </a:p>
          </p:txBody>
        </p:sp>
      </p:grpSp>
      <p:sp>
        <p:nvSpPr>
          <p:cNvPr id="178" name="Google Shape;178;p19"/>
          <p:cNvSpPr/>
          <p:nvPr/>
        </p:nvSpPr>
        <p:spPr>
          <a:xfrm>
            <a:off x="3396000" y="3508662"/>
            <a:ext cx="1372800" cy="57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</a:rPr>
              <a:t>InfluxBD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79" name="Google Shape;179;p19"/>
          <p:cNvSpPr/>
          <p:nvPr/>
        </p:nvSpPr>
        <p:spPr>
          <a:xfrm>
            <a:off x="3396000" y="1472229"/>
            <a:ext cx="1372800" cy="572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>
                <a:solidFill>
                  <a:schemeClr val="lt1"/>
                </a:solidFill>
              </a:rPr>
              <a:t>Prometheus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80" name="Google Shape;180;p19"/>
          <p:cNvSpPr/>
          <p:nvPr/>
        </p:nvSpPr>
        <p:spPr>
          <a:xfrm>
            <a:off x="4768800" y="2452800"/>
            <a:ext cx="1372800" cy="572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>
                <a:solidFill>
                  <a:schemeClr val="lt1"/>
                </a:solidFill>
              </a:rPr>
              <a:t>Grafana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181" name="Google Shape;181;p19"/>
          <p:cNvCxnSpPr>
            <a:stCxn id="179" idx="1"/>
            <a:endCxn id="166" idx="3"/>
          </p:cNvCxnSpPr>
          <p:nvPr/>
        </p:nvCxnSpPr>
        <p:spPr>
          <a:xfrm flipH="1">
            <a:off x="2921972" y="1758579"/>
            <a:ext cx="474028" cy="22922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2" name="Google Shape;182;p19"/>
          <p:cNvCxnSpPr>
            <a:cxnSpLocks/>
            <a:stCxn id="172" idx="3"/>
            <a:endCxn id="178" idx="1"/>
          </p:cNvCxnSpPr>
          <p:nvPr/>
        </p:nvCxnSpPr>
        <p:spPr>
          <a:xfrm flipV="1">
            <a:off x="2887500" y="3795012"/>
            <a:ext cx="508500" cy="5261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3" name="Google Shape;183;p19"/>
          <p:cNvCxnSpPr>
            <a:cxnSpLocks/>
            <a:stCxn id="180" idx="1"/>
            <a:endCxn id="179" idx="2"/>
          </p:cNvCxnSpPr>
          <p:nvPr/>
        </p:nvCxnSpPr>
        <p:spPr>
          <a:xfrm flipH="1" flipV="1">
            <a:off x="4082400" y="2044929"/>
            <a:ext cx="686400" cy="69422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4" name="Google Shape;184;p19"/>
          <p:cNvCxnSpPr>
            <a:cxnSpLocks/>
            <a:stCxn id="180" idx="3"/>
            <a:endCxn id="185" idx="1"/>
          </p:cNvCxnSpPr>
          <p:nvPr/>
        </p:nvCxnSpPr>
        <p:spPr>
          <a:xfrm flipV="1">
            <a:off x="6141600" y="2312799"/>
            <a:ext cx="902752" cy="42635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85" name="Google Shape;185;p19"/>
          <p:cNvSpPr/>
          <p:nvPr/>
        </p:nvSpPr>
        <p:spPr>
          <a:xfrm>
            <a:off x="7044352" y="2026449"/>
            <a:ext cx="1470552" cy="572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>
                <a:solidFill>
                  <a:schemeClr val="lt1"/>
                </a:solidFill>
              </a:rPr>
              <a:t>Elasticsearch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86" name="Google Shape;186;p19"/>
          <p:cNvSpPr/>
          <p:nvPr/>
        </p:nvSpPr>
        <p:spPr>
          <a:xfrm>
            <a:off x="7142489" y="2972525"/>
            <a:ext cx="1372800" cy="572699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>
                <a:solidFill>
                  <a:schemeClr val="lt1"/>
                </a:solidFill>
              </a:rPr>
              <a:t>TANGO-Db</a:t>
            </a:r>
            <a:endParaRPr sz="1600" dirty="0">
              <a:solidFill>
                <a:schemeClr val="lt1"/>
              </a:solidFill>
            </a:endParaRPr>
          </a:p>
        </p:txBody>
      </p:sp>
      <p:sp>
        <p:nvSpPr>
          <p:cNvPr id="187" name="Google Shape;187;p19"/>
          <p:cNvSpPr/>
          <p:nvPr/>
        </p:nvSpPr>
        <p:spPr>
          <a:xfrm>
            <a:off x="5092828" y="3502201"/>
            <a:ext cx="1656736" cy="579161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Dependency Graph</a:t>
            </a:r>
            <a:endParaRPr sz="1600" dirty="0"/>
          </a:p>
        </p:txBody>
      </p:sp>
      <p:cxnSp>
        <p:nvCxnSpPr>
          <p:cNvPr id="188" name="Google Shape;188;p19"/>
          <p:cNvCxnSpPr>
            <a:cxnSpLocks/>
            <a:stCxn id="180" idx="3"/>
            <a:endCxn id="186" idx="1"/>
          </p:cNvCxnSpPr>
          <p:nvPr/>
        </p:nvCxnSpPr>
        <p:spPr>
          <a:xfrm>
            <a:off x="6141600" y="2739150"/>
            <a:ext cx="1000889" cy="519725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89" name="Google Shape;189;p19"/>
          <p:cNvCxnSpPr>
            <a:cxnSpLocks/>
            <a:stCxn id="180" idx="2"/>
            <a:endCxn id="187" idx="0"/>
          </p:cNvCxnSpPr>
          <p:nvPr/>
        </p:nvCxnSpPr>
        <p:spPr>
          <a:xfrm>
            <a:off x="5455200" y="3025500"/>
            <a:ext cx="465996" cy="47670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0" name="Google Shape;190;p19"/>
          <p:cNvCxnSpPr>
            <a:stCxn id="180" idx="1"/>
            <a:endCxn id="178" idx="0"/>
          </p:cNvCxnSpPr>
          <p:nvPr/>
        </p:nvCxnSpPr>
        <p:spPr>
          <a:xfrm flipH="1">
            <a:off x="4082400" y="2739150"/>
            <a:ext cx="686400" cy="769512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49" name="Gruppo 48">
            <a:extLst>
              <a:ext uri="{FF2B5EF4-FFF2-40B4-BE49-F238E27FC236}">
                <a16:creationId xmlns:a16="http://schemas.microsoft.com/office/drawing/2014/main" id="{639F67F9-9901-2343-127E-B2670BE53CCE}"/>
              </a:ext>
            </a:extLst>
          </p:cNvPr>
          <p:cNvGrpSpPr/>
          <p:nvPr/>
        </p:nvGrpSpPr>
        <p:grpSpPr>
          <a:xfrm>
            <a:off x="6961950" y="123875"/>
            <a:ext cx="2015850" cy="1749314"/>
            <a:chOff x="6892650" y="3099012"/>
            <a:chExt cx="2015850" cy="1749314"/>
          </a:xfrm>
        </p:grpSpPr>
        <p:sp>
          <p:nvSpPr>
            <p:cNvPr id="42" name="Google Shape;178;p19">
              <a:extLst>
                <a:ext uri="{FF2B5EF4-FFF2-40B4-BE49-F238E27FC236}">
                  <a16:creationId xmlns:a16="http://schemas.microsoft.com/office/drawing/2014/main" id="{5D5261B4-20B7-FDF5-5C59-32D6319C91C9}"/>
                </a:ext>
              </a:extLst>
            </p:cNvPr>
            <p:cNvSpPr/>
            <p:nvPr/>
          </p:nvSpPr>
          <p:spPr>
            <a:xfrm>
              <a:off x="7235700" y="3590826"/>
              <a:ext cx="1372800" cy="5727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dirty="0"/>
                <a:t>K</a:t>
              </a:r>
              <a:r>
                <a:rPr lang="en-GB" sz="1600" dirty="0" err="1"/>
                <a:t>ubernetes</a:t>
              </a:r>
              <a:r>
                <a:rPr lang="en-GB" sz="1600" dirty="0"/>
                <a:t> resource (pod)</a:t>
              </a:r>
              <a:endParaRPr sz="1600" dirty="0"/>
            </a:p>
          </p:txBody>
        </p:sp>
        <p:cxnSp>
          <p:nvCxnSpPr>
            <p:cNvPr id="43" name="Google Shape;190;p19">
              <a:extLst>
                <a:ext uri="{FF2B5EF4-FFF2-40B4-BE49-F238E27FC236}">
                  <a16:creationId xmlns:a16="http://schemas.microsoft.com/office/drawing/2014/main" id="{AA64B909-420B-70F7-45DE-1BA033F8EE07}"/>
                </a:ext>
              </a:extLst>
            </p:cNvPr>
            <p:cNvCxnSpPr>
              <a:cxnSpLocks/>
            </p:cNvCxnSpPr>
            <p:nvPr/>
          </p:nvCxnSpPr>
          <p:spPr>
            <a:xfrm>
              <a:off x="7315775" y="4532857"/>
              <a:ext cx="1292725" cy="0"/>
            </a:xfrm>
            <a:prstGeom prst="straightConnector1">
              <a:avLst/>
            </a:prstGeom>
            <a:noFill/>
            <a:ln w="2540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6" name="CasellaDiTesto 45">
              <a:extLst>
                <a:ext uri="{FF2B5EF4-FFF2-40B4-BE49-F238E27FC236}">
                  <a16:creationId xmlns:a16="http://schemas.microsoft.com/office/drawing/2014/main" id="{29A6A17B-0117-F56F-6D18-9BF8587D4CC9}"/>
                </a:ext>
              </a:extLst>
            </p:cNvPr>
            <p:cNvSpPr txBox="1"/>
            <p:nvPr/>
          </p:nvSpPr>
          <p:spPr>
            <a:xfrm>
              <a:off x="7073189" y="4199543"/>
              <a:ext cx="150874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200" dirty="0" err="1"/>
                <a:t>Request-reply</a:t>
              </a:r>
              <a:r>
                <a:rPr lang="it-IT" sz="1200" dirty="0"/>
                <a:t> call</a:t>
              </a:r>
              <a:endParaRPr lang="en-GB" sz="1200" dirty="0"/>
            </a:p>
          </p:txBody>
        </p:sp>
        <p:sp>
          <p:nvSpPr>
            <p:cNvPr id="47" name="Google Shape;178;p19">
              <a:extLst>
                <a:ext uri="{FF2B5EF4-FFF2-40B4-BE49-F238E27FC236}">
                  <a16:creationId xmlns:a16="http://schemas.microsoft.com/office/drawing/2014/main" id="{7C1BA41C-F215-7576-BCA3-1B12310E8C9E}"/>
                </a:ext>
              </a:extLst>
            </p:cNvPr>
            <p:cNvSpPr/>
            <p:nvPr/>
          </p:nvSpPr>
          <p:spPr>
            <a:xfrm>
              <a:off x="6892650" y="3106476"/>
              <a:ext cx="2015850" cy="174185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dirty="0"/>
            </a:p>
          </p:txBody>
        </p:sp>
        <p:sp>
          <p:nvSpPr>
            <p:cNvPr id="48" name="CasellaDiTesto 47">
              <a:extLst>
                <a:ext uri="{FF2B5EF4-FFF2-40B4-BE49-F238E27FC236}">
                  <a16:creationId xmlns:a16="http://schemas.microsoft.com/office/drawing/2014/main" id="{9B8BAD5C-805E-E3C5-8F0A-724E90274673}"/>
                </a:ext>
              </a:extLst>
            </p:cNvPr>
            <p:cNvSpPr txBox="1"/>
            <p:nvPr/>
          </p:nvSpPr>
          <p:spPr>
            <a:xfrm>
              <a:off x="7895534" y="3099012"/>
              <a:ext cx="9492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dirty="0"/>
                <a:t>Legend</a:t>
              </a:r>
              <a:endParaRPr lang="en-GB" sz="1600" dirty="0"/>
            </a:p>
          </p:txBody>
        </p:sp>
      </p:grpSp>
      <p:cxnSp>
        <p:nvCxnSpPr>
          <p:cNvPr id="57" name="Connettore 2 56">
            <a:extLst>
              <a:ext uri="{FF2B5EF4-FFF2-40B4-BE49-F238E27FC236}">
                <a16:creationId xmlns:a16="http://schemas.microsoft.com/office/drawing/2014/main" id="{D7EB39A2-549D-0AC3-E374-D69E9226BB24}"/>
              </a:ext>
            </a:extLst>
          </p:cNvPr>
          <p:cNvCxnSpPr>
            <a:cxnSpLocks/>
            <a:stCxn id="187" idx="2"/>
            <a:endCxn id="58" idx="0"/>
          </p:cNvCxnSpPr>
          <p:nvPr/>
        </p:nvCxnSpPr>
        <p:spPr>
          <a:xfrm>
            <a:off x="5921196" y="4081362"/>
            <a:ext cx="9818" cy="279451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8" name="Google Shape;178;p19">
            <a:extLst>
              <a:ext uri="{FF2B5EF4-FFF2-40B4-BE49-F238E27FC236}">
                <a16:creationId xmlns:a16="http://schemas.microsoft.com/office/drawing/2014/main" id="{30EE25DF-D867-E932-A409-3EB875EF4B86}"/>
              </a:ext>
            </a:extLst>
          </p:cNvPr>
          <p:cNvSpPr/>
          <p:nvPr/>
        </p:nvSpPr>
        <p:spPr>
          <a:xfrm>
            <a:off x="5244614" y="4360813"/>
            <a:ext cx="1372800" cy="5727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/>
              <a:t>Kubernetes</a:t>
            </a:r>
            <a:endParaRPr sz="1600" dirty="0"/>
          </a:p>
        </p:txBody>
      </p:sp>
      <p:cxnSp>
        <p:nvCxnSpPr>
          <p:cNvPr id="131" name="Connettore 2 130">
            <a:extLst>
              <a:ext uri="{FF2B5EF4-FFF2-40B4-BE49-F238E27FC236}">
                <a16:creationId xmlns:a16="http://schemas.microsoft.com/office/drawing/2014/main" id="{F03C7A8A-5A13-59BC-917E-8F97D9B6E518}"/>
              </a:ext>
            </a:extLst>
          </p:cNvPr>
          <p:cNvCxnSpPr>
            <a:cxnSpLocks/>
            <a:stCxn id="187" idx="1"/>
            <a:endCxn id="178" idx="3"/>
          </p:cNvCxnSpPr>
          <p:nvPr/>
        </p:nvCxnSpPr>
        <p:spPr>
          <a:xfrm flipH="1">
            <a:off x="4768800" y="3791782"/>
            <a:ext cx="324028" cy="3230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3BA0B6C-C977-1873-52AE-8DA23723D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sp>
        <p:nvSpPr>
          <p:cNvPr id="7" name="Google Shape;179;p19">
            <a:extLst>
              <a:ext uri="{FF2B5EF4-FFF2-40B4-BE49-F238E27FC236}">
                <a16:creationId xmlns:a16="http://schemas.microsoft.com/office/drawing/2014/main" id="{1F91C027-B951-5D21-46DA-C8790DC7DBFF}"/>
              </a:ext>
            </a:extLst>
          </p:cNvPr>
          <p:cNvSpPr/>
          <p:nvPr/>
        </p:nvSpPr>
        <p:spPr>
          <a:xfrm>
            <a:off x="5220176" y="889917"/>
            <a:ext cx="1372800" cy="5727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1600" dirty="0">
                <a:solidFill>
                  <a:schemeClr val="lt1"/>
                </a:solidFill>
              </a:rPr>
              <a:t>Thanos</a:t>
            </a:r>
            <a:endParaRPr sz="1600" dirty="0">
              <a:solidFill>
                <a:schemeClr val="lt1"/>
              </a:solidFill>
            </a:endParaRPr>
          </a:p>
        </p:txBody>
      </p:sp>
      <p:cxnSp>
        <p:nvCxnSpPr>
          <p:cNvPr id="8" name="Google Shape;183;p19">
            <a:extLst>
              <a:ext uri="{FF2B5EF4-FFF2-40B4-BE49-F238E27FC236}">
                <a16:creationId xmlns:a16="http://schemas.microsoft.com/office/drawing/2014/main" id="{0AA18662-3627-16CE-767D-A55B8CEA3CC1}"/>
              </a:ext>
            </a:extLst>
          </p:cNvPr>
          <p:cNvCxnSpPr>
            <a:cxnSpLocks/>
            <a:stCxn id="180" idx="0"/>
            <a:endCxn id="7" idx="2"/>
          </p:cNvCxnSpPr>
          <p:nvPr/>
        </p:nvCxnSpPr>
        <p:spPr>
          <a:xfrm flipV="1">
            <a:off x="5455200" y="1462617"/>
            <a:ext cx="451376" cy="990183"/>
          </a:xfrm>
          <a:prstGeom prst="straightConnector1">
            <a:avLst/>
          </a:prstGeom>
          <a:noFill/>
          <a:ln w="25400" cap="flat" cmpd="sng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 animBg="1"/>
      <p:bldP spid="179" grpId="0" animBg="1"/>
      <p:bldP spid="185" grpId="0" animBg="1"/>
      <p:bldP spid="186" grpId="0" animBg="1"/>
      <p:bldP spid="187" grpId="0" animBg="1"/>
      <p:bldP spid="5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/>
              <a:t>Prometheus (prometheus.io)</a:t>
            </a:r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80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endParaRPr/>
          </a:p>
        </p:txBody>
      </p:sp>
      <p:sp>
        <p:nvSpPr>
          <p:cNvPr id="87" name="Google Shape;87;p15"/>
          <p:cNvSpPr txBox="1"/>
          <p:nvPr/>
        </p:nvSpPr>
        <p:spPr>
          <a:xfrm>
            <a:off x="311700" y="1152475"/>
            <a:ext cx="3014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Client (Prometheus) - server (targets/exporters) application 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All data are time series</a:t>
            </a: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Modifiability </a:t>
            </a:r>
            <a:r>
              <a:rPr lang="en" dirty="0">
                <a:sym typeface="Courier New"/>
              </a:rPr>
              <a:t>===</a:t>
            </a:r>
            <a:r>
              <a:rPr lang="en" dirty="0"/>
              <a:t> easily add new exporters and alerts </a:t>
            </a:r>
            <a:endParaRPr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F4458569-84B2-9C06-C66F-E71F4610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pic>
        <p:nvPicPr>
          <p:cNvPr id="1026" name="Picture 2" descr="Prometheus architecture">
            <a:extLst>
              <a:ext uri="{FF2B5EF4-FFF2-40B4-BE49-F238E27FC236}">
                <a16:creationId xmlns:a16="http://schemas.microsoft.com/office/drawing/2014/main" id="{A0227919-8C35-ADA4-C994-D829FB76D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925" y="1219966"/>
            <a:ext cx="5723075" cy="3435754"/>
          </a:xfrm>
          <a:prstGeom prst="rect">
            <a:avLst/>
          </a:prstGeom>
          <a:solidFill>
            <a:schemeClr val="tx1"/>
          </a:solidFill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"/>
              <a:t>TANGO Attributes exporter</a:t>
            </a:r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Using TANGO api to get all devices attributes and expose them in the notation</a:t>
            </a:r>
            <a:endParaRPr dirty="0"/>
          </a:p>
          <a:p>
            <a:pPr marL="457200" marR="139700" lvl="0" indent="0" algn="l" rtl="0">
              <a:lnSpc>
                <a:spcPct val="142857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rgbClr val="333333"/>
                </a:solidFill>
                <a:highlight>
                  <a:srgbClr val="C0C0C0"/>
                </a:highlight>
                <a:latin typeface="Courier New"/>
                <a:ea typeface="Courier New"/>
                <a:cs typeface="Courier New"/>
                <a:sym typeface="Courier New"/>
              </a:rPr>
              <a:t>&lt;metric name&gt;{&lt;label name&gt;=&lt;label value&gt;, ...}</a:t>
            </a:r>
            <a:endParaRPr sz="1200" dirty="0">
              <a:solidFill>
                <a:srgbClr val="333333"/>
              </a:solidFill>
              <a:highlight>
                <a:srgbClr val="C0C0C0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States (in general strings) exposed as text in a label</a:t>
            </a:r>
            <a:endParaRPr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3EA3EDF1-75CD-2A8D-9723-1DD22C048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725DE53-A38E-8427-802C-81D40BDDC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5164"/>
            <a:ext cx="9144000" cy="41731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dirty="0"/>
              <a:t>Event Receiver</a:t>
            </a:r>
            <a:endParaRPr dirty="0"/>
          </a:p>
        </p:txBody>
      </p:sp>
      <p:sp>
        <p:nvSpPr>
          <p:cNvPr id="106" name="Google Shape;106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Generate a number of pods that subscribe to all events of all devices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When an event occurs it generates an InfluxDB (www.influxdata.com) measurement</a:t>
            </a:r>
            <a:endParaRPr sz="2400" dirty="0"/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400" dirty="0"/>
              <a:t>Why InfluxDB?</a:t>
            </a:r>
            <a:endParaRPr sz="24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Easy</a:t>
            </a:r>
            <a:endParaRPr sz="1800" dirty="0"/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 sz="1800" dirty="0"/>
              <a:t>Integrated with Grafana </a:t>
            </a:r>
            <a:endParaRPr sz="1800" dirty="0"/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2DF43F4B-C885-40A5-791A-E52AA9E18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Architectural qualities</a:t>
            </a:r>
            <a:endParaRPr dirty="0"/>
          </a:p>
        </p:txBody>
      </p:sp>
      <p:sp>
        <p:nvSpPr>
          <p:cNvPr id="196" name="Google Shape;196;p2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Scalability</a:t>
            </a:r>
            <a:endParaRPr sz="21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Prometheus scale very well vertically and after some tests I decided to drop the horizontal scalability of it (for now)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InfluxDB scale very well</a:t>
            </a:r>
            <a:endParaRPr sz="17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Both the TANGO exporter and the event collector takes as input the number of desired replicas</a:t>
            </a:r>
            <a:endParaRPr sz="1700" dirty="0"/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Performance</a:t>
            </a:r>
            <a:endParaRPr sz="2100" dirty="0"/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700" dirty="0"/>
              <a:t>Every TANGO calls has a (very short) timeout so the read is very fast</a:t>
            </a:r>
          </a:p>
          <a:p>
            <a:pPr marL="457200" lvl="0" indent="-3619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-GB" sz="2100" dirty="0"/>
              <a:t>Easy to use</a:t>
            </a:r>
          </a:p>
          <a:p>
            <a:pPr marL="914400" lvl="1" indent="-3365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-GB" sz="1700" dirty="0"/>
              <a:t>Just include it as dependency chart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475E6B5-47BF-6E08-3911-21020CB6F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dirty="0"/>
              <a:t>Dependency information</a:t>
            </a:r>
            <a:endParaRPr dirty="0"/>
          </a:p>
        </p:txBody>
      </p:sp>
      <p:sp>
        <p:nvSpPr>
          <p:cNvPr id="222" name="Google Shape;222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If using the SKA </a:t>
            </a:r>
            <a:r>
              <a:rPr lang="en-GB" sz="2000" dirty="0" err="1"/>
              <a:t>kubernetes</a:t>
            </a:r>
            <a:r>
              <a:rPr lang="en-GB" sz="2000" dirty="0"/>
              <a:t> tools, dependencies are provided in it</a:t>
            </a: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GB" sz="2000" dirty="0"/>
              <a:t>Easy to create a dependency graph</a:t>
            </a:r>
          </a:p>
        </p:txBody>
      </p:sp>
      <p:sp>
        <p:nvSpPr>
          <p:cNvPr id="2" name="Segnaposto piè di pagina 1">
            <a:extLst>
              <a:ext uri="{FF2B5EF4-FFF2-40B4-BE49-F238E27FC236}">
                <a16:creationId xmlns:a16="http://schemas.microsoft.com/office/drawing/2014/main" id="{D268373E-F1C2-62F3-134E-E7E1D3CA7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Matteo Di Carlo, INAF OAAb, TANGO Meeting 2025, Giulianova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661</TotalTime>
  <Words>730</Words>
  <Application>Microsoft Office PowerPoint</Application>
  <PresentationFormat>Presentazione su schermo (16:9)</PresentationFormat>
  <Paragraphs>107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Courier New</vt:lpstr>
      <vt:lpstr>Tw Cen MT</vt:lpstr>
      <vt:lpstr>Circuito</vt:lpstr>
      <vt:lpstr>SKA TANGO Exporter</vt:lpstr>
      <vt:lpstr>Context</vt:lpstr>
      <vt:lpstr>A Diagnostic tool</vt:lpstr>
      <vt:lpstr>Runtime view</vt:lpstr>
      <vt:lpstr>Prometheus (prometheus.io)</vt:lpstr>
      <vt:lpstr>TANGO Attributes exporter</vt:lpstr>
      <vt:lpstr>Event Receiver</vt:lpstr>
      <vt:lpstr>Architectural qualities</vt:lpstr>
      <vt:lpstr>Dependency information</vt:lpstr>
      <vt:lpstr>The node-graph grafana plugin</vt:lpstr>
      <vt:lpstr>Dashboards: TANGO Node Graph</vt:lpstr>
      <vt:lpstr>Dashboards: TANGO Node Graph</vt:lpstr>
      <vt:lpstr>Dashboards: Tango Database</vt:lpstr>
      <vt:lpstr>Dashboards: Tango Prometheus</vt:lpstr>
      <vt:lpstr>Dashboards: TABATA View</vt:lpstr>
      <vt:lpstr>Dashboards: TABATA View </vt:lpstr>
      <vt:lpstr>Dashboards: TABATA View</vt:lpstr>
      <vt:lpstr>Dashboards: TABATA View 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Matteo Di Carlo</cp:lastModifiedBy>
  <cp:revision>22</cp:revision>
  <dcterms:modified xsi:type="dcterms:W3CDTF">2025-05-22T07:57:29Z</dcterms:modified>
</cp:coreProperties>
</file>