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39" r:id="rId3"/>
    <p:sldMasterId id="2147483691" r:id="rId4"/>
    <p:sldMasterId id="2147483736" r:id="rId5"/>
  </p:sldMasterIdLst>
  <p:notesMasterIdLst>
    <p:notesMasterId r:id="rId25"/>
  </p:notesMasterIdLst>
  <p:handoutMasterIdLst>
    <p:handoutMasterId r:id="rId26"/>
  </p:handoutMasterIdLst>
  <p:sldIdLst>
    <p:sldId id="256" r:id="rId6"/>
    <p:sldId id="263" r:id="rId7"/>
    <p:sldId id="260" r:id="rId8"/>
    <p:sldId id="281" r:id="rId9"/>
    <p:sldId id="282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6" r:id="rId19"/>
    <p:sldId id="270" r:id="rId20"/>
    <p:sldId id="271" r:id="rId21"/>
    <p:sldId id="272" r:id="rId22"/>
    <p:sldId id="273" r:id="rId23"/>
    <p:sldId id="274" r:id="rId2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E4194"/>
    <a:srgbClr val="FFCC00"/>
    <a:srgbClr val="092A5F"/>
    <a:srgbClr val="E6E6E6"/>
    <a:srgbClr val="112843"/>
    <a:srgbClr val="FC9804"/>
    <a:srgbClr val="3F6BAE"/>
    <a:srgbClr val="F0DC08"/>
    <a:srgbClr val="EFE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78824" autoAdjust="0"/>
  </p:normalViewPr>
  <p:slideViewPr>
    <p:cSldViewPr>
      <p:cViewPr varScale="1">
        <p:scale>
          <a:sx n="65" d="100"/>
          <a:sy n="65" d="100"/>
        </p:scale>
        <p:origin x="1445" y="48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72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1B3394-7EE7-4282-B493-4CAE724A8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9F0869-18BA-45C9-B2FD-B96F7F8E62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332F-C92E-4389-A5FC-C6F0CBC0C46E}" type="datetimeFigureOut">
              <a:rPr lang="fr-FR" smtClean="0"/>
              <a:t>20/05/2025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A37F4-71E3-40E2-B0AF-FA3C2CB57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7D554E-F94F-433C-BA13-5D416A63A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E30B2-2448-4C49-BCBE-E89C5369022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81384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20/05/2025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27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5D268-F7C0-5219-B959-9461C48C1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44BEEA-5AD2-7645-C19C-77F2AC25E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49C1B60-F4A5-4E9E-A772-D1572B1D2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783389-72E2-ACD9-0088-97E166568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55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727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0F346-2E05-2054-C3AF-9DCE1CA6B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E9C7E9F-6E41-D1EB-6159-7E48575B9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0DE2E83-FF74-3D5F-BFEF-469CA8DDC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42E72F-2764-85DD-8638-A16298871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32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82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54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02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560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448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C2040-8EC0-62B5-50B5-7A2FAAC06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75EF46-392B-1464-BCA4-CDC215D07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F05D453-623A-8C79-F949-94DA45F69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- Control </a:t>
            </a:r>
            <a:r>
              <a:rPr lang="fr-FR" sz="1200" dirty="0" err="1"/>
              <a:t>Helium</a:t>
            </a:r>
            <a:r>
              <a:rPr lang="fr-FR" sz="1200" dirty="0"/>
              <a:t> injection,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automatic</a:t>
            </a:r>
            <a:r>
              <a:rPr lang="fr-FR" sz="1200" dirty="0"/>
              <a:t> stop, as </a:t>
            </a:r>
            <a:r>
              <a:rPr lang="fr-FR" sz="1200" dirty="0" err="1"/>
              <a:t>they</a:t>
            </a:r>
            <a:r>
              <a:rPr lang="fr-FR" sz="1200" dirty="0"/>
              <a:t> </a:t>
            </a:r>
            <a:r>
              <a:rPr lang="fr-FR" sz="1200" dirty="0" err="1"/>
              <a:t>used</a:t>
            </a:r>
            <a:r>
              <a:rPr lang="fr-FR" sz="1200" dirty="0"/>
              <a:t> to do </a:t>
            </a:r>
            <a:r>
              <a:rPr lang="fr-FR" sz="1200" dirty="0" err="1"/>
              <a:t>it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scripting</a:t>
            </a:r>
            <a:r>
              <a:rPr lang="fr-FR" sz="1200" dirty="0"/>
              <a:t>, </a:t>
            </a:r>
            <a:r>
              <a:rPr lang="fr-FR" sz="1200" dirty="0" err="1"/>
              <a:t>forgetting</a:t>
            </a:r>
            <a:r>
              <a:rPr lang="fr-FR" sz="1200" dirty="0"/>
              <a:t> to close valve </a:t>
            </a:r>
            <a:r>
              <a:rPr lang="fr-FR" sz="1200" dirty="0" err="1"/>
              <a:t>because</a:t>
            </a:r>
            <a:r>
              <a:rPr lang="fr-FR" sz="1200" dirty="0"/>
              <a:t> of the logs </a:t>
            </a:r>
            <a:r>
              <a:rPr lang="fr-FR" sz="1200" dirty="0" err="1"/>
              <a:t>invading</a:t>
            </a:r>
            <a:r>
              <a:rPr lang="fr-FR" sz="1200" dirty="0"/>
              <a:t> the script console.</a:t>
            </a:r>
          </a:p>
          <a:p>
            <a:r>
              <a:rPr lang="fr-FR" dirty="0"/>
              <a:t>- </a:t>
            </a:r>
            <a:r>
              <a:rPr lang="fr-FR" dirty="0" err="1"/>
              <a:t>Diffractometer</a:t>
            </a:r>
            <a:r>
              <a:rPr lang="fr-FR" dirty="0"/>
              <a:t> config switch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4F5E76-CFF8-C8DB-A9E9-E2186A42F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91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6F9D6-EEA9-B2F2-8069-863A62D5D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1018F1E-B3EF-4B0C-7EE0-D125B642B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E1DAF4-EE77-38FD-D361-ED05EE67C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Perte faisceau (checklist), FBT killer (tuer propre faisceau), interlocks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4BD1B5-675D-72FC-0898-A6CC48083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7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CEF5D-DB56-EB55-1185-ED18467EE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D60F94-47DE-47DF-24F2-2D41D8932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366C74-08A7-CF30-9719-7111EF3DE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A32642-9EC1-97EC-534C-67F7714C6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53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409" y="6372000"/>
            <a:ext cx="965180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9209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32730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77C37365-1393-0B84-D9BD-B696AF768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3"/>
          <a:stretch/>
        </p:blipFill>
        <p:spPr>
          <a:xfrm>
            <a:off x="10848528" y="6180078"/>
            <a:ext cx="1003578" cy="631907"/>
          </a:xfrm>
          <a:prstGeom prst="rect">
            <a:avLst/>
          </a:prstGeom>
        </p:spPr>
      </p:pic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43C17C2-EA1D-3C09-601A-636BFAEF3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070D137-2B17-B637-701B-326616459949}"/>
              </a:ext>
            </a:extLst>
          </p:cNvPr>
          <p:cNvSpPr txBox="1">
            <a:spLocks/>
          </p:cNvSpPr>
          <p:nvPr userDrawn="1"/>
        </p:nvSpPr>
        <p:spPr>
          <a:xfrm>
            <a:off x="10396627" y="5857181"/>
            <a:ext cx="429319" cy="36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rgbClr val="0E41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ED97571-453A-68E5-14E5-9FCC5010A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120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5" y="3880119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4" y="4523978"/>
            <a:ext cx="9855511" cy="490465"/>
          </a:xfrm>
          <a:prstGeom prst="rect">
            <a:avLst/>
          </a:prstGeom>
        </p:spPr>
        <p:txBody>
          <a:bodyPr/>
          <a:lstStyle>
            <a:lvl1pPr marL="10800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6" y="0"/>
            <a:ext cx="2661542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2" y="13222"/>
            <a:ext cx="1768153" cy="99259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362B829-21D7-8F9B-D78D-FF4C57F2B2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4917" y="5782961"/>
            <a:ext cx="1827262" cy="10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7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5">
            <a:extLst>
              <a:ext uri="{FF2B5EF4-FFF2-40B4-BE49-F238E27FC236}">
                <a16:creationId xmlns:a16="http://schemas.microsoft.com/office/drawing/2014/main" id="{0C76B200-C722-C759-AE46-2E6C0983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6A28407-404A-41AC-EAEC-705F5ADB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6C18CBAD-6B27-47CA-46B3-A651430B4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8"/>
          <a:stretch/>
        </p:blipFill>
        <p:spPr>
          <a:xfrm>
            <a:off x="9527" y="13222"/>
            <a:ext cx="1693986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Titr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rgbClr val="0E419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0E41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0507EFAE-7ABD-E64E-200A-8F71AD6A8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6"/>
          <a:stretch/>
        </p:blipFill>
        <p:spPr>
          <a:xfrm>
            <a:off x="9527" y="13222"/>
            <a:ext cx="1765994" cy="992593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96DCB141-3264-5239-140E-CB1DCE61F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0"/>
          <a:stretch/>
        </p:blipFill>
        <p:spPr>
          <a:xfrm>
            <a:off x="9552384" y="5865407"/>
            <a:ext cx="1665089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5">
            <a:extLst>
              <a:ext uri="{FF2B5EF4-FFF2-40B4-BE49-F238E27FC236}">
                <a16:creationId xmlns:a16="http://schemas.microsoft.com/office/drawing/2014/main" id="{0C76B200-C722-C759-AE46-2E6C0983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6A28407-404A-41AC-EAEC-705F5ADB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3" name="Image 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4F7504E-B661-284E-31D1-404E153CE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5"/>
          <a:stretch/>
        </p:blipFill>
        <p:spPr>
          <a:xfrm>
            <a:off x="-28575" y="6289"/>
            <a:ext cx="1876103" cy="10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7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Titr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5">
            <a:extLst>
              <a:ext uri="{FF2B5EF4-FFF2-40B4-BE49-F238E27FC236}">
                <a16:creationId xmlns:a16="http://schemas.microsoft.com/office/drawing/2014/main" id="{1FD6769E-277C-39CC-3102-12E2E15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803" y="2015827"/>
            <a:ext cx="9143999" cy="681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spcBef>
                <a:spcPts val="0"/>
              </a:spcBef>
              <a:spcAft>
                <a:spcPts val="18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82067B03-38E1-698F-CCC9-FBCA6D283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803" y="2579191"/>
            <a:ext cx="9144000" cy="39816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51F2B562-85F6-F366-9A22-CE58D4D92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3"/>
          <a:stretch/>
        </p:blipFill>
        <p:spPr>
          <a:xfrm>
            <a:off x="-28575" y="6289"/>
            <a:ext cx="1804095" cy="1033012"/>
          </a:xfrm>
          <a:prstGeom prst="rect">
            <a:avLst/>
          </a:prstGeom>
        </p:spPr>
      </p:pic>
      <p:pic>
        <p:nvPicPr>
          <p:cNvPr id="2" name="Image 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BFBFA4E-10FE-7015-8DEE-2F23F6742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3"/>
          <a:stretch/>
        </p:blipFill>
        <p:spPr>
          <a:xfrm>
            <a:off x="9480376" y="5824988"/>
            <a:ext cx="1728192" cy="10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417" y="6372000"/>
            <a:ext cx="1036915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F1A835FA-3F39-0AAD-80E8-9DB44B729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AAA54F5-F9A3-770F-5526-4C64D41A1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648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417C1D21-47CD-BA51-C4E2-B49EB6703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4827" y="6372000"/>
            <a:ext cx="9651800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C0CEBF5-099C-F2C0-9CDA-02B8BD96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9662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9BFBE0-28EB-EAF7-4E29-11996A2B01E2}"/>
              </a:ext>
            </a:extLst>
          </p:cNvPr>
          <p:cNvCxnSpPr>
            <a:cxnSpLocks/>
          </p:cNvCxnSpPr>
          <p:nvPr userDrawn="1"/>
        </p:nvCxnSpPr>
        <p:spPr>
          <a:xfrm>
            <a:off x="1041014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DD06D05C-710F-6BC7-3BD3-0AFA2AE8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755317" y="6174391"/>
            <a:ext cx="1099564" cy="643283"/>
          </a:xfrm>
          <a:prstGeom prst="rect">
            <a:avLst/>
          </a:prstGeom>
        </p:spPr>
      </p:pic>
      <p:pic>
        <p:nvPicPr>
          <p:cNvPr id="6" name="Image 5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A5DD8358-64A5-053A-2A88-D8A526282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0" y="71729"/>
            <a:ext cx="1157704" cy="643283"/>
          </a:xfrm>
          <a:prstGeom prst="rect">
            <a:avLst/>
          </a:prstGeom>
        </p:spPr>
      </p:pic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7BC5A8B-E3C2-C4A0-F6F2-D2A6F3FB2D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-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4" y="0"/>
            <a:ext cx="11088582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3395" y="6372000"/>
            <a:ext cx="10585173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50A27AB-0B26-D5EC-E334-0CF12DD39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1"/>
          <a:stretch/>
        </p:blipFill>
        <p:spPr>
          <a:xfrm>
            <a:off x="72851" y="76846"/>
            <a:ext cx="1165000" cy="631907"/>
          </a:xfrm>
          <a:prstGeom prst="rect">
            <a:avLst/>
          </a:prstGeom>
        </p:spPr>
      </p:pic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3658B5F2-45B9-2EA3-6D19-7B3FBFAAF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202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F88ECE-C4BA-3B4E-916F-F266125825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0" y="0"/>
            <a:ext cx="1220158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9EDAE3-99DE-4E91-96D2-8D0083ED4C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1302CCE-B7D4-D8F9-E27B-629240F8888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AADCE60-8262-E4EE-B010-B2838192864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3992421"/>
            <a:ext cx="0" cy="948747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2" r:id="rId2"/>
  </p:sldLayoutIdLst>
  <p:hf hdr="0" dt="0"/>
  <p:txStyles>
    <p:titleStyle>
      <a:lvl1pPr marL="108000"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55E07BE-22E8-8A2F-F156-1437D8EE2B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5C48AE-AB71-BC96-C6A5-8F24B79E249A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0"/>
            <a:ext cx="0" cy="685800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FAC04D-4EFB-8CD6-C58F-13B14F68E06B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2132856"/>
            <a:ext cx="0" cy="792088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DE759A4-E0D3-6501-9E57-A957FB697A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5C48AE-AB71-BC96-C6A5-8F24B79E249A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FAC04D-4EFB-8CD6-C58F-13B14F68E06B}"/>
              </a:ext>
            </a:extLst>
          </p:cNvPr>
          <p:cNvCxnSpPr>
            <a:cxnSpLocks/>
          </p:cNvCxnSpPr>
          <p:nvPr userDrawn="1"/>
        </p:nvCxnSpPr>
        <p:spPr>
          <a:xfrm>
            <a:off x="11255200" y="2132856"/>
            <a:ext cx="0" cy="792088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4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rgbClr val="0E41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80" y="565200"/>
            <a:ext cx="10776520" cy="0"/>
          </a:xfrm>
          <a:prstGeom prst="line">
            <a:avLst/>
          </a:prstGeom>
          <a:ln>
            <a:solidFill>
              <a:srgbClr val="0E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0E41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15479" y="0"/>
            <a:ext cx="10297145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5E1E77-51B0-66D5-D260-A602FF45A0EA}"/>
              </a:ext>
            </a:extLst>
          </p:cNvPr>
          <p:cNvCxnSpPr>
            <a:cxnSpLocks/>
          </p:cNvCxnSpPr>
          <p:nvPr userDrawn="1"/>
        </p:nvCxnSpPr>
        <p:spPr>
          <a:xfrm>
            <a:off x="1415479" y="565200"/>
            <a:ext cx="10776521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25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7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E41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hyperlink" Target="https://gitlab.synchrotron-soleil.fr/software-control-system/tango-controls-archiving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2.mov"/><Relationship Id="rId7" Type="http://schemas.openxmlformats.org/officeDocument/2006/relationships/image" Target="../media/image31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0.xml"/><Relationship Id="rId4" Type="http://schemas.openxmlformats.org/officeDocument/2006/relationships/video" Target="../media/media2.mo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tango-controls/JTango/-/tree/jtango-1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hyperlink" Target="https://www.synchrotron-soleil.fr/en/future-soleil-soleil-ii-project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0B4AEA1A-8A3E-041B-4490-AA98BDBD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SOLEIL </a:t>
            </a:r>
            <a:r>
              <a:rPr lang="fr-FR" dirty="0" err="1"/>
              <a:t>Status</a:t>
            </a:r>
            <a:endParaRPr lang="fr-FR" dirty="0"/>
          </a:p>
        </p:txBody>
      </p:sp>
      <p:sp>
        <p:nvSpPr>
          <p:cNvPr id="17" name="Sous-titre 16">
            <a:extLst>
              <a:ext uri="{FF2B5EF4-FFF2-40B4-BE49-F238E27FC236}">
                <a16:creationId xmlns:a16="http://schemas.microsoft.com/office/drawing/2014/main" id="{2271E6AF-5450-F53F-8B25-313140FF0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Raphaël GIRARDOT, </a:t>
            </a:r>
            <a:r>
              <a:rPr lang="fr-FR" dirty="0" err="1"/>
              <a:t>TangoMeeting</a:t>
            </a:r>
            <a:r>
              <a:rPr lang="fr-FR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88097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2200C8A-0CF9-FA02-F581-1194BFDA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Archiving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at SOLEIL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FE2F5C-118C-E0F6-1DE7-43CB0F356F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848" y="811202"/>
            <a:ext cx="5040560" cy="2201222"/>
          </a:xfrm>
        </p:spPr>
        <p:txBody>
          <a:bodyPr/>
          <a:lstStyle/>
          <a:p>
            <a:r>
              <a:rPr lang="fr-FR" sz="2000" dirty="0" err="1"/>
              <a:t>Since</a:t>
            </a:r>
            <a:r>
              <a:rPr lang="fr-FR" sz="2000" dirty="0"/>
              <a:t> 2006</a:t>
            </a:r>
          </a:p>
          <a:p>
            <a:pPr lvl="1"/>
            <a:r>
              <a:rPr lang="en-US" sz="1800" dirty="0"/>
              <a:t>Intensively used on Accelerators, Beamlines &amp; Labs</a:t>
            </a:r>
          </a:p>
          <a:p>
            <a:pPr lvl="1"/>
            <a:r>
              <a:rPr lang="en-US" sz="1800" dirty="0"/>
              <a:t>For monitoring and incident analysis</a:t>
            </a:r>
          </a:p>
          <a:p>
            <a:pPr lvl="1"/>
            <a:r>
              <a:rPr lang="en-US" sz="1800" dirty="0"/>
              <a:t>Complete user autonomy to add new data storage and retrieve data</a:t>
            </a:r>
          </a:p>
          <a:p>
            <a:pPr lvl="1"/>
            <a:endParaRPr lang="fr-FR" sz="1800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2CBB885B-0C9B-6D52-61FF-BCEAB16FAF0A}"/>
              </a:ext>
            </a:extLst>
          </p:cNvPr>
          <p:cNvSpPr txBox="1">
            <a:spLocks/>
          </p:cNvSpPr>
          <p:nvPr/>
        </p:nvSpPr>
        <p:spPr>
          <a:xfrm>
            <a:off x="0" y="4725144"/>
            <a:ext cx="6960096" cy="1856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Maintaining SOLEIL software stack</a:t>
            </a:r>
            <a:br>
              <a:rPr lang="en-US" sz="1800" dirty="0"/>
            </a:b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Allow smooth migration for users without any downtimes</a:t>
            </a:r>
          </a:p>
          <a:p>
            <a:pPr lvl="1"/>
            <a:r>
              <a:rPr lang="en-US" sz="1800" dirty="0"/>
              <a:t>Java Tango devices &amp; Java Swing GUIs &amp; Data fetching </a:t>
            </a:r>
            <a:r>
              <a:rPr lang="en-US" sz="1800" dirty="0" err="1"/>
              <a:t>GraphQL</a:t>
            </a:r>
            <a:r>
              <a:rPr lang="en-US" sz="1800" dirty="0"/>
              <a:t> API</a:t>
            </a:r>
          </a:p>
          <a:p>
            <a:pPr lvl="1"/>
            <a:r>
              <a:rPr lang="en-US" sz="1800" dirty="0"/>
              <a:t>Multiples insertions modes:</a:t>
            </a:r>
            <a:br>
              <a:rPr lang="en-US" sz="1800" dirty="0"/>
            </a:br>
            <a:r>
              <a:rPr lang="en-US" sz="1800" dirty="0"/>
              <a:t>polling (periodic, change…) &amp; events</a:t>
            </a:r>
          </a:p>
          <a:p>
            <a:pPr lvl="1"/>
            <a:endParaRPr lang="fr-FR" sz="180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770BCE4-6EB3-9A9D-9A3A-FF9F50EE2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51" y="1137498"/>
            <a:ext cx="6370621" cy="2723550"/>
          </a:xfrm>
          <a:prstGeom prst="rect">
            <a:avLst/>
          </a:prstGeom>
        </p:spPr>
      </p:pic>
      <p:pic>
        <p:nvPicPr>
          <p:cNvPr id="27" name="Picture 55">
            <a:extLst>
              <a:ext uri="{FF2B5EF4-FFF2-40B4-BE49-F238E27FC236}">
                <a16:creationId xmlns:a16="http://schemas.microsoft.com/office/drawing/2014/main" id="{C0D04455-602F-48C8-21F8-3140978B3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5000859"/>
            <a:ext cx="3691078" cy="1812517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F9FFB2F-040A-AA18-8530-9F10CEFDBC81}"/>
              </a:ext>
            </a:extLst>
          </p:cNvPr>
          <p:cNvSpPr txBox="1">
            <a:spLocks/>
          </p:cNvSpPr>
          <p:nvPr/>
        </p:nvSpPr>
        <p:spPr>
          <a:xfrm>
            <a:off x="10702388" y="5085184"/>
            <a:ext cx="1489612" cy="10146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41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>
                <a:solidFill>
                  <a:schemeClr val="tx1"/>
                </a:solidFill>
                <a:latin typeface="Arial"/>
              </a:rPr>
              <a:t>2 anomalies detected w/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dirty="0">
                <a:solidFill>
                  <a:schemeClr val="tx1"/>
                </a:solidFill>
                <a:latin typeface="Arial"/>
              </a:rPr>
              <a:t>Local Outlier Factor algorithm for RF systems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3496E3F1-BCB6-6621-8FF7-CD52893C4266}"/>
              </a:ext>
            </a:extLst>
          </p:cNvPr>
          <p:cNvSpPr txBox="1">
            <a:spLocks/>
          </p:cNvSpPr>
          <p:nvPr/>
        </p:nvSpPr>
        <p:spPr>
          <a:xfrm>
            <a:off x="6816080" y="4365104"/>
            <a:ext cx="5265354" cy="5137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Basic use cases study for automatic anomaly (AI) detection based on TANGO archiving data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1" indent="0" algn="r">
              <a:buFont typeface="Arial" panose="020B0604020202020204" pitchFamily="34" charset="0"/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20E78745-2DA0-F653-9DAB-04DEDE3587A6}"/>
              </a:ext>
            </a:extLst>
          </p:cNvPr>
          <p:cNvSpPr txBox="1">
            <a:spLocks/>
          </p:cNvSpPr>
          <p:nvPr/>
        </p:nvSpPr>
        <p:spPr>
          <a:xfrm>
            <a:off x="5774050" y="548680"/>
            <a:ext cx="6449489" cy="573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Improving user experience,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by moving from only-desktop GUI to web architecture</a:t>
            </a:r>
          </a:p>
          <a:p>
            <a:pPr marL="457200" lvl="1" indent="0" algn="r">
              <a:buFont typeface="Arial" panose="020B0604020202020204" pitchFamily="34" charset="0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457200" lvl="1" indent="0" algn="r">
              <a:buFont typeface="Arial" panose="020B0604020202020204" pitchFamily="34" charset="0"/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9AFB12D-051C-8F38-7295-06D10DC98C5E}"/>
              </a:ext>
            </a:extLst>
          </p:cNvPr>
          <p:cNvSpPr txBox="1"/>
          <p:nvPr/>
        </p:nvSpPr>
        <p:spPr>
          <a:xfrm>
            <a:off x="552034" y="6610478"/>
            <a:ext cx="6302186" cy="184666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https://gitlab.synchrotron-soleil.fr/software-control-system/tango-controls-archiving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47450F40-08D1-D1FA-F535-AAB514DE5654}"/>
              </a:ext>
            </a:extLst>
          </p:cNvPr>
          <p:cNvGrpSpPr/>
          <p:nvPr/>
        </p:nvGrpSpPr>
        <p:grpSpPr>
          <a:xfrm>
            <a:off x="335360" y="2770017"/>
            <a:ext cx="5208014" cy="1941646"/>
            <a:chOff x="335360" y="2770017"/>
            <a:chExt cx="5208014" cy="1941646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9F74CF6A-C757-B6B5-073C-B78E6A082FF9}"/>
                </a:ext>
              </a:extLst>
            </p:cNvPr>
            <p:cNvGrpSpPr/>
            <p:nvPr/>
          </p:nvGrpSpPr>
          <p:grpSpPr>
            <a:xfrm>
              <a:off x="721435" y="2770017"/>
              <a:ext cx="4150429" cy="386423"/>
              <a:chOff x="5834003" y="3092300"/>
              <a:chExt cx="4150429" cy="386423"/>
            </a:xfrm>
          </p:grpSpPr>
          <p:sp>
            <p:nvSpPr>
              <p:cNvPr id="2" name="Espace réservé du texte 4">
                <a:extLst>
                  <a:ext uri="{FF2B5EF4-FFF2-40B4-BE49-F238E27FC236}">
                    <a16:creationId xmlns:a16="http://schemas.microsoft.com/office/drawing/2014/main" id="{D6B3A754-E851-F8CF-7AD8-EEB50CAB94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4003" y="3152068"/>
                <a:ext cx="1650921" cy="2880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FFCC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~25 TB since 2006</a:t>
                </a:r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  <p:grpSp>
            <p:nvGrpSpPr>
              <p:cNvPr id="3" name="Groupe 2">
                <a:extLst>
                  <a:ext uri="{FF2B5EF4-FFF2-40B4-BE49-F238E27FC236}">
                    <a16:creationId xmlns:a16="http://schemas.microsoft.com/office/drawing/2014/main" id="{CF04FF45-F1AE-84B9-794E-AAF1FEAB8CEF}"/>
                  </a:ext>
                </a:extLst>
              </p:cNvPr>
              <p:cNvGrpSpPr/>
              <p:nvPr/>
            </p:nvGrpSpPr>
            <p:grpSpPr>
              <a:xfrm>
                <a:off x="7730841" y="3092300"/>
                <a:ext cx="486412" cy="386423"/>
                <a:chOff x="2425466" y="961091"/>
                <a:chExt cx="665526" cy="525744"/>
              </a:xfrm>
            </p:grpSpPr>
            <p:sp>
              <p:nvSpPr>
                <p:cNvPr id="6" name="Flèche : droite 5">
                  <a:extLst>
                    <a:ext uri="{FF2B5EF4-FFF2-40B4-BE49-F238E27FC236}">
                      <a16:creationId xmlns:a16="http://schemas.microsoft.com/office/drawing/2014/main" id="{D7C16AFF-0A21-F9A5-F604-F2956DF68147}"/>
                    </a:ext>
                  </a:extLst>
                </p:cNvPr>
                <p:cNvSpPr/>
                <p:nvPr/>
              </p:nvSpPr>
              <p:spPr>
                <a:xfrm rot="21530486">
                  <a:off x="2425466" y="961091"/>
                  <a:ext cx="665526" cy="52574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" name="Flèche : droite 4">
                  <a:extLst>
                    <a:ext uri="{FF2B5EF4-FFF2-40B4-BE49-F238E27FC236}">
                      <a16:creationId xmlns:a16="http://schemas.microsoft.com/office/drawing/2014/main" id="{F04D9C2F-4CF4-E94B-285D-06C6DA8DD9CD}"/>
                    </a:ext>
                  </a:extLst>
                </p:cNvPr>
                <p:cNvSpPr txBox="1"/>
                <p:nvPr/>
              </p:nvSpPr>
              <p:spPr>
                <a:xfrm rot="21530486">
                  <a:off x="2425482" y="1067835"/>
                  <a:ext cx="507803" cy="31544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000" kern="1200"/>
                </a:p>
              </p:txBody>
            </p:sp>
          </p:grpSp>
          <p:sp>
            <p:nvSpPr>
              <p:cNvPr id="8" name="Espace réservé du texte 4">
                <a:extLst>
                  <a:ext uri="{FF2B5EF4-FFF2-40B4-BE49-F238E27FC236}">
                    <a16:creationId xmlns:a16="http://schemas.microsoft.com/office/drawing/2014/main" id="{BEE0A9BE-8FEF-17E3-E18F-FF091800DC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3511" y="3118344"/>
                <a:ext cx="1650921" cy="2880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FFCC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x5 for SOLEIL II</a:t>
                </a:r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255BB663-91BC-71E4-D76B-AEA4B1FF4D1E}"/>
                </a:ext>
              </a:extLst>
            </p:cNvPr>
            <p:cNvGrpSpPr/>
            <p:nvPr/>
          </p:nvGrpSpPr>
          <p:grpSpPr>
            <a:xfrm>
              <a:off x="335360" y="3169070"/>
              <a:ext cx="5208014" cy="1542593"/>
              <a:chOff x="335360" y="3169070"/>
              <a:chExt cx="5208014" cy="1542593"/>
            </a:xfrm>
          </p:grpSpPr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B5CC61FA-2533-4D42-ACAE-D0887BAAFB2E}"/>
                  </a:ext>
                </a:extLst>
              </p:cNvPr>
              <p:cNvGrpSpPr/>
              <p:nvPr/>
            </p:nvGrpSpPr>
            <p:grpSpPr>
              <a:xfrm>
                <a:off x="335360" y="3169070"/>
                <a:ext cx="2111670" cy="1541621"/>
                <a:chOff x="506482" y="3169070"/>
                <a:chExt cx="2111670" cy="1541621"/>
              </a:xfrm>
            </p:grpSpPr>
            <p:sp>
              <p:nvSpPr>
                <p:cNvPr id="36" name="Forme libre : forme 35">
                  <a:extLst>
                    <a:ext uri="{FF2B5EF4-FFF2-40B4-BE49-F238E27FC236}">
                      <a16:creationId xmlns:a16="http://schemas.microsoft.com/office/drawing/2014/main" id="{472640D3-FFA4-6B94-DE54-AC5AA44936F9}"/>
                    </a:ext>
                  </a:extLst>
                </p:cNvPr>
                <p:cNvSpPr/>
                <p:nvPr/>
              </p:nvSpPr>
              <p:spPr>
                <a:xfrm>
                  <a:off x="506482" y="3169070"/>
                  <a:ext cx="2111670" cy="1090651"/>
                </a:xfrm>
                <a:custGeom>
                  <a:avLst/>
                  <a:gdLst>
                    <a:gd name="connsiteX0" fmla="*/ 0 w 2111670"/>
                    <a:gd name="connsiteY0" fmla="*/ 109065 h 1090651"/>
                    <a:gd name="connsiteX1" fmla="*/ 109065 w 2111670"/>
                    <a:gd name="connsiteY1" fmla="*/ 0 h 1090651"/>
                    <a:gd name="connsiteX2" fmla="*/ 2002605 w 2111670"/>
                    <a:gd name="connsiteY2" fmla="*/ 0 h 1090651"/>
                    <a:gd name="connsiteX3" fmla="*/ 2111670 w 2111670"/>
                    <a:gd name="connsiteY3" fmla="*/ 109065 h 1090651"/>
                    <a:gd name="connsiteX4" fmla="*/ 2111670 w 2111670"/>
                    <a:gd name="connsiteY4" fmla="*/ 981586 h 1090651"/>
                    <a:gd name="connsiteX5" fmla="*/ 2002605 w 2111670"/>
                    <a:gd name="connsiteY5" fmla="*/ 1090651 h 1090651"/>
                    <a:gd name="connsiteX6" fmla="*/ 109065 w 2111670"/>
                    <a:gd name="connsiteY6" fmla="*/ 1090651 h 1090651"/>
                    <a:gd name="connsiteX7" fmla="*/ 0 w 2111670"/>
                    <a:gd name="connsiteY7" fmla="*/ 981586 h 1090651"/>
                    <a:gd name="connsiteX8" fmla="*/ 0 w 2111670"/>
                    <a:gd name="connsiteY8" fmla="*/ 109065 h 1090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1670" h="1090651">
                      <a:moveTo>
                        <a:pt x="0" y="109065"/>
                      </a:moveTo>
                      <a:cubicBezTo>
                        <a:pt x="0" y="48830"/>
                        <a:pt x="48830" y="0"/>
                        <a:pt x="109065" y="0"/>
                      </a:cubicBezTo>
                      <a:lnTo>
                        <a:pt x="2002605" y="0"/>
                      </a:lnTo>
                      <a:cubicBezTo>
                        <a:pt x="2062840" y="0"/>
                        <a:pt x="2111670" y="48830"/>
                        <a:pt x="2111670" y="109065"/>
                      </a:cubicBezTo>
                      <a:lnTo>
                        <a:pt x="2111670" y="981586"/>
                      </a:lnTo>
                      <a:cubicBezTo>
                        <a:pt x="2111670" y="1041821"/>
                        <a:pt x="2062840" y="1090651"/>
                        <a:pt x="2002605" y="1090651"/>
                      </a:cubicBezTo>
                      <a:lnTo>
                        <a:pt x="109065" y="1090651"/>
                      </a:lnTo>
                      <a:cubicBezTo>
                        <a:pt x="48830" y="1090651"/>
                        <a:pt x="0" y="1041821"/>
                        <a:pt x="0" y="981586"/>
                      </a:cubicBezTo>
                      <a:lnTo>
                        <a:pt x="0" y="109065"/>
                      </a:lnTo>
                      <a:close/>
                    </a:path>
                  </a:pathLst>
                </a:custGeom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EEECE1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92456" tIns="92456" rIns="92456" bIns="413080" numCol="1" spcCol="1270" anchor="t" anchorCtr="0">
                  <a:noAutofit/>
                </a:bodyPr>
                <a:lstStyle/>
                <a:p>
                  <a:pPr marL="0" marR="0" lvl="0" indent="0" defTabSz="5778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Before 2024</a:t>
                  </a:r>
                </a:p>
              </p:txBody>
            </p:sp>
            <p:sp>
              <p:nvSpPr>
                <p:cNvPr id="39" name="Forme libre : forme 38">
                  <a:extLst>
                    <a:ext uri="{FF2B5EF4-FFF2-40B4-BE49-F238E27FC236}">
                      <a16:creationId xmlns:a16="http://schemas.microsoft.com/office/drawing/2014/main" id="{4AF6B305-0464-36F0-64A0-D42F04B1F07E}"/>
                    </a:ext>
                  </a:extLst>
                </p:cNvPr>
                <p:cNvSpPr/>
                <p:nvPr/>
              </p:nvSpPr>
              <p:spPr>
                <a:xfrm>
                  <a:off x="558768" y="3997877"/>
                  <a:ext cx="2055648" cy="523687"/>
                </a:xfrm>
                <a:custGeom>
                  <a:avLst/>
                  <a:gdLst>
                    <a:gd name="connsiteX0" fmla="*/ 0 w 2055648"/>
                    <a:gd name="connsiteY0" fmla="*/ 73237 h 732371"/>
                    <a:gd name="connsiteX1" fmla="*/ 73237 w 2055648"/>
                    <a:gd name="connsiteY1" fmla="*/ 0 h 732371"/>
                    <a:gd name="connsiteX2" fmla="*/ 1982411 w 2055648"/>
                    <a:gd name="connsiteY2" fmla="*/ 0 h 732371"/>
                    <a:gd name="connsiteX3" fmla="*/ 2055648 w 2055648"/>
                    <a:gd name="connsiteY3" fmla="*/ 73237 h 732371"/>
                    <a:gd name="connsiteX4" fmla="*/ 2055648 w 2055648"/>
                    <a:gd name="connsiteY4" fmla="*/ 659134 h 732371"/>
                    <a:gd name="connsiteX5" fmla="*/ 1982411 w 2055648"/>
                    <a:gd name="connsiteY5" fmla="*/ 732371 h 732371"/>
                    <a:gd name="connsiteX6" fmla="*/ 73237 w 2055648"/>
                    <a:gd name="connsiteY6" fmla="*/ 732371 h 732371"/>
                    <a:gd name="connsiteX7" fmla="*/ 0 w 2055648"/>
                    <a:gd name="connsiteY7" fmla="*/ 659134 h 732371"/>
                    <a:gd name="connsiteX8" fmla="*/ 0 w 2055648"/>
                    <a:gd name="connsiteY8" fmla="*/ 73237 h 732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5648" h="732371">
                      <a:moveTo>
                        <a:pt x="0" y="73237"/>
                      </a:moveTo>
                      <a:cubicBezTo>
                        <a:pt x="0" y="32789"/>
                        <a:pt x="32789" y="0"/>
                        <a:pt x="73237" y="0"/>
                      </a:cubicBezTo>
                      <a:lnTo>
                        <a:pt x="1982411" y="0"/>
                      </a:lnTo>
                      <a:cubicBezTo>
                        <a:pt x="2022859" y="0"/>
                        <a:pt x="2055648" y="32789"/>
                        <a:pt x="2055648" y="73237"/>
                      </a:cubicBezTo>
                      <a:lnTo>
                        <a:pt x="2055648" y="659134"/>
                      </a:lnTo>
                      <a:cubicBezTo>
                        <a:pt x="2055648" y="699582"/>
                        <a:pt x="2022859" y="732371"/>
                        <a:pt x="1982411" y="732371"/>
                      </a:cubicBezTo>
                      <a:lnTo>
                        <a:pt x="73237" y="732371"/>
                      </a:lnTo>
                      <a:cubicBezTo>
                        <a:pt x="32789" y="732371"/>
                        <a:pt x="0" y="699582"/>
                        <a:pt x="0" y="659134"/>
                      </a:cubicBezTo>
                      <a:lnTo>
                        <a:pt x="0" y="73237"/>
                      </a:lnTo>
                      <a:close/>
                    </a:path>
                  </a:pathLst>
                </a:custGeom>
                <a:solidFill>
                  <a:srgbClr val="EEECE1">
                    <a:alpha val="90000"/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1F497D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113906" tIns="113906" rIns="113906" bIns="113906" numCol="1" spcCol="1270" anchor="ctr" anchorCtr="0">
                  <a:noAutofit/>
                </a:bodyPr>
                <a:lstStyle/>
                <a:p>
                  <a:pPr marL="114300" marR="0" lvl="1" indent="-114300" algn="ctr" defTabSz="5778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Oracle/MySQL Databases</a:t>
                  </a:r>
                </a:p>
              </p:txBody>
            </p:sp>
            <p:pic>
              <p:nvPicPr>
                <p:cNvPr id="17" name="Google Shape;85;p19">
                  <a:extLst>
                    <a:ext uri="{FF2B5EF4-FFF2-40B4-BE49-F238E27FC236}">
                      <a16:creationId xmlns:a16="http://schemas.microsoft.com/office/drawing/2014/main" id="{009897CE-7E7C-7D63-61B0-EAA2C6E8FCEC}"/>
                    </a:ext>
                  </a:extLst>
                </p:cNvPr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1251535" y="4416367"/>
                  <a:ext cx="486412" cy="2798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Picture 6" descr="Download Oracle Logo Transparent Png - Oracle Database Logo PNG Image with No  Background - PNGkey.com">
                  <a:extLst>
                    <a:ext uri="{FF2B5EF4-FFF2-40B4-BE49-F238E27FC236}">
                      <a16:creationId xmlns:a16="http://schemas.microsoft.com/office/drawing/2014/main" id="{6BFAC19B-55A0-F2D4-7AD9-18382F2ACD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0426" y="4418088"/>
                  <a:ext cx="731510" cy="2926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063C3817-B61D-441D-14D6-DAF37CC24D0F}"/>
                  </a:ext>
                </a:extLst>
              </p:cNvPr>
              <p:cNvSpPr/>
              <p:nvPr/>
            </p:nvSpPr>
            <p:spPr>
              <a:xfrm rot="21530486">
                <a:off x="2619663" y="3451523"/>
                <a:ext cx="665526" cy="525744"/>
              </a:xfrm>
              <a:custGeom>
                <a:avLst/>
                <a:gdLst>
                  <a:gd name="connsiteX0" fmla="*/ 0 w 665526"/>
                  <a:gd name="connsiteY0" fmla="*/ 105149 h 525744"/>
                  <a:gd name="connsiteX1" fmla="*/ 402654 w 665526"/>
                  <a:gd name="connsiteY1" fmla="*/ 105149 h 525744"/>
                  <a:gd name="connsiteX2" fmla="*/ 402654 w 665526"/>
                  <a:gd name="connsiteY2" fmla="*/ 0 h 525744"/>
                  <a:gd name="connsiteX3" fmla="*/ 665526 w 665526"/>
                  <a:gd name="connsiteY3" fmla="*/ 262872 h 525744"/>
                  <a:gd name="connsiteX4" fmla="*/ 402654 w 665526"/>
                  <a:gd name="connsiteY4" fmla="*/ 525744 h 525744"/>
                  <a:gd name="connsiteX5" fmla="*/ 402654 w 665526"/>
                  <a:gd name="connsiteY5" fmla="*/ 420595 h 525744"/>
                  <a:gd name="connsiteX6" fmla="*/ 0 w 665526"/>
                  <a:gd name="connsiteY6" fmla="*/ 420595 h 525744"/>
                  <a:gd name="connsiteX7" fmla="*/ 0 w 665526"/>
                  <a:gd name="connsiteY7" fmla="*/ 105149 h 525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526" h="525744">
                    <a:moveTo>
                      <a:pt x="0" y="105149"/>
                    </a:moveTo>
                    <a:lnTo>
                      <a:pt x="402654" y="105149"/>
                    </a:lnTo>
                    <a:lnTo>
                      <a:pt x="402654" y="0"/>
                    </a:lnTo>
                    <a:lnTo>
                      <a:pt x="665526" y="262872"/>
                    </a:lnTo>
                    <a:lnTo>
                      <a:pt x="402654" y="525744"/>
                    </a:lnTo>
                    <a:lnTo>
                      <a:pt x="402654" y="420595"/>
                    </a:lnTo>
                    <a:lnTo>
                      <a:pt x="0" y="420595"/>
                    </a:lnTo>
                    <a:lnTo>
                      <a:pt x="0" y="105149"/>
                    </a:lnTo>
                    <a:close/>
                  </a:path>
                </a:pathLst>
              </a:custGeom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105149" rIns="157723" bIns="105148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000" kern="1200"/>
              </a:p>
            </p:txBody>
          </p: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E6A73E81-24DE-5204-6BD8-9AB392A04753}"/>
                  </a:ext>
                </a:extLst>
              </p:cNvPr>
              <p:cNvGrpSpPr/>
              <p:nvPr/>
            </p:nvGrpSpPr>
            <p:grpSpPr>
              <a:xfrm>
                <a:off x="3431704" y="3169070"/>
                <a:ext cx="2111670" cy="1542593"/>
                <a:chOff x="3431704" y="3169070"/>
                <a:chExt cx="2111670" cy="1542593"/>
              </a:xfrm>
            </p:grpSpPr>
            <p:sp>
              <p:nvSpPr>
                <p:cNvPr id="43" name="Forme libre : forme 42">
                  <a:extLst>
                    <a:ext uri="{FF2B5EF4-FFF2-40B4-BE49-F238E27FC236}">
                      <a16:creationId xmlns:a16="http://schemas.microsoft.com/office/drawing/2014/main" id="{50FD2B0F-5032-E4AB-6626-849E9571697A}"/>
                    </a:ext>
                  </a:extLst>
                </p:cNvPr>
                <p:cNvSpPr/>
                <p:nvPr/>
              </p:nvSpPr>
              <p:spPr>
                <a:xfrm>
                  <a:off x="3431704" y="3169070"/>
                  <a:ext cx="2111670" cy="1090651"/>
                </a:xfrm>
                <a:custGeom>
                  <a:avLst/>
                  <a:gdLst>
                    <a:gd name="connsiteX0" fmla="*/ 0 w 2111670"/>
                    <a:gd name="connsiteY0" fmla="*/ 109065 h 1090651"/>
                    <a:gd name="connsiteX1" fmla="*/ 109065 w 2111670"/>
                    <a:gd name="connsiteY1" fmla="*/ 0 h 1090651"/>
                    <a:gd name="connsiteX2" fmla="*/ 2002605 w 2111670"/>
                    <a:gd name="connsiteY2" fmla="*/ 0 h 1090651"/>
                    <a:gd name="connsiteX3" fmla="*/ 2111670 w 2111670"/>
                    <a:gd name="connsiteY3" fmla="*/ 109065 h 1090651"/>
                    <a:gd name="connsiteX4" fmla="*/ 2111670 w 2111670"/>
                    <a:gd name="connsiteY4" fmla="*/ 981586 h 1090651"/>
                    <a:gd name="connsiteX5" fmla="*/ 2002605 w 2111670"/>
                    <a:gd name="connsiteY5" fmla="*/ 1090651 h 1090651"/>
                    <a:gd name="connsiteX6" fmla="*/ 109065 w 2111670"/>
                    <a:gd name="connsiteY6" fmla="*/ 1090651 h 1090651"/>
                    <a:gd name="connsiteX7" fmla="*/ 0 w 2111670"/>
                    <a:gd name="connsiteY7" fmla="*/ 981586 h 1090651"/>
                    <a:gd name="connsiteX8" fmla="*/ 0 w 2111670"/>
                    <a:gd name="connsiteY8" fmla="*/ 109065 h 1090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1670" h="1090651">
                      <a:moveTo>
                        <a:pt x="0" y="109065"/>
                      </a:moveTo>
                      <a:cubicBezTo>
                        <a:pt x="0" y="48830"/>
                        <a:pt x="48830" y="0"/>
                        <a:pt x="109065" y="0"/>
                      </a:cubicBezTo>
                      <a:lnTo>
                        <a:pt x="2002605" y="0"/>
                      </a:lnTo>
                      <a:cubicBezTo>
                        <a:pt x="2062840" y="0"/>
                        <a:pt x="2111670" y="48830"/>
                        <a:pt x="2111670" y="109065"/>
                      </a:cubicBezTo>
                      <a:lnTo>
                        <a:pt x="2111670" y="981586"/>
                      </a:lnTo>
                      <a:cubicBezTo>
                        <a:pt x="2111670" y="1041821"/>
                        <a:pt x="2062840" y="1090651"/>
                        <a:pt x="2002605" y="1090651"/>
                      </a:cubicBezTo>
                      <a:lnTo>
                        <a:pt x="109065" y="1090651"/>
                      </a:lnTo>
                      <a:cubicBezTo>
                        <a:pt x="48830" y="1090651"/>
                        <a:pt x="0" y="1041821"/>
                        <a:pt x="0" y="981586"/>
                      </a:cubicBezTo>
                      <a:lnTo>
                        <a:pt x="0" y="109065"/>
                      </a:lnTo>
                      <a:close/>
                    </a:path>
                  </a:pathLst>
                </a:custGeom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EEECE1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92456" tIns="92456" rIns="92456" bIns="413080" numCol="1" spcCol="1270" anchor="t" anchorCtr="0">
                  <a:noAutofit/>
                </a:bodyPr>
                <a:lstStyle/>
                <a:p>
                  <a:pPr marL="0" marR="0" lvl="0" indent="0" defTabSz="5778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From 2024</a:t>
                  </a:r>
                </a:p>
                <a:p>
                  <a:pPr marL="0" marR="0" lvl="0" indent="0" defTabSz="5778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Progressive rollout before SOLEIL II’s dark period</a:t>
                  </a:r>
                </a:p>
              </p:txBody>
            </p:sp>
            <p:sp>
              <p:nvSpPr>
                <p:cNvPr id="45" name="Forme libre : forme 44">
                  <a:extLst>
                    <a:ext uri="{FF2B5EF4-FFF2-40B4-BE49-F238E27FC236}">
                      <a16:creationId xmlns:a16="http://schemas.microsoft.com/office/drawing/2014/main" id="{EB8EA9D6-CD37-7369-CF8E-C9D5DFA7A35D}"/>
                    </a:ext>
                  </a:extLst>
                </p:cNvPr>
                <p:cNvSpPr/>
                <p:nvPr/>
              </p:nvSpPr>
              <p:spPr>
                <a:xfrm>
                  <a:off x="3575720" y="3995588"/>
                  <a:ext cx="1820278" cy="523687"/>
                </a:xfrm>
                <a:custGeom>
                  <a:avLst/>
                  <a:gdLst>
                    <a:gd name="connsiteX0" fmla="*/ 0 w 2111670"/>
                    <a:gd name="connsiteY0" fmla="*/ 74880 h 748800"/>
                    <a:gd name="connsiteX1" fmla="*/ 74880 w 2111670"/>
                    <a:gd name="connsiteY1" fmla="*/ 0 h 748800"/>
                    <a:gd name="connsiteX2" fmla="*/ 2036790 w 2111670"/>
                    <a:gd name="connsiteY2" fmla="*/ 0 h 748800"/>
                    <a:gd name="connsiteX3" fmla="*/ 2111670 w 2111670"/>
                    <a:gd name="connsiteY3" fmla="*/ 74880 h 748800"/>
                    <a:gd name="connsiteX4" fmla="*/ 2111670 w 2111670"/>
                    <a:gd name="connsiteY4" fmla="*/ 673920 h 748800"/>
                    <a:gd name="connsiteX5" fmla="*/ 2036790 w 2111670"/>
                    <a:gd name="connsiteY5" fmla="*/ 748800 h 748800"/>
                    <a:gd name="connsiteX6" fmla="*/ 74880 w 2111670"/>
                    <a:gd name="connsiteY6" fmla="*/ 748800 h 748800"/>
                    <a:gd name="connsiteX7" fmla="*/ 0 w 2111670"/>
                    <a:gd name="connsiteY7" fmla="*/ 673920 h 748800"/>
                    <a:gd name="connsiteX8" fmla="*/ 0 w 2111670"/>
                    <a:gd name="connsiteY8" fmla="*/ 74880 h 74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11670" h="748800">
                      <a:moveTo>
                        <a:pt x="0" y="74880"/>
                      </a:moveTo>
                      <a:cubicBezTo>
                        <a:pt x="0" y="33525"/>
                        <a:pt x="33525" y="0"/>
                        <a:pt x="74880" y="0"/>
                      </a:cubicBezTo>
                      <a:lnTo>
                        <a:pt x="2036790" y="0"/>
                      </a:lnTo>
                      <a:cubicBezTo>
                        <a:pt x="2078145" y="0"/>
                        <a:pt x="2111670" y="33525"/>
                        <a:pt x="2111670" y="74880"/>
                      </a:cubicBezTo>
                      <a:lnTo>
                        <a:pt x="2111670" y="673920"/>
                      </a:lnTo>
                      <a:cubicBezTo>
                        <a:pt x="2111670" y="715275"/>
                        <a:pt x="2078145" y="748800"/>
                        <a:pt x="2036790" y="748800"/>
                      </a:cubicBezTo>
                      <a:lnTo>
                        <a:pt x="74880" y="748800"/>
                      </a:lnTo>
                      <a:cubicBezTo>
                        <a:pt x="33525" y="748800"/>
                        <a:pt x="0" y="715275"/>
                        <a:pt x="0" y="673920"/>
                      </a:cubicBezTo>
                      <a:lnTo>
                        <a:pt x="0" y="74880"/>
                      </a:lnTo>
                      <a:close/>
                    </a:path>
                  </a:pathLst>
                </a:custGeom>
                <a:solidFill>
                  <a:srgbClr val="EEECE1">
                    <a:alpha val="90000"/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1F497D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114388" tIns="114388" rIns="114388" bIns="114388" numCol="1" spcCol="1270" anchor="ctr" anchorCtr="0">
                  <a:noAutofit/>
                </a:bodyPr>
                <a:lstStyle/>
                <a:p>
                  <a:pPr marL="114300" marR="0" lvl="1" indent="-114300" algn="ctr" defTabSz="5778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Timescale databases</a:t>
                  </a:r>
                </a:p>
              </p:txBody>
            </p:sp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51022B54-78B9-33F6-BD98-44CE3FDAB5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0174" y="4411314"/>
                  <a:ext cx="969778" cy="30034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6557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2" grpId="0" uiExpand="1" build="p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CB9CC-A665-20D7-B91B-56FA0F797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773DAC5-2BC9-9783-B74D-3DC42D92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Taurus usage at SOLEIL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D68F6AC1-160C-3625-6181-B2520EA9AE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C57137-B4E0-CFD5-09DE-296AC56F0D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1788" y="6372225"/>
            <a:ext cx="430212" cy="360363"/>
          </a:xfrm>
          <a:prstGeom prst="rect">
            <a:avLst/>
          </a:prstGeom>
        </p:spPr>
        <p:txBody>
          <a:bodyPr/>
          <a:lstStyle/>
          <a:p>
            <a:fld id="{F1620CC9-C982-429E-97C9-9F71A6603CF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036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339B-4B19-2F4D-630A-7F41D6804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F56052D-8DCF-991D-B052-8C3C0D36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Taurus usage at SOLEIL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B2E88B-9F9C-624A-E394-805E192A50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Taurus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tested</a:t>
            </a:r>
            <a:r>
              <a:rPr lang="fr-FR" dirty="0"/>
              <a:t> on 1 </a:t>
            </a:r>
            <a:r>
              <a:rPr lang="fr-FR" dirty="0" err="1"/>
              <a:t>beamline</a:t>
            </a:r>
            <a:r>
              <a:rPr lang="fr-FR" dirty="0"/>
              <a:t>.</a:t>
            </a:r>
          </a:p>
          <a:p>
            <a:r>
              <a:rPr lang="fr-FR" dirty="0"/>
              <a:t>Simple, but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, applications </a:t>
            </a:r>
            <a:r>
              <a:rPr lang="fr-FR" dirty="0" err="1"/>
              <a:t>developped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Various</a:t>
            </a:r>
            <a:r>
              <a:rPr lang="fr-FR" dirty="0"/>
              <a:t> use cases </a:t>
            </a:r>
            <a:r>
              <a:rPr lang="fr-FR" dirty="0" err="1"/>
              <a:t>tested</a:t>
            </a:r>
            <a:r>
              <a:rPr lang="fr-FR" dirty="0"/>
              <a:t>.</a:t>
            </a:r>
          </a:p>
          <a:p>
            <a:r>
              <a:rPr lang="fr-FR" dirty="0"/>
              <a:t>Taurus looks </a:t>
            </a:r>
            <a:r>
              <a:rPr lang="fr-FR" dirty="0" err="1"/>
              <a:t>promising</a:t>
            </a:r>
            <a:r>
              <a:rPr lang="fr-FR" dirty="0"/>
              <a:t> for </a:t>
            </a:r>
            <a:r>
              <a:rPr lang="fr-FR" dirty="0" err="1"/>
              <a:t>them</a:t>
            </a:r>
            <a:r>
              <a:rPr lang="fr-FR" dirty="0"/>
              <a:t>, </a:t>
            </a:r>
            <a:r>
              <a:rPr lang="fr-FR" dirty="0" err="1"/>
              <a:t>though</a:t>
            </a:r>
            <a:r>
              <a:rPr lang="fr-FR" dirty="0"/>
              <a:t> not </a:t>
            </a:r>
            <a:r>
              <a:rPr lang="fr-FR" dirty="0" err="1"/>
              <a:t>perfect</a:t>
            </a:r>
            <a:r>
              <a:rPr lang="fr-FR" dirty="0"/>
              <a:t> </a:t>
            </a:r>
            <a:r>
              <a:rPr lang="fr-FR" dirty="0" err="1"/>
              <a:t>yet</a:t>
            </a:r>
            <a:r>
              <a:rPr lang="fr-FR" dirty="0"/>
              <a:t>.</a:t>
            </a:r>
          </a:p>
        </p:txBody>
      </p:sp>
      <p:pic>
        <p:nvPicPr>
          <p:cNvPr id="2" name="helium">
            <a:hlinkClick r:id="" action="ppaction://media"/>
            <a:extLst>
              <a:ext uri="{FF2B5EF4-FFF2-40B4-BE49-F238E27FC236}">
                <a16:creationId xmlns:a16="http://schemas.microsoft.com/office/drawing/2014/main" id="{8C2D58A9-355E-7BE4-6176-7EDC92B345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1384" y="2049979"/>
            <a:ext cx="5778395" cy="3395245"/>
          </a:xfrm>
          <a:prstGeom prst="rect">
            <a:avLst/>
          </a:prstGeom>
        </p:spPr>
      </p:pic>
      <p:pic>
        <p:nvPicPr>
          <p:cNvPr id="3" name="switch_config">
            <a:hlinkClick r:id="" action="ppaction://media"/>
            <a:extLst>
              <a:ext uri="{FF2B5EF4-FFF2-40B4-BE49-F238E27FC236}">
                <a16:creationId xmlns:a16="http://schemas.microsoft.com/office/drawing/2014/main" id="{C3576816-B803-E094-BCB1-AE439069E98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23542" y="2049979"/>
            <a:ext cx="3816424" cy="38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43C70-3F4E-1F7F-B4EC-A16DB9143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EFE2F8E-DDF3-0F7A-7B7C-D29FC30A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Taurus usage at SOLEIL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DAE06B-A33E-4F9C-3F45-6D210AC1C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tested</a:t>
            </a:r>
            <a:r>
              <a:rPr lang="fr-FR" dirty="0"/>
              <a:t> in control room.</a:t>
            </a:r>
          </a:p>
          <a:p>
            <a:r>
              <a:rPr lang="fr-FR" dirty="0"/>
              <a:t>Applications </a:t>
            </a:r>
            <a:r>
              <a:rPr lang="fr-FR" dirty="0" err="1"/>
              <a:t>regularly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,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migrated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LabView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Taurus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appreciated</a:t>
            </a:r>
            <a:endParaRPr lang="fr-FR" dirty="0"/>
          </a:p>
        </p:txBody>
      </p:sp>
      <p:pic>
        <p:nvPicPr>
          <p:cNvPr id="3" name="Image 2" descr="Une image contenant capture d’écran, texte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63272319-7307-2148-3B60-B6626621B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982076"/>
            <a:ext cx="3744416" cy="1991798"/>
          </a:xfrm>
          <a:prstGeom prst="rect">
            <a:avLst/>
          </a:prstGeom>
        </p:spPr>
      </p:pic>
      <p:pic>
        <p:nvPicPr>
          <p:cNvPr id="7" name="Image 6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778D85C4-917B-F7A3-E2A6-3763F1508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090897"/>
            <a:ext cx="5664199" cy="3705898"/>
          </a:xfrm>
          <a:prstGeom prst="rect">
            <a:avLst/>
          </a:prstGeom>
        </p:spPr>
      </p:pic>
      <p:pic>
        <p:nvPicPr>
          <p:cNvPr id="9" name="Image 8" descr="Une image contenant texte, capture d’écran, logiciel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4AC0FFB3-61DE-DCF3-E7AE-58D39EE57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65" y="4005234"/>
            <a:ext cx="3312043" cy="23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92BBD-D1CB-39C6-F80F-A298A1BA4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91C3766-3057-FF1C-9583-D2412F31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Taurus usage at SOLEIL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02E585-C127-418A-7158-2E5328D4C6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Taurus releases are </a:t>
            </a:r>
            <a:r>
              <a:rPr lang="fr-FR" dirty="0" err="1">
                <a:effectLst/>
              </a:rPr>
              <a:t>regularly</a:t>
            </a:r>
            <a:r>
              <a:rPr lang="fr-FR" dirty="0"/>
              <a:t> </a:t>
            </a:r>
            <a:r>
              <a:rPr lang="fr-FR" dirty="0" err="1"/>
              <a:t>checked</a:t>
            </a:r>
            <a:r>
              <a:rPr lang="fr-FR" dirty="0"/>
              <a:t> by </a:t>
            </a:r>
            <a:r>
              <a:rPr lang="fr-FR" dirty="0" err="1"/>
              <a:t>our</a:t>
            </a:r>
            <a:r>
              <a:rPr lang="fr-FR" dirty="0"/>
              <a:t> software team.</a:t>
            </a:r>
          </a:p>
          <a:p>
            <a:r>
              <a:rPr lang="fr-FR" dirty="0" err="1"/>
              <a:t>Keep</a:t>
            </a:r>
            <a:r>
              <a:rPr lang="fr-FR" dirty="0"/>
              <a:t> Taurus team </a:t>
            </a:r>
            <a:r>
              <a:rPr lang="fr-FR" dirty="0" err="1"/>
              <a:t>informed</a:t>
            </a:r>
            <a:r>
              <a:rPr lang="fr-FR" dirty="0"/>
              <a:t> of </a:t>
            </a:r>
            <a:r>
              <a:rPr lang="fr-FR" dirty="0" err="1"/>
              <a:t>encountered</a:t>
            </a:r>
            <a:r>
              <a:rPr lang="fr-FR" dirty="0"/>
              <a:t> issues and </a:t>
            </a:r>
            <a:r>
              <a:rPr lang="fr-FR" dirty="0" err="1"/>
              <a:t>potential</a:t>
            </a:r>
            <a:r>
              <a:rPr lang="fr-FR" dirty="0"/>
              <a:t> solutions.</a:t>
            </a:r>
          </a:p>
          <a:p>
            <a:r>
              <a:rPr lang="fr-FR" dirty="0"/>
              <a:t>POC application for a new </a:t>
            </a:r>
            <a:r>
              <a:rPr lang="fr-FR" dirty="0" err="1"/>
              <a:t>need</a:t>
            </a:r>
            <a:r>
              <a:rPr lang="fr-FR" dirty="0"/>
              <a:t> on a </a:t>
            </a:r>
            <a:r>
              <a:rPr lang="fr-FR" dirty="0" err="1"/>
              <a:t>beamline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47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63E23-B6AA-2916-6922-393254521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83134F2-3A76-8766-A6D0-E3D6B80B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Highlights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CE1B7B08-2263-AC36-54C2-E907EC91B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9A4ACA-9FE2-4AF6-B8E0-166DA6CB52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1788" y="6372225"/>
            <a:ext cx="430212" cy="360363"/>
          </a:xfrm>
          <a:prstGeom prst="rect">
            <a:avLst/>
          </a:prstGeom>
        </p:spPr>
        <p:txBody>
          <a:bodyPr/>
          <a:lstStyle/>
          <a:p>
            <a:fld id="{F1620CC9-C982-429E-97C9-9F71A6603CF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27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5BBB8-A46E-8F14-EFEC-7D4B56E92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14C5C60-98F8-4291-670B-2FA18CA3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Highlights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98BE2B9-E49A-448B-BDBF-1B8859F97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JTango</a:t>
            </a:r>
            <a:r>
              <a:rPr lang="fr-FR" dirty="0"/>
              <a:t> 10 RC 1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!</a:t>
            </a:r>
          </a:p>
          <a:p>
            <a:pPr lvl="1"/>
            <a:r>
              <a:rPr lang="fr-FR" dirty="0"/>
              <a:t>jtango-10 </a:t>
            </a:r>
            <a:r>
              <a:rPr lang="fr-FR" dirty="0" err="1"/>
              <a:t>branch</a:t>
            </a:r>
            <a:br>
              <a:rPr lang="fr-FR" dirty="0"/>
            </a:br>
            <a:r>
              <a:rPr lang="fr-FR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https://gitlab.com/tango-controls/JTango/-/tree/jtango-10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r-FR" dirty="0" err="1"/>
              <a:t>Soon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in </a:t>
            </a:r>
            <a:r>
              <a:rPr lang="fr-FR" dirty="0" err="1"/>
              <a:t>maven</a:t>
            </a:r>
            <a:endParaRPr lang="fr-FR" dirty="0"/>
          </a:p>
          <a:p>
            <a:r>
              <a:rPr lang="fr-FR" dirty="0"/>
              <a:t>C++ software </a:t>
            </a:r>
            <a:r>
              <a:rPr lang="fr-FR" dirty="0" err="1"/>
              <a:t>factory</a:t>
            </a:r>
            <a:r>
              <a:rPr lang="fr-FR" dirty="0"/>
              <a:t> </a:t>
            </a:r>
            <a:r>
              <a:rPr lang="fr-FR" dirty="0" err="1"/>
              <a:t>migrated</a:t>
            </a:r>
            <a:r>
              <a:rPr lang="fr-FR" dirty="0"/>
              <a:t> to Conan/</a:t>
            </a:r>
            <a:r>
              <a:rPr lang="fr-FR" dirty="0" err="1"/>
              <a:t>Cmake</a:t>
            </a:r>
            <a:endParaRPr lang="fr-FR" dirty="0"/>
          </a:p>
          <a:p>
            <a:pPr lvl="1"/>
            <a:r>
              <a:rPr lang="fr-FR" dirty="0"/>
              <a:t>All of </a:t>
            </a:r>
            <a:r>
              <a:rPr lang="fr-FR" dirty="0" err="1"/>
              <a:t>our</a:t>
            </a:r>
            <a:r>
              <a:rPr lang="fr-FR" dirty="0"/>
              <a:t> C++ </a:t>
            </a:r>
            <a:r>
              <a:rPr lang="fr-FR" dirty="0" err="1"/>
              <a:t>devices</a:t>
            </a:r>
            <a:r>
              <a:rPr lang="fr-FR" dirty="0"/>
              <a:t> (400) are </a:t>
            </a:r>
            <a:r>
              <a:rPr lang="fr-FR" dirty="0" err="1"/>
              <a:t>built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Conan (</a:t>
            </a:r>
            <a:r>
              <a:rPr lang="fr-FR" dirty="0" err="1"/>
              <a:t>delivered</a:t>
            </a:r>
            <a:r>
              <a:rPr lang="fr-FR" dirty="0"/>
              <a:t> in production)</a:t>
            </a:r>
          </a:p>
          <a:p>
            <a:pPr lvl="1"/>
            <a:r>
              <a:rPr lang="fr-FR" dirty="0" err="1"/>
              <a:t>Ready</a:t>
            </a:r>
            <a:r>
              <a:rPr lang="fr-FR" dirty="0"/>
              <a:t> for </a:t>
            </a:r>
            <a:r>
              <a:rPr lang="fr-FR" dirty="0" err="1"/>
              <a:t>seamless</a:t>
            </a:r>
            <a:r>
              <a:rPr lang="fr-FR" dirty="0"/>
              <a:t> upgrades</a:t>
            </a:r>
          </a:p>
        </p:txBody>
      </p:sp>
    </p:spTree>
    <p:extLst>
      <p:ext uri="{BB962C8B-B14F-4D97-AF65-F5344CB8AC3E}">
        <p14:creationId xmlns:p14="http://schemas.microsoft.com/office/powerpoint/2010/main" val="7153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CCDFC-8495-29F3-3FB2-43FBF64D3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82B2BE8-167F-9D62-194A-A6E0A15F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Ongoing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r>
              <a:rPr lang="fr-FR" dirty="0"/>
              <a:t> and solutions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2759ABBB-2439-C8EB-868A-7F884F5FE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557F37-DAE1-D9DA-FDE1-82B4EE409B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1788" y="6372225"/>
            <a:ext cx="430212" cy="360363"/>
          </a:xfrm>
          <a:prstGeom prst="rect">
            <a:avLst/>
          </a:prstGeom>
        </p:spPr>
        <p:txBody>
          <a:bodyPr/>
          <a:lstStyle/>
          <a:p>
            <a:fld id="{F1620CC9-C982-429E-97C9-9F71A6603CF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42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F2FC9-080B-54E9-A1BD-545FDAF6E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A07174A-10A8-1232-BBBA-A4755F6C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Ongoing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r>
              <a:rPr lang="fr-FR" dirty="0"/>
              <a:t> and solutions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ED1AB5-3CEE-D781-49E4-3B09B5C4F1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/>
              <a:t>Working</a:t>
            </a:r>
            <a:r>
              <a:rPr lang="fr-FR" dirty="0"/>
              <a:t> on alternatives to Java for UI</a:t>
            </a:r>
          </a:p>
          <a:p>
            <a:pPr lvl="1"/>
            <a:r>
              <a:rPr lang="fr-FR" dirty="0"/>
              <a:t>More web</a:t>
            </a:r>
          </a:p>
          <a:p>
            <a:pPr lvl="1"/>
            <a:r>
              <a:rPr lang="fr-FR" dirty="0"/>
              <a:t>More python</a:t>
            </a:r>
          </a:p>
          <a:p>
            <a:r>
              <a:rPr lang="fr-FR" dirty="0"/>
              <a:t>Upgrade </a:t>
            </a:r>
            <a:r>
              <a:rPr lang="fr-FR" dirty="0" err="1"/>
              <a:t>from</a:t>
            </a:r>
            <a:r>
              <a:rPr lang="fr-FR" dirty="0"/>
              <a:t> Tango 9.2.5 to </a:t>
            </a:r>
            <a:r>
              <a:rPr lang="fr-FR" dirty="0" err="1"/>
              <a:t>latest</a:t>
            </a:r>
            <a:r>
              <a:rPr lang="fr-FR" dirty="0"/>
              <a:t> LTS</a:t>
            </a:r>
          </a:p>
          <a:p>
            <a:pPr lvl="1"/>
            <a:r>
              <a:rPr lang="fr-FR" dirty="0"/>
              <a:t>Is Tango 10 LTS, or </a:t>
            </a:r>
            <a:r>
              <a:rPr lang="fr-FR" dirty="0" err="1"/>
              <a:t>soon</a:t>
            </a:r>
            <a:r>
              <a:rPr lang="fr-FR" dirty="0"/>
              <a:t> LTS?</a:t>
            </a:r>
          </a:p>
          <a:p>
            <a:r>
              <a:rPr lang="fr-FR" dirty="0"/>
              <a:t>Migration </a:t>
            </a:r>
            <a:r>
              <a:rPr lang="fr-FR" dirty="0" err="1"/>
              <a:t>from</a:t>
            </a:r>
            <a:r>
              <a:rPr lang="fr-FR" dirty="0"/>
              <a:t> Java 8 to </a:t>
            </a:r>
            <a:r>
              <a:rPr lang="fr-FR" dirty="0" err="1"/>
              <a:t>latest</a:t>
            </a:r>
            <a:r>
              <a:rPr lang="fr-FR" dirty="0"/>
              <a:t> LTS</a:t>
            </a:r>
          </a:p>
          <a:p>
            <a:r>
              <a:rPr lang="fr-FR" dirty="0" err="1"/>
              <a:t>Migrating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</a:t>
            </a:r>
            <a:r>
              <a:rPr lang="fr-FR" dirty="0" err="1"/>
              <a:t>device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from</a:t>
            </a:r>
            <a:r>
              <a:rPr lang="fr-FR" dirty="0"/>
              <a:t> 5.4 to 5.22</a:t>
            </a:r>
          </a:p>
          <a:p>
            <a:pPr lvl="1"/>
            <a:r>
              <a:rPr lang="fr-FR" dirty="0" err="1"/>
              <a:t>from</a:t>
            </a:r>
            <a:r>
              <a:rPr lang="fr-FR" dirty="0"/>
              <a:t> MySQL 5.6 to </a:t>
            </a:r>
            <a:r>
              <a:rPr lang="fr-FR" dirty="0" err="1"/>
              <a:t>MariaDB</a:t>
            </a:r>
            <a:r>
              <a:rPr lang="fr-FR" dirty="0"/>
              <a:t> 10.5</a:t>
            </a:r>
          </a:p>
        </p:txBody>
      </p:sp>
    </p:spTree>
    <p:extLst>
      <p:ext uri="{BB962C8B-B14F-4D97-AF65-F5344CB8AC3E}">
        <p14:creationId xmlns:p14="http://schemas.microsoft.com/office/powerpoint/2010/main" val="33384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58502001-3BC0-77D2-BA41-CA731BC93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38" y="2193285"/>
            <a:ext cx="2141314" cy="2848215"/>
          </a:xfrm>
          <a:prstGeom prst="rect">
            <a:avLst/>
          </a:prstGeom>
        </p:spPr>
      </p:pic>
      <p:pic>
        <p:nvPicPr>
          <p:cNvPr id="14" name="Image 13" descr="Une image contenant écriture manuscrite, texte, Police, Carmin&#10;&#10;Le contenu généré par l’IA peut être incorrect.">
            <a:extLst>
              <a:ext uri="{FF2B5EF4-FFF2-40B4-BE49-F238E27FC236}">
                <a16:creationId xmlns:a16="http://schemas.microsoft.com/office/drawing/2014/main" id="{6E7EC00C-C6DB-F6AE-E76E-871B93A41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95" y="2193286"/>
            <a:ext cx="3027870" cy="28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1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D589674D-D96D-3747-4111-E5CA42B6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AAE284-0886-58C8-A212-3E0A337BFB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7BF756-25F9-59F0-36B0-B5D75ACC1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461588-D483-7C0A-34BB-AB53505A57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SOLEIL II status (upgrade plans)</a:t>
            </a:r>
          </a:p>
          <a:p>
            <a:r>
              <a:rPr lang="en-US" dirty="0"/>
              <a:t>Current usage of our Web applications</a:t>
            </a:r>
          </a:p>
          <a:p>
            <a:r>
              <a:rPr lang="fr-FR" dirty="0" err="1"/>
              <a:t>Archiving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at SOLEIL</a:t>
            </a:r>
          </a:p>
          <a:p>
            <a:r>
              <a:rPr lang="fr-FR" dirty="0"/>
              <a:t>Taurus usage at SOLEIL</a:t>
            </a:r>
          </a:p>
          <a:p>
            <a:r>
              <a:rPr lang="fr-FR" dirty="0"/>
              <a:t>Highlights</a:t>
            </a:r>
          </a:p>
          <a:p>
            <a:r>
              <a:rPr lang="fr-FR" dirty="0" err="1"/>
              <a:t>Ongoing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r>
              <a:rPr lang="fr-FR" dirty="0"/>
              <a:t> and solutions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6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368E498-85DA-1003-C037-F4BC87C6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SOLEIL II status (upgrade plans)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B39C88-F7E4-0D3C-4099-5B37A638E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82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C1B512-D57F-483F-7C8F-C48F2D09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SOLEIL II status (upgrade plans)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0ED985-BEF9-1943-ABFE-CB650A2BCC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620688"/>
            <a:ext cx="11088582" cy="506726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SOLEIL </a:t>
            </a:r>
            <a:r>
              <a:rPr lang="fr-FR" dirty="0" err="1"/>
              <a:t>Sychrotron</a:t>
            </a:r>
            <a:endParaRPr lang="fr-FR" dirty="0"/>
          </a:p>
        </p:txBody>
      </p:sp>
      <p:pic>
        <p:nvPicPr>
          <p:cNvPr id="9" name="Image 5_0">
            <a:extLst>
              <a:ext uri="{FF2B5EF4-FFF2-40B4-BE49-F238E27FC236}">
                <a16:creationId xmlns:a16="http://schemas.microsoft.com/office/drawing/2014/main" id="{199D7279-DF87-701A-77D8-B8FA37EA8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320136" y="2858680"/>
            <a:ext cx="3656624" cy="348232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FDF41D33-9B63-8320-3C60-7F86076BA3B5}"/>
              </a:ext>
            </a:extLst>
          </p:cNvPr>
          <p:cNvSpPr txBox="1">
            <a:spLocks/>
          </p:cNvSpPr>
          <p:nvPr/>
        </p:nvSpPr>
        <p:spPr>
          <a:xfrm>
            <a:off x="1074327" y="661564"/>
            <a:ext cx="11088582" cy="50672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French installation, near Paris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29 beamlines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Opened to external users since 2008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Energy from far IR to hard X-rays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Storage ring 354m, 2.75GeV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~ 450 staff members / ~ 30 computing &amp; electronics</a:t>
            </a:r>
          </a:p>
          <a:p>
            <a:pPr algn="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2" descr="Espace Presse - Le synchrotron SOLEIL et le CEA font la lumière (par ...">
            <a:extLst>
              <a:ext uri="{FF2B5EF4-FFF2-40B4-BE49-F238E27FC236}">
                <a16:creationId xmlns:a16="http://schemas.microsoft.com/office/drawing/2014/main" id="{0E2CCDFC-B906-9756-453A-AE031ABA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071944"/>
            <a:ext cx="6696744" cy="44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2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907FB-120A-2C2D-D48F-59BD8493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SOLEIL II status (upgrade plans)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945D7D-AD3E-D101-51F7-4186FA8FBE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056D16-2365-845E-D4C3-02FFCAE3D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8F03B1-D65D-1020-7E5C-60A2A82E93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336" y="620688"/>
            <a:ext cx="12072664" cy="5530338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Towards</a:t>
            </a:r>
            <a:r>
              <a:rPr lang="fr-FR" dirty="0"/>
              <a:t> SOLEIL II</a:t>
            </a:r>
          </a:p>
          <a:p>
            <a:pPr lvl="1"/>
            <a:r>
              <a:rPr lang="fr-FR" dirty="0"/>
              <a:t>New booster</a:t>
            </a:r>
          </a:p>
          <a:p>
            <a:pPr lvl="1"/>
            <a:r>
              <a:rPr lang="fr-FR" dirty="0"/>
              <a:t>New </a:t>
            </a:r>
            <a:r>
              <a:rPr lang="fr-FR" dirty="0" err="1"/>
              <a:t>storage</a:t>
            </a:r>
            <a:r>
              <a:rPr lang="fr-FR" dirty="0"/>
              <a:t> ring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D1C86CC-EBA3-84E5-9B8B-A548351326AB}"/>
              </a:ext>
            </a:extLst>
          </p:cNvPr>
          <p:cNvGrpSpPr/>
          <p:nvPr/>
        </p:nvGrpSpPr>
        <p:grpSpPr>
          <a:xfrm>
            <a:off x="3334160" y="557914"/>
            <a:ext cx="4044723" cy="1728193"/>
            <a:chOff x="3295398" y="620687"/>
            <a:chExt cx="4044723" cy="172819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89FD77D-05E0-573B-20EC-3A965AFF02F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398" y="675474"/>
              <a:ext cx="4044723" cy="1673406"/>
            </a:xfrm>
            <a:prstGeom prst="rect">
              <a:avLst/>
            </a:prstGeom>
            <a:noFill/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F138C7D-89CA-A91D-DB0A-E93256125D5A}"/>
                </a:ext>
              </a:extLst>
            </p:cNvPr>
            <p:cNvSpPr txBox="1"/>
            <p:nvPr/>
          </p:nvSpPr>
          <p:spPr>
            <a:xfrm>
              <a:off x="6130027" y="1875941"/>
              <a:ext cx="7397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E41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µm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25A7C31-9A5E-06F0-0AD0-0F3A9ABA347C}"/>
                </a:ext>
              </a:extLst>
            </p:cNvPr>
            <p:cNvSpPr txBox="1"/>
            <p:nvPr/>
          </p:nvSpPr>
          <p:spPr>
            <a:xfrm>
              <a:off x="5992336" y="1114278"/>
              <a:ext cx="101515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0E41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SOLEIL II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B627889-8ECB-9AAF-0BCC-BB24AD5CCACB}"/>
                </a:ext>
              </a:extLst>
            </p:cNvPr>
            <p:cNvSpPr txBox="1"/>
            <p:nvPr/>
          </p:nvSpPr>
          <p:spPr>
            <a:xfrm>
              <a:off x="4169364" y="1104609"/>
              <a:ext cx="101515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0E41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SOLEIL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3ED3375-F833-C60D-11E3-1F3F25536B9E}"/>
                </a:ext>
              </a:extLst>
            </p:cNvPr>
            <p:cNvSpPr txBox="1"/>
            <p:nvPr/>
          </p:nvSpPr>
          <p:spPr>
            <a:xfrm>
              <a:off x="4900275" y="620687"/>
              <a:ext cx="10920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0E41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 sizes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77AF62C-DD11-C572-7609-B965D7E56CAD}"/>
                </a:ext>
              </a:extLst>
            </p:cNvPr>
            <p:cNvSpPr txBox="1"/>
            <p:nvPr/>
          </p:nvSpPr>
          <p:spPr>
            <a:xfrm>
              <a:off x="4032241" y="1921853"/>
              <a:ext cx="7397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E41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 µm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8E4D9B18-195F-1806-E092-97D2DCA04E70}"/>
              </a:ext>
            </a:extLst>
          </p:cNvPr>
          <p:cNvSpPr txBox="1"/>
          <p:nvPr/>
        </p:nvSpPr>
        <p:spPr>
          <a:xfrm>
            <a:off x="4513326" y="2276872"/>
            <a:ext cx="235646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Emittance &lt; 100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pm.rad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E646CF5-9E2A-EEC3-9CF4-611A50EAFAD0}"/>
              </a:ext>
            </a:extLst>
          </p:cNvPr>
          <p:cNvGrpSpPr/>
          <p:nvPr/>
        </p:nvGrpSpPr>
        <p:grpSpPr>
          <a:xfrm>
            <a:off x="7415982" y="836712"/>
            <a:ext cx="4742519" cy="2308407"/>
            <a:chOff x="7415982" y="1522826"/>
            <a:chExt cx="4742519" cy="2308407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429FF3B-8621-5E02-10EC-25CFEE471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982" y="1522826"/>
              <a:ext cx="4742519" cy="2308407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70ED3E8-BD69-AEA2-1680-0D70AB0E1A1B}"/>
                </a:ext>
              </a:extLst>
            </p:cNvPr>
            <p:cNvSpPr txBox="1"/>
            <p:nvPr/>
          </p:nvSpPr>
          <p:spPr>
            <a:xfrm>
              <a:off x="7734758" y="1543423"/>
              <a:ext cx="105349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0E41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Brightness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C81F29E-48BA-29FD-387B-A577E5C1058C}"/>
                </a:ext>
              </a:extLst>
            </p:cNvPr>
            <p:cNvSpPr txBox="1"/>
            <p:nvPr/>
          </p:nvSpPr>
          <p:spPr>
            <a:xfrm>
              <a:off x="9917360" y="2950573"/>
              <a:ext cx="101515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0E41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SOLEIL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0DE86E6-1E9D-BA4E-3C7D-DB74EE177A53}"/>
                </a:ext>
              </a:extLst>
            </p:cNvPr>
            <p:cNvSpPr txBox="1"/>
            <p:nvPr/>
          </p:nvSpPr>
          <p:spPr>
            <a:xfrm>
              <a:off x="10132019" y="1800379"/>
              <a:ext cx="101515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SOLEIL II</a:t>
              </a:r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:a16="http://schemas.microsoft.com/office/drawing/2014/main" id="{2454071E-F468-3628-E4C3-61EAFA05E2DC}"/>
              </a:ext>
            </a:extLst>
          </p:cNvPr>
          <p:cNvSpPr txBox="1"/>
          <p:nvPr/>
        </p:nvSpPr>
        <p:spPr>
          <a:xfrm>
            <a:off x="5890758" y="3645024"/>
            <a:ext cx="6191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https://www.synchrotron-soleil.fr/en/future-soleil-soleil-ii-project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2DC2ECB-6709-AFC0-0F76-8AE6E6E97A72}"/>
              </a:ext>
            </a:extLst>
          </p:cNvPr>
          <p:cNvGrpSpPr/>
          <p:nvPr/>
        </p:nvGrpSpPr>
        <p:grpSpPr>
          <a:xfrm>
            <a:off x="2111660" y="3937133"/>
            <a:ext cx="10033012" cy="2879331"/>
            <a:chOff x="2111660" y="3937133"/>
            <a:chExt cx="10033012" cy="2879331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838001FE-BDD4-22DF-08F5-9998196D4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1660" y="3937133"/>
              <a:ext cx="10033012" cy="2879331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4C471A6E-D751-0966-88BF-4DC7FAA0C6E2}"/>
                </a:ext>
              </a:extLst>
            </p:cNvPr>
            <p:cNvSpPr txBox="1"/>
            <p:nvPr/>
          </p:nvSpPr>
          <p:spPr>
            <a:xfrm>
              <a:off x="3389692" y="5170204"/>
              <a:ext cx="2299724" cy="1569660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Budget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Machine parameters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Infrastructure &amp; buildings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Beamlines implementation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Project organization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D13DE2C4-3210-ECA0-C3ED-1A55878BE353}"/>
                </a:ext>
              </a:extLst>
            </p:cNvPr>
            <p:cNvSpPr txBox="1"/>
            <p:nvPr/>
          </p:nvSpPr>
          <p:spPr>
            <a:xfrm>
              <a:off x="5646853" y="4524001"/>
              <a:ext cx="3099674" cy="253916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Phase 1: Construction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7B908301-1E3D-AD8E-E5B7-7250A6560A99}"/>
                </a:ext>
              </a:extLst>
            </p:cNvPr>
            <p:cNvSpPr txBox="1"/>
            <p:nvPr/>
          </p:nvSpPr>
          <p:spPr>
            <a:xfrm>
              <a:off x="8791275" y="4633659"/>
              <a:ext cx="3099674" cy="253916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Phase 2: Towards full performance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733E841F-EDC3-16E0-A9FA-4402EEA03009}"/>
                </a:ext>
              </a:extLst>
            </p:cNvPr>
            <p:cNvSpPr txBox="1"/>
            <p:nvPr/>
          </p:nvSpPr>
          <p:spPr>
            <a:xfrm>
              <a:off x="5890758" y="5589240"/>
              <a:ext cx="2840835" cy="1200329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New machine assembly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Shutdown and installation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Restart of 7/10 upgraded + 19/22 adapted beamlines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New machine commissioning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Instrumentation R&amp;D 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53E6693-4EEB-0B05-67B4-C91876210E24}"/>
                </a:ext>
              </a:extLst>
            </p:cNvPr>
            <p:cNvSpPr txBox="1"/>
            <p:nvPr/>
          </p:nvSpPr>
          <p:spPr>
            <a:xfrm>
              <a:off x="8788249" y="6150194"/>
              <a:ext cx="3189171" cy="646331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Beamlines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optimisation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 and upgrade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Laboratories modernization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Instrumentation R&amp;D 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CC55113D-CFB3-D78A-E380-DA3D14367A20}"/>
                </a:ext>
              </a:extLst>
            </p:cNvPr>
            <p:cNvSpPr txBox="1"/>
            <p:nvPr/>
          </p:nvSpPr>
          <p:spPr>
            <a:xfrm>
              <a:off x="7963719" y="4343381"/>
              <a:ext cx="1008112" cy="253916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Dark period</a:t>
              </a:r>
            </a:p>
          </p:txBody>
        </p:sp>
      </p:grpSp>
      <p:pic>
        <p:nvPicPr>
          <p:cNvPr id="14" name="Image 317">
            <a:extLst>
              <a:ext uri="{FF2B5EF4-FFF2-40B4-BE49-F238E27FC236}">
                <a16:creationId xmlns:a16="http://schemas.microsoft.com/office/drawing/2014/main" id="{9298CE00-1178-DDCB-7403-6423E878322D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92841" y="2276872"/>
            <a:ext cx="3874298" cy="187220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160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06432-81CA-6B33-0CA8-CCF3927B6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6BE2F67-4EFF-FFB8-9AB1-85B1230F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usage of our Web applications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D5F60E-B225-54CE-CC7F-4AC992E2C3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58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AACBBA0-8E87-6B18-48DD-564B20E9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usage of our Web applications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A33FCD-E7EA-7C19-5881-D26EF56014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1083762"/>
            <a:ext cx="11088582" cy="5297566"/>
          </a:xfrm>
        </p:spPr>
        <p:txBody>
          <a:bodyPr/>
          <a:lstStyle/>
          <a:p>
            <a:r>
              <a:rPr lang="fr-FR" b="1" dirty="0" err="1"/>
              <a:t>Grafana</a:t>
            </a:r>
            <a:r>
              <a:rPr lang="fr-FR" dirty="0"/>
              <a:t>     for </a:t>
            </a:r>
            <a:r>
              <a:rPr lang="fr-FR" dirty="0" err="1"/>
              <a:t>accelerators</a:t>
            </a:r>
            <a:r>
              <a:rPr lang="fr-FR" dirty="0"/>
              <a:t> in production and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used</a:t>
            </a:r>
            <a:endParaRPr lang="fr-FR" dirty="0"/>
          </a:p>
          <a:p>
            <a:pPr lvl="1"/>
            <a:r>
              <a:rPr lang="fr-FR" dirty="0"/>
              <a:t>74 </a:t>
            </a:r>
            <a:r>
              <a:rPr lang="fr-FR" dirty="0" err="1"/>
              <a:t>users</a:t>
            </a:r>
            <a:r>
              <a:rPr lang="fr-FR" dirty="0"/>
              <a:t> (</a:t>
            </a:r>
            <a:r>
              <a:rPr lang="fr-FR" dirty="0" err="1"/>
              <a:t>accelerator</a:t>
            </a:r>
            <a:r>
              <a:rPr lang="fr-FR" dirty="0"/>
              <a:t> </a:t>
            </a:r>
            <a:r>
              <a:rPr lang="fr-FR" dirty="0" err="1"/>
              <a:t>operation</a:t>
            </a:r>
            <a:r>
              <a:rPr lang="fr-FR" dirty="0"/>
              <a:t> groups), 144 </a:t>
            </a:r>
            <a:r>
              <a:rPr lang="fr-FR" dirty="0" err="1"/>
              <a:t>dashboards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archiving</a:t>
            </a:r>
            <a:r>
              <a:rPr lang="fr-FR" dirty="0"/>
              <a:t> system for </a:t>
            </a:r>
            <a:r>
              <a:rPr lang="fr-FR" dirty="0" err="1"/>
              <a:t>accelerators</a:t>
            </a:r>
            <a:r>
              <a:rPr lang="fr-FR" dirty="0"/>
              <a:t> (</a:t>
            </a:r>
            <a:r>
              <a:rPr lang="fr-FR" dirty="0" err="1"/>
              <a:t>GraphQL</a:t>
            </a:r>
            <a:r>
              <a:rPr lang="fr-FR" dirty="0"/>
              <a:t> API)</a:t>
            </a:r>
          </a:p>
          <a:p>
            <a:pPr lvl="1"/>
            <a:r>
              <a:rPr lang="fr-FR" dirty="0" err="1"/>
              <a:t>Deployed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docker </a:t>
            </a:r>
            <a:r>
              <a:rPr lang="fr-FR" dirty="0" err="1"/>
              <a:t>swarm</a:t>
            </a:r>
            <a:r>
              <a:rPr lang="fr-FR" dirty="0"/>
              <a:t>         and </a:t>
            </a:r>
            <a:r>
              <a:rPr lang="fr-FR" dirty="0" err="1"/>
              <a:t>Portainer</a:t>
            </a:r>
            <a:endParaRPr lang="fr-FR" dirty="0"/>
          </a:p>
          <a:p>
            <a:pPr lvl="1"/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working</a:t>
            </a:r>
            <a:r>
              <a:rPr lang="fr-FR" dirty="0"/>
              <a:t> on monitoring and server </a:t>
            </a:r>
            <a:r>
              <a:rPr lang="fr-FR" dirty="0" err="1"/>
              <a:t>scaling</a:t>
            </a:r>
            <a:endParaRPr lang="fr-FR" dirty="0"/>
          </a:p>
        </p:txBody>
      </p:sp>
      <p:pic>
        <p:nvPicPr>
          <p:cNvPr id="7" name="Image 6" descr="Une image contenant Graphique, clipart, créativité&#10;&#10;Le contenu généré par l’IA peut être incorrect.">
            <a:extLst>
              <a:ext uri="{FF2B5EF4-FFF2-40B4-BE49-F238E27FC236}">
                <a16:creationId xmlns:a16="http://schemas.microsoft.com/office/drawing/2014/main" id="{A7348FB4-DB38-859E-116F-AE6BBDEEA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42" y="1124744"/>
            <a:ext cx="302050" cy="302050"/>
          </a:xfrm>
          <a:prstGeom prst="rect">
            <a:avLst/>
          </a:prstGeom>
        </p:spPr>
      </p:pic>
      <p:pic>
        <p:nvPicPr>
          <p:cNvPr id="9" name="Image 8" descr="Une image contenant capture d’écran, logiciel, Logiciel multimédia, texte&#10;&#10;Le contenu généré par l’IA peut être incorrect.">
            <a:extLst>
              <a:ext uri="{FF2B5EF4-FFF2-40B4-BE49-F238E27FC236}">
                <a16:creationId xmlns:a16="http://schemas.microsoft.com/office/drawing/2014/main" id="{465D7D8B-8FE8-61C1-1419-B19D3A498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9" y="1866687"/>
            <a:ext cx="5922803" cy="3146489"/>
          </a:xfrm>
          <a:prstGeom prst="rect">
            <a:avLst/>
          </a:prstGeom>
        </p:spPr>
      </p:pic>
      <p:pic>
        <p:nvPicPr>
          <p:cNvPr id="11" name="Image 10" descr="Une image contenant texte, capture d’écran, Logiciel multimédia, logiciel&#10;&#10;Le contenu généré par l’IA peut être incorrect.">
            <a:extLst>
              <a:ext uri="{FF2B5EF4-FFF2-40B4-BE49-F238E27FC236}">
                <a16:creationId xmlns:a16="http://schemas.microsoft.com/office/drawing/2014/main" id="{874D1DBD-6DE9-7CC7-3D1B-59EBEE060C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60" y="1866686"/>
            <a:ext cx="5922804" cy="3146490"/>
          </a:xfrm>
          <a:prstGeom prst="rect">
            <a:avLst/>
          </a:prstGeom>
        </p:spPr>
      </p:pic>
      <p:pic>
        <p:nvPicPr>
          <p:cNvPr id="13" name="Image 12" descr="Une image contenant symbole, conception&#10;&#10;Le contenu généré par l’IA peut être incorrect.">
            <a:extLst>
              <a:ext uri="{FF2B5EF4-FFF2-40B4-BE49-F238E27FC236}">
                <a16:creationId xmlns:a16="http://schemas.microsoft.com/office/drawing/2014/main" id="{88C628E0-7980-B895-DDC9-C4FB2521E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74" y="5291702"/>
            <a:ext cx="369546" cy="369546"/>
          </a:xfrm>
          <a:prstGeom prst="rect">
            <a:avLst/>
          </a:prstGeom>
        </p:spPr>
      </p:pic>
      <p:pic>
        <p:nvPicPr>
          <p:cNvPr id="16" name="Image 15" descr="Une image contenant clipart, Graphique, conception, art&#10;&#10;Le contenu généré par l’IA peut être incorrect.">
            <a:extLst>
              <a:ext uri="{FF2B5EF4-FFF2-40B4-BE49-F238E27FC236}">
                <a16:creationId xmlns:a16="http://schemas.microsoft.com/office/drawing/2014/main" id="{772B849F-6322-C948-3574-B103843DC5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44" y="5301208"/>
            <a:ext cx="531452" cy="3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CA1AD-0F23-45DB-E2DF-043FF10B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usage of our Web applications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E83750-530D-BD98-1E4B-B1A5185AD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30B1D0-2A5F-4CB8-C597-CCDD28F22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A803AA-8F74-E9A6-D29D-77C66A20E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4" y="908720"/>
            <a:ext cx="11088582" cy="5067264"/>
          </a:xfrm>
        </p:spPr>
        <p:txBody>
          <a:bodyPr/>
          <a:lstStyle/>
          <a:p>
            <a:r>
              <a:rPr lang="fr-FR" dirty="0" err="1"/>
              <a:t>MachineStatusWeb</a:t>
            </a:r>
            <a:r>
              <a:rPr lang="fr-FR" dirty="0"/>
              <a:t>       </a:t>
            </a:r>
            <a:r>
              <a:rPr lang="fr-FR" dirty="0" err="1"/>
              <a:t>deployed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 err="1"/>
              <a:t>Available</a:t>
            </a:r>
            <a:r>
              <a:rPr lang="fr-FR" dirty="0"/>
              <a:t> in </a:t>
            </a:r>
            <a:r>
              <a:rPr lang="fr-FR" dirty="0" err="1"/>
              <a:t>restricted</a:t>
            </a:r>
            <a:r>
              <a:rPr lang="fr-FR" dirty="0"/>
              <a:t> networks (</a:t>
            </a:r>
            <a:r>
              <a:rPr lang="fr-FR" dirty="0" err="1"/>
              <a:t>private</a:t>
            </a:r>
            <a:r>
              <a:rPr lang="fr-FR" dirty="0"/>
              <a:t> usage)</a:t>
            </a:r>
          </a:p>
          <a:p>
            <a:pPr lvl="1"/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archiving</a:t>
            </a:r>
            <a:r>
              <a:rPr lang="fr-FR" dirty="0"/>
              <a:t> system for </a:t>
            </a:r>
            <a:r>
              <a:rPr lang="fr-FR" dirty="0" err="1"/>
              <a:t>accelerators</a:t>
            </a:r>
            <a:r>
              <a:rPr lang="fr-FR" dirty="0"/>
              <a:t> (</a:t>
            </a:r>
            <a:r>
              <a:rPr lang="fr-FR" dirty="0" err="1"/>
              <a:t>GraphQL</a:t>
            </a:r>
            <a:r>
              <a:rPr lang="fr-FR" dirty="0"/>
              <a:t> API)</a:t>
            </a:r>
          </a:p>
          <a:p>
            <a:pPr lvl="1"/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</a:t>
            </a:r>
            <a:r>
              <a:rPr lang="fr-FR" dirty="0" err="1"/>
              <a:t>operators</a:t>
            </a:r>
            <a:endParaRPr lang="fr-FR" dirty="0"/>
          </a:p>
          <a:p>
            <a:pPr lvl="1"/>
            <a:r>
              <a:rPr lang="fr-FR" dirty="0" err="1"/>
              <a:t>Pending</a:t>
            </a:r>
            <a:r>
              <a:rPr lang="fr-FR" dirty="0"/>
              <a:t> validations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comittees</a:t>
            </a:r>
            <a:r>
              <a:rPr lang="fr-FR" dirty="0"/>
              <a:t> for public usage</a:t>
            </a:r>
          </a:p>
        </p:txBody>
      </p:sp>
      <p:pic>
        <p:nvPicPr>
          <p:cNvPr id="7" name="Image 6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38F949E2-E91A-88DB-7D19-11B485BF6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980728"/>
            <a:ext cx="435929" cy="283354"/>
          </a:xfrm>
          <a:prstGeom prst="rect">
            <a:avLst/>
          </a:prstGeom>
        </p:spPr>
      </p:pic>
      <p:pic>
        <p:nvPicPr>
          <p:cNvPr id="9" name="Image 8" descr="Une image contenant texte, capture d’écran, diagramme, nombre&#10;&#10;Le contenu généré par l’IA peut être incorrect.">
            <a:extLst>
              <a:ext uri="{FF2B5EF4-FFF2-40B4-BE49-F238E27FC236}">
                <a16:creationId xmlns:a16="http://schemas.microsoft.com/office/drawing/2014/main" id="{0D0B1668-48AD-7AC6-12F6-875AB988E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12775"/>
            <a:ext cx="6912768" cy="3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DD01FB7-0F38-5E92-72CF-99D820AD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Archiving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at SOLEIL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FFC376EC-A657-CDFD-7E12-E13385EBA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7551E6-CD1E-B27B-CC5F-1BA7EB06D0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1788" y="6372225"/>
            <a:ext cx="430212" cy="360363"/>
          </a:xfrm>
          <a:prstGeom prst="rect">
            <a:avLst/>
          </a:prstGeom>
        </p:spPr>
        <p:txBody>
          <a:bodyPr/>
          <a:lstStyle/>
          <a:p>
            <a:fld id="{F1620CC9-C982-429E-97C9-9F71A6603CF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906948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re - Fond fonc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apositive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apositive - Fond foncé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7752</TotalTime>
  <Words>718</Words>
  <Application>Microsoft Office PowerPoint</Application>
  <PresentationFormat>Grand écran</PresentationFormat>
  <Paragraphs>175</Paragraphs>
  <Slides>19</Slides>
  <Notes>12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Wingdings</vt:lpstr>
      <vt:lpstr>Couverture</vt:lpstr>
      <vt:lpstr>Titre - Fond blanc</vt:lpstr>
      <vt:lpstr>Titre - Fond foncé</vt:lpstr>
      <vt:lpstr>Diapositive - Fond blanc</vt:lpstr>
      <vt:lpstr>Diapositive - Fond foncé</vt:lpstr>
      <vt:lpstr>SOLEIL Status</vt:lpstr>
      <vt:lpstr>Outline</vt:lpstr>
      <vt:lpstr>SOLEIL II status (upgrade plans)</vt:lpstr>
      <vt:lpstr>SOLEIL II status (upgrade plans)</vt:lpstr>
      <vt:lpstr>SOLEIL II status (upgrade plans)</vt:lpstr>
      <vt:lpstr>Current usage of our Web applications</vt:lpstr>
      <vt:lpstr>Current usage of our Web applications</vt:lpstr>
      <vt:lpstr>Current usage of our Web applications</vt:lpstr>
      <vt:lpstr>Archiving status at SOLEIL</vt:lpstr>
      <vt:lpstr>Archiving status at SOLEIL</vt:lpstr>
      <vt:lpstr>Taurus usage at SOLEIL</vt:lpstr>
      <vt:lpstr>Taurus usage at SOLEIL</vt:lpstr>
      <vt:lpstr>Taurus usage at SOLEIL</vt:lpstr>
      <vt:lpstr>Taurus usage at SOLEIL</vt:lpstr>
      <vt:lpstr>Highlights</vt:lpstr>
      <vt:lpstr>Highlights</vt:lpstr>
      <vt:lpstr>Ongoing developments and solutions</vt:lpstr>
      <vt:lpstr>Ongoing developments and solutions</vt:lpstr>
      <vt:lpstr>Présentation PowerPoint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GIRARDOT Raphael</cp:lastModifiedBy>
  <cp:revision>367</cp:revision>
  <cp:lastPrinted>2018-10-16T09:18:49Z</cp:lastPrinted>
  <dcterms:created xsi:type="dcterms:W3CDTF">2016-11-25T17:34:53Z</dcterms:created>
  <dcterms:modified xsi:type="dcterms:W3CDTF">2025-05-20T15:01:13Z</dcterms:modified>
</cp:coreProperties>
</file>