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315" r:id="rId6"/>
    <p:sldId id="337" r:id="rId7"/>
    <p:sldId id="326" r:id="rId8"/>
    <p:sldId id="319" r:id="rId9"/>
    <p:sldId id="318" r:id="rId10"/>
    <p:sldId id="336" r:id="rId11"/>
    <p:sldId id="265" r:id="rId12"/>
    <p:sldId id="335" r:id="rId13"/>
    <p:sldId id="323" r:id="rId14"/>
    <p:sldId id="328" r:id="rId15"/>
    <p:sldId id="325" r:id="rId16"/>
    <p:sldId id="321" r:id="rId17"/>
    <p:sldId id="322" r:id="rId18"/>
    <p:sldId id="324" r:id="rId19"/>
    <p:sldId id="320" r:id="rId20"/>
    <p:sldId id="317" r:id="rId21"/>
    <p:sldId id="334" r:id="rId22"/>
    <p:sldId id="331" r:id="rId23"/>
    <p:sldId id="31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5293" autoAdjust="0"/>
  </p:normalViewPr>
  <p:slideViewPr>
    <p:cSldViewPr snapToGrid="0">
      <p:cViewPr varScale="1">
        <p:scale>
          <a:sx n="104" d="100"/>
          <a:sy n="104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4C1E9-60A3-476F-B1F1-49ED1FFDA52F}" type="datetimeFigureOut">
              <a:rPr lang="de-DE" smtClean="0"/>
              <a:t>20.05.2025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EC191-20A8-4CB7-9478-5E5168CB7ED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84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Control devices should not know about archiving (better sharing between facilities, standardized saving)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EC191-20A8-4CB7-9478-5E5168CB7ED4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77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Bild 8" descr="Siegel_25s.eps">
            <a:extLst>
              <a:ext uri="{FF2B5EF4-FFF2-40B4-BE49-F238E27FC236}">
                <a16:creationId xmlns:a16="http://schemas.microsoft.com/office/drawing/2014/main" id="{A0CF226C-72E5-4116-82B4-0A57FA2F3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00" b="13823"/>
          <a:stretch/>
        </p:blipFill>
        <p:spPr>
          <a:xfrm>
            <a:off x="9057601" y="3217026"/>
            <a:ext cx="3134400" cy="3275813"/>
          </a:xfrm>
          <a:prstGeom prst="rect">
            <a:avLst/>
          </a:prstGeom>
        </p:spPr>
      </p:pic>
      <p:sp>
        <p:nvSpPr>
          <p:cNvPr id="52" name="Rechteck 51">
            <a:extLst>
              <a:ext uri="{FF2B5EF4-FFF2-40B4-BE49-F238E27FC236}">
                <a16:creationId xmlns:a16="http://schemas.microsoft.com/office/drawing/2014/main" id="{CDF9C781-EFEA-435D-B6E4-23B151D25C20}"/>
              </a:ext>
            </a:extLst>
          </p:cNvPr>
          <p:cNvSpPr/>
          <p:nvPr userDrawn="1"/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63885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2966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0EE4-9FC3-4E12-B4EE-622A69101A78}" type="datetimeyyyy">
              <a:rPr lang="en-DE" smtClean="0"/>
              <a:t>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39th Tango Community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‹#›</a:t>
            </a:fld>
            <a:endParaRPr lang="de-DE"/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EA0C4258-65F1-4409-9B3C-A4B5BE83AE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2676" y="5596312"/>
            <a:ext cx="2026648" cy="757532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BAFBDA66-E310-4E4F-8784-16AE4EEF73CB}"/>
              </a:ext>
            </a:extLst>
          </p:cNvPr>
          <p:cNvGrpSpPr/>
          <p:nvPr userDrawn="1"/>
        </p:nvGrpSpPr>
        <p:grpSpPr>
          <a:xfrm>
            <a:off x="208251" y="155323"/>
            <a:ext cx="1644971" cy="798249"/>
            <a:chOff x="179388" y="184151"/>
            <a:chExt cx="1616074" cy="784225"/>
          </a:xfrm>
        </p:grpSpPr>
        <p:sp>
          <p:nvSpPr>
            <p:cNvPr id="55" name="Freeform 76">
              <a:extLst>
                <a:ext uri="{FF2B5EF4-FFF2-40B4-BE49-F238E27FC236}">
                  <a16:creationId xmlns:a16="http://schemas.microsoft.com/office/drawing/2014/main" id="{ABE6C3A1-D726-47B7-9783-309D78416D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9388" y="184151"/>
              <a:ext cx="766762" cy="784225"/>
            </a:xfrm>
            <a:custGeom>
              <a:avLst/>
              <a:gdLst>
                <a:gd name="T0" fmla="*/ 689 w 695"/>
                <a:gd name="T1" fmla="*/ 689 h 696"/>
                <a:gd name="T2" fmla="*/ 689 w 695"/>
                <a:gd name="T3" fmla="*/ 689 h 696"/>
                <a:gd name="T4" fmla="*/ 6 w 695"/>
                <a:gd name="T5" fmla="*/ 689 h 696"/>
                <a:gd name="T6" fmla="*/ 6 w 695"/>
                <a:gd name="T7" fmla="*/ 6 h 696"/>
                <a:gd name="T8" fmla="*/ 689 w 695"/>
                <a:gd name="T9" fmla="*/ 6 h 696"/>
                <a:gd name="T10" fmla="*/ 689 w 695"/>
                <a:gd name="T11" fmla="*/ 689 h 696"/>
                <a:gd name="T12" fmla="*/ 689 w 695"/>
                <a:gd name="T13" fmla="*/ 689 h 696"/>
                <a:gd name="T14" fmla="*/ 692 w 695"/>
                <a:gd name="T15" fmla="*/ 0 h 696"/>
                <a:gd name="T16" fmla="*/ 692 w 695"/>
                <a:gd name="T17" fmla="*/ 0 h 696"/>
                <a:gd name="T18" fmla="*/ 0 w 695"/>
                <a:gd name="T19" fmla="*/ 0 h 696"/>
                <a:gd name="T20" fmla="*/ 0 w 695"/>
                <a:gd name="T21" fmla="*/ 696 h 696"/>
                <a:gd name="T22" fmla="*/ 695 w 695"/>
                <a:gd name="T23" fmla="*/ 696 h 696"/>
                <a:gd name="T24" fmla="*/ 695 w 695"/>
                <a:gd name="T25" fmla="*/ 0 h 696"/>
                <a:gd name="T26" fmla="*/ 692 w 695"/>
                <a:gd name="T27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5" h="696">
                  <a:moveTo>
                    <a:pt x="689" y="689"/>
                  </a:moveTo>
                  <a:lnTo>
                    <a:pt x="689" y="689"/>
                  </a:lnTo>
                  <a:cubicBezTo>
                    <a:pt x="683" y="689"/>
                    <a:pt x="12" y="689"/>
                    <a:pt x="6" y="689"/>
                  </a:cubicBezTo>
                  <a:cubicBezTo>
                    <a:pt x="6" y="683"/>
                    <a:pt x="6" y="12"/>
                    <a:pt x="6" y="6"/>
                  </a:cubicBezTo>
                  <a:cubicBezTo>
                    <a:pt x="12" y="6"/>
                    <a:pt x="683" y="6"/>
                    <a:pt x="689" y="6"/>
                  </a:cubicBezTo>
                  <a:cubicBezTo>
                    <a:pt x="689" y="12"/>
                    <a:pt x="689" y="683"/>
                    <a:pt x="689" y="689"/>
                  </a:cubicBezTo>
                  <a:lnTo>
                    <a:pt x="689" y="689"/>
                  </a:lnTo>
                  <a:close/>
                  <a:moveTo>
                    <a:pt x="692" y="0"/>
                  </a:moveTo>
                  <a:lnTo>
                    <a:pt x="692" y="0"/>
                  </a:lnTo>
                  <a:lnTo>
                    <a:pt x="0" y="0"/>
                  </a:lnTo>
                  <a:lnTo>
                    <a:pt x="0" y="696"/>
                  </a:lnTo>
                  <a:lnTo>
                    <a:pt x="695" y="696"/>
                  </a:lnTo>
                  <a:lnTo>
                    <a:pt x="695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6" name="Freeform 77">
              <a:extLst>
                <a:ext uri="{FF2B5EF4-FFF2-40B4-BE49-F238E27FC236}">
                  <a16:creationId xmlns:a16="http://schemas.microsoft.com/office/drawing/2014/main" id="{A2ADD707-C0ED-4AD5-969B-A157734FBF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8700" y="184151"/>
              <a:ext cx="766762" cy="784225"/>
            </a:xfrm>
            <a:custGeom>
              <a:avLst/>
              <a:gdLst>
                <a:gd name="T0" fmla="*/ 689 w 695"/>
                <a:gd name="T1" fmla="*/ 689 h 696"/>
                <a:gd name="T2" fmla="*/ 689 w 695"/>
                <a:gd name="T3" fmla="*/ 689 h 696"/>
                <a:gd name="T4" fmla="*/ 6 w 695"/>
                <a:gd name="T5" fmla="*/ 689 h 696"/>
                <a:gd name="T6" fmla="*/ 6 w 695"/>
                <a:gd name="T7" fmla="*/ 6 h 696"/>
                <a:gd name="T8" fmla="*/ 689 w 695"/>
                <a:gd name="T9" fmla="*/ 6 h 696"/>
                <a:gd name="T10" fmla="*/ 689 w 695"/>
                <a:gd name="T11" fmla="*/ 689 h 696"/>
                <a:gd name="T12" fmla="*/ 689 w 695"/>
                <a:gd name="T13" fmla="*/ 689 h 696"/>
                <a:gd name="T14" fmla="*/ 692 w 695"/>
                <a:gd name="T15" fmla="*/ 0 h 696"/>
                <a:gd name="T16" fmla="*/ 692 w 695"/>
                <a:gd name="T17" fmla="*/ 0 h 696"/>
                <a:gd name="T18" fmla="*/ 0 w 695"/>
                <a:gd name="T19" fmla="*/ 0 h 696"/>
                <a:gd name="T20" fmla="*/ 0 w 695"/>
                <a:gd name="T21" fmla="*/ 696 h 696"/>
                <a:gd name="T22" fmla="*/ 695 w 695"/>
                <a:gd name="T23" fmla="*/ 696 h 696"/>
                <a:gd name="T24" fmla="*/ 695 w 695"/>
                <a:gd name="T25" fmla="*/ 0 h 696"/>
                <a:gd name="T26" fmla="*/ 692 w 695"/>
                <a:gd name="T27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5" h="696">
                  <a:moveTo>
                    <a:pt x="689" y="689"/>
                  </a:moveTo>
                  <a:lnTo>
                    <a:pt x="689" y="689"/>
                  </a:lnTo>
                  <a:cubicBezTo>
                    <a:pt x="683" y="689"/>
                    <a:pt x="12" y="689"/>
                    <a:pt x="6" y="689"/>
                  </a:cubicBezTo>
                  <a:cubicBezTo>
                    <a:pt x="6" y="683"/>
                    <a:pt x="6" y="12"/>
                    <a:pt x="6" y="6"/>
                  </a:cubicBezTo>
                  <a:cubicBezTo>
                    <a:pt x="12" y="6"/>
                    <a:pt x="683" y="6"/>
                    <a:pt x="689" y="6"/>
                  </a:cubicBezTo>
                  <a:cubicBezTo>
                    <a:pt x="689" y="12"/>
                    <a:pt x="689" y="683"/>
                    <a:pt x="689" y="689"/>
                  </a:cubicBezTo>
                  <a:lnTo>
                    <a:pt x="689" y="689"/>
                  </a:lnTo>
                  <a:close/>
                  <a:moveTo>
                    <a:pt x="692" y="0"/>
                  </a:moveTo>
                  <a:lnTo>
                    <a:pt x="692" y="0"/>
                  </a:lnTo>
                  <a:lnTo>
                    <a:pt x="0" y="0"/>
                  </a:lnTo>
                  <a:lnTo>
                    <a:pt x="0" y="696"/>
                  </a:lnTo>
                  <a:lnTo>
                    <a:pt x="695" y="696"/>
                  </a:lnTo>
                  <a:lnTo>
                    <a:pt x="695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9" name="Freeform 80">
              <a:extLst>
                <a:ext uri="{FF2B5EF4-FFF2-40B4-BE49-F238E27FC236}">
                  <a16:creationId xmlns:a16="http://schemas.microsoft.com/office/drawing/2014/main" id="{B0AE24D4-66C8-43C3-B235-BC34985BBA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3363" y="638176"/>
              <a:ext cx="652462" cy="277813"/>
            </a:xfrm>
            <a:custGeom>
              <a:avLst/>
              <a:gdLst>
                <a:gd name="T0" fmla="*/ 371 w 591"/>
                <a:gd name="T1" fmla="*/ 148 h 246"/>
                <a:gd name="T2" fmla="*/ 453 w 591"/>
                <a:gd name="T3" fmla="*/ 0 h 246"/>
                <a:gd name="T4" fmla="*/ 461 w 591"/>
                <a:gd name="T5" fmla="*/ 180 h 246"/>
                <a:gd name="T6" fmla="*/ 502 w 591"/>
                <a:gd name="T7" fmla="*/ 180 h 246"/>
                <a:gd name="T8" fmla="*/ 510 w 591"/>
                <a:gd name="T9" fmla="*/ 0 h 246"/>
                <a:gd name="T10" fmla="*/ 591 w 591"/>
                <a:gd name="T11" fmla="*/ 148 h 246"/>
                <a:gd name="T12" fmla="*/ 561 w 591"/>
                <a:gd name="T13" fmla="*/ 223 h 246"/>
                <a:gd name="T14" fmla="*/ 481 w 591"/>
                <a:gd name="T15" fmla="*/ 246 h 246"/>
                <a:gd name="T16" fmla="*/ 402 w 591"/>
                <a:gd name="T17" fmla="*/ 223 h 246"/>
                <a:gd name="T18" fmla="*/ 371 w 591"/>
                <a:gd name="T19" fmla="*/ 148 h 246"/>
                <a:gd name="T20" fmla="*/ 226 w 591"/>
                <a:gd name="T21" fmla="*/ 185 h 246"/>
                <a:gd name="T22" fmla="*/ 229 w 591"/>
                <a:gd name="T23" fmla="*/ 188 h 246"/>
                <a:gd name="T24" fmla="*/ 238 w 591"/>
                <a:gd name="T25" fmla="*/ 134 h 246"/>
                <a:gd name="T26" fmla="*/ 258 w 591"/>
                <a:gd name="T27" fmla="*/ 32 h 246"/>
                <a:gd name="T28" fmla="*/ 342 w 591"/>
                <a:gd name="T29" fmla="*/ 0 h 246"/>
                <a:gd name="T30" fmla="*/ 296 w 591"/>
                <a:gd name="T31" fmla="*/ 239 h 246"/>
                <a:gd name="T32" fmla="*/ 293 w 591"/>
                <a:gd name="T33" fmla="*/ 36 h 246"/>
                <a:gd name="T34" fmla="*/ 286 w 591"/>
                <a:gd name="T35" fmla="*/ 69 h 246"/>
                <a:gd name="T36" fmla="*/ 267 w 591"/>
                <a:gd name="T37" fmla="*/ 165 h 246"/>
                <a:gd name="T38" fmla="*/ 203 w 591"/>
                <a:gd name="T39" fmla="*/ 239 h 246"/>
                <a:gd name="T40" fmla="*/ 177 w 591"/>
                <a:gd name="T41" fmla="*/ 114 h 246"/>
                <a:gd name="T42" fmla="*/ 162 w 591"/>
                <a:gd name="T43" fmla="*/ 38 h 246"/>
                <a:gd name="T44" fmla="*/ 158 w 591"/>
                <a:gd name="T45" fmla="*/ 38 h 246"/>
                <a:gd name="T46" fmla="*/ 116 w 591"/>
                <a:gd name="T47" fmla="*/ 239 h 246"/>
                <a:gd name="T48" fmla="*/ 193 w 591"/>
                <a:gd name="T49" fmla="*/ 0 h 246"/>
                <a:gd name="T50" fmla="*/ 203 w 591"/>
                <a:gd name="T51" fmla="*/ 48 h 246"/>
                <a:gd name="T52" fmla="*/ 215 w 591"/>
                <a:gd name="T53" fmla="*/ 116 h 246"/>
                <a:gd name="T54" fmla="*/ 226 w 591"/>
                <a:gd name="T55" fmla="*/ 185 h 246"/>
                <a:gd name="T56" fmla="*/ 0 w 591"/>
                <a:gd name="T57" fmla="*/ 0 h 246"/>
                <a:gd name="T58" fmla="*/ 23 w 591"/>
                <a:gd name="T59" fmla="*/ 0 h 246"/>
                <a:gd name="T60" fmla="*/ 92 w 591"/>
                <a:gd name="T61" fmla="*/ 221 h 246"/>
                <a:gd name="T62" fmla="*/ 0 w 591"/>
                <a:gd name="T63" fmla="*/ 23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1" h="246">
                  <a:moveTo>
                    <a:pt x="371" y="148"/>
                  </a:moveTo>
                  <a:lnTo>
                    <a:pt x="371" y="148"/>
                  </a:lnTo>
                  <a:lnTo>
                    <a:pt x="371" y="0"/>
                  </a:lnTo>
                  <a:lnTo>
                    <a:pt x="453" y="0"/>
                  </a:lnTo>
                  <a:lnTo>
                    <a:pt x="453" y="156"/>
                  </a:lnTo>
                  <a:cubicBezTo>
                    <a:pt x="453" y="167"/>
                    <a:pt x="456" y="175"/>
                    <a:pt x="461" y="180"/>
                  </a:cubicBezTo>
                  <a:cubicBezTo>
                    <a:pt x="466" y="184"/>
                    <a:pt x="473" y="187"/>
                    <a:pt x="481" y="187"/>
                  </a:cubicBezTo>
                  <a:cubicBezTo>
                    <a:pt x="490" y="187"/>
                    <a:pt x="497" y="184"/>
                    <a:pt x="502" y="180"/>
                  </a:cubicBezTo>
                  <a:cubicBezTo>
                    <a:pt x="507" y="175"/>
                    <a:pt x="510" y="167"/>
                    <a:pt x="510" y="156"/>
                  </a:cubicBezTo>
                  <a:lnTo>
                    <a:pt x="510" y="0"/>
                  </a:lnTo>
                  <a:lnTo>
                    <a:pt x="591" y="0"/>
                  </a:lnTo>
                  <a:lnTo>
                    <a:pt x="591" y="148"/>
                  </a:lnTo>
                  <a:cubicBezTo>
                    <a:pt x="591" y="166"/>
                    <a:pt x="589" y="181"/>
                    <a:pt x="583" y="193"/>
                  </a:cubicBezTo>
                  <a:cubicBezTo>
                    <a:pt x="578" y="205"/>
                    <a:pt x="571" y="215"/>
                    <a:pt x="561" y="223"/>
                  </a:cubicBezTo>
                  <a:cubicBezTo>
                    <a:pt x="551" y="231"/>
                    <a:pt x="540" y="237"/>
                    <a:pt x="526" y="240"/>
                  </a:cubicBezTo>
                  <a:cubicBezTo>
                    <a:pt x="513" y="244"/>
                    <a:pt x="498" y="246"/>
                    <a:pt x="481" y="246"/>
                  </a:cubicBezTo>
                  <a:cubicBezTo>
                    <a:pt x="465" y="246"/>
                    <a:pt x="450" y="244"/>
                    <a:pt x="437" y="240"/>
                  </a:cubicBezTo>
                  <a:cubicBezTo>
                    <a:pt x="423" y="237"/>
                    <a:pt x="412" y="231"/>
                    <a:pt x="402" y="223"/>
                  </a:cubicBezTo>
                  <a:cubicBezTo>
                    <a:pt x="392" y="215"/>
                    <a:pt x="385" y="205"/>
                    <a:pt x="379" y="193"/>
                  </a:cubicBezTo>
                  <a:cubicBezTo>
                    <a:pt x="374" y="181"/>
                    <a:pt x="371" y="166"/>
                    <a:pt x="371" y="148"/>
                  </a:cubicBezTo>
                  <a:lnTo>
                    <a:pt x="371" y="148"/>
                  </a:lnTo>
                  <a:close/>
                  <a:moveTo>
                    <a:pt x="226" y="185"/>
                  </a:moveTo>
                  <a:lnTo>
                    <a:pt x="226" y="185"/>
                  </a:lnTo>
                  <a:cubicBezTo>
                    <a:pt x="226" y="187"/>
                    <a:pt x="227" y="188"/>
                    <a:pt x="229" y="188"/>
                  </a:cubicBezTo>
                  <a:cubicBezTo>
                    <a:pt x="230" y="188"/>
                    <a:pt x="230" y="187"/>
                    <a:pt x="230" y="185"/>
                  </a:cubicBezTo>
                  <a:cubicBezTo>
                    <a:pt x="232" y="169"/>
                    <a:pt x="235" y="152"/>
                    <a:pt x="238" y="134"/>
                  </a:cubicBezTo>
                  <a:cubicBezTo>
                    <a:pt x="242" y="115"/>
                    <a:pt x="245" y="97"/>
                    <a:pt x="248" y="80"/>
                  </a:cubicBezTo>
                  <a:cubicBezTo>
                    <a:pt x="252" y="62"/>
                    <a:pt x="255" y="46"/>
                    <a:pt x="258" y="32"/>
                  </a:cubicBezTo>
                  <a:cubicBezTo>
                    <a:pt x="261" y="18"/>
                    <a:pt x="263" y="7"/>
                    <a:pt x="265" y="0"/>
                  </a:cubicBezTo>
                  <a:lnTo>
                    <a:pt x="342" y="0"/>
                  </a:lnTo>
                  <a:lnTo>
                    <a:pt x="342" y="239"/>
                  </a:lnTo>
                  <a:lnTo>
                    <a:pt x="296" y="239"/>
                  </a:lnTo>
                  <a:lnTo>
                    <a:pt x="296" y="38"/>
                  </a:lnTo>
                  <a:cubicBezTo>
                    <a:pt x="296" y="36"/>
                    <a:pt x="295" y="36"/>
                    <a:pt x="293" y="36"/>
                  </a:cubicBezTo>
                  <a:cubicBezTo>
                    <a:pt x="292" y="36"/>
                    <a:pt x="292" y="36"/>
                    <a:pt x="292" y="38"/>
                  </a:cubicBezTo>
                  <a:cubicBezTo>
                    <a:pt x="290" y="47"/>
                    <a:pt x="288" y="58"/>
                    <a:pt x="286" y="69"/>
                  </a:cubicBezTo>
                  <a:cubicBezTo>
                    <a:pt x="284" y="81"/>
                    <a:pt x="281" y="95"/>
                    <a:pt x="278" y="110"/>
                  </a:cubicBezTo>
                  <a:cubicBezTo>
                    <a:pt x="275" y="126"/>
                    <a:pt x="271" y="144"/>
                    <a:pt x="267" y="165"/>
                  </a:cubicBezTo>
                  <a:cubicBezTo>
                    <a:pt x="262" y="186"/>
                    <a:pt x="257" y="211"/>
                    <a:pt x="251" y="239"/>
                  </a:cubicBezTo>
                  <a:lnTo>
                    <a:pt x="203" y="239"/>
                  </a:lnTo>
                  <a:cubicBezTo>
                    <a:pt x="197" y="211"/>
                    <a:pt x="192" y="187"/>
                    <a:pt x="188" y="167"/>
                  </a:cubicBezTo>
                  <a:cubicBezTo>
                    <a:pt x="184" y="147"/>
                    <a:pt x="180" y="129"/>
                    <a:pt x="177" y="114"/>
                  </a:cubicBezTo>
                  <a:cubicBezTo>
                    <a:pt x="174" y="98"/>
                    <a:pt x="172" y="85"/>
                    <a:pt x="169" y="73"/>
                  </a:cubicBezTo>
                  <a:cubicBezTo>
                    <a:pt x="167" y="61"/>
                    <a:pt x="164" y="49"/>
                    <a:pt x="162" y="38"/>
                  </a:cubicBezTo>
                  <a:cubicBezTo>
                    <a:pt x="162" y="36"/>
                    <a:pt x="161" y="36"/>
                    <a:pt x="160" y="36"/>
                  </a:cubicBezTo>
                  <a:cubicBezTo>
                    <a:pt x="159" y="36"/>
                    <a:pt x="158" y="36"/>
                    <a:pt x="158" y="38"/>
                  </a:cubicBezTo>
                  <a:lnTo>
                    <a:pt x="158" y="239"/>
                  </a:lnTo>
                  <a:lnTo>
                    <a:pt x="116" y="239"/>
                  </a:lnTo>
                  <a:lnTo>
                    <a:pt x="116" y="0"/>
                  </a:lnTo>
                  <a:lnTo>
                    <a:pt x="193" y="0"/>
                  </a:lnTo>
                  <a:cubicBezTo>
                    <a:pt x="194" y="5"/>
                    <a:pt x="196" y="12"/>
                    <a:pt x="197" y="20"/>
                  </a:cubicBezTo>
                  <a:cubicBezTo>
                    <a:pt x="199" y="28"/>
                    <a:pt x="201" y="37"/>
                    <a:pt x="203" y="48"/>
                  </a:cubicBezTo>
                  <a:cubicBezTo>
                    <a:pt x="205" y="58"/>
                    <a:pt x="207" y="69"/>
                    <a:pt x="209" y="81"/>
                  </a:cubicBezTo>
                  <a:cubicBezTo>
                    <a:pt x="211" y="92"/>
                    <a:pt x="213" y="104"/>
                    <a:pt x="215" y="116"/>
                  </a:cubicBezTo>
                  <a:cubicBezTo>
                    <a:pt x="217" y="128"/>
                    <a:pt x="219" y="140"/>
                    <a:pt x="221" y="152"/>
                  </a:cubicBezTo>
                  <a:cubicBezTo>
                    <a:pt x="223" y="164"/>
                    <a:pt x="225" y="175"/>
                    <a:pt x="226" y="185"/>
                  </a:cubicBezTo>
                  <a:lnTo>
                    <a:pt x="226" y="185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221"/>
                  </a:lnTo>
                  <a:lnTo>
                    <a:pt x="92" y="221"/>
                  </a:lnTo>
                  <a:lnTo>
                    <a:pt x="92" y="239"/>
                  </a:lnTo>
                  <a:lnTo>
                    <a:pt x="0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0" name="Freeform 81">
              <a:extLst>
                <a:ext uri="{FF2B5EF4-FFF2-40B4-BE49-F238E27FC236}">
                  <a16:creationId xmlns:a16="http://schemas.microsoft.com/office/drawing/2014/main" id="{F300558B-DE46-4A9A-A58F-E4261F7A8D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850" y="534988"/>
              <a:ext cx="38100" cy="57150"/>
            </a:xfrm>
            <a:custGeom>
              <a:avLst/>
              <a:gdLst>
                <a:gd name="T0" fmla="*/ 0 w 34"/>
                <a:gd name="T1" fmla="*/ 51 h 51"/>
                <a:gd name="T2" fmla="*/ 0 w 34"/>
                <a:gd name="T3" fmla="*/ 51 h 51"/>
                <a:gd name="T4" fmla="*/ 0 w 34"/>
                <a:gd name="T5" fmla="*/ 0 h 51"/>
                <a:gd name="T6" fmla="*/ 9 w 34"/>
                <a:gd name="T7" fmla="*/ 0 h 51"/>
                <a:gd name="T8" fmla="*/ 9 w 34"/>
                <a:gd name="T9" fmla="*/ 43 h 51"/>
                <a:gd name="T10" fmla="*/ 34 w 34"/>
                <a:gd name="T11" fmla="*/ 43 h 51"/>
                <a:gd name="T12" fmla="*/ 34 w 34"/>
                <a:gd name="T13" fmla="*/ 51 h 51"/>
                <a:gd name="T14" fmla="*/ 0 w 34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1">
                  <a:moveTo>
                    <a:pt x="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43"/>
                  </a:lnTo>
                  <a:lnTo>
                    <a:pt x="34" y="43"/>
                  </a:lnTo>
                  <a:lnTo>
                    <a:pt x="34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1" name="Freeform 82">
              <a:extLst>
                <a:ext uri="{FF2B5EF4-FFF2-40B4-BE49-F238E27FC236}">
                  <a16:creationId xmlns:a16="http://schemas.microsoft.com/office/drawing/2014/main" id="{A705537B-F18C-4657-BF78-B1AB1A965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8238" y="534988"/>
              <a:ext cx="46037" cy="58738"/>
            </a:xfrm>
            <a:custGeom>
              <a:avLst/>
              <a:gdLst>
                <a:gd name="T0" fmla="*/ 21 w 42"/>
                <a:gd name="T1" fmla="*/ 52 h 52"/>
                <a:gd name="T2" fmla="*/ 21 w 42"/>
                <a:gd name="T3" fmla="*/ 52 h 52"/>
                <a:gd name="T4" fmla="*/ 0 w 42"/>
                <a:gd name="T5" fmla="*/ 30 h 52"/>
                <a:gd name="T6" fmla="*/ 0 w 42"/>
                <a:gd name="T7" fmla="*/ 0 h 52"/>
                <a:gd name="T8" fmla="*/ 9 w 42"/>
                <a:gd name="T9" fmla="*/ 0 h 52"/>
                <a:gd name="T10" fmla="*/ 9 w 42"/>
                <a:gd name="T11" fmla="*/ 31 h 52"/>
                <a:gd name="T12" fmla="*/ 21 w 42"/>
                <a:gd name="T13" fmla="*/ 45 h 52"/>
                <a:gd name="T14" fmla="*/ 33 w 42"/>
                <a:gd name="T15" fmla="*/ 31 h 52"/>
                <a:gd name="T16" fmla="*/ 33 w 42"/>
                <a:gd name="T17" fmla="*/ 0 h 52"/>
                <a:gd name="T18" fmla="*/ 42 w 42"/>
                <a:gd name="T19" fmla="*/ 0 h 52"/>
                <a:gd name="T20" fmla="*/ 42 w 42"/>
                <a:gd name="T21" fmla="*/ 30 h 52"/>
                <a:gd name="T22" fmla="*/ 21 w 42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52">
                  <a:moveTo>
                    <a:pt x="21" y="52"/>
                  </a:moveTo>
                  <a:lnTo>
                    <a:pt x="21" y="52"/>
                  </a:lnTo>
                  <a:cubicBezTo>
                    <a:pt x="10" y="52"/>
                    <a:pt x="0" y="48"/>
                    <a:pt x="0" y="30"/>
                  </a:cubicBezTo>
                  <a:lnTo>
                    <a:pt x="0" y="0"/>
                  </a:lnTo>
                  <a:lnTo>
                    <a:pt x="9" y="0"/>
                  </a:lnTo>
                  <a:lnTo>
                    <a:pt x="9" y="31"/>
                  </a:lnTo>
                  <a:cubicBezTo>
                    <a:pt x="9" y="39"/>
                    <a:pt x="13" y="45"/>
                    <a:pt x="21" y="45"/>
                  </a:cubicBezTo>
                  <a:cubicBezTo>
                    <a:pt x="29" y="45"/>
                    <a:pt x="33" y="40"/>
                    <a:pt x="33" y="31"/>
                  </a:cubicBezTo>
                  <a:lnTo>
                    <a:pt x="33" y="0"/>
                  </a:lnTo>
                  <a:lnTo>
                    <a:pt x="42" y="0"/>
                  </a:lnTo>
                  <a:lnTo>
                    <a:pt x="42" y="30"/>
                  </a:lnTo>
                  <a:cubicBezTo>
                    <a:pt x="42" y="47"/>
                    <a:pt x="32" y="52"/>
                    <a:pt x="21" y="52"/>
                  </a:cubicBez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2" name="Freeform 83">
              <a:extLst>
                <a:ext uri="{FF2B5EF4-FFF2-40B4-BE49-F238E27FC236}">
                  <a16:creationId xmlns:a16="http://schemas.microsoft.com/office/drawing/2014/main" id="{5178782E-D7FA-42B1-96AA-CF24157B85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6500" y="534988"/>
              <a:ext cx="46037" cy="57150"/>
            </a:xfrm>
            <a:custGeom>
              <a:avLst/>
              <a:gdLst>
                <a:gd name="T0" fmla="*/ 15 w 42"/>
                <a:gd name="T1" fmla="*/ 7 h 51"/>
                <a:gd name="T2" fmla="*/ 15 w 42"/>
                <a:gd name="T3" fmla="*/ 7 h 51"/>
                <a:gd name="T4" fmla="*/ 10 w 42"/>
                <a:gd name="T5" fmla="*/ 7 h 51"/>
                <a:gd name="T6" fmla="*/ 10 w 42"/>
                <a:gd name="T7" fmla="*/ 44 h 51"/>
                <a:gd name="T8" fmla="*/ 15 w 42"/>
                <a:gd name="T9" fmla="*/ 44 h 51"/>
                <a:gd name="T10" fmla="*/ 32 w 42"/>
                <a:gd name="T11" fmla="*/ 25 h 51"/>
                <a:gd name="T12" fmla="*/ 15 w 42"/>
                <a:gd name="T13" fmla="*/ 7 h 51"/>
                <a:gd name="T14" fmla="*/ 15 w 42"/>
                <a:gd name="T15" fmla="*/ 7 h 51"/>
                <a:gd name="T16" fmla="*/ 16 w 42"/>
                <a:gd name="T17" fmla="*/ 51 h 51"/>
                <a:gd name="T18" fmla="*/ 16 w 42"/>
                <a:gd name="T19" fmla="*/ 51 h 51"/>
                <a:gd name="T20" fmla="*/ 0 w 42"/>
                <a:gd name="T21" fmla="*/ 51 h 51"/>
                <a:gd name="T22" fmla="*/ 0 w 42"/>
                <a:gd name="T23" fmla="*/ 0 h 51"/>
                <a:gd name="T24" fmla="*/ 16 w 42"/>
                <a:gd name="T25" fmla="*/ 0 h 51"/>
                <a:gd name="T26" fmla="*/ 42 w 42"/>
                <a:gd name="T27" fmla="*/ 25 h 51"/>
                <a:gd name="T28" fmla="*/ 16 w 42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51">
                  <a:moveTo>
                    <a:pt x="15" y="7"/>
                  </a:moveTo>
                  <a:lnTo>
                    <a:pt x="15" y="7"/>
                  </a:lnTo>
                  <a:lnTo>
                    <a:pt x="10" y="7"/>
                  </a:lnTo>
                  <a:lnTo>
                    <a:pt x="10" y="44"/>
                  </a:lnTo>
                  <a:lnTo>
                    <a:pt x="15" y="44"/>
                  </a:lnTo>
                  <a:cubicBezTo>
                    <a:pt x="26" y="44"/>
                    <a:pt x="32" y="39"/>
                    <a:pt x="32" y="25"/>
                  </a:cubicBezTo>
                  <a:cubicBezTo>
                    <a:pt x="32" y="13"/>
                    <a:pt x="26" y="7"/>
                    <a:pt x="15" y="7"/>
                  </a:cubicBezTo>
                  <a:lnTo>
                    <a:pt x="15" y="7"/>
                  </a:lnTo>
                  <a:close/>
                  <a:moveTo>
                    <a:pt x="16" y="51"/>
                  </a:moveTo>
                  <a:lnTo>
                    <a:pt x="16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16" y="0"/>
                  </a:lnTo>
                  <a:cubicBezTo>
                    <a:pt x="34" y="0"/>
                    <a:pt x="42" y="10"/>
                    <a:pt x="42" y="25"/>
                  </a:cubicBezTo>
                  <a:cubicBezTo>
                    <a:pt x="42" y="42"/>
                    <a:pt x="32" y="51"/>
                    <a:pt x="16" y="51"/>
                  </a:cubicBez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3" name="Freeform 84">
              <a:extLst>
                <a:ext uri="{FF2B5EF4-FFF2-40B4-BE49-F238E27FC236}">
                  <a16:creationId xmlns:a16="http://schemas.microsoft.com/office/drawing/2014/main" id="{1F382F09-53A6-4B80-897F-1DB6808B4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34988"/>
              <a:ext cx="77787" cy="57150"/>
            </a:xfrm>
            <a:custGeom>
              <a:avLst/>
              <a:gdLst>
                <a:gd name="T0" fmla="*/ 56 w 71"/>
                <a:gd name="T1" fmla="*/ 51 h 51"/>
                <a:gd name="T2" fmla="*/ 56 w 71"/>
                <a:gd name="T3" fmla="*/ 51 h 51"/>
                <a:gd name="T4" fmla="*/ 46 w 71"/>
                <a:gd name="T5" fmla="*/ 51 h 51"/>
                <a:gd name="T6" fmla="*/ 36 w 71"/>
                <a:gd name="T7" fmla="*/ 15 h 51"/>
                <a:gd name="T8" fmla="*/ 26 w 71"/>
                <a:gd name="T9" fmla="*/ 51 h 51"/>
                <a:gd name="T10" fmla="*/ 16 w 71"/>
                <a:gd name="T11" fmla="*/ 51 h 51"/>
                <a:gd name="T12" fmla="*/ 0 w 71"/>
                <a:gd name="T13" fmla="*/ 0 h 51"/>
                <a:gd name="T14" fmla="*/ 11 w 71"/>
                <a:gd name="T15" fmla="*/ 0 h 51"/>
                <a:gd name="T16" fmla="*/ 21 w 71"/>
                <a:gd name="T17" fmla="*/ 40 h 51"/>
                <a:gd name="T18" fmla="*/ 31 w 71"/>
                <a:gd name="T19" fmla="*/ 4 h 51"/>
                <a:gd name="T20" fmla="*/ 41 w 71"/>
                <a:gd name="T21" fmla="*/ 4 h 51"/>
                <a:gd name="T22" fmla="*/ 51 w 71"/>
                <a:gd name="T23" fmla="*/ 40 h 51"/>
                <a:gd name="T24" fmla="*/ 61 w 71"/>
                <a:gd name="T25" fmla="*/ 0 h 51"/>
                <a:gd name="T26" fmla="*/ 71 w 71"/>
                <a:gd name="T27" fmla="*/ 0 h 51"/>
                <a:gd name="T28" fmla="*/ 56 w 71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51">
                  <a:moveTo>
                    <a:pt x="56" y="51"/>
                  </a:moveTo>
                  <a:lnTo>
                    <a:pt x="56" y="51"/>
                  </a:lnTo>
                  <a:lnTo>
                    <a:pt x="46" y="51"/>
                  </a:lnTo>
                  <a:lnTo>
                    <a:pt x="36" y="15"/>
                  </a:lnTo>
                  <a:lnTo>
                    <a:pt x="26" y="51"/>
                  </a:lnTo>
                  <a:lnTo>
                    <a:pt x="16" y="5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40"/>
                  </a:lnTo>
                  <a:lnTo>
                    <a:pt x="31" y="4"/>
                  </a:lnTo>
                  <a:lnTo>
                    <a:pt x="41" y="4"/>
                  </a:lnTo>
                  <a:lnTo>
                    <a:pt x="51" y="4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56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6F5176B7-2F4A-4FAB-A2A8-3B4AB1DE1B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7313" y="534988"/>
              <a:ext cx="11112" cy="57150"/>
            </a:xfrm>
            <a:custGeom>
              <a:avLst/>
              <a:gdLst>
                <a:gd name="T0" fmla="*/ 0 w 9"/>
                <a:gd name="T1" fmla="*/ 0 h 51"/>
                <a:gd name="T2" fmla="*/ 0 w 9"/>
                <a:gd name="T3" fmla="*/ 0 h 51"/>
                <a:gd name="T4" fmla="*/ 9 w 9"/>
                <a:gd name="T5" fmla="*/ 0 h 51"/>
                <a:gd name="T6" fmla="*/ 9 w 9"/>
                <a:gd name="T7" fmla="*/ 51 h 51"/>
                <a:gd name="T8" fmla="*/ 0 w 9"/>
                <a:gd name="T9" fmla="*/ 51 h 51"/>
                <a:gd name="T10" fmla="*/ 0 w 9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1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5" name="Freeform 86">
              <a:extLst>
                <a:ext uri="{FF2B5EF4-FFF2-40B4-BE49-F238E27FC236}">
                  <a16:creationId xmlns:a16="http://schemas.microsoft.com/office/drawing/2014/main" id="{04A174E8-3BD6-4497-87B6-1F14665FD6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87475" y="533401"/>
              <a:ext cx="47625" cy="60325"/>
            </a:xfrm>
            <a:custGeom>
              <a:avLst/>
              <a:gdLst>
                <a:gd name="T0" fmla="*/ 24 w 43"/>
                <a:gd name="T1" fmla="*/ 53 h 53"/>
                <a:gd name="T2" fmla="*/ 24 w 43"/>
                <a:gd name="T3" fmla="*/ 53 h 53"/>
                <a:gd name="T4" fmla="*/ 0 w 43"/>
                <a:gd name="T5" fmla="*/ 26 h 53"/>
                <a:gd name="T6" fmla="*/ 24 w 43"/>
                <a:gd name="T7" fmla="*/ 0 h 53"/>
                <a:gd name="T8" fmla="*/ 42 w 43"/>
                <a:gd name="T9" fmla="*/ 6 h 53"/>
                <a:gd name="T10" fmla="*/ 38 w 43"/>
                <a:gd name="T11" fmla="*/ 13 h 53"/>
                <a:gd name="T12" fmla="*/ 24 w 43"/>
                <a:gd name="T13" fmla="*/ 7 h 53"/>
                <a:gd name="T14" fmla="*/ 9 w 43"/>
                <a:gd name="T15" fmla="*/ 26 h 53"/>
                <a:gd name="T16" fmla="*/ 25 w 43"/>
                <a:gd name="T17" fmla="*/ 46 h 53"/>
                <a:gd name="T18" fmla="*/ 34 w 43"/>
                <a:gd name="T19" fmla="*/ 44 h 53"/>
                <a:gd name="T20" fmla="*/ 34 w 43"/>
                <a:gd name="T21" fmla="*/ 31 h 53"/>
                <a:gd name="T22" fmla="*/ 23 w 43"/>
                <a:gd name="T23" fmla="*/ 31 h 53"/>
                <a:gd name="T24" fmla="*/ 23 w 43"/>
                <a:gd name="T25" fmla="*/ 24 h 53"/>
                <a:gd name="T26" fmla="*/ 43 w 43"/>
                <a:gd name="T27" fmla="*/ 24 h 53"/>
                <a:gd name="T28" fmla="*/ 43 w 43"/>
                <a:gd name="T29" fmla="*/ 48 h 53"/>
                <a:gd name="T30" fmla="*/ 24 w 43"/>
                <a:gd name="T3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53">
                  <a:moveTo>
                    <a:pt x="24" y="53"/>
                  </a:moveTo>
                  <a:lnTo>
                    <a:pt x="24" y="53"/>
                  </a:lnTo>
                  <a:cubicBezTo>
                    <a:pt x="9" y="53"/>
                    <a:pt x="0" y="42"/>
                    <a:pt x="0" y="26"/>
                  </a:cubicBezTo>
                  <a:cubicBezTo>
                    <a:pt x="0" y="8"/>
                    <a:pt x="13" y="0"/>
                    <a:pt x="24" y="0"/>
                  </a:cubicBezTo>
                  <a:cubicBezTo>
                    <a:pt x="33" y="0"/>
                    <a:pt x="38" y="3"/>
                    <a:pt x="42" y="6"/>
                  </a:cubicBezTo>
                  <a:lnTo>
                    <a:pt x="38" y="13"/>
                  </a:lnTo>
                  <a:cubicBezTo>
                    <a:pt x="35" y="10"/>
                    <a:pt x="31" y="7"/>
                    <a:pt x="24" y="7"/>
                  </a:cubicBezTo>
                  <a:cubicBezTo>
                    <a:pt x="16" y="7"/>
                    <a:pt x="9" y="14"/>
                    <a:pt x="9" y="26"/>
                  </a:cubicBezTo>
                  <a:cubicBezTo>
                    <a:pt x="9" y="38"/>
                    <a:pt x="16" y="46"/>
                    <a:pt x="25" y="46"/>
                  </a:cubicBezTo>
                  <a:cubicBezTo>
                    <a:pt x="30" y="46"/>
                    <a:pt x="33" y="45"/>
                    <a:pt x="34" y="44"/>
                  </a:cubicBezTo>
                  <a:lnTo>
                    <a:pt x="34" y="31"/>
                  </a:lnTo>
                  <a:lnTo>
                    <a:pt x="23" y="31"/>
                  </a:lnTo>
                  <a:lnTo>
                    <a:pt x="23" y="24"/>
                  </a:lnTo>
                  <a:lnTo>
                    <a:pt x="43" y="24"/>
                  </a:lnTo>
                  <a:lnTo>
                    <a:pt x="43" y="48"/>
                  </a:lnTo>
                  <a:cubicBezTo>
                    <a:pt x="39" y="51"/>
                    <a:pt x="33" y="53"/>
                    <a:pt x="24" y="53"/>
                  </a:cubicBez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6" name="Freeform 87">
              <a:extLst>
                <a:ext uri="{FF2B5EF4-FFF2-40B4-BE49-F238E27FC236}">
                  <a16:creationId xmlns:a16="http://schemas.microsoft.com/office/drawing/2014/main" id="{84AA6AEC-E841-461D-955F-65744F7FE4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9388" y="561976"/>
              <a:ext cx="22225" cy="7938"/>
            </a:xfrm>
            <a:custGeom>
              <a:avLst/>
              <a:gdLst>
                <a:gd name="T0" fmla="*/ 0 w 20"/>
                <a:gd name="T1" fmla="*/ 0 h 6"/>
                <a:gd name="T2" fmla="*/ 0 w 20"/>
                <a:gd name="T3" fmla="*/ 0 h 6"/>
                <a:gd name="T4" fmla="*/ 20 w 20"/>
                <a:gd name="T5" fmla="*/ 0 h 6"/>
                <a:gd name="T6" fmla="*/ 20 w 20"/>
                <a:gd name="T7" fmla="*/ 6 h 6"/>
                <a:gd name="T8" fmla="*/ 0 w 20"/>
                <a:gd name="T9" fmla="*/ 6 h 6"/>
                <a:gd name="T10" fmla="*/ 0 w 2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7" name="Freeform 88">
              <a:extLst>
                <a:ext uri="{FF2B5EF4-FFF2-40B4-BE49-F238E27FC236}">
                  <a16:creationId xmlns:a16="http://schemas.microsoft.com/office/drawing/2014/main" id="{61AF8C24-DF00-4050-B4E8-7ED74A879F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263" y="639763"/>
              <a:ext cx="61912" cy="57150"/>
            </a:xfrm>
            <a:custGeom>
              <a:avLst/>
              <a:gdLst>
                <a:gd name="T0" fmla="*/ 48 w 57"/>
                <a:gd name="T1" fmla="*/ 51 h 51"/>
                <a:gd name="T2" fmla="*/ 48 w 57"/>
                <a:gd name="T3" fmla="*/ 51 h 51"/>
                <a:gd name="T4" fmla="*/ 46 w 57"/>
                <a:gd name="T5" fmla="*/ 13 h 51"/>
                <a:gd name="T6" fmla="*/ 33 w 57"/>
                <a:gd name="T7" fmla="*/ 44 h 51"/>
                <a:gd name="T8" fmla="*/ 24 w 57"/>
                <a:gd name="T9" fmla="*/ 44 h 51"/>
                <a:gd name="T10" fmla="*/ 11 w 57"/>
                <a:gd name="T11" fmla="*/ 13 h 51"/>
                <a:gd name="T12" fmla="*/ 10 w 57"/>
                <a:gd name="T13" fmla="*/ 51 h 51"/>
                <a:gd name="T14" fmla="*/ 0 w 57"/>
                <a:gd name="T15" fmla="*/ 51 h 51"/>
                <a:gd name="T16" fmla="*/ 3 w 57"/>
                <a:gd name="T17" fmla="*/ 0 h 51"/>
                <a:gd name="T18" fmla="*/ 15 w 57"/>
                <a:gd name="T19" fmla="*/ 0 h 51"/>
                <a:gd name="T20" fmla="*/ 29 w 57"/>
                <a:gd name="T21" fmla="*/ 34 h 51"/>
                <a:gd name="T22" fmla="*/ 42 w 57"/>
                <a:gd name="T23" fmla="*/ 0 h 51"/>
                <a:gd name="T24" fmla="*/ 54 w 57"/>
                <a:gd name="T25" fmla="*/ 0 h 51"/>
                <a:gd name="T26" fmla="*/ 57 w 57"/>
                <a:gd name="T27" fmla="*/ 51 h 51"/>
                <a:gd name="T28" fmla="*/ 48 w 57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51">
                  <a:moveTo>
                    <a:pt x="48" y="51"/>
                  </a:moveTo>
                  <a:lnTo>
                    <a:pt x="48" y="51"/>
                  </a:lnTo>
                  <a:lnTo>
                    <a:pt x="46" y="13"/>
                  </a:lnTo>
                  <a:lnTo>
                    <a:pt x="33" y="44"/>
                  </a:lnTo>
                  <a:lnTo>
                    <a:pt x="24" y="44"/>
                  </a:lnTo>
                  <a:lnTo>
                    <a:pt x="11" y="13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3" y="0"/>
                  </a:lnTo>
                  <a:lnTo>
                    <a:pt x="15" y="0"/>
                  </a:lnTo>
                  <a:lnTo>
                    <a:pt x="29" y="3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7" y="51"/>
                  </a:lnTo>
                  <a:lnTo>
                    <a:pt x="48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8" name="Freeform 89">
              <a:extLst>
                <a:ext uri="{FF2B5EF4-FFF2-40B4-BE49-F238E27FC236}">
                  <a16:creationId xmlns:a16="http://schemas.microsoft.com/office/drawing/2014/main" id="{4D1F750A-1458-4FF6-8139-7175D9744D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0463" y="639763"/>
              <a:ext cx="55562" cy="57150"/>
            </a:xfrm>
            <a:custGeom>
              <a:avLst/>
              <a:gdLst>
                <a:gd name="T0" fmla="*/ 25 w 50"/>
                <a:gd name="T1" fmla="*/ 10 h 51"/>
                <a:gd name="T2" fmla="*/ 25 w 50"/>
                <a:gd name="T3" fmla="*/ 10 h 51"/>
                <a:gd name="T4" fmla="*/ 17 w 50"/>
                <a:gd name="T5" fmla="*/ 32 h 51"/>
                <a:gd name="T6" fmla="*/ 33 w 50"/>
                <a:gd name="T7" fmla="*/ 32 h 51"/>
                <a:gd name="T8" fmla="*/ 25 w 50"/>
                <a:gd name="T9" fmla="*/ 10 h 51"/>
                <a:gd name="T10" fmla="*/ 25 w 50"/>
                <a:gd name="T11" fmla="*/ 10 h 51"/>
                <a:gd name="T12" fmla="*/ 40 w 50"/>
                <a:gd name="T13" fmla="*/ 51 h 51"/>
                <a:gd name="T14" fmla="*/ 40 w 50"/>
                <a:gd name="T15" fmla="*/ 51 h 51"/>
                <a:gd name="T16" fmla="*/ 35 w 50"/>
                <a:gd name="T17" fmla="*/ 39 h 51"/>
                <a:gd name="T18" fmla="*/ 14 w 50"/>
                <a:gd name="T19" fmla="*/ 39 h 51"/>
                <a:gd name="T20" fmla="*/ 10 w 50"/>
                <a:gd name="T21" fmla="*/ 51 h 51"/>
                <a:gd name="T22" fmla="*/ 0 w 50"/>
                <a:gd name="T23" fmla="*/ 51 h 51"/>
                <a:gd name="T24" fmla="*/ 20 w 50"/>
                <a:gd name="T25" fmla="*/ 0 h 51"/>
                <a:gd name="T26" fmla="*/ 30 w 50"/>
                <a:gd name="T27" fmla="*/ 0 h 51"/>
                <a:gd name="T28" fmla="*/ 50 w 50"/>
                <a:gd name="T29" fmla="*/ 51 h 51"/>
                <a:gd name="T30" fmla="*/ 40 w 50"/>
                <a:gd name="T3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51">
                  <a:moveTo>
                    <a:pt x="25" y="10"/>
                  </a:moveTo>
                  <a:lnTo>
                    <a:pt x="25" y="10"/>
                  </a:lnTo>
                  <a:lnTo>
                    <a:pt x="17" y="32"/>
                  </a:lnTo>
                  <a:lnTo>
                    <a:pt x="33" y="32"/>
                  </a:lnTo>
                  <a:lnTo>
                    <a:pt x="25" y="10"/>
                  </a:lnTo>
                  <a:lnTo>
                    <a:pt x="25" y="10"/>
                  </a:lnTo>
                  <a:close/>
                  <a:moveTo>
                    <a:pt x="40" y="51"/>
                  </a:moveTo>
                  <a:lnTo>
                    <a:pt x="40" y="51"/>
                  </a:lnTo>
                  <a:lnTo>
                    <a:pt x="35" y="39"/>
                  </a:lnTo>
                  <a:lnTo>
                    <a:pt x="14" y="39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50" y="51"/>
                  </a:lnTo>
                  <a:lnTo>
                    <a:pt x="40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9" name="Freeform 90">
              <a:extLst>
                <a:ext uri="{FF2B5EF4-FFF2-40B4-BE49-F238E27FC236}">
                  <a16:creationId xmlns:a16="http://schemas.microsoft.com/office/drawing/2014/main" id="{D5601E27-6D83-4E55-95B3-1D0D64C00E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23963" y="639763"/>
              <a:ext cx="57150" cy="57150"/>
            </a:xfrm>
            <a:custGeom>
              <a:avLst/>
              <a:gdLst>
                <a:gd name="T0" fmla="*/ 39 w 51"/>
                <a:gd name="T1" fmla="*/ 51 h 51"/>
                <a:gd name="T2" fmla="*/ 39 w 51"/>
                <a:gd name="T3" fmla="*/ 51 h 51"/>
                <a:gd name="T4" fmla="*/ 25 w 51"/>
                <a:gd name="T5" fmla="*/ 31 h 51"/>
                <a:gd name="T6" fmla="*/ 11 w 51"/>
                <a:gd name="T7" fmla="*/ 51 h 51"/>
                <a:gd name="T8" fmla="*/ 0 w 51"/>
                <a:gd name="T9" fmla="*/ 51 h 51"/>
                <a:gd name="T10" fmla="*/ 19 w 51"/>
                <a:gd name="T11" fmla="*/ 25 h 51"/>
                <a:gd name="T12" fmla="*/ 1 w 51"/>
                <a:gd name="T13" fmla="*/ 0 h 51"/>
                <a:gd name="T14" fmla="*/ 13 w 51"/>
                <a:gd name="T15" fmla="*/ 0 h 51"/>
                <a:gd name="T16" fmla="*/ 26 w 51"/>
                <a:gd name="T17" fmla="*/ 19 h 51"/>
                <a:gd name="T18" fmla="*/ 38 w 51"/>
                <a:gd name="T19" fmla="*/ 0 h 51"/>
                <a:gd name="T20" fmla="*/ 49 w 51"/>
                <a:gd name="T21" fmla="*/ 0 h 51"/>
                <a:gd name="T22" fmla="*/ 31 w 51"/>
                <a:gd name="T23" fmla="*/ 25 h 51"/>
                <a:gd name="T24" fmla="*/ 51 w 51"/>
                <a:gd name="T25" fmla="*/ 51 h 51"/>
                <a:gd name="T26" fmla="*/ 39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39" y="51"/>
                  </a:moveTo>
                  <a:lnTo>
                    <a:pt x="39" y="51"/>
                  </a:lnTo>
                  <a:lnTo>
                    <a:pt x="25" y="31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9" y="25"/>
                  </a:lnTo>
                  <a:lnTo>
                    <a:pt x="1" y="0"/>
                  </a:lnTo>
                  <a:lnTo>
                    <a:pt x="13" y="0"/>
                  </a:lnTo>
                  <a:lnTo>
                    <a:pt x="26" y="19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31" y="25"/>
                  </a:lnTo>
                  <a:lnTo>
                    <a:pt x="51" y="51"/>
                  </a:lnTo>
                  <a:lnTo>
                    <a:pt x="39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0" name="Freeform 91">
              <a:extLst>
                <a:ext uri="{FF2B5EF4-FFF2-40B4-BE49-F238E27FC236}">
                  <a16:creationId xmlns:a16="http://schemas.microsoft.com/office/drawing/2014/main" id="{FD77A5BD-4E9D-4C22-BADE-BDFFB239BA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6988" y="639763"/>
              <a:ext cx="9525" cy="57150"/>
            </a:xfrm>
            <a:custGeom>
              <a:avLst/>
              <a:gdLst>
                <a:gd name="T0" fmla="*/ 0 w 9"/>
                <a:gd name="T1" fmla="*/ 0 h 51"/>
                <a:gd name="T2" fmla="*/ 0 w 9"/>
                <a:gd name="T3" fmla="*/ 0 h 51"/>
                <a:gd name="T4" fmla="*/ 9 w 9"/>
                <a:gd name="T5" fmla="*/ 0 h 51"/>
                <a:gd name="T6" fmla="*/ 9 w 9"/>
                <a:gd name="T7" fmla="*/ 51 h 51"/>
                <a:gd name="T8" fmla="*/ 0 w 9"/>
                <a:gd name="T9" fmla="*/ 51 h 51"/>
                <a:gd name="T10" fmla="*/ 0 w 9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1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1" name="Freeform 92">
              <a:extLst>
                <a:ext uri="{FF2B5EF4-FFF2-40B4-BE49-F238E27FC236}">
                  <a16:creationId xmlns:a16="http://schemas.microsoft.com/office/drawing/2014/main" id="{C35A9FFE-D36F-4ADD-927B-A3DF9F20E7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7150" y="639763"/>
              <a:ext cx="63500" cy="57150"/>
            </a:xfrm>
            <a:custGeom>
              <a:avLst/>
              <a:gdLst>
                <a:gd name="T0" fmla="*/ 48 w 57"/>
                <a:gd name="T1" fmla="*/ 51 h 51"/>
                <a:gd name="T2" fmla="*/ 48 w 57"/>
                <a:gd name="T3" fmla="*/ 51 h 51"/>
                <a:gd name="T4" fmla="*/ 46 w 57"/>
                <a:gd name="T5" fmla="*/ 13 h 51"/>
                <a:gd name="T6" fmla="*/ 33 w 57"/>
                <a:gd name="T7" fmla="*/ 44 h 51"/>
                <a:gd name="T8" fmla="*/ 24 w 57"/>
                <a:gd name="T9" fmla="*/ 44 h 51"/>
                <a:gd name="T10" fmla="*/ 11 w 57"/>
                <a:gd name="T11" fmla="*/ 13 h 51"/>
                <a:gd name="T12" fmla="*/ 10 w 57"/>
                <a:gd name="T13" fmla="*/ 51 h 51"/>
                <a:gd name="T14" fmla="*/ 0 w 57"/>
                <a:gd name="T15" fmla="*/ 51 h 51"/>
                <a:gd name="T16" fmla="*/ 3 w 57"/>
                <a:gd name="T17" fmla="*/ 0 h 51"/>
                <a:gd name="T18" fmla="*/ 15 w 57"/>
                <a:gd name="T19" fmla="*/ 0 h 51"/>
                <a:gd name="T20" fmla="*/ 29 w 57"/>
                <a:gd name="T21" fmla="*/ 34 h 51"/>
                <a:gd name="T22" fmla="*/ 42 w 57"/>
                <a:gd name="T23" fmla="*/ 0 h 51"/>
                <a:gd name="T24" fmla="*/ 54 w 57"/>
                <a:gd name="T25" fmla="*/ 0 h 51"/>
                <a:gd name="T26" fmla="*/ 57 w 57"/>
                <a:gd name="T27" fmla="*/ 51 h 51"/>
                <a:gd name="T28" fmla="*/ 48 w 57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51">
                  <a:moveTo>
                    <a:pt x="48" y="51"/>
                  </a:moveTo>
                  <a:lnTo>
                    <a:pt x="48" y="51"/>
                  </a:lnTo>
                  <a:lnTo>
                    <a:pt x="46" y="13"/>
                  </a:lnTo>
                  <a:lnTo>
                    <a:pt x="33" y="44"/>
                  </a:lnTo>
                  <a:lnTo>
                    <a:pt x="24" y="44"/>
                  </a:lnTo>
                  <a:lnTo>
                    <a:pt x="11" y="13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3" y="0"/>
                  </a:lnTo>
                  <a:lnTo>
                    <a:pt x="15" y="0"/>
                  </a:lnTo>
                  <a:lnTo>
                    <a:pt x="29" y="3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7" y="51"/>
                  </a:lnTo>
                  <a:lnTo>
                    <a:pt x="48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2" name="Freeform 93">
              <a:extLst>
                <a:ext uri="{FF2B5EF4-FFF2-40B4-BE49-F238E27FC236}">
                  <a16:creationId xmlns:a16="http://schemas.microsoft.com/office/drawing/2014/main" id="{0197B0BE-E19C-46AC-8EFA-770F7E0BAC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11288" y="639763"/>
              <a:ext cx="11112" cy="57150"/>
            </a:xfrm>
            <a:custGeom>
              <a:avLst/>
              <a:gdLst>
                <a:gd name="T0" fmla="*/ 0 w 10"/>
                <a:gd name="T1" fmla="*/ 0 h 51"/>
                <a:gd name="T2" fmla="*/ 0 w 10"/>
                <a:gd name="T3" fmla="*/ 0 h 51"/>
                <a:gd name="T4" fmla="*/ 10 w 10"/>
                <a:gd name="T5" fmla="*/ 0 h 51"/>
                <a:gd name="T6" fmla="*/ 10 w 10"/>
                <a:gd name="T7" fmla="*/ 51 h 51"/>
                <a:gd name="T8" fmla="*/ 0 w 10"/>
                <a:gd name="T9" fmla="*/ 51 h 51"/>
                <a:gd name="T10" fmla="*/ 0 w 10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3" name="Freeform 94">
              <a:extLst>
                <a:ext uri="{FF2B5EF4-FFF2-40B4-BE49-F238E27FC236}">
                  <a16:creationId xmlns:a16="http://schemas.microsoft.com/office/drawing/2014/main" id="{42B42FA1-3D2A-488B-94F1-28819E4FCF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4625" y="639763"/>
              <a:ext cx="38100" cy="57150"/>
            </a:xfrm>
            <a:custGeom>
              <a:avLst/>
              <a:gdLst>
                <a:gd name="T0" fmla="*/ 35 w 35"/>
                <a:gd name="T1" fmla="*/ 51 h 51"/>
                <a:gd name="T2" fmla="*/ 35 w 35"/>
                <a:gd name="T3" fmla="*/ 51 h 51"/>
                <a:gd name="T4" fmla="*/ 35 w 35"/>
                <a:gd name="T5" fmla="*/ 44 h 51"/>
                <a:gd name="T6" fmla="*/ 10 w 35"/>
                <a:gd name="T7" fmla="*/ 44 h 51"/>
                <a:gd name="T8" fmla="*/ 10 w 35"/>
                <a:gd name="T9" fmla="*/ 0 h 51"/>
                <a:gd name="T10" fmla="*/ 0 w 35"/>
                <a:gd name="T11" fmla="*/ 0 h 51"/>
                <a:gd name="T12" fmla="*/ 0 w 35"/>
                <a:gd name="T13" fmla="*/ 51 h 51"/>
                <a:gd name="T14" fmla="*/ 35 w 35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1">
                  <a:moveTo>
                    <a:pt x="35" y="51"/>
                  </a:moveTo>
                  <a:lnTo>
                    <a:pt x="35" y="51"/>
                  </a:lnTo>
                  <a:lnTo>
                    <a:pt x="35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35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4" name="Freeform 95">
              <a:extLst>
                <a:ext uri="{FF2B5EF4-FFF2-40B4-BE49-F238E27FC236}">
                  <a16:creationId xmlns:a16="http://schemas.microsoft.com/office/drawing/2014/main" id="{4046BCD5-A791-42A6-99FC-2023E10442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0188" y="639763"/>
              <a:ext cx="11112" cy="57150"/>
            </a:xfrm>
            <a:custGeom>
              <a:avLst/>
              <a:gdLst>
                <a:gd name="T0" fmla="*/ 0 w 10"/>
                <a:gd name="T1" fmla="*/ 0 h 51"/>
                <a:gd name="T2" fmla="*/ 0 w 10"/>
                <a:gd name="T3" fmla="*/ 0 h 51"/>
                <a:gd name="T4" fmla="*/ 10 w 10"/>
                <a:gd name="T5" fmla="*/ 0 h 51"/>
                <a:gd name="T6" fmla="*/ 10 w 10"/>
                <a:gd name="T7" fmla="*/ 51 h 51"/>
                <a:gd name="T8" fmla="*/ 0 w 10"/>
                <a:gd name="T9" fmla="*/ 51 h 51"/>
                <a:gd name="T10" fmla="*/ 0 w 10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5" name="Freeform 96">
              <a:extLst>
                <a:ext uri="{FF2B5EF4-FFF2-40B4-BE49-F238E27FC236}">
                  <a16:creationId xmlns:a16="http://schemas.microsoft.com/office/drawing/2014/main" id="{885245DE-A9FE-45C1-BB12-6D46601143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27175" y="639763"/>
              <a:ext cx="53975" cy="57150"/>
            </a:xfrm>
            <a:custGeom>
              <a:avLst/>
              <a:gdLst>
                <a:gd name="T0" fmla="*/ 24 w 50"/>
                <a:gd name="T1" fmla="*/ 10 h 51"/>
                <a:gd name="T2" fmla="*/ 24 w 50"/>
                <a:gd name="T3" fmla="*/ 10 h 51"/>
                <a:gd name="T4" fmla="*/ 17 w 50"/>
                <a:gd name="T5" fmla="*/ 32 h 51"/>
                <a:gd name="T6" fmla="*/ 33 w 50"/>
                <a:gd name="T7" fmla="*/ 32 h 51"/>
                <a:gd name="T8" fmla="*/ 24 w 50"/>
                <a:gd name="T9" fmla="*/ 10 h 51"/>
                <a:gd name="T10" fmla="*/ 24 w 50"/>
                <a:gd name="T11" fmla="*/ 10 h 51"/>
                <a:gd name="T12" fmla="*/ 40 w 50"/>
                <a:gd name="T13" fmla="*/ 51 h 51"/>
                <a:gd name="T14" fmla="*/ 40 w 50"/>
                <a:gd name="T15" fmla="*/ 51 h 51"/>
                <a:gd name="T16" fmla="*/ 35 w 50"/>
                <a:gd name="T17" fmla="*/ 39 h 51"/>
                <a:gd name="T18" fmla="*/ 14 w 50"/>
                <a:gd name="T19" fmla="*/ 39 h 51"/>
                <a:gd name="T20" fmla="*/ 10 w 50"/>
                <a:gd name="T21" fmla="*/ 51 h 51"/>
                <a:gd name="T22" fmla="*/ 0 w 50"/>
                <a:gd name="T23" fmla="*/ 51 h 51"/>
                <a:gd name="T24" fmla="*/ 20 w 50"/>
                <a:gd name="T25" fmla="*/ 0 h 51"/>
                <a:gd name="T26" fmla="*/ 30 w 50"/>
                <a:gd name="T27" fmla="*/ 0 h 51"/>
                <a:gd name="T28" fmla="*/ 50 w 50"/>
                <a:gd name="T29" fmla="*/ 51 h 51"/>
                <a:gd name="T30" fmla="*/ 40 w 50"/>
                <a:gd name="T3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51">
                  <a:moveTo>
                    <a:pt x="24" y="10"/>
                  </a:moveTo>
                  <a:lnTo>
                    <a:pt x="24" y="10"/>
                  </a:lnTo>
                  <a:lnTo>
                    <a:pt x="17" y="32"/>
                  </a:lnTo>
                  <a:lnTo>
                    <a:pt x="33" y="32"/>
                  </a:lnTo>
                  <a:lnTo>
                    <a:pt x="24" y="10"/>
                  </a:lnTo>
                  <a:lnTo>
                    <a:pt x="24" y="10"/>
                  </a:lnTo>
                  <a:close/>
                  <a:moveTo>
                    <a:pt x="40" y="51"/>
                  </a:moveTo>
                  <a:lnTo>
                    <a:pt x="40" y="51"/>
                  </a:lnTo>
                  <a:lnTo>
                    <a:pt x="35" y="39"/>
                  </a:lnTo>
                  <a:lnTo>
                    <a:pt x="14" y="39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50" y="51"/>
                  </a:lnTo>
                  <a:lnTo>
                    <a:pt x="40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6" name="Freeform 97">
              <a:extLst>
                <a:ext uri="{FF2B5EF4-FFF2-40B4-BE49-F238E27FC236}">
                  <a16:creationId xmlns:a16="http://schemas.microsoft.com/office/drawing/2014/main" id="{82997BB1-7954-4DF7-AFB2-2EF14E4367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97025" y="639763"/>
              <a:ext cx="47625" cy="57150"/>
            </a:xfrm>
            <a:custGeom>
              <a:avLst/>
              <a:gdLst>
                <a:gd name="T0" fmla="*/ 30 w 43"/>
                <a:gd name="T1" fmla="*/ 51 h 51"/>
                <a:gd name="T2" fmla="*/ 30 w 43"/>
                <a:gd name="T3" fmla="*/ 51 h 51"/>
                <a:gd name="T4" fmla="*/ 9 w 43"/>
                <a:gd name="T5" fmla="*/ 13 h 51"/>
                <a:gd name="T6" fmla="*/ 9 w 43"/>
                <a:gd name="T7" fmla="*/ 51 h 51"/>
                <a:gd name="T8" fmla="*/ 0 w 43"/>
                <a:gd name="T9" fmla="*/ 51 h 51"/>
                <a:gd name="T10" fmla="*/ 0 w 43"/>
                <a:gd name="T11" fmla="*/ 0 h 51"/>
                <a:gd name="T12" fmla="*/ 12 w 43"/>
                <a:gd name="T13" fmla="*/ 0 h 51"/>
                <a:gd name="T14" fmla="*/ 34 w 43"/>
                <a:gd name="T15" fmla="*/ 38 h 51"/>
                <a:gd name="T16" fmla="*/ 34 w 43"/>
                <a:gd name="T17" fmla="*/ 0 h 51"/>
                <a:gd name="T18" fmla="*/ 43 w 43"/>
                <a:gd name="T19" fmla="*/ 0 h 51"/>
                <a:gd name="T20" fmla="*/ 43 w 43"/>
                <a:gd name="T21" fmla="*/ 51 h 51"/>
                <a:gd name="T22" fmla="*/ 30 w 43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1">
                  <a:moveTo>
                    <a:pt x="30" y="51"/>
                  </a:moveTo>
                  <a:lnTo>
                    <a:pt x="30" y="51"/>
                  </a:lnTo>
                  <a:lnTo>
                    <a:pt x="9" y="13"/>
                  </a:lnTo>
                  <a:lnTo>
                    <a:pt x="9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4" y="38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51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7" name="Freeform 98">
              <a:extLst>
                <a:ext uri="{FF2B5EF4-FFF2-40B4-BE49-F238E27FC236}">
                  <a16:creationId xmlns:a16="http://schemas.microsoft.com/office/drawing/2014/main" id="{4D5AAA5B-BE25-47D0-83E7-58F5BACBDA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2113" y="638176"/>
              <a:ext cx="42862" cy="60325"/>
            </a:xfrm>
            <a:custGeom>
              <a:avLst/>
              <a:gdLst>
                <a:gd name="T0" fmla="*/ 38 w 38"/>
                <a:gd name="T1" fmla="*/ 38 h 53"/>
                <a:gd name="T2" fmla="*/ 38 w 38"/>
                <a:gd name="T3" fmla="*/ 38 h 53"/>
                <a:gd name="T4" fmla="*/ 28 w 38"/>
                <a:gd name="T5" fmla="*/ 24 h 53"/>
                <a:gd name="T6" fmla="*/ 18 w 38"/>
                <a:gd name="T7" fmla="*/ 20 h 53"/>
                <a:gd name="T8" fmla="*/ 11 w 38"/>
                <a:gd name="T9" fmla="*/ 13 h 53"/>
                <a:gd name="T10" fmla="*/ 19 w 38"/>
                <a:gd name="T11" fmla="*/ 7 h 53"/>
                <a:gd name="T12" fmla="*/ 32 w 38"/>
                <a:gd name="T13" fmla="*/ 14 h 53"/>
                <a:gd name="T14" fmla="*/ 36 w 38"/>
                <a:gd name="T15" fmla="*/ 7 h 53"/>
                <a:gd name="T16" fmla="*/ 19 w 38"/>
                <a:gd name="T17" fmla="*/ 0 h 53"/>
                <a:gd name="T18" fmla="*/ 1 w 38"/>
                <a:gd name="T19" fmla="*/ 15 h 53"/>
                <a:gd name="T20" fmla="*/ 11 w 38"/>
                <a:gd name="T21" fmla="*/ 28 h 53"/>
                <a:gd name="T22" fmla="*/ 21 w 38"/>
                <a:gd name="T23" fmla="*/ 32 h 53"/>
                <a:gd name="T24" fmla="*/ 28 w 38"/>
                <a:gd name="T25" fmla="*/ 39 h 53"/>
                <a:gd name="T26" fmla="*/ 19 w 38"/>
                <a:gd name="T27" fmla="*/ 46 h 53"/>
                <a:gd name="T28" fmla="*/ 4 w 38"/>
                <a:gd name="T29" fmla="*/ 39 h 53"/>
                <a:gd name="T30" fmla="*/ 0 w 38"/>
                <a:gd name="T31" fmla="*/ 46 h 53"/>
                <a:gd name="T32" fmla="*/ 19 w 38"/>
                <a:gd name="T33" fmla="*/ 53 h 53"/>
                <a:gd name="T34" fmla="*/ 38 w 38"/>
                <a:gd name="T35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53">
                  <a:moveTo>
                    <a:pt x="38" y="38"/>
                  </a:moveTo>
                  <a:lnTo>
                    <a:pt x="38" y="38"/>
                  </a:lnTo>
                  <a:cubicBezTo>
                    <a:pt x="38" y="30"/>
                    <a:pt x="33" y="27"/>
                    <a:pt x="28" y="24"/>
                  </a:cubicBezTo>
                  <a:lnTo>
                    <a:pt x="18" y="20"/>
                  </a:lnTo>
                  <a:cubicBezTo>
                    <a:pt x="14" y="19"/>
                    <a:pt x="11" y="17"/>
                    <a:pt x="11" y="13"/>
                  </a:cubicBezTo>
                  <a:cubicBezTo>
                    <a:pt x="11" y="10"/>
                    <a:pt x="14" y="7"/>
                    <a:pt x="19" y="7"/>
                  </a:cubicBezTo>
                  <a:cubicBezTo>
                    <a:pt x="26" y="7"/>
                    <a:pt x="29" y="10"/>
                    <a:pt x="32" y="14"/>
                  </a:cubicBezTo>
                  <a:lnTo>
                    <a:pt x="36" y="7"/>
                  </a:lnTo>
                  <a:cubicBezTo>
                    <a:pt x="32" y="3"/>
                    <a:pt x="26" y="0"/>
                    <a:pt x="19" y="0"/>
                  </a:cubicBezTo>
                  <a:cubicBezTo>
                    <a:pt x="11" y="0"/>
                    <a:pt x="1" y="5"/>
                    <a:pt x="1" y="15"/>
                  </a:cubicBezTo>
                  <a:cubicBezTo>
                    <a:pt x="1" y="21"/>
                    <a:pt x="6" y="25"/>
                    <a:pt x="11" y="28"/>
                  </a:cubicBezTo>
                  <a:lnTo>
                    <a:pt x="21" y="32"/>
                  </a:lnTo>
                  <a:cubicBezTo>
                    <a:pt x="25" y="34"/>
                    <a:pt x="28" y="36"/>
                    <a:pt x="28" y="39"/>
                  </a:cubicBezTo>
                  <a:cubicBezTo>
                    <a:pt x="28" y="43"/>
                    <a:pt x="25" y="46"/>
                    <a:pt x="19" y="46"/>
                  </a:cubicBezTo>
                  <a:cubicBezTo>
                    <a:pt x="12" y="46"/>
                    <a:pt x="8" y="44"/>
                    <a:pt x="4" y="39"/>
                  </a:cubicBezTo>
                  <a:lnTo>
                    <a:pt x="0" y="46"/>
                  </a:lnTo>
                  <a:cubicBezTo>
                    <a:pt x="3" y="49"/>
                    <a:pt x="8" y="53"/>
                    <a:pt x="19" y="53"/>
                  </a:cubicBezTo>
                  <a:cubicBezTo>
                    <a:pt x="34" y="53"/>
                    <a:pt x="38" y="43"/>
                    <a:pt x="38" y="38"/>
                  </a:cubicBez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8" name="Freeform 99">
              <a:extLst>
                <a:ext uri="{FF2B5EF4-FFF2-40B4-BE49-F238E27FC236}">
                  <a16:creationId xmlns:a16="http://schemas.microsoft.com/office/drawing/2014/main" id="{29B170E6-0EEA-4F5A-A8C2-77CB12BEF6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7675" y="666751"/>
              <a:ext cx="22225" cy="7938"/>
            </a:xfrm>
            <a:custGeom>
              <a:avLst/>
              <a:gdLst>
                <a:gd name="T0" fmla="*/ 0 w 20"/>
                <a:gd name="T1" fmla="*/ 0 h 7"/>
                <a:gd name="T2" fmla="*/ 0 w 20"/>
                <a:gd name="T3" fmla="*/ 0 h 7"/>
                <a:gd name="T4" fmla="*/ 20 w 20"/>
                <a:gd name="T5" fmla="*/ 0 h 7"/>
                <a:gd name="T6" fmla="*/ 20 w 20"/>
                <a:gd name="T7" fmla="*/ 7 h 7"/>
                <a:gd name="T8" fmla="*/ 0 w 20"/>
                <a:gd name="T9" fmla="*/ 7 h 7"/>
                <a:gd name="T10" fmla="*/ 0 w 20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9" name="Freeform 100">
              <a:extLst>
                <a:ext uri="{FF2B5EF4-FFF2-40B4-BE49-F238E27FC236}">
                  <a16:creationId xmlns:a16="http://schemas.microsoft.com/office/drawing/2014/main" id="{5A80A042-D8DF-4ABC-99BE-94135BECD9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263" y="744538"/>
              <a:ext cx="46037" cy="58738"/>
            </a:xfrm>
            <a:custGeom>
              <a:avLst/>
              <a:gdLst>
                <a:gd name="T0" fmla="*/ 21 w 42"/>
                <a:gd name="T1" fmla="*/ 52 h 52"/>
                <a:gd name="T2" fmla="*/ 21 w 42"/>
                <a:gd name="T3" fmla="*/ 52 h 52"/>
                <a:gd name="T4" fmla="*/ 0 w 42"/>
                <a:gd name="T5" fmla="*/ 30 h 52"/>
                <a:gd name="T6" fmla="*/ 0 w 42"/>
                <a:gd name="T7" fmla="*/ 0 h 52"/>
                <a:gd name="T8" fmla="*/ 9 w 42"/>
                <a:gd name="T9" fmla="*/ 0 h 52"/>
                <a:gd name="T10" fmla="*/ 9 w 42"/>
                <a:gd name="T11" fmla="*/ 31 h 52"/>
                <a:gd name="T12" fmla="*/ 21 w 42"/>
                <a:gd name="T13" fmla="*/ 45 h 52"/>
                <a:gd name="T14" fmla="*/ 33 w 42"/>
                <a:gd name="T15" fmla="*/ 31 h 52"/>
                <a:gd name="T16" fmla="*/ 33 w 42"/>
                <a:gd name="T17" fmla="*/ 0 h 52"/>
                <a:gd name="T18" fmla="*/ 42 w 42"/>
                <a:gd name="T19" fmla="*/ 0 h 52"/>
                <a:gd name="T20" fmla="*/ 42 w 42"/>
                <a:gd name="T21" fmla="*/ 30 h 52"/>
                <a:gd name="T22" fmla="*/ 21 w 42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52">
                  <a:moveTo>
                    <a:pt x="21" y="52"/>
                  </a:moveTo>
                  <a:lnTo>
                    <a:pt x="21" y="52"/>
                  </a:lnTo>
                  <a:cubicBezTo>
                    <a:pt x="10" y="52"/>
                    <a:pt x="0" y="48"/>
                    <a:pt x="0" y="30"/>
                  </a:cubicBezTo>
                  <a:lnTo>
                    <a:pt x="0" y="0"/>
                  </a:lnTo>
                  <a:lnTo>
                    <a:pt x="9" y="0"/>
                  </a:lnTo>
                  <a:lnTo>
                    <a:pt x="9" y="31"/>
                  </a:lnTo>
                  <a:cubicBezTo>
                    <a:pt x="9" y="39"/>
                    <a:pt x="13" y="45"/>
                    <a:pt x="21" y="45"/>
                  </a:cubicBezTo>
                  <a:cubicBezTo>
                    <a:pt x="29" y="45"/>
                    <a:pt x="33" y="40"/>
                    <a:pt x="33" y="31"/>
                  </a:cubicBezTo>
                  <a:lnTo>
                    <a:pt x="33" y="0"/>
                  </a:lnTo>
                  <a:lnTo>
                    <a:pt x="42" y="0"/>
                  </a:lnTo>
                  <a:lnTo>
                    <a:pt x="42" y="30"/>
                  </a:lnTo>
                  <a:cubicBezTo>
                    <a:pt x="42" y="46"/>
                    <a:pt x="32" y="52"/>
                    <a:pt x="21" y="52"/>
                  </a:cubicBez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0" name="Freeform 101">
              <a:extLst>
                <a:ext uri="{FF2B5EF4-FFF2-40B4-BE49-F238E27FC236}">
                  <a16:creationId xmlns:a16="http://schemas.microsoft.com/office/drawing/2014/main" id="{BCF356DC-038F-4D0B-89F5-4D1BA39A1C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525" y="744538"/>
              <a:ext cx="47625" cy="58738"/>
            </a:xfrm>
            <a:custGeom>
              <a:avLst/>
              <a:gdLst>
                <a:gd name="T0" fmla="*/ 30 w 43"/>
                <a:gd name="T1" fmla="*/ 51 h 51"/>
                <a:gd name="T2" fmla="*/ 30 w 43"/>
                <a:gd name="T3" fmla="*/ 51 h 51"/>
                <a:gd name="T4" fmla="*/ 9 w 43"/>
                <a:gd name="T5" fmla="*/ 13 h 51"/>
                <a:gd name="T6" fmla="*/ 9 w 43"/>
                <a:gd name="T7" fmla="*/ 51 h 51"/>
                <a:gd name="T8" fmla="*/ 0 w 43"/>
                <a:gd name="T9" fmla="*/ 51 h 51"/>
                <a:gd name="T10" fmla="*/ 0 w 43"/>
                <a:gd name="T11" fmla="*/ 0 h 51"/>
                <a:gd name="T12" fmla="*/ 12 w 43"/>
                <a:gd name="T13" fmla="*/ 0 h 51"/>
                <a:gd name="T14" fmla="*/ 33 w 43"/>
                <a:gd name="T15" fmla="*/ 38 h 51"/>
                <a:gd name="T16" fmla="*/ 33 w 43"/>
                <a:gd name="T17" fmla="*/ 0 h 51"/>
                <a:gd name="T18" fmla="*/ 43 w 43"/>
                <a:gd name="T19" fmla="*/ 0 h 51"/>
                <a:gd name="T20" fmla="*/ 43 w 43"/>
                <a:gd name="T21" fmla="*/ 51 h 51"/>
                <a:gd name="T22" fmla="*/ 30 w 43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1">
                  <a:moveTo>
                    <a:pt x="30" y="51"/>
                  </a:moveTo>
                  <a:lnTo>
                    <a:pt x="30" y="51"/>
                  </a:lnTo>
                  <a:lnTo>
                    <a:pt x="9" y="13"/>
                  </a:lnTo>
                  <a:lnTo>
                    <a:pt x="9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3" y="38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43" y="51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1" name="Freeform 102">
              <a:extLst>
                <a:ext uri="{FF2B5EF4-FFF2-40B4-BE49-F238E27FC236}">
                  <a16:creationId xmlns:a16="http://schemas.microsoft.com/office/drawing/2014/main" id="{9C3D6E4C-EB8C-4324-A415-99CA60DDF8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22375" y="744538"/>
              <a:ext cx="11112" cy="58738"/>
            </a:xfrm>
            <a:custGeom>
              <a:avLst/>
              <a:gdLst>
                <a:gd name="T0" fmla="*/ 0 w 10"/>
                <a:gd name="T1" fmla="*/ 0 h 51"/>
                <a:gd name="T2" fmla="*/ 0 w 10"/>
                <a:gd name="T3" fmla="*/ 0 h 51"/>
                <a:gd name="T4" fmla="*/ 10 w 10"/>
                <a:gd name="T5" fmla="*/ 0 h 51"/>
                <a:gd name="T6" fmla="*/ 10 w 10"/>
                <a:gd name="T7" fmla="*/ 51 h 51"/>
                <a:gd name="T8" fmla="*/ 0 w 10"/>
                <a:gd name="T9" fmla="*/ 51 h 51"/>
                <a:gd name="T10" fmla="*/ 0 w 10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2" name="Freeform 103">
              <a:extLst>
                <a:ext uri="{FF2B5EF4-FFF2-40B4-BE49-F238E27FC236}">
                  <a16:creationId xmlns:a16="http://schemas.microsoft.com/office/drawing/2014/main" id="{3B78D8BC-3065-4054-A20D-079E9DEA98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6188" y="744538"/>
              <a:ext cx="57150" cy="58738"/>
            </a:xfrm>
            <a:custGeom>
              <a:avLst/>
              <a:gdLst>
                <a:gd name="T0" fmla="*/ 31 w 51"/>
                <a:gd name="T1" fmla="*/ 51 h 51"/>
                <a:gd name="T2" fmla="*/ 31 w 51"/>
                <a:gd name="T3" fmla="*/ 51 h 51"/>
                <a:gd name="T4" fmla="*/ 20 w 51"/>
                <a:gd name="T5" fmla="*/ 51 h 51"/>
                <a:gd name="T6" fmla="*/ 0 w 51"/>
                <a:gd name="T7" fmla="*/ 0 h 51"/>
                <a:gd name="T8" fmla="*/ 11 w 51"/>
                <a:gd name="T9" fmla="*/ 0 h 51"/>
                <a:gd name="T10" fmla="*/ 26 w 51"/>
                <a:gd name="T11" fmla="*/ 41 h 51"/>
                <a:gd name="T12" fmla="*/ 41 w 51"/>
                <a:gd name="T13" fmla="*/ 0 h 51"/>
                <a:gd name="T14" fmla="*/ 51 w 51"/>
                <a:gd name="T15" fmla="*/ 0 h 51"/>
                <a:gd name="T16" fmla="*/ 31 w 51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1">
                  <a:moveTo>
                    <a:pt x="31" y="51"/>
                  </a:moveTo>
                  <a:lnTo>
                    <a:pt x="31" y="51"/>
                  </a:lnTo>
                  <a:lnTo>
                    <a:pt x="20" y="5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6" y="4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3" name="Freeform 104">
              <a:extLst>
                <a:ext uri="{FF2B5EF4-FFF2-40B4-BE49-F238E27FC236}">
                  <a16:creationId xmlns:a16="http://schemas.microsoft.com/office/drawing/2014/main" id="{D2EBAB89-0FC2-410D-BFEB-EE48A2B17E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7625" y="744538"/>
              <a:ext cx="39687" cy="58738"/>
            </a:xfrm>
            <a:custGeom>
              <a:avLst/>
              <a:gdLst>
                <a:gd name="T0" fmla="*/ 0 w 35"/>
                <a:gd name="T1" fmla="*/ 51 h 51"/>
                <a:gd name="T2" fmla="*/ 0 w 35"/>
                <a:gd name="T3" fmla="*/ 51 h 51"/>
                <a:gd name="T4" fmla="*/ 0 w 35"/>
                <a:gd name="T5" fmla="*/ 0 h 51"/>
                <a:gd name="T6" fmla="*/ 34 w 35"/>
                <a:gd name="T7" fmla="*/ 0 h 51"/>
                <a:gd name="T8" fmla="*/ 34 w 35"/>
                <a:gd name="T9" fmla="*/ 7 h 51"/>
                <a:gd name="T10" fmla="*/ 9 w 35"/>
                <a:gd name="T11" fmla="*/ 7 h 51"/>
                <a:gd name="T12" fmla="*/ 9 w 35"/>
                <a:gd name="T13" fmla="*/ 21 h 51"/>
                <a:gd name="T14" fmla="*/ 32 w 35"/>
                <a:gd name="T15" fmla="*/ 21 h 51"/>
                <a:gd name="T16" fmla="*/ 32 w 35"/>
                <a:gd name="T17" fmla="*/ 28 h 51"/>
                <a:gd name="T18" fmla="*/ 9 w 35"/>
                <a:gd name="T19" fmla="*/ 28 h 51"/>
                <a:gd name="T20" fmla="*/ 9 w 35"/>
                <a:gd name="T21" fmla="*/ 43 h 51"/>
                <a:gd name="T22" fmla="*/ 35 w 35"/>
                <a:gd name="T23" fmla="*/ 43 h 51"/>
                <a:gd name="T24" fmla="*/ 35 w 35"/>
                <a:gd name="T25" fmla="*/ 51 h 51"/>
                <a:gd name="T26" fmla="*/ 0 w 35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51">
                  <a:moveTo>
                    <a:pt x="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9" y="7"/>
                  </a:lnTo>
                  <a:lnTo>
                    <a:pt x="9" y="21"/>
                  </a:lnTo>
                  <a:lnTo>
                    <a:pt x="32" y="21"/>
                  </a:lnTo>
                  <a:lnTo>
                    <a:pt x="32" y="28"/>
                  </a:lnTo>
                  <a:lnTo>
                    <a:pt x="9" y="28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35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4" name="Freeform 105">
              <a:extLst>
                <a:ext uri="{FF2B5EF4-FFF2-40B4-BE49-F238E27FC236}">
                  <a16:creationId xmlns:a16="http://schemas.microsoft.com/office/drawing/2014/main" id="{F486DFD7-EBBE-4708-BFCA-BFECAE2D5E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4775" y="744538"/>
              <a:ext cx="44450" cy="58738"/>
            </a:xfrm>
            <a:custGeom>
              <a:avLst/>
              <a:gdLst>
                <a:gd name="T0" fmla="*/ 18 w 41"/>
                <a:gd name="T1" fmla="*/ 7 h 51"/>
                <a:gd name="T2" fmla="*/ 18 w 41"/>
                <a:gd name="T3" fmla="*/ 7 h 51"/>
                <a:gd name="T4" fmla="*/ 10 w 41"/>
                <a:gd name="T5" fmla="*/ 7 h 51"/>
                <a:gd name="T6" fmla="*/ 10 w 41"/>
                <a:gd name="T7" fmla="*/ 22 h 51"/>
                <a:gd name="T8" fmla="*/ 18 w 41"/>
                <a:gd name="T9" fmla="*/ 22 h 51"/>
                <a:gd name="T10" fmla="*/ 27 w 41"/>
                <a:gd name="T11" fmla="*/ 14 h 51"/>
                <a:gd name="T12" fmla="*/ 18 w 41"/>
                <a:gd name="T13" fmla="*/ 7 h 51"/>
                <a:gd name="T14" fmla="*/ 18 w 41"/>
                <a:gd name="T15" fmla="*/ 7 h 51"/>
                <a:gd name="T16" fmla="*/ 30 w 41"/>
                <a:gd name="T17" fmla="*/ 51 h 51"/>
                <a:gd name="T18" fmla="*/ 30 w 41"/>
                <a:gd name="T19" fmla="*/ 51 h 51"/>
                <a:gd name="T20" fmla="*/ 20 w 41"/>
                <a:gd name="T21" fmla="*/ 35 h 51"/>
                <a:gd name="T22" fmla="*/ 12 w 41"/>
                <a:gd name="T23" fmla="*/ 29 h 51"/>
                <a:gd name="T24" fmla="*/ 10 w 41"/>
                <a:gd name="T25" fmla="*/ 29 h 51"/>
                <a:gd name="T26" fmla="*/ 10 w 41"/>
                <a:gd name="T27" fmla="*/ 51 h 51"/>
                <a:gd name="T28" fmla="*/ 0 w 41"/>
                <a:gd name="T29" fmla="*/ 51 h 51"/>
                <a:gd name="T30" fmla="*/ 0 w 41"/>
                <a:gd name="T31" fmla="*/ 0 h 51"/>
                <a:gd name="T32" fmla="*/ 20 w 41"/>
                <a:gd name="T33" fmla="*/ 0 h 51"/>
                <a:gd name="T34" fmla="*/ 37 w 41"/>
                <a:gd name="T35" fmla="*/ 14 h 51"/>
                <a:gd name="T36" fmla="*/ 24 w 41"/>
                <a:gd name="T37" fmla="*/ 28 h 51"/>
                <a:gd name="T38" fmla="*/ 28 w 41"/>
                <a:gd name="T39" fmla="*/ 32 h 51"/>
                <a:gd name="T40" fmla="*/ 41 w 41"/>
                <a:gd name="T41" fmla="*/ 51 h 51"/>
                <a:gd name="T42" fmla="*/ 30 w 41"/>
                <a:gd name="T4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51">
                  <a:moveTo>
                    <a:pt x="18" y="7"/>
                  </a:moveTo>
                  <a:lnTo>
                    <a:pt x="18" y="7"/>
                  </a:lnTo>
                  <a:lnTo>
                    <a:pt x="10" y="7"/>
                  </a:lnTo>
                  <a:lnTo>
                    <a:pt x="10" y="22"/>
                  </a:lnTo>
                  <a:lnTo>
                    <a:pt x="18" y="22"/>
                  </a:lnTo>
                  <a:cubicBezTo>
                    <a:pt x="25" y="22"/>
                    <a:pt x="27" y="18"/>
                    <a:pt x="27" y="14"/>
                  </a:cubicBezTo>
                  <a:cubicBezTo>
                    <a:pt x="27" y="10"/>
                    <a:pt x="24" y="7"/>
                    <a:pt x="18" y="7"/>
                  </a:cubicBezTo>
                  <a:lnTo>
                    <a:pt x="18" y="7"/>
                  </a:lnTo>
                  <a:close/>
                  <a:moveTo>
                    <a:pt x="30" y="51"/>
                  </a:moveTo>
                  <a:lnTo>
                    <a:pt x="30" y="51"/>
                  </a:lnTo>
                  <a:lnTo>
                    <a:pt x="20" y="35"/>
                  </a:lnTo>
                  <a:cubicBezTo>
                    <a:pt x="17" y="31"/>
                    <a:pt x="15" y="29"/>
                    <a:pt x="12" y="29"/>
                  </a:cubicBezTo>
                  <a:lnTo>
                    <a:pt x="10" y="29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20" y="0"/>
                  </a:lnTo>
                  <a:cubicBezTo>
                    <a:pt x="29" y="0"/>
                    <a:pt x="37" y="4"/>
                    <a:pt x="37" y="14"/>
                  </a:cubicBezTo>
                  <a:cubicBezTo>
                    <a:pt x="37" y="24"/>
                    <a:pt x="28" y="27"/>
                    <a:pt x="24" y="28"/>
                  </a:cubicBezTo>
                  <a:cubicBezTo>
                    <a:pt x="25" y="29"/>
                    <a:pt x="27" y="31"/>
                    <a:pt x="28" y="32"/>
                  </a:cubicBezTo>
                  <a:lnTo>
                    <a:pt x="41" y="51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5" name="Freeform 106">
              <a:extLst>
                <a:ext uri="{FF2B5EF4-FFF2-40B4-BE49-F238E27FC236}">
                  <a16:creationId xmlns:a16="http://schemas.microsoft.com/office/drawing/2014/main" id="{43E2D2E0-8D82-4E04-B7EB-C4E8249AC0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0338" y="744538"/>
              <a:ext cx="42862" cy="58738"/>
            </a:xfrm>
            <a:custGeom>
              <a:avLst/>
              <a:gdLst>
                <a:gd name="T0" fmla="*/ 18 w 38"/>
                <a:gd name="T1" fmla="*/ 53 h 53"/>
                <a:gd name="T2" fmla="*/ 18 w 38"/>
                <a:gd name="T3" fmla="*/ 53 h 53"/>
                <a:gd name="T4" fmla="*/ 0 w 38"/>
                <a:gd name="T5" fmla="*/ 45 h 53"/>
                <a:gd name="T6" fmla="*/ 4 w 38"/>
                <a:gd name="T7" fmla="*/ 39 h 53"/>
                <a:gd name="T8" fmla="*/ 19 w 38"/>
                <a:gd name="T9" fmla="*/ 46 h 53"/>
                <a:gd name="T10" fmla="*/ 28 w 38"/>
                <a:gd name="T11" fmla="*/ 39 h 53"/>
                <a:gd name="T12" fmla="*/ 21 w 38"/>
                <a:gd name="T13" fmla="*/ 31 h 53"/>
                <a:gd name="T14" fmla="*/ 11 w 38"/>
                <a:gd name="T15" fmla="*/ 27 h 53"/>
                <a:gd name="T16" fmla="*/ 1 w 38"/>
                <a:gd name="T17" fmla="*/ 14 h 53"/>
                <a:gd name="T18" fmla="*/ 19 w 38"/>
                <a:gd name="T19" fmla="*/ 0 h 53"/>
                <a:gd name="T20" fmla="*/ 36 w 38"/>
                <a:gd name="T21" fmla="*/ 7 h 53"/>
                <a:gd name="T22" fmla="*/ 32 w 38"/>
                <a:gd name="T23" fmla="*/ 13 h 53"/>
                <a:gd name="T24" fmla="*/ 19 w 38"/>
                <a:gd name="T25" fmla="*/ 7 h 53"/>
                <a:gd name="T26" fmla="*/ 11 w 38"/>
                <a:gd name="T27" fmla="*/ 13 h 53"/>
                <a:gd name="T28" fmla="*/ 17 w 38"/>
                <a:gd name="T29" fmla="*/ 19 h 53"/>
                <a:gd name="T30" fmla="*/ 28 w 38"/>
                <a:gd name="T31" fmla="*/ 24 h 53"/>
                <a:gd name="T32" fmla="*/ 38 w 38"/>
                <a:gd name="T33" fmla="*/ 38 h 53"/>
                <a:gd name="T34" fmla="*/ 18 w 38"/>
                <a:gd name="T3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53">
                  <a:moveTo>
                    <a:pt x="18" y="53"/>
                  </a:moveTo>
                  <a:lnTo>
                    <a:pt x="18" y="53"/>
                  </a:lnTo>
                  <a:cubicBezTo>
                    <a:pt x="8" y="53"/>
                    <a:pt x="3" y="48"/>
                    <a:pt x="0" y="45"/>
                  </a:cubicBezTo>
                  <a:lnTo>
                    <a:pt x="4" y="39"/>
                  </a:lnTo>
                  <a:cubicBezTo>
                    <a:pt x="8" y="43"/>
                    <a:pt x="12" y="46"/>
                    <a:pt x="19" y="46"/>
                  </a:cubicBezTo>
                  <a:cubicBezTo>
                    <a:pt x="25" y="46"/>
                    <a:pt x="28" y="42"/>
                    <a:pt x="28" y="39"/>
                  </a:cubicBezTo>
                  <a:cubicBezTo>
                    <a:pt x="28" y="35"/>
                    <a:pt x="25" y="33"/>
                    <a:pt x="21" y="31"/>
                  </a:cubicBezTo>
                  <a:lnTo>
                    <a:pt x="11" y="27"/>
                  </a:lnTo>
                  <a:cubicBezTo>
                    <a:pt x="6" y="25"/>
                    <a:pt x="1" y="21"/>
                    <a:pt x="1" y="14"/>
                  </a:cubicBezTo>
                  <a:cubicBezTo>
                    <a:pt x="1" y="5"/>
                    <a:pt x="11" y="0"/>
                    <a:pt x="19" y="0"/>
                  </a:cubicBezTo>
                  <a:cubicBezTo>
                    <a:pt x="26" y="0"/>
                    <a:pt x="32" y="2"/>
                    <a:pt x="36" y="7"/>
                  </a:cubicBezTo>
                  <a:lnTo>
                    <a:pt x="32" y="13"/>
                  </a:lnTo>
                  <a:cubicBezTo>
                    <a:pt x="29" y="9"/>
                    <a:pt x="26" y="7"/>
                    <a:pt x="19" y="7"/>
                  </a:cubicBezTo>
                  <a:cubicBezTo>
                    <a:pt x="14" y="7"/>
                    <a:pt x="11" y="10"/>
                    <a:pt x="11" y="13"/>
                  </a:cubicBezTo>
                  <a:cubicBezTo>
                    <a:pt x="11" y="16"/>
                    <a:pt x="14" y="18"/>
                    <a:pt x="17" y="19"/>
                  </a:cubicBezTo>
                  <a:lnTo>
                    <a:pt x="28" y="24"/>
                  </a:lnTo>
                  <a:cubicBezTo>
                    <a:pt x="33" y="26"/>
                    <a:pt x="38" y="30"/>
                    <a:pt x="38" y="38"/>
                  </a:cubicBezTo>
                  <a:cubicBezTo>
                    <a:pt x="38" y="43"/>
                    <a:pt x="34" y="53"/>
                    <a:pt x="18" y="53"/>
                  </a:cubicBez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6" name="Freeform 107">
              <a:extLst>
                <a:ext uri="{FF2B5EF4-FFF2-40B4-BE49-F238E27FC236}">
                  <a16:creationId xmlns:a16="http://schemas.microsoft.com/office/drawing/2014/main" id="{B4C2C556-91AA-4281-A63D-F3DD32A468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2250" y="744538"/>
              <a:ext cx="9525" cy="58738"/>
            </a:xfrm>
            <a:custGeom>
              <a:avLst/>
              <a:gdLst>
                <a:gd name="T0" fmla="*/ 0 w 10"/>
                <a:gd name="T1" fmla="*/ 0 h 51"/>
                <a:gd name="T2" fmla="*/ 0 w 10"/>
                <a:gd name="T3" fmla="*/ 0 h 51"/>
                <a:gd name="T4" fmla="*/ 10 w 10"/>
                <a:gd name="T5" fmla="*/ 0 h 51"/>
                <a:gd name="T6" fmla="*/ 10 w 10"/>
                <a:gd name="T7" fmla="*/ 51 h 51"/>
                <a:gd name="T8" fmla="*/ 0 w 10"/>
                <a:gd name="T9" fmla="*/ 51 h 51"/>
                <a:gd name="T10" fmla="*/ 0 w 10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7" name="Freeform 108">
              <a:extLst>
                <a:ext uri="{FF2B5EF4-FFF2-40B4-BE49-F238E27FC236}">
                  <a16:creationId xmlns:a16="http://schemas.microsoft.com/office/drawing/2014/main" id="{664C9B2C-E371-4410-960F-2522F31207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7650" y="744538"/>
              <a:ext cx="49212" cy="58738"/>
            </a:xfrm>
            <a:custGeom>
              <a:avLst/>
              <a:gdLst>
                <a:gd name="T0" fmla="*/ 26 w 44"/>
                <a:gd name="T1" fmla="*/ 7 h 51"/>
                <a:gd name="T2" fmla="*/ 26 w 44"/>
                <a:gd name="T3" fmla="*/ 7 h 51"/>
                <a:gd name="T4" fmla="*/ 26 w 44"/>
                <a:gd name="T5" fmla="*/ 51 h 51"/>
                <a:gd name="T6" fmla="*/ 17 w 44"/>
                <a:gd name="T7" fmla="*/ 51 h 51"/>
                <a:gd name="T8" fmla="*/ 17 w 44"/>
                <a:gd name="T9" fmla="*/ 7 h 51"/>
                <a:gd name="T10" fmla="*/ 0 w 44"/>
                <a:gd name="T11" fmla="*/ 7 h 51"/>
                <a:gd name="T12" fmla="*/ 0 w 44"/>
                <a:gd name="T13" fmla="*/ 0 h 51"/>
                <a:gd name="T14" fmla="*/ 44 w 44"/>
                <a:gd name="T15" fmla="*/ 0 h 51"/>
                <a:gd name="T16" fmla="*/ 44 w 44"/>
                <a:gd name="T17" fmla="*/ 7 h 51"/>
                <a:gd name="T18" fmla="*/ 26 w 44"/>
                <a:gd name="T19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1">
                  <a:moveTo>
                    <a:pt x="26" y="7"/>
                  </a:moveTo>
                  <a:lnTo>
                    <a:pt x="26" y="7"/>
                  </a:lnTo>
                  <a:lnTo>
                    <a:pt x="26" y="51"/>
                  </a:lnTo>
                  <a:lnTo>
                    <a:pt x="17" y="51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7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8" name="Freeform 109">
              <a:extLst>
                <a:ext uri="{FF2B5EF4-FFF2-40B4-BE49-F238E27FC236}">
                  <a16:creationId xmlns:a16="http://schemas.microsoft.com/office/drawing/2014/main" id="{5DAE6C9C-31E8-44BA-A5F9-D4503D5EC0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4800" y="728663"/>
              <a:ext cx="55562" cy="74613"/>
            </a:xfrm>
            <a:custGeom>
              <a:avLst/>
              <a:gdLst>
                <a:gd name="T0" fmla="*/ 32 w 51"/>
                <a:gd name="T1" fmla="*/ 10 h 66"/>
                <a:gd name="T2" fmla="*/ 32 w 51"/>
                <a:gd name="T3" fmla="*/ 10 h 66"/>
                <a:gd name="T4" fmla="*/ 27 w 51"/>
                <a:gd name="T5" fmla="*/ 5 h 66"/>
                <a:gd name="T6" fmla="*/ 32 w 51"/>
                <a:gd name="T7" fmla="*/ 0 h 66"/>
                <a:gd name="T8" fmla="*/ 37 w 51"/>
                <a:gd name="T9" fmla="*/ 5 h 66"/>
                <a:gd name="T10" fmla="*/ 32 w 51"/>
                <a:gd name="T11" fmla="*/ 10 h 66"/>
                <a:gd name="T12" fmla="*/ 32 w 51"/>
                <a:gd name="T13" fmla="*/ 10 h 66"/>
                <a:gd name="T14" fmla="*/ 25 w 51"/>
                <a:gd name="T15" fmla="*/ 24 h 66"/>
                <a:gd name="T16" fmla="*/ 25 w 51"/>
                <a:gd name="T17" fmla="*/ 24 h 66"/>
                <a:gd name="T18" fmla="*/ 17 w 51"/>
                <a:gd name="T19" fmla="*/ 46 h 66"/>
                <a:gd name="T20" fmla="*/ 33 w 51"/>
                <a:gd name="T21" fmla="*/ 46 h 66"/>
                <a:gd name="T22" fmla="*/ 25 w 51"/>
                <a:gd name="T23" fmla="*/ 24 h 66"/>
                <a:gd name="T24" fmla="*/ 25 w 51"/>
                <a:gd name="T25" fmla="*/ 24 h 66"/>
                <a:gd name="T26" fmla="*/ 18 w 51"/>
                <a:gd name="T27" fmla="*/ 10 h 66"/>
                <a:gd name="T28" fmla="*/ 18 w 51"/>
                <a:gd name="T29" fmla="*/ 10 h 66"/>
                <a:gd name="T30" fmla="*/ 13 w 51"/>
                <a:gd name="T31" fmla="*/ 5 h 66"/>
                <a:gd name="T32" fmla="*/ 18 w 51"/>
                <a:gd name="T33" fmla="*/ 0 h 66"/>
                <a:gd name="T34" fmla="*/ 23 w 51"/>
                <a:gd name="T35" fmla="*/ 5 h 66"/>
                <a:gd name="T36" fmla="*/ 18 w 51"/>
                <a:gd name="T37" fmla="*/ 10 h 66"/>
                <a:gd name="T38" fmla="*/ 18 w 51"/>
                <a:gd name="T39" fmla="*/ 10 h 66"/>
                <a:gd name="T40" fmla="*/ 40 w 51"/>
                <a:gd name="T41" fmla="*/ 66 h 66"/>
                <a:gd name="T42" fmla="*/ 40 w 51"/>
                <a:gd name="T43" fmla="*/ 66 h 66"/>
                <a:gd name="T44" fmla="*/ 36 w 51"/>
                <a:gd name="T45" fmla="*/ 53 h 66"/>
                <a:gd name="T46" fmla="*/ 15 w 51"/>
                <a:gd name="T47" fmla="*/ 53 h 66"/>
                <a:gd name="T48" fmla="*/ 10 w 51"/>
                <a:gd name="T49" fmla="*/ 66 h 66"/>
                <a:gd name="T50" fmla="*/ 0 w 51"/>
                <a:gd name="T51" fmla="*/ 66 h 66"/>
                <a:gd name="T52" fmla="*/ 20 w 51"/>
                <a:gd name="T53" fmla="*/ 15 h 66"/>
                <a:gd name="T54" fmla="*/ 30 w 51"/>
                <a:gd name="T55" fmla="*/ 15 h 66"/>
                <a:gd name="T56" fmla="*/ 51 w 51"/>
                <a:gd name="T57" fmla="*/ 66 h 66"/>
                <a:gd name="T58" fmla="*/ 40 w 51"/>
                <a:gd name="T5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66">
                  <a:moveTo>
                    <a:pt x="32" y="10"/>
                  </a:moveTo>
                  <a:lnTo>
                    <a:pt x="32" y="10"/>
                  </a:lnTo>
                  <a:cubicBezTo>
                    <a:pt x="29" y="10"/>
                    <a:pt x="27" y="8"/>
                    <a:pt x="27" y="5"/>
                  </a:cubicBezTo>
                  <a:cubicBezTo>
                    <a:pt x="27" y="3"/>
                    <a:pt x="29" y="0"/>
                    <a:pt x="32" y="0"/>
                  </a:cubicBezTo>
                  <a:cubicBezTo>
                    <a:pt x="35" y="0"/>
                    <a:pt x="37" y="3"/>
                    <a:pt x="37" y="5"/>
                  </a:cubicBezTo>
                  <a:cubicBezTo>
                    <a:pt x="37" y="8"/>
                    <a:pt x="35" y="10"/>
                    <a:pt x="32" y="10"/>
                  </a:cubicBezTo>
                  <a:lnTo>
                    <a:pt x="32" y="10"/>
                  </a:lnTo>
                  <a:close/>
                  <a:moveTo>
                    <a:pt x="25" y="24"/>
                  </a:moveTo>
                  <a:lnTo>
                    <a:pt x="25" y="24"/>
                  </a:lnTo>
                  <a:lnTo>
                    <a:pt x="17" y="46"/>
                  </a:lnTo>
                  <a:lnTo>
                    <a:pt x="33" y="46"/>
                  </a:lnTo>
                  <a:lnTo>
                    <a:pt x="25" y="24"/>
                  </a:lnTo>
                  <a:lnTo>
                    <a:pt x="25" y="24"/>
                  </a:lnTo>
                  <a:close/>
                  <a:moveTo>
                    <a:pt x="18" y="10"/>
                  </a:moveTo>
                  <a:lnTo>
                    <a:pt x="18" y="10"/>
                  </a:lnTo>
                  <a:cubicBezTo>
                    <a:pt x="15" y="10"/>
                    <a:pt x="13" y="8"/>
                    <a:pt x="13" y="5"/>
                  </a:cubicBezTo>
                  <a:cubicBezTo>
                    <a:pt x="13" y="3"/>
                    <a:pt x="15" y="0"/>
                    <a:pt x="18" y="0"/>
                  </a:cubicBezTo>
                  <a:cubicBezTo>
                    <a:pt x="21" y="0"/>
                    <a:pt x="23" y="3"/>
                    <a:pt x="23" y="5"/>
                  </a:cubicBezTo>
                  <a:cubicBezTo>
                    <a:pt x="23" y="8"/>
                    <a:pt x="21" y="10"/>
                    <a:pt x="18" y="10"/>
                  </a:cubicBezTo>
                  <a:lnTo>
                    <a:pt x="18" y="10"/>
                  </a:lnTo>
                  <a:close/>
                  <a:moveTo>
                    <a:pt x="40" y="66"/>
                  </a:moveTo>
                  <a:lnTo>
                    <a:pt x="40" y="66"/>
                  </a:lnTo>
                  <a:lnTo>
                    <a:pt x="36" y="53"/>
                  </a:lnTo>
                  <a:lnTo>
                    <a:pt x="15" y="53"/>
                  </a:lnTo>
                  <a:lnTo>
                    <a:pt x="10" y="66"/>
                  </a:lnTo>
                  <a:lnTo>
                    <a:pt x="0" y="66"/>
                  </a:lnTo>
                  <a:lnTo>
                    <a:pt x="20" y="15"/>
                  </a:lnTo>
                  <a:lnTo>
                    <a:pt x="30" y="15"/>
                  </a:lnTo>
                  <a:lnTo>
                    <a:pt x="51" y="66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9" name="Freeform 110">
              <a:extLst>
                <a:ext uri="{FF2B5EF4-FFF2-40B4-BE49-F238E27FC236}">
                  <a16:creationId xmlns:a16="http://schemas.microsoft.com/office/drawing/2014/main" id="{51AE1367-EADA-44F2-8B06-8CEF15F568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8300" y="744538"/>
              <a:ext cx="47625" cy="58738"/>
            </a:xfrm>
            <a:custGeom>
              <a:avLst/>
              <a:gdLst>
                <a:gd name="T0" fmla="*/ 27 w 44"/>
                <a:gd name="T1" fmla="*/ 7 h 51"/>
                <a:gd name="T2" fmla="*/ 27 w 44"/>
                <a:gd name="T3" fmla="*/ 7 h 51"/>
                <a:gd name="T4" fmla="*/ 27 w 44"/>
                <a:gd name="T5" fmla="*/ 51 h 51"/>
                <a:gd name="T6" fmla="*/ 17 w 44"/>
                <a:gd name="T7" fmla="*/ 51 h 51"/>
                <a:gd name="T8" fmla="*/ 17 w 44"/>
                <a:gd name="T9" fmla="*/ 7 h 51"/>
                <a:gd name="T10" fmla="*/ 0 w 44"/>
                <a:gd name="T11" fmla="*/ 7 h 51"/>
                <a:gd name="T12" fmla="*/ 0 w 44"/>
                <a:gd name="T13" fmla="*/ 0 h 51"/>
                <a:gd name="T14" fmla="*/ 44 w 44"/>
                <a:gd name="T15" fmla="*/ 0 h 51"/>
                <a:gd name="T16" fmla="*/ 44 w 44"/>
                <a:gd name="T17" fmla="*/ 7 h 51"/>
                <a:gd name="T18" fmla="*/ 27 w 44"/>
                <a:gd name="T19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1">
                  <a:moveTo>
                    <a:pt x="27" y="7"/>
                  </a:moveTo>
                  <a:lnTo>
                    <a:pt x="27" y="7"/>
                  </a:lnTo>
                  <a:lnTo>
                    <a:pt x="27" y="51"/>
                  </a:lnTo>
                  <a:lnTo>
                    <a:pt x="17" y="51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7"/>
                  </a:lnTo>
                  <a:lnTo>
                    <a:pt x="27" y="7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0" name="Freeform 111">
              <a:extLst>
                <a:ext uri="{FF2B5EF4-FFF2-40B4-BE49-F238E27FC236}">
                  <a16:creationId xmlns:a16="http://schemas.microsoft.com/office/drawing/2014/main" id="{649B66AB-8239-4007-B8D6-F677ED0F35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263" y="849313"/>
              <a:ext cx="61912" cy="58738"/>
            </a:xfrm>
            <a:custGeom>
              <a:avLst/>
              <a:gdLst>
                <a:gd name="T0" fmla="*/ 48 w 57"/>
                <a:gd name="T1" fmla="*/ 51 h 51"/>
                <a:gd name="T2" fmla="*/ 48 w 57"/>
                <a:gd name="T3" fmla="*/ 51 h 51"/>
                <a:gd name="T4" fmla="*/ 46 w 57"/>
                <a:gd name="T5" fmla="*/ 12 h 51"/>
                <a:gd name="T6" fmla="*/ 33 w 57"/>
                <a:gd name="T7" fmla="*/ 44 h 51"/>
                <a:gd name="T8" fmla="*/ 24 w 57"/>
                <a:gd name="T9" fmla="*/ 44 h 51"/>
                <a:gd name="T10" fmla="*/ 11 w 57"/>
                <a:gd name="T11" fmla="*/ 12 h 51"/>
                <a:gd name="T12" fmla="*/ 10 w 57"/>
                <a:gd name="T13" fmla="*/ 51 h 51"/>
                <a:gd name="T14" fmla="*/ 0 w 57"/>
                <a:gd name="T15" fmla="*/ 51 h 51"/>
                <a:gd name="T16" fmla="*/ 3 w 57"/>
                <a:gd name="T17" fmla="*/ 0 h 51"/>
                <a:gd name="T18" fmla="*/ 15 w 57"/>
                <a:gd name="T19" fmla="*/ 0 h 51"/>
                <a:gd name="T20" fmla="*/ 29 w 57"/>
                <a:gd name="T21" fmla="*/ 34 h 51"/>
                <a:gd name="T22" fmla="*/ 42 w 57"/>
                <a:gd name="T23" fmla="*/ 0 h 51"/>
                <a:gd name="T24" fmla="*/ 54 w 57"/>
                <a:gd name="T25" fmla="*/ 0 h 51"/>
                <a:gd name="T26" fmla="*/ 57 w 57"/>
                <a:gd name="T27" fmla="*/ 51 h 51"/>
                <a:gd name="T28" fmla="*/ 48 w 57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51">
                  <a:moveTo>
                    <a:pt x="48" y="51"/>
                  </a:moveTo>
                  <a:lnTo>
                    <a:pt x="48" y="51"/>
                  </a:lnTo>
                  <a:lnTo>
                    <a:pt x="46" y="12"/>
                  </a:lnTo>
                  <a:lnTo>
                    <a:pt x="33" y="44"/>
                  </a:lnTo>
                  <a:lnTo>
                    <a:pt x="24" y="44"/>
                  </a:lnTo>
                  <a:lnTo>
                    <a:pt x="11" y="12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3" y="0"/>
                  </a:lnTo>
                  <a:lnTo>
                    <a:pt x="15" y="0"/>
                  </a:lnTo>
                  <a:lnTo>
                    <a:pt x="29" y="3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7" y="51"/>
                  </a:lnTo>
                  <a:lnTo>
                    <a:pt x="48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1" name="Freeform 112">
              <a:extLst>
                <a:ext uri="{FF2B5EF4-FFF2-40B4-BE49-F238E27FC236}">
                  <a16:creationId xmlns:a16="http://schemas.microsoft.com/office/drawing/2014/main" id="{5D6FCCF2-67B9-4430-968C-798DDA43D9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6813" y="833438"/>
              <a:ext cx="46037" cy="74613"/>
            </a:xfrm>
            <a:custGeom>
              <a:avLst/>
              <a:gdLst>
                <a:gd name="T0" fmla="*/ 28 w 43"/>
                <a:gd name="T1" fmla="*/ 9 h 66"/>
                <a:gd name="T2" fmla="*/ 28 w 43"/>
                <a:gd name="T3" fmla="*/ 9 h 66"/>
                <a:gd name="T4" fmla="*/ 23 w 43"/>
                <a:gd name="T5" fmla="*/ 5 h 66"/>
                <a:gd name="T6" fmla="*/ 28 w 43"/>
                <a:gd name="T7" fmla="*/ 0 h 66"/>
                <a:gd name="T8" fmla="*/ 33 w 43"/>
                <a:gd name="T9" fmla="*/ 5 h 66"/>
                <a:gd name="T10" fmla="*/ 28 w 43"/>
                <a:gd name="T11" fmla="*/ 9 h 66"/>
                <a:gd name="T12" fmla="*/ 28 w 43"/>
                <a:gd name="T13" fmla="*/ 9 h 66"/>
                <a:gd name="T14" fmla="*/ 14 w 43"/>
                <a:gd name="T15" fmla="*/ 9 h 66"/>
                <a:gd name="T16" fmla="*/ 14 w 43"/>
                <a:gd name="T17" fmla="*/ 9 h 66"/>
                <a:gd name="T18" fmla="*/ 9 w 43"/>
                <a:gd name="T19" fmla="*/ 5 h 66"/>
                <a:gd name="T20" fmla="*/ 14 w 43"/>
                <a:gd name="T21" fmla="*/ 0 h 66"/>
                <a:gd name="T22" fmla="*/ 19 w 43"/>
                <a:gd name="T23" fmla="*/ 5 h 66"/>
                <a:gd name="T24" fmla="*/ 14 w 43"/>
                <a:gd name="T25" fmla="*/ 9 h 66"/>
                <a:gd name="T26" fmla="*/ 14 w 43"/>
                <a:gd name="T27" fmla="*/ 9 h 66"/>
                <a:gd name="T28" fmla="*/ 22 w 43"/>
                <a:gd name="T29" fmla="*/ 66 h 66"/>
                <a:gd name="T30" fmla="*/ 22 w 43"/>
                <a:gd name="T31" fmla="*/ 66 h 66"/>
                <a:gd name="T32" fmla="*/ 0 w 43"/>
                <a:gd name="T33" fmla="*/ 45 h 66"/>
                <a:gd name="T34" fmla="*/ 0 w 43"/>
                <a:gd name="T35" fmla="*/ 14 h 66"/>
                <a:gd name="T36" fmla="*/ 10 w 43"/>
                <a:gd name="T37" fmla="*/ 14 h 66"/>
                <a:gd name="T38" fmla="*/ 10 w 43"/>
                <a:gd name="T39" fmla="*/ 46 h 66"/>
                <a:gd name="T40" fmla="*/ 22 w 43"/>
                <a:gd name="T41" fmla="*/ 59 h 66"/>
                <a:gd name="T42" fmla="*/ 33 w 43"/>
                <a:gd name="T43" fmla="*/ 46 h 66"/>
                <a:gd name="T44" fmla="*/ 33 w 43"/>
                <a:gd name="T45" fmla="*/ 14 h 66"/>
                <a:gd name="T46" fmla="*/ 43 w 43"/>
                <a:gd name="T47" fmla="*/ 14 h 66"/>
                <a:gd name="T48" fmla="*/ 43 w 43"/>
                <a:gd name="T49" fmla="*/ 45 h 66"/>
                <a:gd name="T50" fmla="*/ 22 w 43"/>
                <a:gd name="T5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66">
                  <a:moveTo>
                    <a:pt x="28" y="9"/>
                  </a:moveTo>
                  <a:lnTo>
                    <a:pt x="28" y="9"/>
                  </a:lnTo>
                  <a:cubicBezTo>
                    <a:pt x="25" y="9"/>
                    <a:pt x="23" y="7"/>
                    <a:pt x="23" y="5"/>
                  </a:cubicBezTo>
                  <a:cubicBezTo>
                    <a:pt x="23" y="2"/>
                    <a:pt x="25" y="0"/>
                    <a:pt x="28" y="0"/>
                  </a:cubicBezTo>
                  <a:cubicBezTo>
                    <a:pt x="31" y="0"/>
                    <a:pt x="33" y="2"/>
                    <a:pt x="33" y="5"/>
                  </a:cubicBezTo>
                  <a:cubicBezTo>
                    <a:pt x="33" y="7"/>
                    <a:pt x="31" y="9"/>
                    <a:pt x="28" y="9"/>
                  </a:cubicBezTo>
                  <a:lnTo>
                    <a:pt x="28" y="9"/>
                  </a:lnTo>
                  <a:close/>
                  <a:moveTo>
                    <a:pt x="14" y="9"/>
                  </a:moveTo>
                  <a:lnTo>
                    <a:pt x="14" y="9"/>
                  </a:lnTo>
                  <a:cubicBezTo>
                    <a:pt x="11" y="9"/>
                    <a:pt x="9" y="7"/>
                    <a:pt x="9" y="5"/>
                  </a:cubicBezTo>
                  <a:cubicBezTo>
                    <a:pt x="9" y="2"/>
                    <a:pt x="11" y="0"/>
                    <a:pt x="14" y="0"/>
                  </a:cubicBezTo>
                  <a:cubicBezTo>
                    <a:pt x="17" y="0"/>
                    <a:pt x="19" y="2"/>
                    <a:pt x="19" y="5"/>
                  </a:cubicBezTo>
                  <a:cubicBezTo>
                    <a:pt x="19" y="7"/>
                    <a:pt x="17" y="9"/>
                    <a:pt x="14" y="9"/>
                  </a:cubicBezTo>
                  <a:lnTo>
                    <a:pt x="14" y="9"/>
                  </a:lnTo>
                  <a:close/>
                  <a:moveTo>
                    <a:pt x="22" y="66"/>
                  </a:moveTo>
                  <a:lnTo>
                    <a:pt x="22" y="66"/>
                  </a:lnTo>
                  <a:cubicBezTo>
                    <a:pt x="11" y="66"/>
                    <a:pt x="0" y="62"/>
                    <a:pt x="0" y="45"/>
                  </a:cubicBezTo>
                  <a:lnTo>
                    <a:pt x="0" y="14"/>
                  </a:lnTo>
                  <a:lnTo>
                    <a:pt x="10" y="14"/>
                  </a:lnTo>
                  <a:lnTo>
                    <a:pt x="10" y="46"/>
                  </a:lnTo>
                  <a:cubicBezTo>
                    <a:pt x="10" y="54"/>
                    <a:pt x="14" y="59"/>
                    <a:pt x="22" y="59"/>
                  </a:cubicBezTo>
                  <a:cubicBezTo>
                    <a:pt x="29" y="59"/>
                    <a:pt x="33" y="54"/>
                    <a:pt x="33" y="46"/>
                  </a:cubicBezTo>
                  <a:lnTo>
                    <a:pt x="33" y="14"/>
                  </a:lnTo>
                  <a:lnTo>
                    <a:pt x="43" y="14"/>
                  </a:lnTo>
                  <a:lnTo>
                    <a:pt x="43" y="45"/>
                  </a:lnTo>
                  <a:cubicBezTo>
                    <a:pt x="43" y="61"/>
                    <a:pt x="32" y="66"/>
                    <a:pt x="22" y="66"/>
                  </a:cubicBez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2" name="Freeform 113">
              <a:extLst>
                <a:ext uri="{FF2B5EF4-FFF2-40B4-BE49-F238E27FC236}">
                  <a16:creationId xmlns:a16="http://schemas.microsoft.com/office/drawing/2014/main" id="{C542FC67-FDB1-44A8-B94E-1FBF8CCBF5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5075" y="849313"/>
              <a:ext cx="47625" cy="58738"/>
            </a:xfrm>
            <a:custGeom>
              <a:avLst/>
              <a:gdLst>
                <a:gd name="T0" fmla="*/ 31 w 43"/>
                <a:gd name="T1" fmla="*/ 51 h 51"/>
                <a:gd name="T2" fmla="*/ 31 w 43"/>
                <a:gd name="T3" fmla="*/ 51 h 51"/>
                <a:gd name="T4" fmla="*/ 9 w 43"/>
                <a:gd name="T5" fmla="*/ 13 h 51"/>
                <a:gd name="T6" fmla="*/ 9 w 43"/>
                <a:gd name="T7" fmla="*/ 51 h 51"/>
                <a:gd name="T8" fmla="*/ 0 w 43"/>
                <a:gd name="T9" fmla="*/ 51 h 51"/>
                <a:gd name="T10" fmla="*/ 0 w 43"/>
                <a:gd name="T11" fmla="*/ 0 h 51"/>
                <a:gd name="T12" fmla="*/ 12 w 43"/>
                <a:gd name="T13" fmla="*/ 0 h 51"/>
                <a:gd name="T14" fmla="*/ 34 w 43"/>
                <a:gd name="T15" fmla="*/ 38 h 51"/>
                <a:gd name="T16" fmla="*/ 34 w 43"/>
                <a:gd name="T17" fmla="*/ 0 h 51"/>
                <a:gd name="T18" fmla="*/ 43 w 43"/>
                <a:gd name="T19" fmla="*/ 0 h 51"/>
                <a:gd name="T20" fmla="*/ 43 w 43"/>
                <a:gd name="T21" fmla="*/ 51 h 51"/>
                <a:gd name="T22" fmla="*/ 31 w 43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1">
                  <a:moveTo>
                    <a:pt x="31" y="51"/>
                  </a:moveTo>
                  <a:lnTo>
                    <a:pt x="31" y="51"/>
                  </a:lnTo>
                  <a:lnTo>
                    <a:pt x="9" y="13"/>
                  </a:lnTo>
                  <a:lnTo>
                    <a:pt x="9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4" y="38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51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3" name="Freeform 114">
              <a:extLst>
                <a:ext uri="{FF2B5EF4-FFF2-40B4-BE49-F238E27FC236}">
                  <a16:creationId xmlns:a16="http://schemas.microsoft.com/office/drawing/2014/main" id="{02395341-0C19-4543-B385-BAF1D72697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0163" y="849313"/>
              <a:ext cx="47625" cy="58738"/>
            </a:xfrm>
            <a:custGeom>
              <a:avLst/>
              <a:gdLst>
                <a:gd name="T0" fmla="*/ 25 w 43"/>
                <a:gd name="T1" fmla="*/ 53 h 53"/>
                <a:gd name="T2" fmla="*/ 25 w 43"/>
                <a:gd name="T3" fmla="*/ 53 h 53"/>
                <a:gd name="T4" fmla="*/ 0 w 43"/>
                <a:gd name="T5" fmla="*/ 26 h 53"/>
                <a:gd name="T6" fmla="*/ 25 w 43"/>
                <a:gd name="T7" fmla="*/ 0 h 53"/>
                <a:gd name="T8" fmla="*/ 41 w 43"/>
                <a:gd name="T9" fmla="*/ 7 h 53"/>
                <a:gd name="T10" fmla="*/ 38 w 43"/>
                <a:gd name="T11" fmla="*/ 14 h 53"/>
                <a:gd name="T12" fmla="*/ 25 w 43"/>
                <a:gd name="T13" fmla="*/ 7 h 53"/>
                <a:gd name="T14" fmla="*/ 10 w 43"/>
                <a:gd name="T15" fmla="*/ 26 h 53"/>
                <a:gd name="T16" fmla="*/ 25 w 43"/>
                <a:gd name="T17" fmla="*/ 46 h 53"/>
                <a:gd name="T18" fmla="*/ 39 w 43"/>
                <a:gd name="T19" fmla="*/ 39 h 53"/>
                <a:gd name="T20" fmla="*/ 43 w 43"/>
                <a:gd name="T21" fmla="*/ 47 h 53"/>
                <a:gd name="T22" fmla="*/ 25 w 43"/>
                <a:gd name="T2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3">
                  <a:moveTo>
                    <a:pt x="25" y="53"/>
                  </a:moveTo>
                  <a:lnTo>
                    <a:pt x="25" y="53"/>
                  </a:ln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10" y="0"/>
                    <a:pt x="25" y="0"/>
                  </a:cubicBezTo>
                  <a:cubicBezTo>
                    <a:pt x="32" y="0"/>
                    <a:pt x="38" y="3"/>
                    <a:pt x="41" y="7"/>
                  </a:cubicBezTo>
                  <a:lnTo>
                    <a:pt x="38" y="14"/>
                  </a:lnTo>
                  <a:cubicBezTo>
                    <a:pt x="35" y="10"/>
                    <a:pt x="32" y="7"/>
                    <a:pt x="25" y="7"/>
                  </a:cubicBezTo>
                  <a:cubicBezTo>
                    <a:pt x="16" y="7"/>
                    <a:pt x="10" y="15"/>
                    <a:pt x="10" y="26"/>
                  </a:cubicBezTo>
                  <a:cubicBezTo>
                    <a:pt x="10" y="37"/>
                    <a:pt x="17" y="46"/>
                    <a:pt x="25" y="46"/>
                  </a:cubicBezTo>
                  <a:cubicBezTo>
                    <a:pt x="31" y="46"/>
                    <a:pt x="35" y="44"/>
                    <a:pt x="39" y="39"/>
                  </a:cubicBezTo>
                  <a:lnTo>
                    <a:pt x="43" y="47"/>
                  </a:lnTo>
                  <a:cubicBezTo>
                    <a:pt x="37" y="51"/>
                    <a:pt x="33" y="53"/>
                    <a:pt x="25" y="53"/>
                  </a:cubicBez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4" name="Freeform 115">
              <a:extLst>
                <a:ext uri="{FF2B5EF4-FFF2-40B4-BE49-F238E27FC236}">
                  <a16:creationId xmlns:a16="http://schemas.microsoft.com/office/drawing/2014/main" id="{F25D88AD-4ADA-41A9-B1D4-0214144AD2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5250" y="849313"/>
              <a:ext cx="44450" cy="58738"/>
            </a:xfrm>
            <a:custGeom>
              <a:avLst/>
              <a:gdLst>
                <a:gd name="T0" fmla="*/ 32 w 41"/>
                <a:gd name="T1" fmla="*/ 51 h 51"/>
                <a:gd name="T2" fmla="*/ 32 w 41"/>
                <a:gd name="T3" fmla="*/ 51 h 51"/>
                <a:gd name="T4" fmla="*/ 32 w 41"/>
                <a:gd name="T5" fmla="*/ 28 h 51"/>
                <a:gd name="T6" fmla="*/ 9 w 41"/>
                <a:gd name="T7" fmla="*/ 28 h 51"/>
                <a:gd name="T8" fmla="*/ 9 w 41"/>
                <a:gd name="T9" fmla="*/ 51 h 51"/>
                <a:gd name="T10" fmla="*/ 0 w 41"/>
                <a:gd name="T11" fmla="*/ 51 h 51"/>
                <a:gd name="T12" fmla="*/ 0 w 41"/>
                <a:gd name="T13" fmla="*/ 0 h 51"/>
                <a:gd name="T14" fmla="*/ 9 w 41"/>
                <a:gd name="T15" fmla="*/ 0 h 51"/>
                <a:gd name="T16" fmla="*/ 9 w 41"/>
                <a:gd name="T17" fmla="*/ 21 h 51"/>
                <a:gd name="T18" fmla="*/ 32 w 41"/>
                <a:gd name="T19" fmla="*/ 21 h 51"/>
                <a:gd name="T20" fmla="*/ 32 w 41"/>
                <a:gd name="T21" fmla="*/ 0 h 51"/>
                <a:gd name="T22" fmla="*/ 41 w 41"/>
                <a:gd name="T23" fmla="*/ 0 h 51"/>
                <a:gd name="T24" fmla="*/ 41 w 41"/>
                <a:gd name="T25" fmla="*/ 51 h 51"/>
                <a:gd name="T26" fmla="*/ 32 w 4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51">
                  <a:moveTo>
                    <a:pt x="32" y="51"/>
                  </a:moveTo>
                  <a:lnTo>
                    <a:pt x="32" y="51"/>
                  </a:lnTo>
                  <a:lnTo>
                    <a:pt x="32" y="28"/>
                  </a:lnTo>
                  <a:lnTo>
                    <a:pt x="9" y="28"/>
                  </a:lnTo>
                  <a:lnTo>
                    <a:pt x="9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32" y="21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41" y="51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5" name="Freeform 116">
              <a:extLst>
                <a:ext uri="{FF2B5EF4-FFF2-40B4-BE49-F238E27FC236}">
                  <a16:creationId xmlns:a16="http://schemas.microsoft.com/office/drawing/2014/main" id="{54B602F7-22EF-425D-BB2D-221C441709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3513" y="849313"/>
              <a:ext cx="38100" cy="58738"/>
            </a:xfrm>
            <a:custGeom>
              <a:avLst/>
              <a:gdLst>
                <a:gd name="T0" fmla="*/ 0 w 35"/>
                <a:gd name="T1" fmla="*/ 51 h 51"/>
                <a:gd name="T2" fmla="*/ 0 w 35"/>
                <a:gd name="T3" fmla="*/ 51 h 51"/>
                <a:gd name="T4" fmla="*/ 0 w 35"/>
                <a:gd name="T5" fmla="*/ 0 h 51"/>
                <a:gd name="T6" fmla="*/ 34 w 35"/>
                <a:gd name="T7" fmla="*/ 0 h 51"/>
                <a:gd name="T8" fmla="*/ 34 w 35"/>
                <a:gd name="T9" fmla="*/ 8 h 51"/>
                <a:gd name="T10" fmla="*/ 9 w 35"/>
                <a:gd name="T11" fmla="*/ 8 h 51"/>
                <a:gd name="T12" fmla="*/ 9 w 35"/>
                <a:gd name="T13" fmla="*/ 21 h 51"/>
                <a:gd name="T14" fmla="*/ 32 w 35"/>
                <a:gd name="T15" fmla="*/ 21 h 51"/>
                <a:gd name="T16" fmla="*/ 32 w 35"/>
                <a:gd name="T17" fmla="*/ 28 h 51"/>
                <a:gd name="T18" fmla="*/ 9 w 35"/>
                <a:gd name="T19" fmla="*/ 28 h 51"/>
                <a:gd name="T20" fmla="*/ 9 w 35"/>
                <a:gd name="T21" fmla="*/ 43 h 51"/>
                <a:gd name="T22" fmla="*/ 35 w 35"/>
                <a:gd name="T23" fmla="*/ 43 h 51"/>
                <a:gd name="T24" fmla="*/ 35 w 35"/>
                <a:gd name="T25" fmla="*/ 51 h 51"/>
                <a:gd name="T26" fmla="*/ 0 w 35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51">
                  <a:moveTo>
                    <a:pt x="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9" y="8"/>
                  </a:lnTo>
                  <a:lnTo>
                    <a:pt x="9" y="21"/>
                  </a:lnTo>
                  <a:lnTo>
                    <a:pt x="32" y="21"/>
                  </a:lnTo>
                  <a:lnTo>
                    <a:pt x="32" y="28"/>
                  </a:lnTo>
                  <a:lnTo>
                    <a:pt x="9" y="28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35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6" name="Freeform 117">
              <a:extLst>
                <a:ext uri="{FF2B5EF4-FFF2-40B4-BE49-F238E27FC236}">
                  <a16:creationId xmlns:a16="http://schemas.microsoft.com/office/drawing/2014/main" id="{2BD9B070-56A3-41C0-BB39-31DF1D1F75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9075" y="849313"/>
              <a:ext cx="47625" cy="58738"/>
            </a:xfrm>
            <a:custGeom>
              <a:avLst/>
              <a:gdLst>
                <a:gd name="T0" fmla="*/ 31 w 43"/>
                <a:gd name="T1" fmla="*/ 51 h 51"/>
                <a:gd name="T2" fmla="*/ 31 w 43"/>
                <a:gd name="T3" fmla="*/ 51 h 51"/>
                <a:gd name="T4" fmla="*/ 9 w 43"/>
                <a:gd name="T5" fmla="*/ 13 h 51"/>
                <a:gd name="T6" fmla="*/ 9 w 43"/>
                <a:gd name="T7" fmla="*/ 51 h 51"/>
                <a:gd name="T8" fmla="*/ 0 w 43"/>
                <a:gd name="T9" fmla="*/ 51 h 51"/>
                <a:gd name="T10" fmla="*/ 0 w 43"/>
                <a:gd name="T11" fmla="*/ 0 h 51"/>
                <a:gd name="T12" fmla="*/ 12 w 43"/>
                <a:gd name="T13" fmla="*/ 0 h 51"/>
                <a:gd name="T14" fmla="*/ 34 w 43"/>
                <a:gd name="T15" fmla="*/ 38 h 51"/>
                <a:gd name="T16" fmla="*/ 34 w 43"/>
                <a:gd name="T17" fmla="*/ 0 h 51"/>
                <a:gd name="T18" fmla="*/ 43 w 43"/>
                <a:gd name="T19" fmla="*/ 0 h 51"/>
                <a:gd name="T20" fmla="*/ 43 w 43"/>
                <a:gd name="T21" fmla="*/ 51 h 51"/>
                <a:gd name="T22" fmla="*/ 31 w 43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1">
                  <a:moveTo>
                    <a:pt x="31" y="51"/>
                  </a:moveTo>
                  <a:lnTo>
                    <a:pt x="31" y="51"/>
                  </a:lnTo>
                  <a:lnTo>
                    <a:pt x="9" y="13"/>
                  </a:lnTo>
                  <a:lnTo>
                    <a:pt x="9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4" y="38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51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3306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2384-32E5-409E-AEDD-D7BFBD409C9D}" type="datetimeyyyy">
              <a:rPr lang="en-DE" smtClean="0"/>
              <a:t>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15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263535"/>
            <a:ext cx="3245425" cy="507907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1675" y="1263535"/>
            <a:ext cx="8350827" cy="507907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2919-FB44-4F75-9590-AA439A646664}" type="datetimeyyyy">
              <a:rPr lang="en-DE" smtClean="0"/>
              <a:t>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09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E74E-7AAB-4FE6-8C18-0CCF47A0602D}" type="datetimeyyyy">
              <a:rPr lang="en-DE" smtClean="0"/>
              <a:t>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37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F910-A79C-472B-94B5-A27EDDCCC49A}" type="datetimeyyyy">
              <a:rPr lang="en-DE" smtClean="0"/>
              <a:t>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57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757" y="1313411"/>
            <a:ext cx="5787044" cy="49543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13410"/>
            <a:ext cx="5787044" cy="49543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3A42-B8A0-406F-9410-B5E1F56EA3B6}" type="datetimeyyyy">
              <a:rPr lang="en-DE" smtClean="0"/>
              <a:t>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7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191195"/>
            <a:ext cx="8086725" cy="731519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" y="1269207"/>
            <a:ext cx="575373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840" y="2186247"/>
            <a:ext cx="5753736" cy="41231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69207"/>
            <a:ext cx="57759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86247"/>
            <a:ext cx="5775960" cy="41231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7FFB-905A-4827-8D19-34D09E36E031}" type="datetimeyyyy">
              <a:rPr lang="en-DE" smtClean="0"/>
              <a:t>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27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04B8-CD91-4EFC-A93A-F2C06C0471CE}" type="datetimeyyyy">
              <a:rPr lang="en-DE" smtClean="0"/>
              <a:t>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19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BF42-568A-4282-9459-BA49EA83946A}" type="datetimeyyyy">
              <a:rPr lang="en-DE" smtClean="0"/>
              <a:t>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40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04" y="1263535"/>
            <a:ext cx="3932237" cy="12510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55" y="1263535"/>
            <a:ext cx="7472940" cy="51289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104" y="25146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14B-6B8E-4C41-80BB-E6DF1B0413B3}" type="datetimeyyyy">
              <a:rPr lang="en-DE" smtClean="0"/>
              <a:t>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77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06" y="1280160"/>
            <a:ext cx="3932237" cy="122612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6214" y="1280159"/>
            <a:ext cx="6423029" cy="507168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106" y="250628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A3A1-99D1-4350-A820-B03AA9C1863A}" type="datetimeyyyy">
              <a:rPr lang="en-DE" smtClean="0"/>
              <a:t>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46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Bild 5" descr="Siegel_25s.eps">
            <a:extLst>
              <a:ext uri="{FF2B5EF4-FFF2-40B4-BE49-F238E27FC236}">
                <a16:creationId xmlns:a16="http://schemas.microsoft.com/office/drawing/2014/main" id="{FAA95A01-2B85-48D2-8BB0-B77754189F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6" r="24058" b="14216"/>
          <a:stretch/>
        </p:blipFill>
        <p:spPr>
          <a:xfrm>
            <a:off x="11140749" y="155323"/>
            <a:ext cx="833457" cy="798248"/>
          </a:xfrm>
          <a:prstGeom prst="rect">
            <a:avLst/>
          </a:prstGeom>
        </p:spPr>
      </p:pic>
      <p:sp>
        <p:nvSpPr>
          <p:cNvPr id="54" name="Rechteck 53">
            <a:extLst>
              <a:ext uri="{FF2B5EF4-FFF2-40B4-BE49-F238E27FC236}">
                <a16:creationId xmlns:a16="http://schemas.microsoft.com/office/drawing/2014/main" id="{E388A0D3-B330-4E92-B75C-E1C9BF2501EB}"/>
              </a:ext>
            </a:extLst>
          </p:cNvPr>
          <p:cNvSpPr/>
          <p:nvPr userDrawn="1"/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8958" y="216131"/>
            <a:ext cx="8069442" cy="6841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68" y="1249279"/>
            <a:ext cx="11763664" cy="5107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643" y="64928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85CE4AF5-DCBE-48F5-ACB4-3AF4AEBC2B6B}" type="datetimeyyyy">
              <a:rPr lang="en-DE" smtClean="0"/>
              <a:t>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4486" y="6492841"/>
            <a:ext cx="64230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 dirty="0"/>
              <a:t>39th Tango Community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8157" y="64928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C6AD281-D78D-4D53-839B-D8F07AD77A25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7" name="Gerade Verbindung 10">
            <a:extLst>
              <a:ext uri="{FF2B5EF4-FFF2-40B4-BE49-F238E27FC236}">
                <a16:creationId xmlns:a16="http://schemas.microsoft.com/office/drawing/2014/main" id="{9FF3EE56-ABB8-4F9B-B49A-9FE60AA1F951}"/>
              </a:ext>
            </a:extLst>
          </p:cNvPr>
          <p:cNvCxnSpPr/>
          <p:nvPr userDrawn="1"/>
        </p:nvCxnSpPr>
        <p:spPr>
          <a:xfrm>
            <a:off x="0" y="1105134"/>
            <a:ext cx="12192000" cy="0"/>
          </a:xfrm>
          <a:prstGeom prst="line">
            <a:avLst/>
          </a:prstGeom>
          <a:ln w="6350">
            <a:gradFill flip="none" rotWithShape="1">
              <a:gsLst>
                <a:gs pos="9000">
                  <a:srgbClr val="445E8C"/>
                </a:gs>
                <a:gs pos="91000">
                  <a:srgbClr val="A2C333"/>
                </a:gs>
                <a:gs pos="41000">
                  <a:srgbClr val="FF971B"/>
                </a:gs>
                <a:gs pos="64000">
                  <a:srgbClr val="D0003A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93D629EF-4B17-42DB-AF17-65280166579C}"/>
              </a:ext>
            </a:extLst>
          </p:cNvPr>
          <p:cNvGrpSpPr/>
          <p:nvPr userDrawn="1"/>
        </p:nvGrpSpPr>
        <p:grpSpPr>
          <a:xfrm>
            <a:off x="208251" y="155323"/>
            <a:ext cx="11765955" cy="798249"/>
            <a:chOff x="179388" y="184151"/>
            <a:chExt cx="11559261" cy="784225"/>
          </a:xfrm>
        </p:grpSpPr>
        <p:sp>
          <p:nvSpPr>
            <p:cNvPr id="56" name="Freeform 76">
              <a:extLst>
                <a:ext uri="{FF2B5EF4-FFF2-40B4-BE49-F238E27FC236}">
                  <a16:creationId xmlns:a16="http://schemas.microsoft.com/office/drawing/2014/main" id="{686447C5-D820-48B5-9367-DD5017796A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9388" y="184151"/>
              <a:ext cx="766762" cy="784225"/>
            </a:xfrm>
            <a:custGeom>
              <a:avLst/>
              <a:gdLst>
                <a:gd name="T0" fmla="*/ 689 w 695"/>
                <a:gd name="T1" fmla="*/ 689 h 696"/>
                <a:gd name="T2" fmla="*/ 689 w 695"/>
                <a:gd name="T3" fmla="*/ 689 h 696"/>
                <a:gd name="T4" fmla="*/ 6 w 695"/>
                <a:gd name="T5" fmla="*/ 689 h 696"/>
                <a:gd name="T6" fmla="*/ 6 w 695"/>
                <a:gd name="T7" fmla="*/ 6 h 696"/>
                <a:gd name="T8" fmla="*/ 689 w 695"/>
                <a:gd name="T9" fmla="*/ 6 h 696"/>
                <a:gd name="T10" fmla="*/ 689 w 695"/>
                <a:gd name="T11" fmla="*/ 689 h 696"/>
                <a:gd name="T12" fmla="*/ 689 w 695"/>
                <a:gd name="T13" fmla="*/ 689 h 696"/>
                <a:gd name="T14" fmla="*/ 692 w 695"/>
                <a:gd name="T15" fmla="*/ 0 h 696"/>
                <a:gd name="T16" fmla="*/ 692 w 695"/>
                <a:gd name="T17" fmla="*/ 0 h 696"/>
                <a:gd name="T18" fmla="*/ 0 w 695"/>
                <a:gd name="T19" fmla="*/ 0 h 696"/>
                <a:gd name="T20" fmla="*/ 0 w 695"/>
                <a:gd name="T21" fmla="*/ 696 h 696"/>
                <a:gd name="T22" fmla="*/ 695 w 695"/>
                <a:gd name="T23" fmla="*/ 696 h 696"/>
                <a:gd name="T24" fmla="*/ 695 w 695"/>
                <a:gd name="T25" fmla="*/ 0 h 696"/>
                <a:gd name="T26" fmla="*/ 692 w 695"/>
                <a:gd name="T27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5" h="696">
                  <a:moveTo>
                    <a:pt x="689" y="689"/>
                  </a:moveTo>
                  <a:lnTo>
                    <a:pt x="689" y="689"/>
                  </a:lnTo>
                  <a:cubicBezTo>
                    <a:pt x="683" y="689"/>
                    <a:pt x="12" y="689"/>
                    <a:pt x="6" y="689"/>
                  </a:cubicBezTo>
                  <a:cubicBezTo>
                    <a:pt x="6" y="683"/>
                    <a:pt x="6" y="12"/>
                    <a:pt x="6" y="6"/>
                  </a:cubicBezTo>
                  <a:cubicBezTo>
                    <a:pt x="12" y="6"/>
                    <a:pt x="683" y="6"/>
                    <a:pt x="689" y="6"/>
                  </a:cubicBezTo>
                  <a:cubicBezTo>
                    <a:pt x="689" y="12"/>
                    <a:pt x="689" y="683"/>
                    <a:pt x="689" y="689"/>
                  </a:cubicBezTo>
                  <a:lnTo>
                    <a:pt x="689" y="689"/>
                  </a:lnTo>
                  <a:close/>
                  <a:moveTo>
                    <a:pt x="692" y="0"/>
                  </a:moveTo>
                  <a:lnTo>
                    <a:pt x="692" y="0"/>
                  </a:lnTo>
                  <a:lnTo>
                    <a:pt x="0" y="0"/>
                  </a:lnTo>
                  <a:lnTo>
                    <a:pt x="0" y="696"/>
                  </a:lnTo>
                  <a:lnTo>
                    <a:pt x="695" y="696"/>
                  </a:lnTo>
                  <a:lnTo>
                    <a:pt x="695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7" name="Freeform 77">
              <a:extLst>
                <a:ext uri="{FF2B5EF4-FFF2-40B4-BE49-F238E27FC236}">
                  <a16:creationId xmlns:a16="http://schemas.microsoft.com/office/drawing/2014/main" id="{F92307FB-0508-434D-8853-88DDF12C18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8700" y="184151"/>
              <a:ext cx="766762" cy="784225"/>
            </a:xfrm>
            <a:custGeom>
              <a:avLst/>
              <a:gdLst>
                <a:gd name="T0" fmla="*/ 689 w 695"/>
                <a:gd name="T1" fmla="*/ 689 h 696"/>
                <a:gd name="T2" fmla="*/ 689 w 695"/>
                <a:gd name="T3" fmla="*/ 689 h 696"/>
                <a:gd name="T4" fmla="*/ 6 w 695"/>
                <a:gd name="T5" fmla="*/ 689 h 696"/>
                <a:gd name="T6" fmla="*/ 6 w 695"/>
                <a:gd name="T7" fmla="*/ 6 h 696"/>
                <a:gd name="T8" fmla="*/ 689 w 695"/>
                <a:gd name="T9" fmla="*/ 6 h 696"/>
                <a:gd name="T10" fmla="*/ 689 w 695"/>
                <a:gd name="T11" fmla="*/ 689 h 696"/>
                <a:gd name="T12" fmla="*/ 689 w 695"/>
                <a:gd name="T13" fmla="*/ 689 h 696"/>
                <a:gd name="T14" fmla="*/ 692 w 695"/>
                <a:gd name="T15" fmla="*/ 0 h 696"/>
                <a:gd name="T16" fmla="*/ 692 w 695"/>
                <a:gd name="T17" fmla="*/ 0 h 696"/>
                <a:gd name="T18" fmla="*/ 0 w 695"/>
                <a:gd name="T19" fmla="*/ 0 h 696"/>
                <a:gd name="T20" fmla="*/ 0 w 695"/>
                <a:gd name="T21" fmla="*/ 696 h 696"/>
                <a:gd name="T22" fmla="*/ 695 w 695"/>
                <a:gd name="T23" fmla="*/ 696 h 696"/>
                <a:gd name="T24" fmla="*/ 695 w 695"/>
                <a:gd name="T25" fmla="*/ 0 h 696"/>
                <a:gd name="T26" fmla="*/ 692 w 695"/>
                <a:gd name="T27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5" h="696">
                  <a:moveTo>
                    <a:pt x="689" y="689"/>
                  </a:moveTo>
                  <a:lnTo>
                    <a:pt x="689" y="689"/>
                  </a:lnTo>
                  <a:cubicBezTo>
                    <a:pt x="683" y="689"/>
                    <a:pt x="12" y="689"/>
                    <a:pt x="6" y="689"/>
                  </a:cubicBezTo>
                  <a:cubicBezTo>
                    <a:pt x="6" y="683"/>
                    <a:pt x="6" y="12"/>
                    <a:pt x="6" y="6"/>
                  </a:cubicBezTo>
                  <a:cubicBezTo>
                    <a:pt x="12" y="6"/>
                    <a:pt x="683" y="6"/>
                    <a:pt x="689" y="6"/>
                  </a:cubicBezTo>
                  <a:cubicBezTo>
                    <a:pt x="689" y="12"/>
                    <a:pt x="689" y="683"/>
                    <a:pt x="689" y="689"/>
                  </a:cubicBezTo>
                  <a:lnTo>
                    <a:pt x="689" y="689"/>
                  </a:lnTo>
                  <a:close/>
                  <a:moveTo>
                    <a:pt x="692" y="0"/>
                  </a:moveTo>
                  <a:lnTo>
                    <a:pt x="692" y="0"/>
                  </a:lnTo>
                  <a:lnTo>
                    <a:pt x="0" y="0"/>
                  </a:lnTo>
                  <a:lnTo>
                    <a:pt x="0" y="696"/>
                  </a:lnTo>
                  <a:lnTo>
                    <a:pt x="695" y="696"/>
                  </a:lnTo>
                  <a:lnTo>
                    <a:pt x="695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8" name="Freeform 78">
              <a:extLst>
                <a:ext uri="{FF2B5EF4-FFF2-40B4-BE49-F238E27FC236}">
                  <a16:creationId xmlns:a16="http://schemas.microsoft.com/office/drawing/2014/main" id="{2AEA33A3-A4BC-4BE9-A32C-AACA8DEC57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79600" y="184151"/>
              <a:ext cx="8055649" cy="784225"/>
            </a:xfrm>
            <a:custGeom>
              <a:avLst/>
              <a:gdLst>
                <a:gd name="T0" fmla="*/ 4681 w 4687"/>
                <a:gd name="T1" fmla="*/ 689 h 696"/>
                <a:gd name="T2" fmla="*/ 4681 w 4687"/>
                <a:gd name="T3" fmla="*/ 689 h 696"/>
                <a:gd name="T4" fmla="*/ 7 w 4687"/>
                <a:gd name="T5" fmla="*/ 689 h 696"/>
                <a:gd name="T6" fmla="*/ 7 w 4687"/>
                <a:gd name="T7" fmla="*/ 6 h 696"/>
                <a:gd name="T8" fmla="*/ 4681 w 4687"/>
                <a:gd name="T9" fmla="*/ 6 h 696"/>
                <a:gd name="T10" fmla="*/ 4681 w 4687"/>
                <a:gd name="T11" fmla="*/ 689 h 696"/>
                <a:gd name="T12" fmla="*/ 4681 w 4687"/>
                <a:gd name="T13" fmla="*/ 689 h 696"/>
                <a:gd name="T14" fmla="*/ 4684 w 4687"/>
                <a:gd name="T15" fmla="*/ 0 h 696"/>
                <a:gd name="T16" fmla="*/ 4684 w 4687"/>
                <a:gd name="T17" fmla="*/ 0 h 696"/>
                <a:gd name="T18" fmla="*/ 0 w 4687"/>
                <a:gd name="T19" fmla="*/ 0 h 696"/>
                <a:gd name="T20" fmla="*/ 0 w 4687"/>
                <a:gd name="T21" fmla="*/ 696 h 696"/>
                <a:gd name="T22" fmla="*/ 4687 w 4687"/>
                <a:gd name="T23" fmla="*/ 696 h 696"/>
                <a:gd name="T24" fmla="*/ 4687 w 4687"/>
                <a:gd name="T25" fmla="*/ 0 h 696"/>
                <a:gd name="T26" fmla="*/ 4684 w 4687"/>
                <a:gd name="T27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87" h="696">
                  <a:moveTo>
                    <a:pt x="4681" y="689"/>
                  </a:moveTo>
                  <a:lnTo>
                    <a:pt x="4681" y="689"/>
                  </a:lnTo>
                  <a:cubicBezTo>
                    <a:pt x="4675" y="689"/>
                    <a:pt x="13" y="689"/>
                    <a:pt x="7" y="689"/>
                  </a:cubicBezTo>
                  <a:cubicBezTo>
                    <a:pt x="7" y="683"/>
                    <a:pt x="7" y="12"/>
                    <a:pt x="7" y="6"/>
                  </a:cubicBezTo>
                  <a:cubicBezTo>
                    <a:pt x="13" y="6"/>
                    <a:pt x="4675" y="6"/>
                    <a:pt x="4681" y="6"/>
                  </a:cubicBezTo>
                  <a:cubicBezTo>
                    <a:pt x="4681" y="12"/>
                    <a:pt x="4681" y="683"/>
                    <a:pt x="4681" y="689"/>
                  </a:cubicBezTo>
                  <a:lnTo>
                    <a:pt x="4681" y="689"/>
                  </a:lnTo>
                  <a:close/>
                  <a:moveTo>
                    <a:pt x="4684" y="0"/>
                  </a:moveTo>
                  <a:lnTo>
                    <a:pt x="4684" y="0"/>
                  </a:lnTo>
                  <a:lnTo>
                    <a:pt x="0" y="0"/>
                  </a:lnTo>
                  <a:lnTo>
                    <a:pt x="0" y="696"/>
                  </a:lnTo>
                  <a:lnTo>
                    <a:pt x="4687" y="696"/>
                  </a:lnTo>
                  <a:lnTo>
                    <a:pt x="4687" y="0"/>
                  </a:lnTo>
                  <a:lnTo>
                    <a:pt x="468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9" name="Freeform 79">
              <a:extLst>
                <a:ext uri="{FF2B5EF4-FFF2-40B4-BE49-F238E27FC236}">
                  <a16:creationId xmlns:a16="http://schemas.microsoft.com/office/drawing/2014/main" id="{85B8CE0D-8A43-4CC4-A556-BDB7681D9D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25737" y="184151"/>
              <a:ext cx="1712912" cy="784225"/>
            </a:xfrm>
            <a:custGeom>
              <a:avLst/>
              <a:gdLst>
                <a:gd name="T0" fmla="*/ 1547 w 1554"/>
                <a:gd name="T1" fmla="*/ 689 h 696"/>
                <a:gd name="T2" fmla="*/ 1547 w 1554"/>
                <a:gd name="T3" fmla="*/ 689 h 696"/>
                <a:gd name="T4" fmla="*/ 6 w 1554"/>
                <a:gd name="T5" fmla="*/ 689 h 696"/>
                <a:gd name="T6" fmla="*/ 6 w 1554"/>
                <a:gd name="T7" fmla="*/ 6 h 696"/>
                <a:gd name="T8" fmla="*/ 1547 w 1554"/>
                <a:gd name="T9" fmla="*/ 6 h 696"/>
                <a:gd name="T10" fmla="*/ 1547 w 1554"/>
                <a:gd name="T11" fmla="*/ 689 h 696"/>
                <a:gd name="T12" fmla="*/ 1547 w 1554"/>
                <a:gd name="T13" fmla="*/ 689 h 696"/>
                <a:gd name="T14" fmla="*/ 1551 w 1554"/>
                <a:gd name="T15" fmla="*/ 0 h 696"/>
                <a:gd name="T16" fmla="*/ 1551 w 1554"/>
                <a:gd name="T17" fmla="*/ 0 h 696"/>
                <a:gd name="T18" fmla="*/ 0 w 1554"/>
                <a:gd name="T19" fmla="*/ 0 h 696"/>
                <a:gd name="T20" fmla="*/ 0 w 1554"/>
                <a:gd name="T21" fmla="*/ 696 h 696"/>
                <a:gd name="T22" fmla="*/ 1554 w 1554"/>
                <a:gd name="T23" fmla="*/ 696 h 696"/>
                <a:gd name="T24" fmla="*/ 1554 w 1554"/>
                <a:gd name="T25" fmla="*/ 0 h 696"/>
                <a:gd name="T26" fmla="*/ 1551 w 1554"/>
                <a:gd name="T27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4" h="696">
                  <a:moveTo>
                    <a:pt x="1547" y="689"/>
                  </a:moveTo>
                  <a:lnTo>
                    <a:pt x="1547" y="689"/>
                  </a:lnTo>
                  <a:cubicBezTo>
                    <a:pt x="1541" y="689"/>
                    <a:pt x="12" y="689"/>
                    <a:pt x="6" y="689"/>
                  </a:cubicBezTo>
                  <a:cubicBezTo>
                    <a:pt x="6" y="683"/>
                    <a:pt x="6" y="12"/>
                    <a:pt x="6" y="6"/>
                  </a:cubicBezTo>
                  <a:cubicBezTo>
                    <a:pt x="12" y="6"/>
                    <a:pt x="1541" y="6"/>
                    <a:pt x="1547" y="6"/>
                  </a:cubicBezTo>
                  <a:cubicBezTo>
                    <a:pt x="1547" y="12"/>
                    <a:pt x="1547" y="683"/>
                    <a:pt x="1547" y="689"/>
                  </a:cubicBezTo>
                  <a:lnTo>
                    <a:pt x="1547" y="689"/>
                  </a:lnTo>
                  <a:close/>
                  <a:moveTo>
                    <a:pt x="1551" y="0"/>
                  </a:moveTo>
                  <a:lnTo>
                    <a:pt x="1551" y="0"/>
                  </a:lnTo>
                  <a:lnTo>
                    <a:pt x="0" y="0"/>
                  </a:lnTo>
                  <a:lnTo>
                    <a:pt x="0" y="696"/>
                  </a:lnTo>
                  <a:lnTo>
                    <a:pt x="1554" y="696"/>
                  </a:lnTo>
                  <a:lnTo>
                    <a:pt x="1554" y="0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0" name="Freeform 80">
              <a:extLst>
                <a:ext uri="{FF2B5EF4-FFF2-40B4-BE49-F238E27FC236}">
                  <a16:creationId xmlns:a16="http://schemas.microsoft.com/office/drawing/2014/main" id="{3DA2E543-ABA2-42B4-B8FD-D3BA789D5E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3363" y="638176"/>
              <a:ext cx="652462" cy="277813"/>
            </a:xfrm>
            <a:custGeom>
              <a:avLst/>
              <a:gdLst>
                <a:gd name="T0" fmla="*/ 371 w 591"/>
                <a:gd name="T1" fmla="*/ 148 h 246"/>
                <a:gd name="T2" fmla="*/ 453 w 591"/>
                <a:gd name="T3" fmla="*/ 0 h 246"/>
                <a:gd name="T4" fmla="*/ 461 w 591"/>
                <a:gd name="T5" fmla="*/ 180 h 246"/>
                <a:gd name="T6" fmla="*/ 502 w 591"/>
                <a:gd name="T7" fmla="*/ 180 h 246"/>
                <a:gd name="T8" fmla="*/ 510 w 591"/>
                <a:gd name="T9" fmla="*/ 0 h 246"/>
                <a:gd name="T10" fmla="*/ 591 w 591"/>
                <a:gd name="T11" fmla="*/ 148 h 246"/>
                <a:gd name="T12" fmla="*/ 561 w 591"/>
                <a:gd name="T13" fmla="*/ 223 h 246"/>
                <a:gd name="T14" fmla="*/ 481 w 591"/>
                <a:gd name="T15" fmla="*/ 246 h 246"/>
                <a:gd name="T16" fmla="*/ 402 w 591"/>
                <a:gd name="T17" fmla="*/ 223 h 246"/>
                <a:gd name="T18" fmla="*/ 371 w 591"/>
                <a:gd name="T19" fmla="*/ 148 h 246"/>
                <a:gd name="T20" fmla="*/ 226 w 591"/>
                <a:gd name="T21" fmla="*/ 185 h 246"/>
                <a:gd name="T22" fmla="*/ 229 w 591"/>
                <a:gd name="T23" fmla="*/ 188 h 246"/>
                <a:gd name="T24" fmla="*/ 238 w 591"/>
                <a:gd name="T25" fmla="*/ 134 h 246"/>
                <a:gd name="T26" fmla="*/ 258 w 591"/>
                <a:gd name="T27" fmla="*/ 32 h 246"/>
                <a:gd name="T28" fmla="*/ 342 w 591"/>
                <a:gd name="T29" fmla="*/ 0 h 246"/>
                <a:gd name="T30" fmla="*/ 296 w 591"/>
                <a:gd name="T31" fmla="*/ 239 h 246"/>
                <a:gd name="T32" fmla="*/ 293 w 591"/>
                <a:gd name="T33" fmla="*/ 36 h 246"/>
                <a:gd name="T34" fmla="*/ 286 w 591"/>
                <a:gd name="T35" fmla="*/ 69 h 246"/>
                <a:gd name="T36" fmla="*/ 267 w 591"/>
                <a:gd name="T37" fmla="*/ 165 h 246"/>
                <a:gd name="T38" fmla="*/ 203 w 591"/>
                <a:gd name="T39" fmla="*/ 239 h 246"/>
                <a:gd name="T40" fmla="*/ 177 w 591"/>
                <a:gd name="T41" fmla="*/ 114 h 246"/>
                <a:gd name="T42" fmla="*/ 162 w 591"/>
                <a:gd name="T43" fmla="*/ 38 h 246"/>
                <a:gd name="T44" fmla="*/ 158 w 591"/>
                <a:gd name="T45" fmla="*/ 38 h 246"/>
                <a:gd name="T46" fmla="*/ 116 w 591"/>
                <a:gd name="T47" fmla="*/ 239 h 246"/>
                <a:gd name="T48" fmla="*/ 193 w 591"/>
                <a:gd name="T49" fmla="*/ 0 h 246"/>
                <a:gd name="T50" fmla="*/ 203 w 591"/>
                <a:gd name="T51" fmla="*/ 48 h 246"/>
                <a:gd name="T52" fmla="*/ 215 w 591"/>
                <a:gd name="T53" fmla="*/ 116 h 246"/>
                <a:gd name="T54" fmla="*/ 226 w 591"/>
                <a:gd name="T55" fmla="*/ 185 h 246"/>
                <a:gd name="T56" fmla="*/ 0 w 591"/>
                <a:gd name="T57" fmla="*/ 0 h 246"/>
                <a:gd name="T58" fmla="*/ 23 w 591"/>
                <a:gd name="T59" fmla="*/ 0 h 246"/>
                <a:gd name="T60" fmla="*/ 92 w 591"/>
                <a:gd name="T61" fmla="*/ 221 h 246"/>
                <a:gd name="T62" fmla="*/ 0 w 591"/>
                <a:gd name="T63" fmla="*/ 23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1" h="246">
                  <a:moveTo>
                    <a:pt x="371" y="148"/>
                  </a:moveTo>
                  <a:lnTo>
                    <a:pt x="371" y="148"/>
                  </a:lnTo>
                  <a:lnTo>
                    <a:pt x="371" y="0"/>
                  </a:lnTo>
                  <a:lnTo>
                    <a:pt x="453" y="0"/>
                  </a:lnTo>
                  <a:lnTo>
                    <a:pt x="453" y="156"/>
                  </a:lnTo>
                  <a:cubicBezTo>
                    <a:pt x="453" y="167"/>
                    <a:pt x="456" y="175"/>
                    <a:pt x="461" y="180"/>
                  </a:cubicBezTo>
                  <a:cubicBezTo>
                    <a:pt x="466" y="184"/>
                    <a:pt x="473" y="187"/>
                    <a:pt x="481" y="187"/>
                  </a:cubicBezTo>
                  <a:cubicBezTo>
                    <a:pt x="490" y="187"/>
                    <a:pt x="497" y="184"/>
                    <a:pt x="502" y="180"/>
                  </a:cubicBezTo>
                  <a:cubicBezTo>
                    <a:pt x="507" y="175"/>
                    <a:pt x="510" y="167"/>
                    <a:pt x="510" y="156"/>
                  </a:cubicBezTo>
                  <a:lnTo>
                    <a:pt x="510" y="0"/>
                  </a:lnTo>
                  <a:lnTo>
                    <a:pt x="591" y="0"/>
                  </a:lnTo>
                  <a:lnTo>
                    <a:pt x="591" y="148"/>
                  </a:lnTo>
                  <a:cubicBezTo>
                    <a:pt x="591" y="166"/>
                    <a:pt x="589" y="181"/>
                    <a:pt x="583" y="193"/>
                  </a:cubicBezTo>
                  <a:cubicBezTo>
                    <a:pt x="578" y="205"/>
                    <a:pt x="571" y="215"/>
                    <a:pt x="561" y="223"/>
                  </a:cubicBezTo>
                  <a:cubicBezTo>
                    <a:pt x="551" y="231"/>
                    <a:pt x="540" y="237"/>
                    <a:pt x="526" y="240"/>
                  </a:cubicBezTo>
                  <a:cubicBezTo>
                    <a:pt x="513" y="244"/>
                    <a:pt x="498" y="246"/>
                    <a:pt x="481" y="246"/>
                  </a:cubicBezTo>
                  <a:cubicBezTo>
                    <a:pt x="465" y="246"/>
                    <a:pt x="450" y="244"/>
                    <a:pt x="437" y="240"/>
                  </a:cubicBezTo>
                  <a:cubicBezTo>
                    <a:pt x="423" y="237"/>
                    <a:pt x="412" y="231"/>
                    <a:pt x="402" y="223"/>
                  </a:cubicBezTo>
                  <a:cubicBezTo>
                    <a:pt x="392" y="215"/>
                    <a:pt x="385" y="205"/>
                    <a:pt x="379" y="193"/>
                  </a:cubicBezTo>
                  <a:cubicBezTo>
                    <a:pt x="374" y="181"/>
                    <a:pt x="371" y="166"/>
                    <a:pt x="371" y="148"/>
                  </a:cubicBezTo>
                  <a:lnTo>
                    <a:pt x="371" y="148"/>
                  </a:lnTo>
                  <a:close/>
                  <a:moveTo>
                    <a:pt x="226" y="185"/>
                  </a:moveTo>
                  <a:lnTo>
                    <a:pt x="226" y="185"/>
                  </a:lnTo>
                  <a:cubicBezTo>
                    <a:pt x="226" y="187"/>
                    <a:pt x="227" y="188"/>
                    <a:pt x="229" y="188"/>
                  </a:cubicBezTo>
                  <a:cubicBezTo>
                    <a:pt x="230" y="188"/>
                    <a:pt x="230" y="187"/>
                    <a:pt x="230" y="185"/>
                  </a:cubicBezTo>
                  <a:cubicBezTo>
                    <a:pt x="232" y="169"/>
                    <a:pt x="235" y="152"/>
                    <a:pt x="238" y="134"/>
                  </a:cubicBezTo>
                  <a:cubicBezTo>
                    <a:pt x="242" y="115"/>
                    <a:pt x="245" y="97"/>
                    <a:pt x="248" y="80"/>
                  </a:cubicBezTo>
                  <a:cubicBezTo>
                    <a:pt x="252" y="62"/>
                    <a:pt x="255" y="46"/>
                    <a:pt x="258" y="32"/>
                  </a:cubicBezTo>
                  <a:cubicBezTo>
                    <a:pt x="261" y="18"/>
                    <a:pt x="263" y="7"/>
                    <a:pt x="265" y="0"/>
                  </a:cubicBezTo>
                  <a:lnTo>
                    <a:pt x="342" y="0"/>
                  </a:lnTo>
                  <a:lnTo>
                    <a:pt x="342" y="239"/>
                  </a:lnTo>
                  <a:lnTo>
                    <a:pt x="296" y="239"/>
                  </a:lnTo>
                  <a:lnTo>
                    <a:pt x="296" y="38"/>
                  </a:lnTo>
                  <a:cubicBezTo>
                    <a:pt x="296" y="36"/>
                    <a:pt x="295" y="36"/>
                    <a:pt x="293" y="36"/>
                  </a:cubicBezTo>
                  <a:cubicBezTo>
                    <a:pt x="292" y="36"/>
                    <a:pt x="292" y="36"/>
                    <a:pt x="292" y="38"/>
                  </a:cubicBezTo>
                  <a:cubicBezTo>
                    <a:pt x="290" y="47"/>
                    <a:pt x="288" y="58"/>
                    <a:pt x="286" y="69"/>
                  </a:cubicBezTo>
                  <a:cubicBezTo>
                    <a:pt x="284" y="81"/>
                    <a:pt x="281" y="95"/>
                    <a:pt x="278" y="110"/>
                  </a:cubicBezTo>
                  <a:cubicBezTo>
                    <a:pt x="275" y="126"/>
                    <a:pt x="271" y="144"/>
                    <a:pt x="267" y="165"/>
                  </a:cubicBezTo>
                  <a:cubicBezTo>
                    <a:pt x="262" y="186"/>
                    <a:pt x="257" y="211"/>
                    <a:pt x="251" y="239"/>
                  </a:cubicBezTo>
                  <a:lnTo>
                    <a:pt x="203" y="239"/>
                  </a:lnTo>
                  <a:cubicBezTo>
                    <a:pt x="197" y="211"/>
                    <a:pt x="192" y="187"/>
                    <a:pt x="188" y="167"/>
                  </a:cubicBezTo>
                  <a:cubicBezTo>
                    <a:pt x="184" y="147"/>
                    <a:pt x="180" y="129"/>
                    <a:pt x="177" y="114"/>
                  </a:cubicBezTo>
                  <a:cubicBezTo>
                    <a:pt x="174" y="98"/>
                    <a:pt x="172" y="85"/>
                    <a:pt x="169" y="73"/>
                  </a:cubicBezTo>
                  <a:cubicBezTo>
                    <a:pt x="167" y="61"/>
                    <a:pt x="164" y="49"/>
                    <a:pt x="162" y="38"/>
                  </a:cubicBezTo>
                  <a:cubicBezTo>
                    <a:pt x="162" y="36"/>
                    <a:pt x="161" y="36"/>
                    <a:pt x="160" y="36"/>
                  </a:cubicBezTo>
                  <a:cubicBezTo>
                    <a:pt x="159" y="36"/>
                    <a:pt x="158" y="36"/>
                    <a:pt x="158" y="38"/>
                  </a:cubicBezTo>
                  <a:lnTo>
                    <a:pt x="158" y="239"/>
                  </a:lnTo>
                  <a:lnTo>
                    <a:pt x="116" y="239"/>
                  </a:lnTo>
                  <a:lnTo>
                    <a:pt x="116" y="0"/>
                  </a:lnTo>
                  <a:lnTo>
                    <a:pt x="193" y="0"/>
                  </a:lnTo>
                  <a:cubicBezTo>
                    <a:pt x="194" y="5"/>
                    <a:pt x="196" y="12"/>
                    <a:pt x="197" y="20"/>
                  </a:cubicBezTo>
                  <a:cubicBezTo>
                    <a:pt x="199" y="28"/>
                    <a:pt x="201" y="37"/>
                    <a:pt x="203" y="48"/>
                  </a:cubicBezTo>
                  <a:cubicBezTo>
                    <a:pt x="205" y="58"/>
                    <a:pt x="207" y="69"/>
                    <a:pt x="209" y="81"/>
                  </a:cubicBezTo>
                  <a:cubicBezTo>
                    <a:pt x="211" y="92"/>
                    <a:pt x="213" y="104"/>
                    <a:pt x="215" y="116"/>
                  </a:cubicBezTo>
                  <a:cubicBezTo>
                    <a:pt x="217" y="128"/>
                    <a:pt x="219" y="140"/>
                    <a:pt x="221" y="152"/>
                  </a:cubicBezTo>
                  <a:cubicBezTo>
                    <a:pt x="223" y="164"/>
                    <a:pt x="225" y="175"/>
                    <a:pt x="226" y="185"/>
                  </a:cubicBezTo>
                  <a:lnTo>
                    <a:pt x="226" y="185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221"/>
                  </a:lnTo>
                  <a:lnTo>
                    <a:pt x="92" y="221"/>
                  </a:lnTo>
                  <a:lnTo>
                    <a:pt x="92" y="239"/>
                  </a:lnTo>
                  <a:lnTo>
                    <a:pt x="0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3A67E84A-1A79-4AA7-B0C3-6CA61E7C39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850" y="534988"/>
              <a:ext cx="38100" cy="57150"/>
            </a:xfrm>
            <a:custGeom>
              <a:avLst/>
              <a:gdLst>
                <a:gd name="T0" fmla="*/ 0 w 34"/>
                <a:gd name="T1" fmla="*/ 51 h 51"/>
                <a:gd name="T2" fmla="*/ 0 w 34"/>
                <a:gd name="T3" fmla="*/ 51 h 51"/>
                <a:gd name="T4" fmla="*/ 0 w 34"/>
                <a:gd name="T5" fmla="*/ 0 h 51"/>
                <a:gd name="T6" fmla="*/ 9 w 34"/>
                <a:gd name="T7" fmla="*/ 0 h 51"/>
                <a:gd name="T8" fmla="*/ 9 w 34"/>
                <a:gd name="T9" fmla="*/ 43 h 51"/>
                <a:gd name="T10" fmla="*/ 34 w 34"/>
                <a:gd name="T11" fmla="*/ 43 h 51"/>
                <a:gd name="T12" fmla="*/ 34 w 34"/>
                <a:gd name="T13" fmla="*/ 51 h 51"/>
                <a:gd name="T14" fmla="*/ 0 w 34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1">
                  <a:moveTo>
                    <a:pt x="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43"/>
                  </a:lnTo>
                  <a:lnTo>
                    <a:pt x="34" y="43"/>
                  </a:lnTo>
                  <a:lnTo>
                    <a:pt x="34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6CE952B4-2A7A-42B1-B0DC-87892446F0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8238" y="534988"/>
              <a:ext cx="46037" cy="58738"/>
            </a:xfrm>
            <a:custGeom>
              <a:avLst/>
              <a:gdLst>
                <a:gd name="T0" fmla="*/ 21 w 42"/>
                <a:gd name="T1" fmla="*/ 52 h 52"/>
                <a:gd name="T2" fmla="*/ 21 w 42"/>
                <a:gd name="T3" fmla="*/ 52 h 52"/>
                <a:gd name="T4" fmla="*/ 0 w 42"/>
                <a:gd name="T5" fmla="*/ 30 h 52"/>
                <a:gd name="T6" fmla="*/ 0 w 42"/>
                <a:gd name="T7" fmla="*/ 0 h 52"/>
                <a:gd name="T8" fmla="*/ 9 w 42"/>
                <a:gd name="T9" fmla="*/ 0 h 52"/>
                <a:gd name="T10" fmla="*/ 9 w 42"/>
                <a:gd name="T11" fmla="*/ 31 h 52"/>
                <a:gd name="T12" fmla="*/ 21 w 42"/>
                <a:gd name="T13" fmla="*/ 45 h 52"/>
                <a:gd name="T14" fmla="*/ 33 w 42"/>
                <a:gd name="T15" fmla="*/ 31 h 52"/>
                <a:gd name="T16" fmla="*/ 33 w 42"/>
                <a:gd name="T17" fmla="*/ 0 h 52"/>
                <a:gd name="T18" fmla="*/ 42 w 42"/>
                <a:gd name="T19" fmla="*/ 0 h 52"/>
                <a:gd name="T20" fmla="*/ 42 w 42"/>
                <a:gd name="T21" fmla="*/ 30 h 52"/>
                <a:gd name="T22" fmla="*/ 21 w 42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52">
                  <a:moveTo>
                    <a:pt x="21" y="52"/>
                  </a:moveTo>
                  <a:lnTo>
                    <a:pt x="21" y="52"/>
                  </a:lnTo>
                  <a:cubicBezTo>
                    <a:pt x="10" y="52"/>
                    <a:pt x="0" y="48"/>
                    <a:pt x="0" y="30"/>
                  </a:cubicBezTo>
                  <a:lnTo>
                    <a:pt x="0" y="0"/>
                  </a:lnTo>
                  <a:lnTo>
                    <a:pt x="9" y="0"/>
                  </a:lnTo>
                  <a:lnTo>
                    <a:pt x="9" y="31"/>
                  </a:lnTo>
                  <a:cubicBezTo>
                    <a:pt x="9" y="39"/>
                    <a:pt x="13" y="45"/>
                    <a:pt x="21" y="45"/>
                  </a:cubicBezTo>
                  <a:cubicBezTo>
                    <a:pt x="29" y="45"/>
                    <a:pt x="33" y="40"/>
                    <a:pt x="33" y="31"/>
                  </a:cubicBezTo>
                  <a:lnTo>
                    <a:pt x="33" y="0"/>
                  </a:lnTo>
                  <a:lnTo>
                    <a:pt x="42" y="0"/>
                  </a:lnTo>
                  <a:lnTo>
                    <a:pt x="42" y="30"/>
                  </a:lnTo>
                  <a:cubicBezTo>
                    <a:pt x="42" y="47"/>
                    <a:pt x="32" y="52"/>
                    <a:pt x="21" y="52"/>
                  </a:cubicBez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6C90ED96-A9C5-43A0-A7F3-E64DEE89D8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6500" y="534988"/>
              <a:ext cx="46037" cy="57150"/>
            </a:xfrm>
            <a:custGeom>
              <a:avLst/>
              <a:gdLst>
                <a:gd name="T0" fmla="*/ 15 w 42"/>
                <a:gd name="T1" fmla="*/ 7 h 51"/>
                <a:gd name="T2" fmla="*/ 15 w 42"/>
                <a:gd name="T3" fmla="*/ 7 h 51"/>
                <a:gd name="T4" fmla="*/ 10 w 42"/>
                <a:gd name="T5" fmla="*/ 7 h 51"/>
                <a:gd name="T6" fmla="*/ 10 w 42"/>
                <a:gd name="T7" fmla="*/ 44 h 51"/>
                <a:gd name="T8" fmla="*/ 15 w 42"/>
                <a:gd name="T9" fmla="*/ 44 h 51"/>
                <a:gd name="T10" fmla="*/ 32 w 42"/>
                <a:gd name="T11" fmla="*/ 25 h 51"/>
                <a:gd name="T12" fmla="*/ 15 w 42"/>
                <a:gd name="T13" fmla="*/ 7 h 51"/>
                <a:gd name="T14" fmla="*/ 15 w 42"/>
                <a:gd name="T15" fmla="*/ 7 h 51"/>
                <a:gd name="T16" fmla="*/ 16 w 42"/>
                <a:gd name="T17" fmla="*/ 51 h 51"/>
                <a:gd name="T18" fmla="*/ 16 w 42"/>
                <a:gd name="T19" fmla="*/ 51 h 51"/>
                <a:gd name="T20" fmla="*/ 0 w 42"/>
                <a:gd name="T21" fmla="*/ 51 h 51"/>
                <a:gd name="T22" fmla="*/ 0 w 42"/>
                <a:gd name="T23" fmla="*/ 0 h 51"/>
                <a:gd name="T24" fmla="*/ 16 w 42"/>
                <a:gd name="T25" fmla="*/ 0 h 51"/>
                <a:gd name="T26" fmla="*/ 42 w 42"/>
                <a:gd name="T27" fmla="*/ 25 h 51"/>
                <a:gd name="T28" fmla="*/ 16 w 42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51">
                  <a:moveTo>
                    <a:pt x="15" y="7"/>
                  </a:moveTo>
                  <a:lnTo>
                    <a:pt x="15" y="7"/>
                  </a:lnTo>
                  <a:lnTo>
                    <a:pt x="10" y="7"/>
                  </a:lnTo>
                  <a:lnTo>
                    <a:pt x="10" y="44"/>
                  </a:lnTo>
                  <a:lnTo>
                    <a:pt x="15" y="44"/>
                  </a:lnTo>
                  <a:cubicBezTo>
                    <a:pt x="26" y="44"/>
                    <a:pt x="32" y="39"/>
                    <a:pt x="32" y="25"/>
                  </a:cubicBezTo>
                  <a:cubicBezTo>
                    <a:pt x="32" y="13"/>
                    <a:pt x="26" y="7"/>
                    <a:pt x="15" y="7"/>
                  </a:cubicBezTo>
                  <a:lnTo>
                    <a:pt x="15" y="7"/>
                  </a:lnTo>
                  <a:close/>
                  <a:moveTo>
                    <a:pt x="16" y="51"/>
                  </a:moveTo>
                  <a:lnTo>
                    <a:pt x="16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16" y="0"/>
                  </a:lnTo>
                  <a:cubicBezTo>
                    <a:pt x="34" y="0"/>
                    <a:pt x="42" y="10"/>
                    <a:pt x="42" y="25"/>
                  </a:cubicBezTo>
                  <a:cubicBezTo>
                    <a:pt x="42" y="42"/>
                    <a:pt x="32" y="51"/>
                    <a:pt x="16" y="51"/>
                  </a:cubicBez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4" name="Freeform 84">
              <a:extLst>
                <a:ext uri="{FF2B5EF4-FFF2-40B4-BE49-F238E27FC236}">
                  <a16:creationId xmlns:a16="http://schemas.microsoft.com/office/drawing/2014/main" id="{3AF5297F-0E9F-4754-BB31-B417FF68DE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34988"/>
              <a:ext cx="77787" cy="57150"/>
            </a:xfrm>
            <a:custGeom>
              <a:avLst/>
              <a:gdLst>
                <a:gd name="T0" fmla="*/ 56 w 71"/>
                <a:gd name="T1" fmla="*/ 51 h 51"/>
                <a:gd name="T2" fmla="*/ 56 w 71"/>
                <a:gd name="T3" fmla="*/ 51 h 51"/>
                <a:gd name="T4" fmla="*/ 46 w 71"/>
                <a:gd name="T5" fmla="*/ 51 h 51"/>
                <a:gd name="T6" fmla="*/ 36 w 71"/>
                <a:gd name="T7" fmla="*/ 15 h 51"/>
                <a:gd name="T8" fmla="*/ 26 w 71"/>
                <a:gd name="T9" fmla="*/ 51 h 51"/>
                <a:gd name="T10" fmla="*/ 16 w 71"/>
                <a:gd name="T11" fmla="*/ 51 h 51"/>
                <a:gd name="T12" fmla="*/ 0 w 71"/>
                <a:gd name="T13" fmla="*/ 0 h 51"/>
                <a:gd name="T14" fmla="*/ 11 w 71"/>
                <a:gd name="T15" fmla="*/ 0 h 51"/>
                <a:gd name="T16" fmla="*/ 21 w 71"/>
                <a:gd name="T17" fmla="*/ 40 h 51"/>
                <a:gd name="T18" fmla="*/ 31 w 71"/>
                <a:gd name="T19" fmla="*/ 4 h 51"/>
                <a:gd name="T20" fmla="*/ 41 w 71"/>
                <a:gd name="T21" fmla="*/ 4 h 51"/>
                <a:gd name="T22" fmla="*/ 51 w 71"/>
                <a:gd name="T23" fmla="*/ 40 h 51"/>
                <a:gd name="T24" fmla="*/ 61 w 71"/>
                <a:gd name="T25" fmla="*/ 0 h 51"/>
                <a:gd name="T26" fmla="*/ 71 w 71"/>
                <a:gd name="T27" fmla="*/ 0 h 51"/>
                <a:gd name="T28" fmla="*/ 56 w 71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51">
                  <a:moveTo>
                    <a:pt x="56" y="51"/>
                  </a:moveTo>
                  <a:lnTo>
                    <a:pt x="56" y="51"/>
                  </a:lnTo>
                  <a:lnTo>
                    <a:pt x="46" y="51"/>
                  </a:lnTo>
                  <a:lnTo>
                    <a:pt x="36" y="15"/>
                  </a:lnTo>
                  <a:lnTo>
                    <a:pt x="26" y="51"/>
                  </a:lnTo>
                  <a:lnTo>
                    <a:pt x="16" y="5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40"/>
                  </a:lnTo>
                  <a:lnTo>
                    <a:pt x="31" y="4"/>
                  </a:lnTo>
                  <a:lnTo>
                    <a:pt x="41" y="4"/>
                  </a:lnTo>
                  <a:lnTo>
                    <a:pt x="51" y="4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56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5" name="Freeform 85">
              <a:extLst>
                <a:ext uri="{FF2B5EF4-FFF2-40B4-BE49-F238E27FC236}">
                  <a16:creationId xmlns:a16="http://schemas.microsoft.com/office/drawing/2014/main" id="{9845EC20-AC64-4377-81B5-5F1CA05AD9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7313" y="534988"/>
              <a:ext cx="11112" cy="57150"/>
            </a:xfrm>
            <a:custGeom>
              <a:avLst/>
              <a:gdLst>
                <a:gd name="T0" fmla="*/ 0 w 9"/>
                <a:gd name="T1" fmla="*/ 0 h 51"/>
                <a:gd name="T2" fmla="*/ 0 w 9"/>
                <a:gd name="T3" fmla="*/ 0 h 51"/>
                <a:gd name="T4" fmla="*/ 9 w 9"/>
                <a:gd name="T5" fmla="*/ 0 h 51"/>
                <a:gd name="T6" fmla="*/ 9 w 9"/>
                <a:gd name="T7" fmla="*/ 51 h 51"/>
                <a:gd name="T8" fmla="*/ 0 w 9"/>
                <a:gd name="T9" fmla="*/ 51 h 51"/>
                <a:gd name="T10" fmla="*/ 0 w 9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1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6" name="Freeform 86">
              <a:extLst>
                <a:ext uri="{FF2B5EF4-FFF2-40B4-BE49-F238E27FC236}">
                  <a16:creationId xmlns:a16="http://schemas.microsoft.com/office/drawing/2014/main" id="{4BC64B3E-0166-4FC9-8FC6-82F34E133C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87475" y="533401"/>
              <a:ext cx="47625" cy="60325"/>
            </a:xfrm>
            <a:custGeom>
              <a:avLst/>
              <a:gdLst>
                <a:gd name="T0" fmla="*/ 24 w 43"/>
                <a:gd name="T1" fmla="*/ 53 h 53"/>
                <a:gd name="T2" fmla="*/ 24 w 43"/>
                <a:gd name="T3" fmla="*/ 53 h 53"/>
                <a:gd name="T4" fmla="*/ 0 w 43"/>
                <a:gd name="T5" fmla="*/ 26 h 53"/>
                <a:gd name="T6" fmla="*/ 24 w 43"/>
                <a:gd name="T7" fmla="*/ 0 h 53"/>
                <a:gd name="T8" fmla="*/ 42 w 43"/>
                <a:gd name="T9" fmla="*/ 6 h 53"/>
                <a:gd name="T10" fmla="*/ 38 w 43"/>
                <a:gd name="T11" fmla="*/ 13 h 53"/>
                <a:gd name="T12" fmla="*/ 24 w 43"/>
                <a:gd name="T13" fmla="*/ 7 h 53"/>
                <a:gd name="T14" fmla="*/ 9 w 43"/>
                <a:gd name="T15" fmla="*/ 26 h 53"/>
                <a:gd name="T16" fmla="*/ 25 w 43"/>
                <a:gd name="T17" fmla="*/ 46 h 53"/>
                <a:gd name="T18" fmla="*/ 34 w 43"/>
                <a:gd name="T19" fmla="*/ 44 h 53"/>
                <a:gd name="T20" fmla="*/ 34 w 43"/>
                <a:gd name="T21" fmla="*/ 31 h 53"/>
                <a:gd name="T22" fmla="*/ 23 w 43"/>
                <a:gd name="T23" fmla="*/ 31 h 53"/>
                <a:gd name="T24" fmla="*/ 23 w 43"/>
                <a:gd name="T25" fmla="*/ 24 h 53"/>
                <a:gd name="T26" fmla="*/ 43 w 43"/>
                <a:gd name="T27" fmla="*/ 24 h 53"/>
                <a:gd name="T28" fmla="*/ 43 w 43"/>
                <a:gd name="T29" fmla="*/ 48 h 53"/>
                <a:gd name="T30" fmla="*/ 24 w 43"/>
                <a:gd name="T3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53">
                  <a:moveTo>
                    <a:pt x="24" y="53"/>
                  </a:moveTo>
                  <a:lnTo>
                    <a:pt x="24" y="53"/>
                  </a:lnTo>
                  <a:cubicBezTo>
                    <a:pt x="9" y="53"/>
                    <a:pt x="0" y="42"/>
                    <a:pt x="0" y="26"/>
                  </a:cubicBezTo>
                  <a:cubicBezTo>
                    <a:pt x="0" y="8"/>
                    <a:pt x="13" y="0"/>
                    <a:pt x="24" y="0"/>
                  </a:cubicBezTo>
                  <a:cubicBezTo>
                    <a:pt x="33" y="0"/>
                    <a:pt x="38" y="3"/>
                    <a:pt x="42" y="6"/>
                  </a:cubicBezTo>
                  <a:lnTo>
                    <a:pt x="38" y="13"/>
                  </a:lnTo>
                  <a:cubicBezTo>
                    <a:pt x="35" y="10"/>
                    <a:pt x="31" y="7"/>
                    <a:pt x="24" y="7"/>
                  </a:cubicBezTo>
                  <a:cubicBezTo>
                    <a:pt x="16" y="7"/>
                    <a:pt x="9" y="14"/>
                    <a:pt x="9" y="26"/>
                  </a:cubicBezTo>
                  <a:cubicBezTo>
                    <a:pt x="9" y="38"/>
                    <a:pt x="16" y="46"/>
                    <a:pt x="25" y="46"/>
                  </a:cubicBezTo>
                  <a:cubicBezTo>
                    <a:pt x="30" y="46"/>
                    <a:pt x="33" y="45"/>
                    <a:pt x="34" y="44"/>
                  </a:cubicBezTo>
                  <a:lnTo>
                    <a:pt x="34" y="31"/>
                  </a:lnTo>
                  <a:lnTo>
                    <a:pt x="23" y="31"/>
                  </a:lnTo>
                  <a:lnTo>
                    <a:pt x="23" y="24"/>
                  </a:lnTo>
                  <a:lnTo>
                    <a:pt x="43" y="24"/>
                  </a:lnTo>
                  <a:lnTo>
                    <a:pt x="43" y="48"/>
                  </a:lnTo>
                  <a:cubicBezTo>
                    <a:pt x="39" y="51"/>
                    <a:pt x="33" y="53"/>
                    <a:pt x="24" y="53"/>
                  </a:cubicBez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7" name="Freeform 87">
              <a:extLst>
                <a:ext uri="{FF2B5EF4-FFF2-40B4-BE49-F238E27FC236}">
                  <a16:creationId xmlns:a16="http://schemas.microsoft.com/office/drawing/2014/main" id="{AFD4633A-FD82-4ADE-B347-0BC41A8250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9388" y="561976"/>
              <a:ext cx="22225" cy="7938"/>
            </a:xfrm>
            <a:custGeom>
              <a:avLst/>
              <a:gdLst>
                <a:gd name="T0" fmla="*/ 0 w 20"/>
                <a:gd name="T1" fmla="*/ 0 h 6"/>
                <a:gd name="T2" fmla="*/ 0 w 20"/>
                <a:gd name="T3" fmla="*/ 0 h 6"/>
                <a:gd name="T4" fmla="*/ 20 w 20"/>
                <a:gd name="T5" fmla="*/ 0 h 6"/>
                <a:gd name="T6" fmla="*/ 20 w 20"/>
                <a:gd name="T7" fmla="*/ 6 h 6"/>
                <a:gd name="T8" fmla="*/ 0 w 20"/>
                <a:gd name="T9" fmla="*/ 6 h 6"/>
                <a:gd name="T10" fmla="*/ 0 w 2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8" name="Freeform 88">
              <a:extLst>
                <a:ext uri="{FF2B5EF4-FFF2-40B4-BE49-F238E27FC236}">
                  <a16:creationId xmlns:a16="http://schemas.microsoft.com/office/drawing/2014/main" id="{AE1D43AC-794B-42C2-A3FD-B0C2FA66F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263" y="639763"/>
              <a:ext cx="61912" cy="57150"/>
            </a:xfrm>
            <a:custGeom>
              <a:avLst/>
              <a:gdLst>
                <a:gd name="T0" fmla="*/ 48 w 57"/>
                <a:gd name="T1" fmla="*/ 51 h 51"/>
                <a:gd name="T2" fmla="*/ 48 w 57"/>
                <a:gd name="T3" fmla="*/ 51 h 51"/>
                <a:gd name="T4" fmla="*/ 46 w 57"/>
                <a:gd name="T5" fmla="*/ 13 h 51"/>
                <a:gd name="T6" fmla="*/ 33 w 57"/>
                <a:gd name="T7" fmla="*/ 44 h 51"/>
                <a:gd name="T8" fmla="*/ 24 w 57"/>
                <a:gd name="T9" fmla="*/ 44 h 51"/>
                <a:gd name="T10" fmla="*/ 11 w 57"/>
                <a:gd name="T11" fmla="*/ 13 h 51"/>
                <a:gd name="T12" fmla="*/ 10 w 57"/>
                <a:gd name="T13" fmla="*/ 51 h 51"/>
                <a:gd name="T14" fmla="*/ 0 w 57"/>
                <a:gd name="T15" fmla="*/ 51 h 51"/>
                <a:gd name="T16" fmla="*/ 3 w 57"/>
                <a:gd name="T17" fmla="*/ 0 h 51"/>
                <a:gd name="T18" fmla="*/ 15 w 57"/>
                <a:gd name="T19" fmla="*/ 0 h 51"/>
                <a:gd name="T20" fmla="*/ 29 w 57"/>
                <a:gd name="T21" fmla="*/ 34 h 51"/>
                <a:gd name="T22" fmla="*/ 42 w 57"/>
                <a:gd name="T23" fmla="*/ 0 h 51"/>
                <a:gd name="T24" fmla="*/ 54 w 57"/>
                <a:gd name="T25" fmla="*/ 0 h 51"/>
                <a:gd name="T26" fmla="*/ 57 w 57"/>
                <a:gd name="T27" fmla="*/ 51 h 51"/>
                <a:gd name="T28" fmla="*/ 48 w 57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51">
                  <a:moveTo>
                    <a:pt x="48" y="51"/>
                  </a:moveTo>
                  <a:lnTo>
                    <a:pt x="48" y="51"/>
                  </a:lnTo>
                  <a:lnTo>
                    <a:pt x="46" y="13"/>
                  </a:lnTo>
                  <a:lnTo>
                    <a:pt x="33" y="44"/>
                  </a:lnTo>
                  <a:lnTo>
                    <a:pt x="24" y="44"/>
                  </a:lnTo>
                  <a:lnTo>
                    <a:pt x="11" y="13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3" y="0"/>
                  </a:lnTo>
                  <a:lnTo>
                    <a:pt x="15" y="0"/>
                  </a:lnTo>
                  <a:lnTo>
                    <a:pt x="29" y="3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7" y="51"/>
                  </a:lnTo>
                  <a:lnTo>
                    <a:pt x="48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9" name="Freeform 89">
              <a:extLst>
                <a:ext uri="{FF2B5EF4-FFF2-40B4-BE49-F238E27FC236}">
                  <a16:creationId xmlns:a16="http://schemas.microsoft.com/office/drawing/2014/main" id="{CD8CAE4E-93E5-48FE-A8DF-11045F20FA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0463" y="639763"/>
              <a:ext cx="55562" cy="57150"/>
            </a:xfrm>
            <a:custGeom>
              <a:avLst/>
              <a:gdLst>
                <a:gd name="T0" fmla="*/ 25 w 50"/>
                <a:gd name="T1" fmla="*/ 10 h 51"/>
                <a:gd name="T2" fmla="*/ 25 w 50"/>
                <a:gd name="T3" fmla="*/ 10 h 51"/>
                <a:gd name="T4" fmla="*/ 17 w 50"/>
                <a:gd name="T5" fmla="*/ 32 h 51"/>
                <a:gd name="T6" fmla="*/ 33 w 50"/>
                <a:gd name="T7" fmla="*/ 32 h 51"/>
                <a:gd name="T8" fmla="*/ 25 w 50"/>
                <a:gd name="T9" fmla="*/ 10 h 51"/>
                <a:gd name="T10" fmla="*/ 25 w 50"/>
                <a:gd name="T11" fmla="*/ 10 h 51"/>
                <a:gd name="T12" fmla="*/ 40 w 50"/>
                <a:gd name="T13" fmla="*/ 51 h 51"/>
                <a:gd name="T14" fmla="*/ 40 w 50"/>
                <a:gd name="T15" fmla="*/ 51 h 51"/>
                <a:gd name="T16" fmla="*/ 35 w 50"/>
                <a:gd name="T17" fmla="*/ 39 h 51"/>
                <a:gd name="T18" fmla="*/ 14 w 50"/>
                <a:gd name="T19" fmla="*/ 39 h 51"/>
                <a:gd name="T20" fmla="*/ 10 w 50"/>
                <a:gd name="T21" fmla="*/ 51 h 51"/>
                <a:gd name="T22" fmla="*/ 0 w 50"/>
                <a:gd name="T23" fmla="*/ 51 h 51"/>
                <a:gd name="T24" fmla="*/ 20 w 50"/>
                <a:gd name="T25" fmla="*/ 0 h 51"/>
                <a:gd name="T26" fmla="*/ 30 w 50"/>
                <a:gd name="T27" fmla="*/ 0 h 51"/>
                <a:gd name="T28" fmla="*/ 50 w 50"/>
                <a:gd name="T29" fmla="*/ 51 h 51"/>
                <a:gd name="T30" fmla="*/ 40 w 50"/>
                <a:gd name="T3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51">
                  <a:moveTo>
                    <a:pt x="25" y="10"/>
                  </a:moveTo>
                  <a:lnTo>
                    <a:pt x="25" y="10"/>
                  </a:lnTo>
                  <a:lnTo>
                    <a:pt x="17" y="32"/>
                  </a:lnTo>
                  <a:lnTo>
                    <a:pt x="33" y="32"/>
                  </a:lnTo>
                  <a:lnTo>
                    <a:pt x="25" y="10"/>
                  </a:lnTo>
                  <a:lnTo>
                    <a:pt x="25" y="10"/>
                  </a:lnTo>
                  <a:close/>
                  <a:moveTo>
                    <a:pt x="40" y="51"/>
                  </a:moveTo>
                  <a:lnTo>
                    <a:pt x="40" y="51"/>
                  </a:lnTo>
                  <a:lnTo>
                    <a:pt x="35" y="39"/>
                  </a:lnTo>
                  <a:lnTo>
                    <a:pt x="14" y="39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50" y="51"/>
                  </a:lnTo>
                  <a:lnTo>
                    <a:pt x="40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0" name="Freeform 90">
              <a:extLst>
                <a:ext uri="{FF2B5EF4-FFF2-40B4-BE49-F238E27FC236}">
                  <a16:creationId xmlns:a16="http://schemas.microsoft.com/office/drawing/2014/main" id="{7DF9DA11-33E6-4DFC-A24A-A8ECA4DE84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23963" y="639763"/>
              <a:ext cx="57150" cy="57150"/>
            </a:xfrm>
            <a:custGeom>
              <a:avLst/>
              <a:gdLst>
                <a:gd name="T0" fmla="*/ 39 w 51"/>
                <a:gd name="T1" fmla="*/ 51 h 51"/>
                <a:gd name="T2" fmla="*/ 39 w 51"/>
                <a:gd name="T3" fmla="*/ 51 h 51"/>
                <a:gd name="T4" fmla="*/ 25 w 51"/>
                <a:gd name="T5" fmla="*/ 31 h 51"/>
                <a:gd name="T6" fmla="*/ 11 w 51"/>
                <a:gd name="T7" fmla="*/ 51 h 51"/>
                <a:gd name="T8" fmla="*/ 0 w 51"/>
                <a:gd name="T9" fmla="*/ 51 h 51"/>
                <a:gd name="T10" fmla="*/ 19 w 51"/>
                <a:gd name="T11" fmla="*/ 25 h 51"/>
                <a:gd name="T12" fmla="*/ 1 w 51"/>
                <a:gd name="T13" fmla="*/ 0 h 51"/>
                <a:gd name="T14" fmla="*/ 13 w 51"/>
                <a:gd name="T15" fmla="*/ 0 h 51"/>
                <a:gd name="T16" fmla="*/ 26 w 51"/>
                <a:gd name="T17" fmla="*/ 19 h 51"/>
                <a:gd name="T18" fmla="*/ 38 w 51"/>
                <a:gd name="T19" fmla="*/ 0 h 51"/>
                <a:gd name="T20" fmla="*/ 49 w 51"/>
                <a:gd name="T21" fmla="*/ 0 h 51"/>
                <a:gd name="T22" fmla="*/ 31 w 51"/>
                <a:gd name="T23" fmla="*/ 25 h 51"/>
                <a:gd name="T24" fmla="*/ 51 w 51"/>
                <a:gd name="T25" fmla="*/ 51 h 51"/>
                <a:gd name="T26" fmla="*/ 39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39" y="51"/>
                  </a:moveTo>
                  <a:lnTo>
                    <a:pt x="39" y="51"/>
                  </a:lnTo>
                  <a:lnTo>
                    <a:pt x="25" y="31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9" y="25"/>
                  </a:lnTo>
                  <a:lnTo>
                    <a:pt x="1" y="0"/>
                  </a:lnTo>
                  <a:lnTo>
                    <a:pt x="13" y="0"/>
                  </a:lnTo>
                  <a:lnTo>
                    <a:pt x="26" y="19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31" y="25"/>
                  </a:lnTo>
                  <a:lnTo>
                    <a:pt x="51" y="51"/>
                  </a:lnTo>
                  <a:lnTo>
                    <a:pt x="39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1" name="Freeform 91">
              <a:extLst>
                <a:ext uri="{FF2B5EF4-FFF2-40B4-BE49-F238E27FC236}">
                  <a16:creationId xmlns:a16="http://schemas.microsoft.com/office/drawing/2014/main" id="{28B86ADE-3217-4F2A-81F9-8B1D0CC3B5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6988" y="639763"/>
              <a:ext cx="9525" cy="57150"/>
            </a:xfrm>
            <a:custGeom>
              <a:avLst/>
              <a:gdLst>
                <a:gd name="T0" fmla="*/ 0 w 9"/>
                <a:gd name="T1" fmla="*/ 0 h 51"/>
                <a:gd name="T2" fmla="*/ 0 w 9"/>
                <a:gd name="T3" fmla="*/ 0 h 51"/>
                <a:gd name="T4" fmla="*/ 9 w 9"/>
                <a:gd name="T5" fmla="*/ 0 h 51"/>
                <a:gd name="T6" fmla="*/ 9 w 9"/>
                <a:gd name="T7" fmla="*/ 51 h 51"/>
                <a:gd name="T8" fmla="*/ 0 w 9"/>
                <a:gd name="T9" fmla="*/ 51 h 51"/>
                <a:gd name="T10" fmla="*/ 0 w 9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1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2" name="Freeform 92">
              <a:extLst>
                <a:ext uri="{FF2B5EF4-FFF2-40B4-BE49-F238E27FC236}">
                  <a16:creationId xmlns:a16="http://schemas.microsoft.com/office/drawing/2014/main" id="{2D31B745-5AF9-4759-A4E5-AAD6A3328E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7150" y="639763"/>
              <a:ext cx="63500" cy="57150"/>
            </a:xfrm>
            <a:custGeom>
              <a:avLst/>
              <a:gdLst>
                <a:gd name="T0" fmla="*/ 48 w 57"/>
                <a:gd name="T1" fmla="*/ 51 h 51"/>
                <a:gd name="T2" fmla="*/ 48 w 57"/>
                <a:gd name="T3" fmla="*/ 51 h 51"/>
                <a:gd name="T4" fmla="*/ 46 w 57"/>
                <a:gd name="T5" fmla="*/ 13 h 51"/>
                <a:gd name="T6" fmla="*/ 33 w 57"/>
                <a:gd name="T7" fmla="*/ 44 h 51"/>
                <a:gd name="T8" fmla="*/ 24 w 57"/>
                <a:gd name="T9" fmla="*/ 44 h 51"/>
                <a:gd name="T10" fmla="*/ 11 w 57"/>
                <a:gd name="T11" fmla="*/ 13 h 51"/>
                <a:gd name="T12" fmla="*/ 10 w 57"/>
                <a:gd name="T13" fmla="*/ 51 h 51"/>
                <a:gd name="T14" fmla="*/ 0 w 57"/>
                <a:gd name="T15" fmla="*/ 51 h 51"/>
                <a:gd name="T16" fmla="*/ 3 w 57"/>
                <a:gd name="T17" fmla="*/ 0 h 51"/>
                <a:gd name="T18" fmla="*/ 15 w 57"/>
                <a:gd name="T19" fmla="*/ 0 h 51"/>
                <a:gd name="T20" fmla="*/ 29 w 57"/>
                <a:gd name="T21" fmla="*/ 34 h 51"/>
                <a:gd name="T22" fmla="*/ 42 w 57"/>
                <a:gd name="T23" fmla="*/ 0 h 51"/>
                <a:gd name="T24" fmla="*/ 54 w 57"/>
                <a:gd name="T25" fmla="*/ 0 h 51"/>
                <a:gd name="T26" fmla="*/ 57 w 57"/>
                <a:gd name="T27" fmla="*/ 51 h 51"/>
                <a:gd name="T28" fmla="*/ 48 w 57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51">
                  <a:moveTo>
                    <a:pt x="48" y="51"/>
                  </a:moveTo>
                  <a:lnTo>
                    <a:pt x="48" y="51"/>
                  </a:lnTo>
                  <a:lnTo>
                    <a:pt x="46" y="13"/>
                  </a:lnTo>
                  <a:lnTo>
                    <a:pt x="33" y="44"/>
                  </a:lnTo>
                  <a:lnTo>
                    <a:pt x="24" y="44"/>
                  </a:lnTo>
                  <a:lnTo>
                    <a:pt x="11" y="13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3" y="0"/>
                  </a:lnTo>
                  <a:lnTo>
                    <a:pt x="15" y="0"/>
                  </a:lnTo>
                  <a:lnTo>
                    <a:pt x="29" y="3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7" y="51"/>
                  </a:lnTo>
                  <a:lnTo>
                    <a:pt x="48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3" name="Freeform 93">
              <a:extLst>
                <a:ext uri="{FF2B5EF4-FFF2-40B4-BE49-F238E27FC236}">
                  <a16:creationId xmlns:a16="http://schemas.microsoft.com/office/drawing/2014/main" id="{397309C4-BCFF-4790-82DF-416B476594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11288" y="639763"/>
              <a:ext cx="11112" cy="57150"/>
            </a:xfrm>
            <a:custGeom>
              <a:avLst/>
              <a:gdLst>
                <a:gd name="T0" fmla="*/ 0 w 10"/>
                <a:gd name="T1" fmla="*/ 0 h 51"/>
                <a:gd name="T2" fmla="*/ 0 w 10"/>
                <a:gd name="T3" fmla="*/ 0 h 51"/>
                <a:gd name="T4" fmla="*/ 10 w 10"/>
                <a:gd name="T5" fmla="*/ 0 h 51"/>
                <a:gd name="T6" fmla="*/ 10 w 10"/>
                <a:gd name="T7" fmla="*/ 51 h 51"/>
                <a:gd name="T8" fmla="*/ 0 w 10"/>
                <a:gd name="T9" fmla="*/ 51 h 51"/>
                <a:gd name="T10" fmla="*/ 0 w 10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4" name="Freeform 94">
              <a:extLst>
                <a:ext uri="{FF2B5EF4-FFF2-40B4-BE49-F238E27FC236}">
                  <a16:creationId xmlns:a16="http://schemas.microsoft.com/office/drawing/2014/main" id="{04D28816-C7F0-4858-8CC1-57BC445F5B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4625" y="639763"/>
              <a:ext cx="38100" cy="57150"/>
            </a:xfrm>
            <a:custGeom>
              <a:avLst/>
              <a:gdLst>
                <a:gd name="T0" fmla="*/ 35 w 35"/>
                <a:gd name="T1" fmla="*/ 51 h 51"/>
                <a:gd name="T2" fmla="*/ 35 w 35"/>
                <a:gd name="T3" fmla="*/ 51 h 51"/>
                <a:gd name="T4" fmla="*/ 35 w 35"/>
                <a:gd name="T5" fmla="*/ 44 h 51"/>
                <a:gd name="T6" fmla="*/ 10 w 35"/>
                <a:gd name="T7" fmla="*/ 44 h 51"/>
                <a:gd name="T8" fmla="*/ 10 w 35"/>
                <a:gd name="T9" fmla="*/ 0 h 51"/>
                <a:gd name="T10" fmla="*/ 0 w 35"/>
                <a:gd name="T11" fmla="*/ 0 h 51"/>
                <a:gd name="T12" fmla="*/ 0 w 35"/>
                <a:gd name="T13" fmla="*/ 51 h 51"/>
                <a:gd name="T14" fmla="*/ 35 w 35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1">
                  <a:moveTo>
                    <a:pt x="35" y="51"/>
                  </a:moveTo>
                  <a:lnTo>
                    <a:pt x="35" y="51"/>
                  </a:lnTo>
                  <a:lnTo>
                    <a:pt x="35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35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5" name="Freeform 95">
              <a:extLst>
                <a:ext uri="{FF2B5EF4-FFF2-40B4-BE49-F238E27FC236}">
                  <a16:creationId xmlns:a16="http://schemas.microsoft.com/office/drawing/2014/main" id="{B09878ED-F24B-41A6-9208-4FE3D0E73F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0188" y="639763"/>
              <a:ext cx="11112" cy="57150"/>
            </a:xfrm>
            <a:custGeom>
              <a:avLst/>
              <a:gdLst>
                <a:gd name="T0" fmla="*/ 0 w 10"/>
                <a:gd name="T1" fmla="*/ 0 h 51"/>
                <a:gd name="T2" fmla="*/ 0 w 10"/>
                <a:gd name="T3" fmla="*/ 0 h 51"/>
                <a:gd name="T4" fmla="*/ 10 w 10"/>
                <a:gd name="T5" fmla="*/ 0 h 51"/>
                <a:gd name="T6" fmla="*/ 10 w 10"/>
                <a:gd name="T7" fmla="*/ 51 h 51"/>
                <a:gd name="T8" fmla="*/ 0 w 10"/>
                <a:gd name="T9" fmla="*/ 51 h 51"/>
                <a:gd name="T10" fmla="*/ 0 w 10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6" name="Freeform 96">
              <a:extLst>
                <a:ext uri="{FF2B5EF4-FFF2-40B4-BE49-F238E27FC236}">
                  <a16:creationId xmlns:a16="http://schemas.microsoft.com/office/drawing/2014/main" id="{3AA8B024-915B-41D9-BB7C-CEF109E5FC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27175" y="639763"/>
              <a:ext cx="53975" cy="57150"/>
            </a:xfrm>
            <a:custGeom>
              <a:avLst/>
              <a:gdLst>
                <a:gd name="T0" fmla="*/ 24 w 50"/>
                <a:gd name="T1" fmla="*/ 10 h 51"/>
                <a:gd name="T2" fmla="*/ 24 w 50"/>
                <a:gd name="T3" fmla="*/ 10 h 51"/>
                <a:gd name="T4" fmla="*/ 17 w 50"/>
                <a:gd name="T5" fmla="*/ 32 h 51"/>
                <a:gd name="T6" fmla="*/ 33 w 50"/>
                <a:gd name="T7" fmla="*/ 32 h 51"/>
                <a:gd name="T8" fmla="*/ 24 w 50"/>
                <a:gd name="T9" fmla="*/ 10 h 51"/>
                <a:gd name="T10" fmla="*/ 24 w 50"/>
                <a:gd name="T11" fmla="*/ 10 h 51"/>
                <a:gd name="T12" fmla="*/ 40 w 50"/>
                <a:gd name="T13" fmla="*/ 51 h 51"/>
                <a:gd name="T14" fmla="*/ 40 w 50"/>
                <a:gd name="T15" fmla="*/ 51 h 51"/>
                <a:gd name="T16" fmla="*/ 35 w 50"/>
                <a:gd name="T17" fmla="*/ 39 h 51"/>
                <a:gd name="T18" fmla="*/ 14 w 50"/>
                <a:gd name="T19" fmla="*/ 39 h 51"/>
                <a:gd name="T20" fmla="*/ 10 w 50"/>
                <a:gd name="T21" fmla="*/ 51 h 51"/>
                <a:gd name="T22" fmla="*/ 0 w 50"/>
                <a:gd name="T23" fmla="*/ 51 h 51"/>
                <a:gd name="T24" fmla="*/ 20 w 50"/>
                <a:gd name="T25" fmla="*/ 0 h 51"/>
                <a:gd name="T26" fmla="*/ 30 w 50"/>
                <a:gd name="T27" fmla="*/ 0 h 51"/>
                <a:gd name="T28" fmla="*/ 50 w 50"/>
                <a:gd name="T29" fmla="*/ 51 h 51"/>
                <a:gd name="T30" fmla="*/ 40 w 50"/>
                <a:gd name="T3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51">
                  <a:moveTo>
                    <a:pt x="24" y="10"/>
                  </a:moveTo>
                  <a:lnTo>
                    <a:pt x="24" y="10"/>
                  </a:lnTo>
                  <a:lnTo>
                    <a:pt x="17" y="32"/>
                  </a:lnTo>
                  <a:lnTo>
                    <a:pt x="33" y="32"/>
                  </a:lnTo>
                  <a:lnTo>
                    <a:pt x="24" y="10"/>
                  </a:lnTo>
                  <a:lnTo>
                    <a:pt x="24" y="10"/>
                  </a:lnTo>
                  <a:close/>
                  <a:moveTo>
                    <a:pt x="40" y="51"/>
                  </a:moveTo>
                  <a:lnTo>
                    <a:pt x="40" y="51"/>
                  </a:lnTo>
                  <a:lnTo>
                    <a:pt x="35" y="39"/>
                  </a:lnTo>
                  <a:lnTo>
                    <a:pt x="14" y="39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50" y="51"/>
                  </a:lnTo>
                  <a:lnTo>
                    <a:pt x="40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7" name="Freeform 97">
              <a:extLst>
                <a:ext uri="{FF2B5EF4-FFF2-40B4-BE49-F238E27FC236}">
                  <a16:creationId xmlns:a16="http://schemas.microsoft.com/office/drawing/2014/main" id="{30939C0E-C06F-424F-B30E-9FAA68589E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97025" y="639763"/>
              <a:ext cx="47625" cy="57150"/>
            </a:xfrm>
            <a:custGeom>
              <a:avLst/>
              <a:gdLst>
                <a:gd name="T0" fmla="*/ 30 w 43"/>
                <a:gd name="T1" fmla="*/ 51 h 51"/>
                <a:gd name="T2" fmla="*/ 30 w 43"/>
                <a:gd name="T3" fmla="*/ 51 h 51"/>
                <a:gd name="T4" fmla="*/ 9 w 43"/>
                <a:gd name="T5" fmla="*/ 13 h 51"/>
                <a:gd name="T6" fmla="*/ 9 w 43"/>
                <a:gd name="T7" fmla="*/ 51 h 51"/>
                <a:gd name="T8" fmla="*/ 0 w 43"/>
                <a:gd name="T9" fmla="*/ 51 h 51"/>
                <a:gd name="T10" fmla="*/ 0 w 43"/>
                <a:gd name="T11" fmla="*/ 0 h 51"/>
                <a:gd name="T12" fmla="*/ 12 w 43"/>
                <a:gd name="T13" fmla="*/ 0 h 51"/>
                <a:gd name="T14" fmla="*/ 34 w 43"/>
                <a:gd name="T15" fmla="*/ 38 h 51"/>
                <a:gd name="T16" fmla="*/ 34 w 43"/>
                <a:gd name="T17" fmla="*/ 0 h 51"/>
                <a:gd name="T18" fmla="*/ 43 w 43"/>
                <a:gd name="T19" fmla="*/ 0 h 51"/>
                <a:gd name="T20" fmla="*/ 43 w 43"/>
                <a:gd name="T21" fmla="*/ 51 h 51"/>
                <a:gd name="T22" fmla="*/ 30 w 43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1">
                  <a:moveTo>
                    <a:pt x="30" y="51"/>
                  </a:moveTo>
                  <a:lnTo>
                    <a:pt x="30" y="51"/>
                  </a:lnTo>
                  <a:lnTo>
                    <a:pt x="9" y="13"/>
                  </a:lnTo>
                  <a:lnTo>
                    <a:pt x="9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4" y="38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51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8" name="Freeform 98">
              <a:extLst>
                <a:ext uri="{FF2B5EF4-FFF2-40B4-BE49-F238E27FC236}">
                  <a16:creationId xmlns:a16="http://schemas.microsoft.com/office/drawing/2014/main" id="{DA29E2DE-F8F6-4C2A-8B0E-9E8A2F9E5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2113" y="638176"/>
              <a:ext cx="42862" cy="60325"/>
            </a:xfrm>
            <a:custGeom>
              <a:avLst/>
              <a:gdLst>
                <a:gd name="T0" fmla="*/ 38 w 38"/>
                <a:gd name="T1" fmla="*/ 38 h 53"/>
                <a:gd name="T2" fmla="*/ 38 w 38"/>
                <a:gd name="T3" fmla="*/ 38 h 53"/>
                <a:gd name="T4" fmla="*/ 28 w 38"/>
                <a:gd name="T5" fmla="*/ 24 h 53"/>
                <a:gd name="T6" fmla="*/ 18 w 38"/>
                <a:gd name="T7" fmla="*/ 20 h 53"/>
                <a:gd name="T8" fmla="*/ 11 w 38"/>
                <a:gd name="T9" fmla="*/ 13 h 53"/>
                <a:gd name="T10" fmla="*/ 19 w 38"/>
                <a:gd name="T11" fmla="*/ 7 h 53"/>
                <a:gd name="T12" fmla="*/ 32 w 38"/>
                <a:gd name="T13" fmla="*/ 14 h 53"/>
                <a:gd name="T14" fmla="*/ 36 w 38"/>
                <a:gd name="T15" fmla="*/ 7 h 53"/>
                <a:gd name="T16" fmla="*/ 19 w 38"/>
                <a:gd name="T17" fmla="*/ 0 h 53"/>
                <a:gd name="T18" fmla="*/ 1 w 38"/>
                <a:gd name="T19" fmla="*/ 15 h 53"/>
                <a:gd name="T20" fmla="*/ 11 w 38"/>
                <a:gd name="T21" fmla="*/ 28 h 53"/>
                <a:gd name="T22" fmla="*/ 21 w 38"/>
                <a:gd name="T23" fmla="*/ 32 h 53"/>
                <a:gd name="T24" fmla="*/ 28 w 38"/>
                <a:gd name="T25" fmla="*/ 39 h 53"/>
                <a:gd name="T26" fmla="*/ 19 w 38"/>
                <a:gd name="T27" fmla="*/ 46 h 53"/>
                <a:gd name="T28" fmla="*/ 4 w 38"/>
                <a:gd name="T29" fmla="*/ 39 h 53"/>
                <a:gd name="T30" fmla="*/ 0 w 38"/>
                <a:gd name="T31" fmla="*/ 46 h 53"/>
                <a:gd name="T32" fmla="*/ 19 w 38"/>
                <a:gd name="T33" fmla="*/ 53 h 53"/>
                <a:gd name="T34" fmla="*/ 38 w 38"/>
                <a:gd name="T35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53">
                  <a:moveTo>
                    <a:pt x="38" y="38"/>
                  </a:moveTo>
                  <a:lnTo>
                    <a:pt x="38" y="38"/>
                  </a:lnTo>
                  <a:cubicBezTo>
                    <a:pt x="38" y="30"/>
                    <a:pt x="33" y="27"/>
                    <a:pt x="28" y="24"/>
                  </a:cubicBezTo>
                  <a:lnTo>
                    <a:pt x="18" y="20"/>
                  </a:lnTo>
                  <a:cubicBezTo>
                    <a:pt x="14" y="19"/>
                    <a:pt x="11" y="17"/>
                    <a:pt x="11" y="13"/>
                  </a:cubicBezTo>
                  <a:cubicBezTo>
                    <a:pt x="11" y="10"/>
                    <a:pt x="14" y="7"/>
                    <a:pt x="19" y="7"/>
                  </a:cubicBezTo>
                  <a:cubicBezTo>
                    <a:pt x="26" y="7"/>
                    <a:pt x="29" y="10"/>
                    <a:pt x="32" y="14"/>
                  </a:cubicBezTo>
                  <a:lnTo>
                    <a:pt x="36" y="7"/>
                  </a:lnTo>
                  <a:cubicBezTo>
                    <a:pt x="32" y="3"/>
                    <a:pt x="26" y="0"/>
                    <a:pt x="19" y="0"/>
                  </a:cubicBezTo>
                  <a:cubicBezTo>
                    <a:pt x="11" y="0"/>
                    <a:pt x="1" y="5"/>
                    <a:pt x="1" y="15"/>
                  </a:cubicBezTo>
                  <a:cubicBezTo>
                    <a:pt x="1" y="21"/>
                    <a:pt x="6" y="25"/>
                    <a:pt x="11" y="28"/>
                  </a:cubicBezTo>
                  <a:lnTo>
                    <a:pt x="21" y="32"/>
                  </a:lnTo>
                  <a:cubicBezTo>
                    <a:pt x="25" y="34"/>
                    <a:pt x="28" y="36"/>
                    <a:pt x="28" y="39"/>
                  </a:cubicBezTo>
                  <a:cubicBezTo>
                    <a:pt x="28" y="43"/>
                    <a:pt x="25" y="46"/>
                    <a:pt x="19" y="46"/>
                  </a:cubicBezTo>
                  <a:cubicBezTo>
                    <a:pt x="12" y="46"/>
                    <a:pt x="8" y="44"/>
                    <a:pt x="4" y="39"/>
                  </a:cubicBezTo>
                  <a:lnTo>
                    <a:pt x="0" y="46"/>
                  </a:lnTo>
                  <a:cubicBezTo>
                    <a:pt x="3" y="49"/>
                    <a:pt x="8" y="53"/>
                    <a:pt x="19" y="53"/>
                  </a:cubicBezTo>
                  <a:cubicBezTo>
                    <a:pt x="34" y="53"/>
                    <a:pt x="38" y="43"/>
                    <a:pt x="38" y="38"/>
                  </a:cubicBez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9" name="Freeform 99">
              <a:extLst>
                <a:ext uri="{FF2B5EF4-FFF2-40B4-BE49-F238E27FC236}">
                  <a16:creationId xmlns:a16="http://schemas.microsoft.com/office/drawing/2014/main" id="{BEA65F4C-59D7-4852-85E8-26E5ED2CE1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7675" y="666751"/>
              <a:ext cx="22225" cy="7938"/>
            </a:xfrm>
            <a:custGeom>
              <a:avLst/>
              <a:gdLst>
                <a:gd name="T0" fmla="*/ 0 w 20"/>
                <a:gd name="T1" fmla="*/ 0 h 7"/>
                <a:gd name="T2" fmla="*/ 0 w 20"/>
                <a:gd name="T3" fmla="*/ 0 h 7"/>
                <a:gd name="T4" fmla="*/ 20 w 20"/>
                <a:gd name="T5" fmla="*/ 0 h 7"/>
                <a:gd name="T6" fmla="*/ 20 w 20"/>
                <a:gd name="T7" fmla="*/ 7 h 7"/>
                <a:gd name="T8" fmla="*/ 0 w 20"/>
                <a:gd name="T9" fmla="*/ 7 h 7"/>
                <a:gd name="T10" fmla="*/ 0 w 20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0" name="Freeform 100">
              <a:extLst>
                <a:ext uri="{FF2B5EF4-FFF2-40B4-BE49-F238E27FC236}">
                  <a16:creationId xmlns:a16="http://schemas.microsoft.com/office/drawing/2014/main" id="{B1B61E48-96CF-4680-9FFE-29185C37F1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263" y="744538"/>
              <a:ext cx="46037" cy="58738"/>
            </a:xfrm>
            <a:custGeom>
              <a:avLst/>
              <a:gdLst>
                <a:gd name="T0" fmla="*/ 21 w 42"/>
                <a:gd name="T1" fmla="*/ 52 h 52"/>
                <a:gd name="T2" fmla="*/ 21 w 42"/>
                <a:gd name="T3" fmla="*/ 52 h 52"/>
                <a:gd name="T4" fmla="*/ 0 w 42"/>
                <a:gd name="T5" fmla="*/ 30 h 52"/>
                <a:gd name="T6" fmla="*/ 0 w 42"/>
                <a:gd name="T7" fmla="*/ 0 h 52"/>
                <a:gd name="T8" fmla="*/ 9 w 42"/>
                <a:gd name="T9" fmla="*/ 0 h 52"/>
                <a:gd name="T10" fmla="*/ 9 w 42"/>
                <a:gd name="T11" fmla="*/ 31 h 52"/>
                <a:gd name="T12" fmla="*/ 21 w 42"/>
                <a:gd name="T13" fmla="*/ 45 h 52"/>
                <a:gd name="T14" fmla="*/ 33 w 42"/>
                <a:gd name="T15" fmla="*/ 31 h 52"/>
                <a:gd name="T16" fmla="*/ 33 w 42"/>
                <a:gd name="T17" fmla="*/ 0 h 52"/>
                <a:gd name="T18" fmla="*/ 42 w 42"/>
                <a:gd name="T19" fmla="*/ 0 h 52"/>
                <a:gd name="T20" fmla="*/ 42 w 42"/>
                <a:gd name="T21" fmla="*/ 30 h 52"/>
                <a:gd name="T22" fmla="*/ 21 w 42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52">
                  <a:moveTo>
                    <a:pt x="21" y="52"/>
                  </a:moveTo>
                  <a:lnTo>
                    <a:pt x="21" y="52"/>
                  </a:lnTo>
                  <a:cubicBezTo>
                    <a:pt x="10" y="52"/>
                    <a:pt x="0" y="48"/>
                    <a:pt x="0" y="30"/>
                  </a:cubicBezTo>
                  <a:lnTo>
                    <a:pt x="0" y="0"/>
                  </a:lnTo>
                  <a:lnTo>
                    <a:pt x="9" y="0"/>
                  </a:lnTo>
                  <a:lnTo>
                    <a:pt x="9" y="31"/>
                  </a:lnTo>
                  <a:cubicBezTo>
                    <a:pt x="9" y="39"/>
                    <a:pt x="13" y="45"/>
                    <a:pt x="21" y="45"/>
                  </a:cubicBezTo>
                  <a:cubicBezTo>
                    <a:pt x="29" y="45"/>
                    <a:pt x="33" y="40"/>
                    <a:pt x="33" y="31"/>
                  </a:cubicBezTo>
                  <a:lnTo>
                    <a:pt x="33" y="0"/>
                  </a:lnTo>
                  <a:lnTo>
                    <a:pt x="42" y="0"/>
                  </a:lnTo>
                  <a:lnTo>
                    <a:pt x="42" y="30"/>
                  </a:lnTo>
                  <a:cubicBezTo>
                    <a:pt x="42" y="46"/>
                    <a:pt x="32" y="52"/>
                    <a:pt x="21" y="52"/>
                  </a:cubicBez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1" name="Freeform 101">
              <a:extLst>
                <a:ext uri="{FF2B5EF4-FFF2-40B4-BE49-F238E27FC236}">
                  <a16:creationId xmlns:a16="http://schemas.microsoft.com/office/drawing/2014/main" id="{B02E76DC-5BCC-4930-8F89-C63F063064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525" y="744538"/>
              <a:ext cx="47625" cy="58738"/>
            </a:xfrm>
            <a:custGeom>
              <a:avLst/>
              <a:gdLst>
                <a:gd name="T0" fmla="*/ 30 w 43"/>
                <a:gd name="T1" fmla="*/ 51 h 51"/>
                <a:gd name="T2" fmla="*/ 30 w 43"/>
                <a:gd name="T3" fmla="*/ 51 h 51"/>
                <a:gd name="T4" fmla="*/ 9 w 43"/>
                <a:gd name="T5" fmla="*/ 13 h 51"/>
                <a:gd name="T6" fmla="*/ 9 w 43"/>
                <a:gd name="T7" fmla="*/ 51 h 51"/>
                <a:gd name="T8" fmla="*/ 0 w 43"/>
                <a:gd name="T9" fmla="*/ 51 h 51"/>
                <a:gd name="T10" fmla="*/ 0 w 43"/>
                <a:gd name="T11" fmla="*/ 0 h 51"/>
                <a:gd name="T12" fmla="*/ 12 w 43"/>
                <a:gd name="T13" fmla="*/ 0 h 51"/>
                <a:gd name="T14" fmla="*/ 33 w 43"/>
                <a:gd name="T15" fmla="*/ 38 h 51"/>
                <a:gd name="T16" fmla="*/ 33 w 43"/>
                <a:gd name="T17" fmla="*/ 0 h 51"/>
                <a:gd name="T18" fmla="*/ 43 w 43"/>
                <a:gd name="T19" fmla="*/ 0 h 51"/>
                <a:gd name="T20" fmla="*/ 43 w 43"/>
                <a:gd name="T21" fmla="*/ 51 h 51"/>
                <a:gd name="T22" fmla="*/ 30 w 43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1">
                  <a:moveTo>
                    <a:pt x="30" y="51"/>
                  </a:moveTo>
                  <a:lnTo>
                    <a:pt x="30" y="51"/>
                  </a:lnTo>
                  <a:lnTo>
                    <a:pt x="9" y="13"/>
                  </a:lnTo>
                  <a:lnTo>
                    <a:pt x="9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3" y="38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43" y="51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2" name="Freeform 102">
              <a:extLst>
                <a:ext uri="{FF2B5EF4-FFF2-40B4-BE49-F238E27FC236}">
                  <a16:creationId xmlns:a16="http://schemas.microsoft.com/office/drawing/2014/main" id="{B1F3759D-8396-486F-A46C-410740A534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22375" y="744538"/>
              <a:ext cx="11112" cy="58738"/>
            </a:xfrm>
            <a:custGeom>
              <a:avLst/>
              <a:gdLst>
                <a:gd name="T0" fmla="*/ 0 w 10"/>
                <a:gd name="T1" fmla="*/ 0 h 51"/>
                <a:gd name="T2" fmla="*/ 0 w 10"/>
                <a:gd name="T3" fmla="*/ 0 h 51"/>
                <a:gd name="T4" fmla="*/ 10 w 10"/>
                <a:gd name="T5" fmla="*/ 0 h 51"/>
                <a:gd name="T6" fmla="*/ 10 w 10"/>
                <a:gd name="T7" fmla="*/ 51 h 51"/>
                <a:gd name="T8" fmla="*/ 0 w 10"/>
                <a:gd name="T9" fmla="*/ 51 h 51"/>
                <a:gd name="T10" fmla="*/ 0 w 10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3" name="Freeform 103">
              <a:extLst>
                <a:ext uri="{FF2B5EF4-FFF2-40B4-BE49-F238E27FC236}">
                  <a16:creationId xmlns:a16="http://schemas.microsoft.com/office/drawing/2014/main" id="{D974AED5-308F-466F-B71F-F1D1FEC646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6188" y="744538"/>
              <a:ext cx="57150" cy="58738"/>
            </a:xfrm>
            <a:custGeom>
              <a:avLst/>
              <a:gdLst>
                <a:gd name="T0" fmla="*/ 31 w 51"/>
                <a:gd name="T1" fmla="*/ 51 h 51"/>
                <a:gd name="T2" fmla="*/ 31 w 51"/>
                <a:gd name="T3" fmla="*/ 51 h 51"/>
                <a:gd name="T4" fmla="*/ 20 w 51"/>
                <a:gd name="T5" fmla="*/ 51 h 51"/>
                <a:gd name="T6" fmla="*/ 0 w 51"/>
                <a:gd name="T7" fmla="*/ 0 h 51"/>
                <a:gd name="T8" fmla="*/ 11 w 51"/>
                <a:gd name="T9" fmla="*/ 0 h 51"/>
                <a:gd name="T10" fmla="*/ 26 w 51"/>
                <a:gd name="T11" fmla="*/ 41 h 51"/>
                <a:gd name="T12" fmla="*/ 41 w 51"/>
                <a:gd name="T13" fmla="*/ 0 h 51"/>
                <a:gd name="T14" fmla="*/ 51 w 51"/>
                <a:gd name="T15" fmla="*/ 0 h 51"/>
                <a:gd name="T16" fmla="*/ 31 w 51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1">
                  <a:moveTo>
                    <a:pt x="31" y="51"/>
                  </a:moveTo>
                  <a:lnTo>
                    <a:pt x="31" y="51"/>
                  </a:lnTo>
                  <a:lnTo>
                    <a:pt x="20" y="5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6" y="4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4" name="Freeform 104">
              <a:extLst>
                <a:ext uri="{FF2B5EF4-FFF2-40B4-BE49-F238E27FC236}">
                  <a16:creationId xmlns:a16="http://schemas.microsoft.com/office/drawing/2014/main" id="{8B6EAECD-833C-4D68-8549-06C70E5A31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7625" y="744538"/>
              <a:ext cx="39687" cy="58738"/>
            </a:xfrm>
            <a:custGeom>
              <a:avLst/>
              <a:gdLst>
                <a:gd name="T0" fmla="*/ 0 w 35"/>
                <a:gd name="T1" fmla="*/ 51 h 51"/>
                <a:gd name="T2" fmla="*/ 0 w 35"/>
                <a:gd name="T3" fmla="*/ 51 h 51"/>
                <a:gd name="T4" fmla="*/ 0 w 35"/>
                <a:gd name="T5" fmla="*/ 0 h 51"/>
                <a:gd name="T6" fmla="*/ 34 w 35"/>
                <a:gd name="T7" fmla="*/ 0 h 51"/>
                <a:gd name="T8" fmla="*/ 34 w 35"/>
                <a:gd name="T9" fmla="*/ 7 h 51"/>
                <a:gd name="T10" fmla="*/ 9 w 35"/>
                <a:gd name="T11" fmla="*/ 7 h 51"/>
                <a:gd name="T12" fmla="*/ 9 w 35"/>
                <a:gd name="T13" fmla="*/ 21 h 51"/>
                <a:gd name="T14" fmla="*/ 32 w 35"/>
                <a:gd name="T15" fmla="*/ 21 h 51"/>
                <a:gd name="T16" fmla="*/ 32 w 35"/>
                <a:gd name="T17" fmla="*/ 28 h 51"/>
                <a:gd name="T18" fmla="*/ 9 w 35"/>
                <a:gd name="T19" fmla="*/ 28 h 51"/>
                <a:gd name="T20" fmla="*/ 9 w 35"/>
                <a:gd name="T21" fmla="*/ 43 h 51"/>
                <a:gd name="T22" fmla="*/ 35 w 35"/>
                <a:gd name="T23" fmla="*/ 43 h 51"/>
                <a:gd name="T24" fmla="*/ 35 w 35"/>
                <a:gd name="T25" fmla="*/ 51 h 51"/>
                <a:gd name="T26" fmla="*/ 0 w 35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51">
                  <a:moveTo>
                    <a:pt x="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9" y="7"/>
                  </a:lnTo>
                  <a:lnTo>
                    <a:pt x="9" y="21"/>
                  </a:lnTo>
                  <a:lnTo>
                    <a:pt x="32" y="21"/>
                  </a:lnTo>
                  <a:lnTo>
                    <a:pt x="32" y="28"/>
                  </a:lnTo>
                  <a:lnTo>
                    <a:pt x="9" y="28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35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5" name="Freeform 105">
              <a:extLst>
                <a:ext uri="{FF2B5EF4-FFF2-40B4-BE49-F238E27FC236}">
                  <a16:creationId xmlns:a16="http://schemas.microsoft.com/office/drawing/2014/main" id="{62E1A0E1-645D-433B-8808-408A897E2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4775" y="744538"/>
              <a:ext cx="44450" cy="58738"/>
            </a:xfrm>
            <a:custGeom>
              <a:avLst/>
              <a:gdLst>
                <a:gd name="T0" fmla="*/ 18 w 41"/>
                <a:gd name="T1" fmla="*/ 7 h 51"/>
                <a:gd name="T2" fmla="*/ 18 w 41"/>
                <a:gd name="T3" fmla="*/ 7 h 51"/>
                <a:gd name="T4" fmla="*/ 10 w 41"/>
                <a:gd name="T5" fmla="*/ 7 h 51"/>
                <a:gd name="T6" fmla="*/ 10 w 41"/>
                <a:gd name="T7" fmla="*/ 22 h 51"/>
                <a:gd name="T8" fmla="*/ 18 w 41"/>
                <a:gd name="T9" fmla="*/ 22 h 51"/>
                <a:gd name="T10" fmla="*/ 27 w 41"/>
                <a:gd name="T11" fmla="*/ 14 h 51"/>
                <a:gd name="T12" fmla="*/ 18 w 41"/>
                <a:gd name="T13" fmla="*/ 7 h 51"/>
                <a:gd name="T14" fmla="*/ 18 w 41"/>
                <a:gd name="T15" fmla="*/ 7 h 51"/>
                <a:gd name="T16" fmla="*/ 30 w 41"/>
                <a:gd name="T17" fmla="*/ 51 h 51"/>
                <a:gd name="T18" fmla="*/ 30 w 41"/>
                <a:gd name="T19" fmla="*/ 51 h 51"/>
                <a:gd name="T20" fmla="*/ 20 w 41"/>
                <a:gd name="T21" fmla="*/ 35 h 51"/>
                <a:gd name="T22" fmla="*/ 12 w 41"/>
                <a:gd name="T23" fmla="*/ 29 h 51"/>
                <a:gd name="T24" fmla="*/ 10 w 41"/>
                <a:gd name="T25" fmla="*/ 29 h 51"/>
                <a:gd name="T26" fmla="*/ 10 w 41"/>
                <a:gd name="T27" fmla="*/ 51 h 51"/>
                <a:gd name="T28" fmla="*/ 0 w 41"/>
                <a:gd name="T29" fmla="*/ 51 h 51"/>
                <a:gd name="T30" fmla="*/ 0 w 41"/>
                <a:gd name="T31" fmla="*/ 0 h 51"/>
                <a:gd name="T32" fmla="*/ 20 w 41"/>
                <a:gd name="T33" fmla="*/ 0 h 51"/>
                <a:gd name="T34" fmla="*/ 37 w 41"/>
                <a:gd name="T35" fmla="*/ 14 h 51"/>
                <a:gd name="T36" fmla="*/ 24 w 41"/>
                <a:gd name="T37" fmla="*/ 28 h 51"/>
                <a:gd name="T38" fmla="*/ 28 w 41"/>
                <a:gd name="T39" fmla="*/ 32 h 51"/>
                <a:gd name="T40" fmla="*/ 41 w 41"/>
                <a:gd name="T41" fmla="*/ 51 h 51"/>
                <a:gd name="T42" fmla="*/ 30 w 41"/>
                <a:gd name="T4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51">
                  <a:moveTo>
                    <a:pt x="18" y="7"/>
                  </a:moveTo>
                  <a:lnTo>
                    <a:pt x="18" y="7"/>
                  </a:lnTo>
                  <a:lnTo>
                    <a:pt x="10" y="7"/>
                  </a:lnTo>
                  <a:lnTo>
                    <a:pt x="10" y="22"/>
                  </a:lnTo>
                  <a:lnTo>
                    <a:pt x="18" y="22"/>
                  </a:lnTo>
                  <a:cubicBezTo>
                    <a:pt x="25" y="22"/>
                    <a:pt x="27" y="18"/>
                    <a:pt x="27" y="14"/>
                  </a:cubicBezTo>
                  <a:cubicBezTo>
                    <a:pt x="27" y="10"/>
                    <a:pt x="24" y="7"/>
                    <a:pt x="18" y="7"/>
                  </a:cubicBezTo>
                  <a:lnTo>
                    <a:pt x="18" y="7"/>
                  </a:lnTo>
                  <a:close/>
                  <a:moveTo>
                    <a:pt x="30" y="51"/>
                  </a:moveTo>
                  <a:lnTo>
                    <a:pt x="30" y="51"/>
                  </a:lnTo>
                  <a:lnTo>
                    <a:pt x="20" y="35"/>
                  </a:lnTo>
                  <a:cubicBezTo>
                    <a:pt x="17" y="31"/>
                    <a:pt x="15" y="29"/>
                    <a:pt x="12" y="29"/>
                  </a:cubicBezTo>
                  <a:lnTo>
                    <a:pt x="10" y="29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20" y="0"/>
                  </a:lnTo>
                  <a:cubicBezTo>
                    <a:pt x="29" y="0"/>
                    <a:pt x="37" y="4"/>
                    <a:pt x="37" y="14"/>
                  </a:cubicBezTo>
                  <a:cubicBezTo>
                    <a:pt x="37" y="24"/>
                    <a:pt x="28" y="27"/>
                    <a:pt x="24" y="28"/>
                  </a:cubicBezTo>
                  <a:cubicBezTo>
                    <a:pt x="25" y="29"/>
                    <a:pt x="27" y="31"/>
                    <a:pt x="28" y="32"/>
                  </a:cubicBezTo>
                  <a:lnTo>
                    <a:pt x="41" y="51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6" name="Freeform 106">
              <a:extLst>
                <a:ext uri="{FF2B5EF4-FFF2-40B4-BE49-F238E27FC236}">
                  <a16:creationId xmlns:a16="http://schemas.microsoft.com/office/drawing/2014/main" id="{E5221ECE-9B67-4979-8B64-FF1FF21FE8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0338" y="744538"/>
              <a:ext cx="42862" cy="58738"/>
            </a:xfrm>
            <a:custGeom>
              <a:avLst/>
              <a:gdLst>
                <a:gd name="T0" fmla="*/ 18 w 38"/>
                <a:gd name="T1" fmla="*/ 53 h 53"/>
                <a:gd name="T2" fmla="*/ 18 w 38"/>
                <a:gd name="T3" fmla="*/ 53 h 53"/>
                <a:gd name="T4" fmla="*/ 0 w 38"/>
                <a:gd name="T5" fmla="*/ 45 h 53"/>
                <a:gd name="T6" fmla="*/ 4 w 38"/>
                <a:gd name="T7" fmla="*/ 39 h 53"/>
                <a:gd name="T8" fmla="*/ 19 w 38"/>
                <a:gd name="T9" fmla="*/ 46 h 53"/>
                <a:gd name="T10" fmla="*/ 28 w 38"/>
                <a:gd name="T11" fmla="*/ 39 h 53"/>
                <a:gd name="T12" fmla="*/ 21 w 38"/>
                <a:gd name="T13" fmla="*/ 31 h 53"/>
                <a:gd name="T14" fmla="*/ 11 w 38"/>
                <a:gd name="T15" fmla="*/ 27 h 53"/>
                <a:gd name="T16" fmla="*/ 1 w 38"/>
                <a:gd name="T17" fmla="*/ 14 h 53"/>
                <a:gd name="T18" fmla="*/ 19 w 38"/>
                <a:gd name="T19" fmla="*/ 0 h 53"/>
                <a:gd name="T20" fmla="*/ 36 w 38"/>
                <a:gd name="T21" fmla="*/ 7 h 53"/>
                <a:gd name="T22" fmla="*/ 32 w 38"/>
                <a:gd name="T23" fmla="*/ 13 h 53"/>
                <a:gd name="T24" fmla="*/ 19 w 38"/>
                <a:gd name="T25" fmla="*/ 7 h 53"/>
                <a:gd name="T26" fmla="*/ 11 w 38"/>
                <a:gd name="T27" fmla="*/ 13 h 53"/>
                <a:gd name="T28" fmla="*/ 17 w 38"/>
                <a:gd name="T29" fmla="*/ 19 h 53"/>
                <a:gd name="T30" fmla="*/ 28 w 38"/>
                <a:gd name="T31" fmla="*/ 24 h 53"/>
                <a:gd name="T32" fmla="*/ 38 w 38"/>
                <a:gd name="T33" fmla="*/ 38 h 53"/>
                <a:gd name="T34" fmla="*/ 18 w 38"/>
                <a:gd name="T3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53">
                  <a:moveTo>
                    <a:pt x="18" y="53"/>
                  </a:moveTo>
                  <a:lnTo>
                    <a:pt x="18" y="53"/>
                  </a:lnTo>
                  <a:cubicBezTo>
                    <a:pt x="8" y="53"/>
                    <a:pt x="3" y="48"/>
                    <a:pt x="0" y="45"/>
                  </a:cubicBezTo>
                  <a:lnTo>
                    <a:pt x="4" y="39"/>
                  </a:lnTo>
                  <a:cubicBezTo>
                    <a:pt x="8" y="43"/>
                    <a:pt x="12" y="46"/>
                    <a:pt x="19" y="46"/>
                  </a:cubicBezTo>
                  <a:cubicBezTo>
                    <a:pt x="25" y="46"/>
                    <a:pt x="28" y="42"/>
                    <a:pt x="28" y="39"/>
                  </a:cubicBezTo>
                  <a:cubicBezTo>
                    <a:pt x="28" y="35"/>
                    <a:pt x="25" y="33"/>
                    <a:pt x="21" y="31"/>
                  </a:cubicBezTo>
                  <a:lnTo>
                    <a:pt x="11" y="27"/>
                  </a:lnTo>
                  <a:cubicBezTo>
                    <a:pt x="6" y="25"/>
                    <a:pt x="1" y="21"/>
                    <a:pt x="1" y="14"/>
                  </a:cubicBezTo>
                  <a:cubicBezTo>
                    <a:pt x="1" y="5"/>
                    <a:pt x="11" y="0"/>
                    <a:pt x="19" y="0"/>
                  </a:cubicBezTo>
                  <a:cubicBezTo>
                    <a:pt x="26" y="0"/>
                    <a:pt x="32" y="2"/>
                    <a:pt x="36" y="7"/>
                  </a:cubicBezTo>
                  <a:lnTo>
                    <a:pt x="32" y="13"/>
                  </a:lnTo>
                  <a:cubicBezTo>
                    <a:pt x="29" y="9"/>
                    <a:pt x="26" y="7"/>
                    <a:pt x="19" y="7"/>
                  </a:cubicBezTo>
                  <a:cubicBezTo>
                    <a:pt x="14" y="7"/>
                    <a:pt x="11" y="10"/>
                    <a:pt x="11" y="13"/>
                  </a:cubicBezTo>
                  <a:cubicBezTo>
                    <a:pt x="11" y="16"/>
                    <a:pt x="14" y="18"/>
                    <a:pt x="17" y="19"/>
                  </a:cubicBezTo>
                  <a:lnTo>
                    <a:pt x="28" y="24"/>
                  </a:lnTo>
                  <a:cubicBezTo>
                    <a:pt x="33" y="26"/>
                    <a:pt x="38" y="30"/>
                    <a:pt x="38" y="38"/>
                  </a:cubicBezTo>
                  <a:cubicBezTo>
                    <a:pt x="38" y="43"/>
                    <a:pt x="34" y="53"/>
                    <a:pt x="18" y="53"/>
                  </a:cubicBez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7" name="Freeform 107">
              <a:extLst>
                <a:ext uri="{FF2B5EF4-FFF2-40B4-BE49-F238E27FC236}">
                  <a16:creationId xmlns:a16="http://schemas.microsoft.com/office/drawing/2014/main" id="{F7E8D940-CA4A-41ED-8E11-9ED0F8D272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2250" y="744538"/>
              <a:ext cx="9525" cy="58738"/>
            </a:xfrm>
            <a:custGeom>
              <a:avLst/>
              <a:gdLst>
                <a:gd name="T0" fmla="*/ 0 w 10"/>
                <a:gd name="T1" fmla="*/ 0 h 51"/>
                <a:gd name="T2" fmla="*/ 0 w 10"/>
                <a:gd name="T3" fmla="*/ 0 h 51"/>
                <a:gd name="T4" fmla="*/ 10 w 10"/>
                <a:gd name="T5" fmla="*/ 0 h 51"/>
                <a:gd name="T6" fmla="*/ 10 w 10"/>
                <a:gd name="T7" fmla="*/ 51 h 51"/>
                <a:gd name="T8" fmla="*/ 0 w 10"/>
                <a:gd name="T9" fmla="*/ 51 h 51"/>
                <a:gd name="T10" fmla="*/ 0 w 10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8" name="Freeform 108">
              <a:extLst>
                <a:ext uri="{FF2B5EF4-FFF2-40B4-BE49-F238E27FC236}">
                  <a16:creationId xmlns:a16="http://schemas.microsoft.com/office/drawing/2014/main" id="{7240C5B2-1ADB-4080-8B7A-C16AD9F5D7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7650" y="744538"/>
              <a:ext cx="49212" cy="58738"/>
            </a:xfrm>
            <a:custGeom>
              <a:avLst/>
              <a:gdLst>
                <a:gd name="T0" fmla="*/ 26 w 44"/>
                <a:gd name="T1" fmla="*/ 7 h 51"/>
                <a:gd name="T2" fmla="*/ 26 w 44"/>
                <a:gd name="T3" fmla="*/ 7 h 51"/>
                <a:gd name="T4" fmla="*/ 26 w 44"/>
                <a:gd name="T5" fmla="*/ 51 h 51"/>
                <a:gd name="T6" fmla="*/ 17 w 44"/>
                <a:gd name="T7" fmla="*/ 51 h 51"/>
                <a:gd name="T8" fmla="*/ 17 w 44"/>
                <a:gd name="T9" fmla="*/ 7 h 51"/>
                <a:gd name="T10" fmla="*/ 0 w 44"/>
                <a:gd name="T11" fmla="*/ 7 h 51"/>
                <a:gd name="T12" fmla="*/ 0 w 44"/>
                <a:gd name="T13" fmla="*/ 0 h 51"/>
                <a:gd name="T14" fmla="*/ 44 w 44"/>
                <a:gd name="T15" fmla="*/ 0 h 51"/>
                <a:gd name="T16" fmla="*/ 44 w 44"/>
                <a:gd name="T17" fmla="*/ 7 h 51"/>
                <a:gd name="T18" fmla="*/ 26 w 44"/>
                <a:gd name="T19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1">
                  <a:moveTo>
                    <a:pt x="26" y="7"/>
                  </a:moveTo>
                  <a:lnTo>
                    <a:pt x="26" y="7"/>
                  </a:lnTo>
                  <a:lnTo>
                    <a:pt x="26" y="51"/>
                  </a:lnTo>
                  <a:lnTo>
                    <a:pt x="17" y="51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7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9" name="Freeform 109">
              <a:extLst>
                <a:ext uri="{FF2B5EF4-FFF2-40B4-BE49-F238E27FC236}">
                  <a16:creationId xmlns:a16="http://schemas.microsoft.com/office/drawing/2014/main" id="{0FB7843A-D780-4E6F-BB85-2548EF15ED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4800" y="728663"/>
              <a:ext cx="55562" cy="74613"/>
            </a:xfrm>
            <a:custGeom>
              <a:avLst/>
              <a:gdLst>
                <a:gd name="T0" fmla="*/ 32 w 51"/>
                <a:gd name="T1" fmla="*/ 10 h 66"/>
                <a:gd name="T2" fmla="*/ 32 w 51"/>
                <a:gd name="T3" fmla="*/ 10 h 66"/>
                <a:gd name="T4" fmla="*/ 27 w 51"/>
                <a:gd name="T5" fmla="*/ 5 h 66"/>
                <a:gd name="T6" fmla="*/ 32 w 51"/>
                <a:gd name="T7" fmla="*/ 0 h 66"/>
                <a:gd name="T8" fmla="*/ 37 w 51"/>
                <a:gd name="T9" fmla="*/ 5 h 66"/>
                <a:gd name="T10" fmla="*/ 32 w 51"/>
                <a:gd name="T11" fmla="*/ 10 h 66"/>
                <a:gd name="T12" fmla="*/ 32 w 51"/>
                <a:gd name="T13" fmla="*/ 10 h 66"/>
                <a:gd name="T14" fmla="*/ 25 w 51"/>
                <a:gd name="T15" fmla="*/ 24 h 66"/>
                <a:gd name="T16" fmla="*/ 25 w 51"/>
                <a:gd name="T17" fmla="*/ 24 h 66"/>
                <a:gd name="T18" fmla="*/ 17 w 51"/>
                <a:gd name="T19" fmla="*/ 46 h 66"/>
                <a:gd name="T20" fmla="*/ 33 w 51"/>
                <a:gd name="T21" fmla="*/ 46 h 66"/>
                <a:gd name="T22" fmla="*/ 25 w 51"/>
                <a:gd name="T23" fmla="*/ 24 h 66"/>
                <a:gd name="T24" fmla="*/ 25 w 51"/>
                <a:gd name="T25" fmla="*/ 24 h 66"/>
                <a:gd name="T26" fmla="*/ 18 w 51"/>
                <a:gd name="T27" fmla="*/ 10 h 66"/>
                <a:gd name="T28" fmla="*/ 18 w 51"/>
                <a:gd name="T29" fmla="*/ 10 h 66"/>
                <a:gd name="T30" fmla="*/ 13 w 51"/>
                <a:gd name="T31" fmla="*/ 5 h 66"/>
                <a:gd name="T32" fmla="*/ 18 w 51"/>
                <a:gd name="T33" fmla="*/ 0 h 66"/>
                <a:gd name="T34" fmla="*/ 23 w 51"/>
                <a:gd name="T35" fmla="*/ 5 h 66"/>
                <a:gd name="T36" fmla="*/ 18 w 51"/>
                <a:gd name="T37" fmla="*/ 10 h 66"/>
                <a:gd name="T38" fmla="*/ 18 w 51"/>
                <a:gd name="T39" fmla="*/ 10 h 66"/>
                <a:gd name="T40" fmla="*/ 40 w 51"/>
                <a:gd name="T41" fmla="*/ 66 h 66"/>
                <a:gd name="T42" fmla="*/ 40 w 51"/>
                <a:gd name="T43" fmla="*/ 66 h 66"/>
                <a:gd name="T44" fmla="*/ 36 w 51"/>
                <a:gd name="T45" fmla="*/ 53 h 66"/>
                <a:gd name="T46" fmla="*/ 15 w 51"/>
                <a:gd name="T47" fmla="*/ 53 h 66"/>
                <a:gd name="T48" fmla="*/ 10 w 51"/>
                <a:gd name="T49" fmla="*/ 66 h 66"/>
                <a:gd name="T50" fmla="*/ 0 w 51"/>
                <a:gd name="T51" fmla="*/ 66 h 66"/>
                <a:gd name="T52" fmla="*/ 20 w 51"/>
                <a:gd name="T53" fmla="*/ 15 h 66"/>
                <a:gd name="T54" fmla="*/ 30 w 51"/>
                <a:gd name="T55" fmla="*/ 15 h 66"/>
                <a:gd name="T56" fmla="*/ 51 w 51"/>
                <a:gd name="T57" fmla="*/ 66 h 66"/>
                <a:gd name="T58" fmla="*/ 40 w 51"/>
                <a:gd name="T5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66">
                  <a:moveTo>
                    <a:pt x="32" y="10"/>
                  </a:moveTo>
                  <a:lnTo>
                    <a:pt x="32" y="10"/>
                  </a:lnTo>
                  <a:cubicBezTo>
                    <a:pt x="29" y="10"/>
                    <a:pt x="27" y="8"/>
                    <a:pt x="27" y="5"/>
                  </a:cubicBezTo>
                  <a:cubicBezTo>
                    <a:pt x="27" y="3"/>
                    <a:pt x="29" y="0"/>
                    <a:pt x="32" y="0"/>
                  </a:cubicBezTo>
                  <a:cubicBezTo>
                    <a:pt x="35" y="0"/>
                    <a:pt x="37" y="3"/>
                    <a:pt x="37" y="5"/>
                  </a:cubicBezTo>
                  <a:cubicBezTo>
                    <a:pt x="37" y="8"/>
                    <a:pt x="35" y="10"/>
                    <a:pt x="32" y="10"/>
                  </a:cubicBezTo>
                  <a:lnTo>
                    <a:pt x="32" y="10"/>
                  </a:lnTo>
                  <a:close/>
                  <a:moveTo>
                    <a:pt x="25" y="24"/>
                  </a:moveTo>
                  <a:lnTo>
                    <a:pt x="25" y="24"/>
                  </a:lnTo>
                  <a:lnTo>
                    <a:pt x="17" y="46"/>
                  </a:lnTo>
                  <a:lnTo>
                    <a:pt x="33" y="46"/>
                  </a:lnTo>
                  <a:lnTo>
                    <a:pt x="25" y="24"/>
                  </a:lnTo>
                  <a:lnTo>
                    <a:pt x="25" y="24"/>
                  </a:lnTo>
                  <a:close/>
                  <a:moveTo>
                    <a:pt x="18" y="10"/>
                  </a:moveTo>
                  <a:lnTo>
                    <a:pt x="18" y="10"/>
                  </a:lnTo>
                  <a:cubicBezTo>
                    <a:pt x="15" y="10"/>
                    <a:pt x="13" y="8"/>
                    <a:pt x="13" y="5"/>
                  </a:cubicBezTo>
                  <a:cubicBezTo>
                    <a:pt x="13" y="3"/>
                    <a:pt x="15" y="0"/>
                    <a:pt x="18" y="0"/>
                  </a:cubicBezTo>
                  <a:cubicBezTo>
                    <a:pt x="21" y="0"/>
                    <a:pt x="23" y="3"/>
                    <a:pt x="23" y="5"/>
                  </a:cubicBezTo>
                  <a:cubicBezTo>
                    <a:pt x="23" y="8"/>
                    <a:pt x="21" y="10"/>
                    <a:pt x="18" y="10"/>
                  </a:cubicBezTo>
                  <a:lnTo>
                    <a:pt x="18" y="10"/>
                  </a:lnTo>
                  <a:close/>
                  <a:moveTo>
                    <a:pt x="40" y="66"/>
                  </a:moveTo>
                  <a:lnTo>
                    <a:pt x="40" y="66"/>
                  </a:lnTo>
                  <a:lnTo>
                    <a:pt x="36" y="53"/>
                  </a:lnTo>
                  <a:lnTo>
                    <a:pt x="15" y="53"/>
                  </a:lnTo>
                  <a:lnTo>
                    <a:pt x="10" y="66"/>
                  </a:lnTo>
                  <a:lnTo>
                    <a:pt x="0" y="66"/>
                  </a:lnTo>
                  <a:lnTo>
                    <a:pt x="20" y="15"/>
                  </a:lnTo>
                  <a:lnTo>
                    <a:pt x="30" y="15"/>
                  </a:lnTo>
                  <a:lnTo>
                    <a:pt x="51" y="66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0" name="Freeform 110">
              <a:extLst>
                <a:ext uri="{FF2B5EF4-FFF2-40B4-BE49-F238E27FC236}">
                  <a16:creationId xmlns:a16="http://schemas.microsoft.com/office/drawing/2014/main" id="{B6BAD7D6-67BF-4DD1-ACE1-7F429EEB6D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8300" y="744538"/>
              <a:ext cx="47625" cy="58738"/>
            </a:xfrm>
            <a:custGeom>
              <a:avLst/>
              <a:gdLst>
                <a:gd name="T0" fmla="*/ 27 w 44"/>
                <a:gd name="T1" fmla="*/ 7 h 51"/>
                <a:gd name="T2" fmla="*/ 27 w 44"/>
                <a:gd name="T3" fmla="*/ 7 h 51"/>
                <a:gd name="T4" fmla="*/ 27 w 44"/>
                <a:gd name="T5" fmla="*/ 51 h 51"/>
                <a:gd name="T6" fmla="*/ 17 w 44"/>
                <a:gd name="T7" fmla="*/ 51 h 51"/>
                <a:gd name="T8" fmla="*/ 17 w 44"/>
                <a:gd name="T9" fmla="*/ 7 h 51"/>
                <a:gd name="T10" fmla="*/ 0 w 44"/>
                <a:gd name="T11" fmla="*/ 7 h 51"/>
                <a:gd name="T12" fmla="*/ 0 w 44"/>
                <a:gd name="T13" fmla="*/ 0 h 51"/>
                <a:gd name="T14" fmla="*/ 44 w 44"/>
                <a:gd name="T15" fmla="*/ 0 h 51"/>
                <a:gd name="T16" fmla="*/ 44 w 44"/>
                <a:gd name="T17" fmla="*/ 7 h 51"/>
                <a:gd name="T18" fmla="*/ 27 w 44"/>
                <a:gd name="T19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1">
                  <a:moveTo>
                    <a:pt x="27" y="7"/>
                  </a:moveTo>
                  <a:lnTo>
                    <a:pt x="27" y="7"/>
                  </a:lnTo>
                  <a:lnTo>
                    <a:pt x="27" y="51"/>
                  </a:lnTo>
                  <a:lnTo>
                    <a:pt x="17" y="51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7"/>
                  </a:lnTo>
                  <a:lnTo>
                    <a:pt x="27" y="7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1" name="Freeform 111">
              <a:extLst>
                <a:ext uri="{FF2B5EF4-FFF2-40B4-BE49-F238E27FC236}">
                  <a16:creationId xmlns:a16="http://schemas.microsoft.com/office/drawing/2014/main" id="{41447F46-2957-46E8-AD3B-354FF11D6C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263" y="849313"/>
              <a:ext cx="61912" cy="58738"/>
            </a:xfrm>
            <a:custGeom>
              <a:avLst/>
              <a:gdLst>
                <a:gd name="T0" fmla="*/ 48 w 57"/>
                <a:gd name="T1" fmla="*/ 51 h 51"/>
                <a:gd name="T2" fmla="*/ 48 w 57"/>
                <a:gd name="T3" fmla="*/ 51 h 51"/>
                <a:gd name="T4" fmla="*/ 46 w 57"/>
                <a:gd name="T5" fmla="*/ 12 h 51"/>
                <a:gd name="T6" fmla="*/ 33 w 57"/>
                <a:gd name="T7" fmla="*/ 44 h 51"/>
                <a:gd name="T8" fmla="*/ 24 w 57"/>
                <a:gd name="T9" fmla="*/ 44 h 51"/>
                <a:gd name="T10" fmla="*/ 11 w 57"/>
                <a:gd name="T11" fmla="*/ 12 h 51"/>
                <a:gd name="T12" fmla="*/ 10 w 57"/>
                <a:gd name="T13" fmla="*/ 51 h 51"/>
                <a:gd name="T14" fmla="*/ 0 w 57"/>
                <a:gd name="T15" fmla="*/ 51 h 51"/>
                <a:gd name="T16" fmla="*/ 3 w 57"/>
                <a:gd name="T17" fmla="*/ 0 h 51"/>
                <a:gd name="T18" fmla="*/ 15 w 57"/>
                <a:gd name="T19" fmla="*/ 0 h 51"/>
                <a:gd name="T20" fmla="*/ 29 w 57"/>
                <a:gd name="T21" fmla="*/ 34 h 51"/>
                <a:gd name="T22" fmla="*/ 42 w 57"/>
                <a:gd name="T23" fmla="*/ 0 h 51"/>
                <a:gd name="T24" fmla="*/ 54 w 57"/>
                <a:gd name="T25" fmla="*/ 0 h 51"/>
                <a:gd name="T26" fmla="*/ 57 w 57"/>
                <a:gd name="T27" fmla="*/ 51 h 51"/>
                <a:gd name="T28" fmla="*/ 48 w 57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51">
                  <a:moveTo>
                    <a:pt x="48" y="51"/>
                  </a:moveTo>
                  <a:lnTo>
                    <a:pt x="48" y="51"/>
                  </a:lnTo>
                  <a:lnTo>
                    <a:pt x="46" y="12"/>
                  </a:lnTo>
                  <a:lnTo>
                    <a:pt x="33" y="44"/>
                  </a:lnTo>
                  <a:lnTo>
                    <a:pt x="24" y="44"/>
                  </a:lnTo>
                  <a:lnTo>
                    <a:pt x="11" y="12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3" y="0"/>
                  </a:lnTo>
                  <a:lnTo>
                    <a:pt x="15" y="0"/>
                  </a:lnTo>
                  <a:lnTo>
                    <a:pt x="29" y="3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7" y="51"/>
                  </a:lnTo>
                  <a:lnTo>
                    <a:pt x="48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2" name="Freeform 112">
              <a:extLst>
                <a:ext uri="{FF2B5EF4-FFF2-40B4-BE49-F238E27FC236}">
                  <a16:creationId xmlns:a16="http://schemas.microsoft.com/office/drawing/2014/main" id="{9A797DA5-67E1-47D8-BAA3-AB3FF920D3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6813" y="833438"/>
              <a:ext cx="46037" cy="74613"/>
            </a:xfrm>
            <a:custGeom>
              <a:avLst/>
              <a:gdLst>
                <a:gd name="T0" fmla="*/ 28 w 43"/>
                <a:gd name="T1" fmla="*/ 9 h 66"/>
                <a:gd name="T2" fmla="*/ 28 w 43"/>
                <a:gd name="T3" fmla="*/ 9 h 66"/>
                <a:gd name="T4" fmla="*/ 23 w 43"/>
                <a:gd name="T5" fmla="*/ 5 h 66"/>
                <a:gd name="T6" fmla="*/ 28 w 43"/>
                <a:gd name="T7" fmla="*/ 0 h 66"/>
                <a:gd name="T8" fmla="*/ 33 w 43"/>
                <a:gd name="T9" fmla="*/ 5 h 66"/>
                <a:gd name="T10" fmla="*/ 28 w 43"/>
                <a:gd name="T11" fmla="*/ 9 h 66"/>
                <a:gd name="T12" fmla="*/ 28 w 43"/>
                <a:gd name="T13" fmla="*/ 9 h 66"/>
                <a:gd name="T14" fmla="*/ 14 w 43"/>
                <a:gd name="T15" fmla="*/ 9 h 66"/>
                <a:gd name="T16" fmla="*/ 14 w 43"/>
                <a:gd name="T17" fmla="*/ 9 h 66"/>
                <a:gd name="T18" fmla="*/ 9 w 43"/>
                <a:gd name="T19" fmla="*/ 5 h 66"/>
                <a:gd name="T20" fmla="*/ 14 w 43"/>
                <a:gd name="T21" fmla="*/ 0 h 66"/>
                <a:gd name="T22" fmla="*/ 19 w 43"/>
                <a:gd name="T23" fmla="*/ 5 h 66"/>
                <a:gd name="T24" fmla="*/ 14 w 43"/>
                <a:gd name="T25" fmla="*/ 9 h 66"/>
                <a:gd name="T26" fmla="*/ 14 w 43"/>
                <a:gd name="T27" fmla="*/ 9 h 66"/>
                <a:gd name="T28" fmla="*/ 22 w 43"/>
                <a:gd name="T29" fmla="*/ 66 h 66"/>
                <a:gd name="T30" fmla="*/ 22 w 43"/>
                <a:gd name="T31" fmla="*/ 66 h 66"/>
                <a:gd name="T32" fmla="*/ 0 w 43"/>
                <a:gd name="T33" fmla="*/ 45 h 66"/>
                <a:gd name="T34" fmla="*/ 0 w 43"/>
                <a:gd name="T35" fmla="*/ 14 h 66"/>
                <a:gd name="T36" fmla="*/ 10 w 43"/>
                <a:gd name="T37" fmla="*/ 14 h 66"/>
                <a:gd name="T38" fmla="*/ 10 w 43"/>
                <a:gd name="T39" fmla="*/ 46 h 66"/>
                <a:gd name="T40" fmla="*/ 22 w 43"/>
                <a:gd name="T41" fmla="*/ 59 h 66"/>
                <a:gd name="T42" fmla="*/ 33 w 43"/>
                <a:gd name="T43" fmla="*/ 46 h 66"/>
                <a:gd name="T44" fmla="*/ 33 w 43"/>
                <a:gd name="T45" fmla="*/ 14 h 66"/>
                <a:gd name="T46" fmla="*/ 43 w 43"/>
                <a:gd name="T47" fmla="*/ 14 h 66"/>
                <a:gd name="T48" fmla="*/ 43 w 43"/>
                <a:gd name="T49" fmla="*/ 45 h 66"/>
                <a:gd name="T50" fmla="*/ 22 w 43"/>
                <a:gd name="T5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66">
                  <a:moveTo>
                    <a:pt x="28" y="9"/>
                  </a:moveTo>
                  <a:lnTo>
                    <a:pt x="28" y="9"/>
                  </a:lnTo>
                  <a:cubicBezTo>
                    <a:pt x="25" y="9"/>
                    <a:pt x="23" y="7"/>
                    <a:pt x="23" y="5"/>
                  </a:cubicBezTo>
                  <a:cubicBezTo>
                    <a:pt x="23" y="2"/>
                    <a:pt x="25" y="0"/>
                    <a:pt x="28" y="0"/>
                  </a:cubicBezTo>
                  <a:cubicBezTo>
                    <a:pt x="31" y="0"/>
                    <a:pt x="33" y="2"/>
                    <a:pt x="33" y="5"/>
                  </a:cubicBezTo>
                  <a:cubicBezTo>
                    <a:pt x="33" y="7"/>
                    <a:pt x="31" y="9"/>
                    <a:pt x="28" y="9"/>
                  </a:cubicBezTo>
                  <a:lnTo>
                    <a:pt x="28" y="9"/>
                  </a:lnTo>
                  <a:close/>
                  <a:moveTo>
                    <a:pt x="14" y="9"/>
                  </a:moveTo>
                  <a:lnTo>
                    <a:pt x="14" y="9"/>
                  </a:lnTo>
                  <a:cubicBezTo>
                    <a:pt x="11" y="9"/>
                    <a:pt x="9" y="7"/>
                    <a:pt x="9" y="5"/>
                  </a:cubicBezTo>
                  <a:cubicBezTo>
                    <a:pt x="9" y="2"/>
                    <a:pt x="11" y="0"/>
                    <a:pt x="14" y="0"/>
                  </a:cubicBezTo>
                  <a:cubicBezTo>
                    <a:pt x="17" y="0"/>
                    <a:pt x="19" y="2"/>
                    <a:pt x="19" y="5"/>
                  </a:cubicBezTo>
                  <a:cubicBezTo>
                    <a:pt x="19" y="7"/>
                    <a:pt x="17" y="9"/>
                    <a:pt x="14" y="9"/>
                  </a:cubicBezTo>
                  <a:lnTo>
                    <a:pt x="14" y="9"/>
                  </a:lnTo>
                  <a:close/>
                  <a:moveTo>
                    <a:pt x="22" y="66"/>
                  </a:moveTo>
                  <a:lnTo>
                    <a:pt x="22" y="66"/>
                  </a:lnTo>
                  <a:cubicBezTo>
                    <a:pt x="11" y="66"/>
                    <a:pt x="0" y="62"/>
                    <a:pt x="0" y="45"/>
                  </a:cubicBezTo>
                  <a:lnTo>
                    <a:pt x="0" y="14"/>
                  </a:lnTo>
                  <a:lnTo>
                    <a:pt x="10" y="14"/>
                  </a:lnTo>
                  <a:lnTo>
                    <a:pt x="10" y="46"/>
                  </a:lnTo>
                  <a:cubicBezTo>
                    <a:pt x="10" y="54"/>
                    <a:pt x="14" y="59"/>
                    <a:pt x="22" y="59"/>
                  </a:cubicBezTo>
                  <a:cubicBezTo>
                    <a:pt x="29" y="59"/>
                    <a:pt x="33" y="54"/>
                    <a:pt x="33" y="46"/>
                  </a:cubicBezTo>
                  <a:lnTo>
                    <a:pt x="33" y="14"/>
                  </a:lnTo>
                  <a:lnTo>
                    <a:pt x="43" y="14"/>
                  </a:lnTo>
                  <a:lnTo>
                    <a:pt x="43" y="45"/>
                  </a:lnTo>
                  <a:cubicBezTo>
                    <a:pt x="43" y="61"/>
                    <a:pt x="32" y="66"/>
                    <a:pt x="22" y="66"/>
                  </a:cubicBez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3" name="Freeform 113">
              <a:extLst>
                <a:ext uri="{FF2B5EF4-FFF2-40B4-BE49-F238E27FC236}">
                  <a16:creationId xmlns:a16="http://schemas.microsoft.com/office/drawing/2014/main" id="{C84962D6-93F2-4182-984F-FE5884FB3E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5075" y="849313"/>
              <a:ext cx="47625" cy="58738"/>
            </a:xfrm>
            <a:custGeom>
              <a:avLst/>
              <a:gdLst>
                <a:gd name="T0" fmla="*/ 31 w 43"/>
                <a:gd name="T1" fmla="*/ 51 h 51"/>
                <a:gd name="T2" fmla="*/ 31 w 43"/>
                <a:gd name="T3" fmla="*/ 51 h 51"/>
                <a:gd name="T4" fmla="*/ 9 w 43"/>
                <a:gd name="T5" fmla="*/ 13 h 51"/>
                <a:gd name="T6" fmla="*/ 9 w 43"/>
                <a:gd name="T7" fmla="*/ 51 h 51"/>
                <a:gd name="T8" fmla="*/ 0 w 43"/>
                <a:gd name="T9" fmla="*/ 51 h 51"/>
                <a:gd name="T10" fmla="*/ 0 w 43"/>
                <a:gd name="T11" fmla="*/ 0 h 51"/>
                <a:gd name="T12" fmla="*/ 12 w 43"/>
                <a:gd name="T13" fmla="*/ 0 h 51"/>
                <a:gd name="T14" fmla="*/ 34 w 43"/>
                <a:gd name="T15" fmla="*/ 38 h 51"/>
                <a:gd name="T16" fmla="*/ 34 w 43"/>
                <a:gd name="T17" fmla="*/ 0 h 51"/>
                <a:gd name="T18" fmla="*/ 43 w 43"/>
                <a:gd name="T19" fmla="*/ 0 h 51"/>
                <a:gd name="T20" fmla="*/ 43 w 43"/>
                <a:gd name="T21" fmla="*/ 51 h 51"/>
                <a:gd name="T22" fmla="*/ 31 w 43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1">
                  <a:moveTo>
                    <a:pt x="31" y="51"/>
                  </a:moveTo>
                  <a:lnTo>
                    <a:pt x="31" y="51"/>
                  </a:lnTo>
                  <a:lnTo>
                    <a:pt x="9" y="13"/>
                  </a:lnTo>
                  <a:lnTo>
                    <a:pt x="9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4" y="38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51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4" name="Freeform 114">
              <a:extLst>
                <a:ext uri="{FF2B5EF4-FFF2-40B4-BE49-F238E27FC236}">
                  <a16:creationId xmlns:a16="http://schemas.microsoft.com/office/drawing/2014/main" id="{4DFB1C8A-477D-436D-9527-2D15F0246C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0163" y="849313"/>
              <a:ext cx="47625" cy="58738"/>
            </a:xfrm>
            <a:custGeom>
              <a:avLst/>
              <a:gdLst>
                <a:gd name="T0" fmla="*/ 25 w 43"/>
                <a:gd name="T1" fmla="*/ 53 h 53"/>
                <a:gd name="T2" fmla="*/ 25 w 43"/>
                <a:gd name="T3" fmla="*/ 53 h 53"/>
                <a:gd name="T4" fmla="*/ 0 w 43"/>
                <a:gd name="T5" fmla="*/ 26 h 53"/>
                <a:gd name="T6" fmla="*/ 25 w 43"/>
                <a:gd name="T7" fmla="*/ 0 h 53"/>
                <a:gd name="T8" fmla="*/ 41 w 43"/>
                <a:gd name="T9" fmla="*/ 7 h 53"/>
                <a:gd name="T10" fmla="*/ 38 w 43"/>
                <a:gd name="T11" fmla="*/ 14 h 53"/>
                <a:gd name="T12" fmla="*/ 25 w 43"/>
                <a:gd name="T13" fmla="*/ 7 h 53"/>
                <a:gd name="T14" fmla="*/ 10 w 43"/>
                <a:gd name="T15" fmla="*/ 26 h 53"/>
                <a:gd name="T16" fmla="*/ 25 w 43"/>
                <a:gd name="T17" fmla="*/ 46 h 53"/>
                <a:gd name="T18" fmla="*/ 39 w 43"/>
                <a:gd name="T19" fmla="*/ 39 h 53"/>
                <a:gd name="T20" fmla="*/ 43 w 43"/>
                <a:gd name="T21" fmla="*/ 47 h 53"/>
                <a:gd name="T22" fmla="*/ 25 w 43"/>
                <a:gd name="T2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3">
                  <a:moveTo>
                    <a:pt x="25" y="53"/>
                  </a:moveTo>
                  <a:lnTo>
                    <a:pt x="25" y="53"/>
                  </a:ln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10" y="0"/>
                    <a:pt x="25" y="0"/>
                  </a:cubicBezTo>
                  <a:cubicBezTo>
                    <a:pt x="32" y="0"/>
                    <a:pt x="38" y="3"/>
                    <a:pt x="41" y="7"/>
                  </a:cubicBezTo>
                  <a:lnTo>
                    <a:pt x="38" y="14"/>
                  </a:lnTo>
                  <a:cubicBezTo>
                    <a:pt x="35" y="10"/>
                    <a:pt x="32" y="7"/>
                    <a:pt x="25" y="7"/>
                  </a:cubicBezTo>
                  <a:cubicBezTo>
                    <a:pt x="16" y="7"/>
                    <a:pt x="10" y="15"/>
                    <a:pt x="10" y="26"/>
                  </a:cubicBezTo>
                  <a:cubicBezTo>
                    <a:pt x="10" y="37"/>
                    <a:pt x="17" y="46"/>
                    <a:pt x="25" y="46"/>
                  </a:cubicBezTo>
                  <a:cubicBezTo>
                    <a:pt x="31" y="46"/>
                    <a:pt x="35" y="44"/>
                    <a:pt x="39" y="39"/>
                  </a:cubicBezTo>
                  <a:lnTo>
                    <a:pt x="43" y="47"/>
                  </a:lnTo>
                  <a:cubicBezTo>
                    <a:pt x="37" y="51"/>
                    <a:pt x="33" y="53"/>
                    <a:pt x="25" y="53"/>
                  </a:cubicBez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5" name="Freeform 115">
              <a:extLst>
                <a:ext uri="{FF2B5EF4-FFF2-40B4-BE49-F238E27FC236}">
                  <a16:creationId xmlns:a16="http://schemas.microsoft.com/office/drawing/2014/main" id="{9059033D-F81D-4900-9BF4-FDAA063811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5250" y="849313"/>
              <a:ext cx="44450" cy="58738"/>
            </a:xfrm>
            <a:custGeom>
              <a:avLst/>
              <a:gdLst>
                <a:gd name="T0" fmla="*/ 32 w 41"/>
                <a:gd name="T1" fmla="*/ 51 h 51"/>
                <a:gd name="T2" fmla="*/ 32 w 41"/>
                <a:gd name="T3" fmla="*/ 51 h 51"/>
                <a:gd name="T4" fmla="*/ 32 w 41"/>
                <a:gd name="T5" fmla="*/ 28 h 51"/>
                <a:gd name="T6" fmla="*/ 9 w 41"/>
                <a:gd name="T7" fmla="*/ 28 h 51"/>
                <a:gd name="T8" fmla="*/ 9 w 41"/>
                <a:gd name="T9" fmla="*/ 51 h 51"/>
                <a:gd name="T10" fmla="*/ 0 w 41"/>
                <a:gd name="T11" fmla="*/ 51 h 51"/>
                <a:gd name="T12" fmla="*/ 0 w 41"/>
                <a:gd name="T13" fmla="*/ 0 h 51"/>
                <a:gd name="T14" fmla="*/ 9 w 41"/>
                <a:gd name="T15" fmla="*/ 0 h 51"/>
                <a:gd name="T16" fmla="*/ 9 w 41"/>
                <a:gd name="T17" fmla="*/ 21 h 51"/>
                <a:gd name="T18" fmla="*/ 32 w 41"/>
                <a:gd name="T19" fmla="*/ 21 h 51"/>
                <a:gd name="T20" fmla="*/ 32 w 41"/>
                <a:gd name="T21" fmla="*/ 0 h 51"/>
                <a:gd name="T22" fmla="*/ 41 w 41"/>
                <a:gd name="T23" fmla="*/ 0 h 51"/>
                <a:gd name="T24" fmla="*/ 41 w 41"/>
                <a:gd name="T25" fmla="*/ 51 h 51"/>
                <a:gd name="T26" fmla="*/ 32 w 4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51">
                  <a:moveTo>
                    <a:pt x="32" y="51"/>
                  </a:moveTo>
                  <a:lnTo>
                    <a:pt x="32" y="51"/>
                  </a:lnTo>
                  <a:lnTo>
                    <a:pt x="32" y="28"/>
                  </a:lnTo>
                  <a:lnTo>
                    <a:pt x="9" y="28"/>
                  </a:lnTo>
                  <a:lnTo>
                    <a:pt x="9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32" y="21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41" y="51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6" name="Freeform 116">
              <a:extLst>
                <a:ext uri="{FF2B5EF4-FFF2-40B4-BE49-F238E27FC236}">
                  <a16:creationId xmlns:a16="http://schemas.microsoft.com/office/drawing/2014/main" id="{F3E6969B-58C4-4DDC-8D34-A4EEFB868E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3513" y="849313"/>
              <a:ext cx="38100" cy="58738"/>
            </a:xfrm>
            <a:custGeom>
              <a:avLst/>
              <a:gdLst>
                <a:gd name="T0" fmla="*/ 0 w 35"/>
                <a:gd name="T1" fmla="*/ 51 h 51"/>
                <a:gd name="T2" fmla="*/ 0 w 35"/>
                <a:gd name="T3" fmla="*/ 51 h 51"/>
                <a:gd name="T4" fmla="*/ 0 w 35"/>
                <a:gd name="T5" fmla="*/ 0 h 51"/>
                <a:gd name="T6" fmla="*/ 34 w 35"/>
                <a:gd name="T7" fmla="*/ 0 h 51"/>
                <a:gd name="T8" fmla="*/ 34 w 35"/>
                <a:gd name="T9" fmla="*/ 8 h 51"/>
                <a:gd name="T10" fmla="*/ 9 w 35"/>
                <a:gd name="T11" fmla="*/ 8 h 51"/>
                <a:gd name="T12" fmla="*/ 9 w 35"/>
                <a:gd name="T13" fmla="*/ 21 h 51"/>
                <a:gd name="T14" fmla="*/ 32 w 35"/>
                <a:gd name="T15" fmla="*/ 21 h 51"/>
                <a:gd name="T16" fmla="*/ 32 w 35"/>
                <a:gd name="T17" fmla="*/ 28 h 51"/>
                <a:gd name="T18" fmla="*/ 9 w 35"/>
                <a:gd name="T19" fmla="*/ 28 h 51"/>
                <a:gd name="T20" fmla="*/ 9 w 35"/>
                <a:gd name="T21" fmla="*/ 43 h 51"/>
                <a:gd name="T22" fmla="*/ 35 w 35"/>
                <a:gd name="T23" fmla="*/ 43 h 51"/>
                <a:gd name="T24" fmla="*/ 35 w 35"/>
                <a:gd name="T25" fmla="*/ 51 h 51"/>
                <a:gd name="T26" fmla="*/ 0 w 35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51">
                  <a:moveTo>
                    <a:pt x="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9" y="8"/>
                  </a:lnTo>
                  <a:lnTo>
                    <a:pt x="9" y="21"/>
                  </a:lnTo>
                  <a:lnTo>
                    <a:pt x="32" y="21"/>
                  </a:lnTo>
                  <a:lnTo>
                    <a:pt x="32" y="28"/>
                  </a:lnTo>
                  <a:lnTo>
                    <a:pt x="9" y="28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35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7" name="Freeform 117">
              <a:extLst>
                <a:ext uri="{FF2B5EF4-FFF2-40B4-BE49-F238E27FC236}">
                  <a16:creationId xmlns:a16="http://schemas.microsoft.com/office/drawing/2014/main" id="{18F268A3-B170-4632-98AE-BE48E96E21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9075" y="849313"/>
              <a:ext cx="47625" cy="58738"/>
            </a:xfrm>
            <a:custGeom>
              <a:avLst/>
              <a:gdLst>
                <a:gd name="T0" fmla="*/ 31 w 43"/>
                <a:gd name="T1" fmla="*/ 51 h 51"/>
                <a:gd name="T2" fmla="*/ 31 w 43"/>
                <a:gd name="T3" fmla="*/ 51 h 51"/>
                <a:gd name="T4" fmla="*/ 9 w 43"/>
                <a:gd name="T5" fmla="*/ 13 h 51"/>
                <a:gd name="T6" fmla="*/ 9 w 43"/>
                <a:gd name="T7" fmla="*/ 51 h 51"/>
                <a:gd name="T8" fmla="*/ 0 w 43"/>
                <a:gd name="T9" fmla="*/ 51 h 51"/>
                <a:gd name="T10" fmla="*/ 0 w 43"/>
                <a:gd name="T11" fmla="*/ 0 h 51"/>
                <a:gd name="T12" fmla="*/ 12 w 43"/>
                <a:gd name="T13" fmla="*/ 0 h 51"/>
                <a:gd name="T14" fmla="*/ 34 w 43"/>
                <a:gd name="T15" fmla="*/ 38 h 51"/>
                <a:gd name="T16" fmla="*/ 34 w 43"/>
                <a:gd name="T17" fmla="*/ 0 h 51"/>
                <a:gd name="T18" fmla="*/ 43 w 43"/>
                <a:gd name="T19" fmla="*/ 0 h 51"/>
                <a:gd name="T20" fmla="*/ 43 w 43"/>
                <a:gd name="T21" fmla="*/ 51 h 51"/>
                <a:gd name="T22" fmla="*/ 31 w 43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1">
                  <a:moveTo>
                    <a:pt x="31" y="51"/>
                  </a:moveTo>
                  <a:lnTo>
                    <a:pt x="31" y="51"/>
                  </a:lnTo>
                  <a:lnTo>
                    <a:pt x="9" y="13"/>
                  </a:lnTo>
                  <a:lnTo>
                    <a:pt x="9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4" y="38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51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8C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pic>
        <p:nvPicPr>
          <p:cNvPr id="98" name="Grafik 97">
            <a:extLst>
              <a:ext uri="{FF2B5EF4-FFF2-40B4-BE49-F238E27FC236}">
                <a16:creationId xmlns:a16="http://schemas.microsoft.com/office/drawing/2014/main" id="{98AA7A3E-5146-4018-9AAF-07FEF32F3B5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97029" y="432262"/>
            <a:ext cx="1295327" cy="4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6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8C8F8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418BCC-45DA-4C70-B4FD-7D7D8F256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7782" y="826271"/>
            <a:ext cx="12995564" cy="2209980"/>
          </a:xfrm>
        </p:spPr>
        <p:txBody>
          <a:bodyPr/>
          <a:lstStyle/>
          <a:p>
            <a:r>
              <a:rPr lang="en-US" sz="5000" dirty="0">
                <a:effectLst/>
                <a:ea typeface="Times New Roman" panose="02020603050405020304" pitchFamily="18" charset="0"/>
              </a:rPr>
              <a:t>Overview on the </a:t>
            </a:r>
            <a:br>
              <a:rPr lang="en-US" sz="5000" dirty="0">
                <a:effectLst/>
                <a:ea typeface="Times New Roman" panose="02020603050405020304" pitchFamily="18" charset="0"/>
              </a:rPr>
            </a:br>
            <a:r>
              <a:rPr lang="en-US" sz="5000" dirty="0">
                <a:effectLst/>
                <a:ea typeface="Times New Roman" panose="02020603050405020304" pitchFamily="18" charset="0"/>
              </a:rPr>
              <a:t>Tango infrastructure at</a:t>
            </a:r>
            <a:r>
              <a:rPr lang="en-GB" sz="5000">
                <a:ea typeface="Times New Roman" panose="02020603050405020304" pitchFamily="18" charset="0"/>
              </a:rPr>
              <a:t> th</a:t>
            </a:r>
            <a:r>
              <a:rPr lang="en-GB" sz="5000" dirty="0">
                <a:ea typeface="Times New Roman" panose="02020603050405020304" pitchFamily="18" charset="0"/>
              </a:rPr>
              <a:t>e</a:t>
            </a:r>
            <a:br>
              <a:rPr lang="de-DE" sz="5000" dirty="0"/>
            </a:br>
            <a:r>
              <a:rPr lang="de-DE" sz="5000" b="1" dirty="0" err="1"/>
              <a:t>C</a:t>
            </a:r>
            <a:r>
              <a:rPr lang="de-DE" sz="5000" dirty="0" err="1"/>
              <a:t>entre</a:t>
            </a:r>
            <a:r>
              <a:rPr lang="de-DE" sz="5000" dirty="0"/>
              <a:t> </a:t>
            </a:r>
            <a:r>
              <a:rPr lang="de-DE" sz="5000" dirty="0" err="1"/>
              <a:t>for</a:t>
            </a:r>
            <a:r>
              <a:rPr lang="de-DE" sz="5000" dirty="0"/>
              <a:t> </a:t>
            </a:r>
            <a:r>
              <a:rPr lang="de-DE" sz="5000" b="1" dirty="0" err="1"/>
              <a:t>A</a:t>
            </a:r>
            <a:r>
              <a:rPr lang="de-DE" sz="5000" dirty="0" err="1"/>
              <a:t>dvanced</a:t>
            </a:r>
            <a:r>
              <a:rPr lang="de-DE" sz="5000" dirty="0"/>
              <a:t> </a:t>
            </a:r>
            <a:r>
              <a:rPr lang="de-DE" sz="5000" b="1" dirty="0"/>
              <a:t>L</a:t>
            </a:r>
            <a:r>
              <a:rPr lang="de-DE" sz="5000" dirty="0"/>
              <a:t>aser </a:t>
            </a:r>
            <a:r>
              <a:rPr lang="de-DE" sz="5000" b="1" dirty="0" err="1"/>
              <a:t>A</a:t>
            </a:r>
            <a:r>
              <a:rPr lang="de-DE" sz="5000" dirty="0" err="1"/>
              <a:t>pplications</a:t>
            </a:r>
            <a:r>
              <a:rPr lang="de-DE" sz="5000" dirty="0"/>
              <a:t> (CALA)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45DE7E8-1C24-4E9C-BEAD-03EF8FC4D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291" y="3164510"/>
            <a:ext cx="10215418" cy="1655762"/>
          </a:xfrm>
        </p:spPr>
        <p:txBody>
          <a:bodyPr>
            <a:normAutofit fontScale="92500"/>
          </a:bodyPr>
          <a:lstStyle/>
          <a:p>
            <a:r>
              <a:rPr lang="en-US" dirty="0"/>
              <a:t>Florian Schweiger(*), Michael </a:t>
            </a:r>
            <a:r>
              <a:rPr lang="en-US" dirty="0" err="1"/>
              <a:t>Bachhammer</a:t>
            </a:r>
            <a:r>
              <a:rPr lang="en-US" dirty="0"/>
              <a:t>, Leonard Doyle, Andreas </a:t>
            </a:r>
            <a:r>
              <a:rPr lang="en-US" dirty="0" err="1"/>
              <a:t>Döpp</a:t>
            </a:r>
            <a:r>
              <a:rPr lang="en-US" dirty="0"/>
              <a:t>, Christoph Eberle, Sonja Gerlach, Florian </a:t>
            </a:r>
            <a:r>
              <a:rPr lang="en-US" dirty="0" err="1"/>
              <a:t>Haberstroh</a:t>
            </a:r>
            <a:r>
              <a:rPr lang="en-US" dirty="0"/>
              <a:t>, Timo </a:t>
            </a:r>
            <a:r>
              <a:rPr lang="en-US" dirty="0" err="1"/>
              <a:t>Pohle</a:t>
            </a:r>
            <a:r>
              <a:rPr lang="en-US" dirty="0"/>
              <a:t>, Nils </a:t>
            </a:r>
            <a:r>
              <a:rPr lang="en-US" dirty="0" err="1"/>
              <a:t>Weisse</a:t>
            </a:r>
            <a:r>
              <a:rPr lang="en-US" dirty="0"/>
              <a:t>, Johannes </a:t>
            </a:r>
            <a:r>
              <a:rPr lang="en-US" dirty="0" err="1"/>
              <a:t>Zirkelbach</a:t>
            </a:r>
            <a:endParaRPr lang="de-DE" dirty="0"/>
          </a:p>
          <a:p>
            <a:r>
              <a:rPr lang="de-DE" dirty="0"/>
              <a:t>Prof. Dr. Jörg Schreiber, Prof. Dr. Stefan Karsch</a:t>
            </a:r>
          </a:p>
          <a:p>
            <a:r>
              <a:rPr lang="de-DE" dirty="0"/>
              <a:t>(*) flo.schweiger@campus.lmu.de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6B63CD6-B3B7-4AF3-B53F-2DD520EBAE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" b="11382"/>
          <a:stretch/>
        </p:blipFill>
        <p:spPr>
          <a:xfrm>
            <a:off x="0" y="5076790"/>
            <a:ext cx="12192000" cy="14160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0799935-95C2-4A00-B9F4-DD3BEC5E3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5352" y="145852"/>
            <a:ext cx="2026648" cy="757532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5F5D59A-0F01-49EF-A32C-EC9DD4B8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CF79-0E7B-494C-B222-E310367FAD36}" type="datetimeyyyy">
              <a:rPr lang="en-DE" smtClean="0"/>
              <a:t>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4790559-243E-4C72-B3E7-CF3C9F01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1C16490-96F0-4B92-B459-6BC28FE5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859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8790-59A4-4063-940A-F0ED9DC9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279" y="3086941"/>
            <a:ext cx="8069442" cy="684117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Archiving</a:t>
            </a: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107BF-0DDB-4FB1-89E4-8DD490386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51B7-6FE0-42DD-A97F-A72D6237E1EC}" type="datetimeyyyy">
              <a:rPr lang="en-DE" smtClean="0"/>
              <a:t>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5F497-2F95-47AA-969E-C8A856638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1977D-B696-46D5-B94F-1BC705BD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50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ED47C-CB4D-48D9-8668-B4DDE07C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Archiving</a:t>
            </a:r>
            <a:r>
              <a:rPr lang="de-DE" dirty="0"/>
              <a:t>: File </a:t>
            </a:r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5ACB1-7E21-4EF2-BE8D-634748ED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68" y="1249279"/>
            <a:ext cx="7920182" cy="3159041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Global </a:t>
            </a:r>
            <a:r>
              <a:rPr lang="de-DE" dirty="0" err="1"/>
              <a:t>folder</a:t>
            </a:r>
            <a:r>
              <a:rPr lang="de-DE" dirty="0"/>
              <a:t> (network </a:t>
            </a:r>
            <a:r>
              <a:rPr lang="de-DE" dirty="0" err="1"/>
              <a:t>share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/</a:t>
            </a:r>
            <a:r>
              <a:rPr lang="de-DE" dirty="0" err="1"/>
              <a:t>project</a:t>
            </a:r>
            <a:r>
              <a:rPr lang="de-DE" dirty="0"/>
              <a:t>/</a:t>
            </a:r>
            <a:r>
              <a:rPr lang="de-DE" dirty="0" err="1"/>
              <a:t>cala_lion</a:t>
            </a:r>
            <a:r>
              <a:rPr lang="de-DE" dirty="0"/>
              <a:t>/Experiments</a:t>
            </a:r>
          </a:p>
          <a:p>
            <a:pPr lvl="1"/>
            <a:r>
              <a:rPr lang="de-DE" i="1" dirty="0" err="1"/>
              <a:t>similar</a:t>
            </a:r>
            <a:r>
              <a:rPr lang="de-DE" i="1" dirty="0"/>
              <a:t>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other</a:t>
            </a:r>
            <a:r>
              <a:rPr lang="de-DE" i="1" dirty="0"/>
              <a:t> </a:t>
            </a:r>
            <a:r>
              <a:rPr lang="de-DE" i="1" dirty="0" err="1"/>
              <a:t>caves</a:t>
            </a:r>
            <a:r>
              <a:rPr lang="de-DE" i="1" dirty="0"/>
              <a:t>, </a:t>
            </a:r>
            <a:r>
              <a:rPr lang="de-DE" i="1" dirty="0" err="1"/>
              <a:t>laser</a:t>
            </a:r>
            <a:endParaRPr lang="de-DE" i="1" dirty="0"/>
          </a:p>
          <a:p>
            <a:r>
              <a:rPr lang="de-DE" dirty="0"/>
              <a:t>Subfolder/</a:t>
            </a:r>
            <a:r>
              <a:rPr lang="de-DE" dirty="0" err="1"/>
              <a:t>filename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device</a:t>
            </a:r>
            <a:endParaRPr lang="de-DE" dirty="0"/>
          </a:p>
          <a:p>
            <a:pPr lvl="1"/>
            <a:r>
              <a:rPr lang="de-DE" dirty="0"/>
              <a:t>`</a:t>
            </a:r>
            <a:r>
              <a:rPr lang="de-DE" dirty="0" err="1"/>
              <a:t>ExperimentPath</a:t>
            </a:r>
            <a:r>
              <a:rPr lang="de-DE" dirty="0"/>
              <a:t>/</a:t>
            </a:r>
            <a:r>
              <a:rPr lang="de-DE" dirty="0" err="1"/>
              <a:t>ArchDevicePath</a:t>
            </a:r>
            <a:r>
              <a:rPr lang="de-DE" dirty="0"/>
              <a:t>/</a:t>
            </a:r>
            <a:r>
              <a:rPr lang="de-DE" dirty="0" err="1"/>
              <a:t>ArchDeviceName</a:t>
            </a:r>
            <a:r>
              <a:rPr lang="de-DE" dirty="0"/>
              <a:t>`</a:t>
            </a:r>
          </a:p>
          <a:p>
            <a:pPr lvl="1"/>
            <a:r>
              <a:rPr lang="de-DE" dirty="0"/>
              <a:t>`</a:t>
            </a:r>
            <a:r>
              <a:rPr lang="de-DE" dirty="0" err="1"/>
              <a:t>ExperimentPath</a:t>
            </a:r>
            <a:r>
              <a:rPr lang="de-DE" dirty="0"/>
              <a:t>` = 20210831</a:t>
            </a:r>
          </a:p>
          <a:p>
            <a:pPr lvl="1"/>
            <a:r>
              <a:rPr lang="de-DE" dirty="0" err="1"/>
              <a:t>ArchDevicePath</a:t>
            </a:r>
            <a:r>
              <a:rPr lang="de-DE" dirty="0"/>
              <a:t> = </a:t>
            </a:r>
            <a:r>
              <a:rPr lang="de-DE" dirty="0" err="1"/>
              <a:t>property</a:t>
            </a:r>
            <a:endParaRPr lang="de-DE" dirty="0"/>
          </a:p>
          <a:p>
            <a:pPr lvl="2"/>
            <a:r>
              <a:rPr lang="de-DE" dirty="0"/>
              <a:t>`</a:t>
            </a:r>
            <a:r>
              <a:rPr lang="de-DE" dirty="0" err="1"/>
              <a:t>automatic</a:t>
            </a:r>
            <a:r>
              <a:rPr lang="de-DE" dirty="0"/>
              <a:t>`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`</a:t>
            </a:r>
            <a:r>
              <a:rPr lang="de-DE" dirty="0" err="1"/>
              <a:t>hexapod</a:t>
            </a:r>
            <a:r>
              <a:rPr lang="de-DE" dirty="0"/>
              <a:t>` </a:t>
            </a:r>
            <a:r>
              <a:rPr lang="de-DE" dirty="0" err="1"/>
              <a:t>for</a:t>
            </a:r>
            <a:r>
              <a:rPr lang="de-DE" dirty="0"/>
              <a:t> `</a:t>
            </a:r>
            <a:r>
              <a:rPr lang="de-DE" dirty="0" err="1"/>
              <a:t>lion</a:t>
            </a:r>
            <a:r>
              <a:rPr lang="de-DE" dirty="0"/>
              <a:t>/</a:t>
            </a:r>
            <a:r>
              <a:rPr lang="de-DE" dirty="0" err="1"/>
              <a:t>hexapod</a:t>
            </a:r>
            <a:r>
              <a:rPr lang="de-DE" dirty="0"/>
              <a:t>/</a:t>
            </a:r>
            <a:r>
              <a:rPr lang="de-DE" dirty="0" err="1"/>
              <a:t>target</a:t>
            </a:r>
            <a:r>
              <a:rPr lang="de-DE" dirty="0"/>
              <a:t>`</a:t>
            </a:r>
          </a:p>
          <a:p>
            <a:pPr lvl="1"/>
            <a:r>
              <a:rPr lang="de-DE" dirty="0" err="1"/>
              <a:t>ArchDeviceName</a:t>
            </a:r>
            <a:r>
              <a:rPr lang="de-DE" dirty="0"/>
              <a:t> = </a:t>
            </a:r>
            <a:r>
              <a:rPr lang="de-DE" dirty="0" err="1"/>
              <a:t>property</a:t>
            </a:r>
            <a:endParaRPr lang="de-DE" dirty="0"/>
          </a:p>
          <a:p>
            <a:pPr lvl="2"/>
            <a:r>
              <a:rPr lang="de-DE" dirty="0"/>
              <a:t>`</a:t>
            </a:r>
            <a:r>
              <a:rPr lang="de-DE" dirty="0" err="1"/>
              <a:t>automatic</a:t>
            </a:r>
            <a:r>
              <a:rPr lang="de-DE" dirty="0"/>
              <a:t>`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`target.txt` </a:t>
            </a:r>
            <a:r>
              <a:rPr lang="de-DE" dirty="0" err="1"/>
              <a:t>for</a:t>
            </a:r>
            <a:r>
              <a:rPr lang="de-DE" dirty="0"/>
              <a:t> `</a:t>
            </a:r>
            <a:r>
              <a:rPr lang="de-DE" dirty="0" err="1"/>
              <a:t>lion</a:t>
            </a:r>
            <a:r>
              <a:rPr lang="de-DE" dirty="0"/>
              <a:t>/</a:t>
            </a:r>
            <a:r>
              <a:rPr lang="de-DE" dirty="0" err="1"/>
              <a:t>hexapod</a:t>
            </a:r>
            <a:r>
              <a:rPr lang="de-DE" dirty="0"/>
              <a:t>/</a:t>
            </a:r>
            <a:r>
              <a:rPr lang="de-DE" dirty="0" err="1"/>
              <a:t>target</a:t>
            </a:r>
            <a:r>
              <a:rPr lang="de-DE" dirty="0"/>
              <a:t>`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02B9A2-1A30-4811-B752-13B2C3356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85EA4-E282-4D67-B9EB-F9D81F042B0B}" type="datetimeyyyy">
              <a:rPr lang="en-DE" smtClean="0"/>
              <a:t>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6C78A7-9228-46DF-BAA3-8E5E105EC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10230C-8E09-4F31-BFEC-F372D6BA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11</a:t>
            </a:fld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6B5D076-8FB0-4BDA-AD87-8897639D18B1}"/>
              </a:ext>
            </a:extLst>
          </p:cNvPr>
          <p:cNvGrpSpPr/>
          <p:nvPr/>
        </p:nvGrpSpPr>
        <p:grpSpPr>
          <a:xfrm>
            <a:off x="4174259" y="4363675"/>
            <a:ext cx="6905319" cy="2278194"/>
            <a:chOff x="2402195" y="4635500"/>
            <a:chExt cx="6905319" cy="2278194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8A73FA9B-8301-4372-BB22-6D121C607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5610"/>
            <a:stretch/>
          </p:blipFill>
          <p:spPr>
            <a:xfrm>
              <a:off x="2402196" y="4914900"/>
              <a:ext cx="6905318" cy="199879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A1B152A-6D24-4276-B250-0692041005E5}"/>
                </a:ext>
              </a:extLst>
            </p:cNvPr>
            <p:cNvSpPr/>
            <p:nvPr/>
          </p:nvSpPr>
          <p:spPr>
            <a:xfrm>
              <a:off x="2402195" y="4635500"/>
              <a:ext cx="6905318" cy="279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dirty="0"/>
                <a:t>20210831/</a:t>
              </a:r>
              <a:r>
                <a:rPr lang="de-DE" dirty="0" err="1"/>
                <a:t>vacuum</a:t>
              </a:r>
              <a:r>
                <a:rPr lang="de-DE" dirty="0"/>
                <a:t>/tpg.txt</a:t>
              </a: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943A569B-F0F2-4122-8BA2-56A22C824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767" y="1055539"/>
            <a:ext cx="3816350" cy="36496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5569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8790-59A4-4063-940A-F0ED9DC9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279" y="3086941"/>
            <a:ext cx="8069442" cy="684117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Monitoring</a:t>
            </a: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107BF-0DDB-4FB1-89E4-8DD490386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AAFC-FAF3-4D06-81E2-1E24247A7F04}" type="datetimeyyyy">
              <a:rPr lang="en-DE" smtClean="0"/>
              <a:t>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5F497-2F95-47AA-969E-C8A856638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1977D-B696-46D5-B94F-1BC705BD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21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73371-8AAB-47BF-A094-D34BC54E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Monitoring: </a:t>
            </a:r>
            <a:r>
              <a:rPr lang="de-DE" dirty="0" err="1"/>
              <a:t>Taranta</a:t>
            </a:r>
            <a:r>
              <a:rPr lang="de-DE" dirty="0"/>
              <a:t> </a:t>
            </a:r>
            <a:r>
              <a:rPr lang="de-DE" dirty="0" err="1"/>
              <a:t>dashboards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BF3551-8C25-4E3E-9EC2-0C497342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8E-7A55-4B26-AD12-D822A45B4AA2}" type="datetimeyyyy">
              <a:rPr lang="en-DE" smtClean="0"/>
              <a:t>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1439AE-9225-4CF7-98CA-3D035D84B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39th Tango Community Meeting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BDF229-4515-4BBE-8B71-AE02CCD1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13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91CA10-EEFE-4C20-B5AF-9A89491CD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443" b="-146"/>
          <a:stretch/>
        </p:blipFill>
        <p:spPr>
          <a:xfrm>
            <a:off x="167093" y="1520730"/>
            <a:ext cx="5420241" cy="34896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727C40-F469-4BC8-95C8-9993C4398079}"/>
              </a:ext>
            </a:extLst>
          </p:cNvPr>
          <p:cNvSpPr txBox="1"/>
          <p:nvPr/>
        </p:nvSpPr>
        <p:spPr>
          <a:xfrm>
            <a:off x="8460509" y="1295887"/>
            <a:ext cx="3660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System status &amp; Non-critical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Taranta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Plotly</a:t>
            </a:r>
            <a:r>
              <a:rPr lang="en-GB" dirty="0"/>
              <a:t> Dash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u="sng" dirty="0">
                <a:sym typeface="Wingdings" panose="05000000000000000000" pitchFamily="2" charset="2"/>
              </a:rPr>
              <a:t>Experimental data visualization</a:t>
            </a: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Pyqtgraph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Matplotlib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u="sng" dirty="0"/>
              <a:t>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Long Term data visualization (</a:t>
            </a:r>
            <a:r>
              <a:rPr lang="en-GB" dirty="0" err="1"/>
              <a:t>Graphana</a:t>
            </a:r>
            <a:r>
              <a:rPr lang="en-GB" dirty="0"/>
              <a:t>,…)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B00C45-E74E-439F-BBCB-D29AA0881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267" y="3429000"/>
            <a:ext cx="6177622" cy="2940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4C919E-DDAE-42C7-B097-19E603532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887" y="1295887"/>
            <a:ext cx="4204322" cy="455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8790-59A4-4063-940A-F0ED9DC9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279" y="3086941"/>
            <a:ext cx="8069442" cy="684117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System control</a:t>
            </a: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107BF-0DDB-4FB1-89E4-8DD490386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AAFC-FAF3-4D06-81E2-1E24247A7F04}" type="datetimeyyyy">
              <a:rPr lang="en-DE" smtClean="0"/>
              <a:t>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5F497-2F95-47AA-969E-C8A856638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1977D-B696-46D5-B94F-1BC705BD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136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378E-8895-4294-ADC2-065B7CD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 control: PyQt5/Taurus GUIs</a:t>
            </a:r>
            <a:endParaRPr lang="en-DE" dirty="0">
              <a:solidFill>
                <a:schemeClr val="tx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F1CAC47-BCBD-4BF8-AF25-143021159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5829" y="1228834"/>
            <a:ext cx="3019373" cy="510698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19EB1-0637-4E35-85EA-3A5166FF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9FAC-C7DC-4584-B343-C1D48C5F995B}" type="datetimeyyyy">
              <a:rPr lang="en-DE" smtClean="0"/>
              <a:t>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424EB-5D92-4BC0-951C-2A15E3FE0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453D5-AD38-4281-B8AF-D15EAF9B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15</a:t>
            </a:fld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98B020-749C-41F5-93C3-5D1C71BC6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2" y="1989566"/>
            <a:ext cx="4719090" cy="333981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10F600-31F7-4F54-AC58-4E0E89F4E23E}"/>
              </a:ext>
            </a:extLst>
          </p:cNvPr>
          <p:cNvCxnSpPr>
            <a:cxnSpLocks/>
          </p:cNvCxnSpPr>
          <p:nvPr/>
        </p:nvCxnSpPr>
        <p:spPr>
          <a:xfrm>
            <a:off x="4934998" y="2123903"/>
            <a:ext cx="2380204" cy="166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7BF554B-081F-4D5D-8E59-5B097DE895BF}"/>
              </a:ext>
            </a:extLst>
          </p:cNvPr>
          <p:cNvSpPr txBox="1"/>
          <p:nvPr/>
        </p:nvSpPr>
        <p:spPr>
          <a:xfrm>
            <a:off x="341744" y="1413164"/>
            <a:ext cx="40293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Previous</a:t>
            </a:r>
            <a:r>
              <a:rPr lang="en-GB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Simple windows short-cuts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Programs in network shares</a:t>
            </a:r>
          </a:p>
          <a:p>
            <a:r>
              <a:rPr lang="en-GB" sz="2400" dirty="0">
                <a:sym typeface="Wingdings" panose="05000000000000000000" pitchFamily="2" charset="2"/>
              </a:rPr>
              <a:t> Harder to maintain</a:t>
            </a:r>
            <a:endParaRPr lang="en-GB" sz="2400" dirty="0"/>
          </a:p>
          <a:p>
            <a:endParaRPr lang="en-GB" sz="2400" dirty="0"/>
          </a:p>
          <a:p>
            <a:r>
              <a:rPr lang="en-GB" sz="2400" u="sng" dirty="0"/>
              <a:t>Tango Launcher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Launches different GUI panels form network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User can change between different TANGO_HOST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Easier maintenance of program short cuts and logos</a:t>
            </a:r>
          </a:p>
          <a:p>
            <a:endParaRPr lang="en-GB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03B9E4-B959-48B0-AF40-765176088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916" y="1115907"/>
            <a:ext cx="3251198" cy="73214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9608F7-5F00-42E3-9C21-AB281E77C465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5227782" y="1481977"/>
            <a:ext cx="245413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FACA492-D38B-453A-AFBB-0DBB4EAB7996}"/>
              </a:ext>
            </a:extLst>
          </p:cNvPr>
          <p:cNvSpPr/>
          <p:nvPr/>
        </p:nvSpPr>
        <p:spPr>
          <a:xfrm>
            <a:off x="4295829" y="1385156"/>
            <a:ext cx="867298" cy="1570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550450-A1BB-47BB-8363-E4F9522E0F67}"/>
              </a:ext>
            </a:extLst>
          </p:cNvPr>
          <p:cNvSpPr/>
          <p:nvPr/>
        </p:nvSpPr>
        <p:spPr>
          <a:xfrm>
            <a:off x="4441772" y="1874508"/>
            <a:ext cx="493226" cy="4390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21994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0CDC7-2103-4630-BEF5-D23077062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Scripted control: Active laser drift stabilization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F7F14-2EE6-48C5-8186-2D61AB75C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E23F-7BC0-4F1A-8710-00E790704919}" type="datetimeyyyy">
              <a:rPr lang="en-DE" smtClean="0"/>
              <a:t>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DC0E8-24C0-492E-86EF-E27CACD2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07D96-54A9-4FAC-B6CA-27457ACD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16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4E2230-980B-425E-ADD4-DB85DDF83353}"/>
              </a:ext>
            </a:extLst>
          </p:cNvPr>
          <p:cNvSpPr/>
          <p:nvPr/>
        </p:nvSpPr>
        <p:spPr>
          <a:xfrm>
            <a:off x="1413373" y="2384000"/>
            <a:ext cx="2118269" cy="3722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BC31A0-ACF0-459F-B6A0-9680189A752A}"/>
              </a:ext>
            </a:extLst>
          </p:cNvPr>
          <p:cNvSpPr/>
          <p:nvPr/>
        </p:nvSpPr>
        <p:spPr>
          <a:xfrm>
            <a:off x="1346067" y="2360591"/>
            <a:ext cx="175394" cy="352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DDF741-9A0C-43FE-B748-3BFE7C42980C}"/>
              </a:ext>
            </a:extLst>
          </p:cNvPr>
          <p:cNvSpPr/>
          <p:nvPr/>
        </p:nvSpPr>
        <p:spPr>
          <a:xfrm>
            <a:off x="1470840" y="2373556"/>
            <a:ext cx="175394" cy="204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53A349-00FD-4597-B369-D0229EF55784}"/>
              </a:ext>
            </a:extLst>
          </p:cNvPr>
          <p:cNvSpPr/>
          <p:nvPr/>
        </p:nvSpPr>
        <p:spPr>
          <a:xfrm>
            <a:off x="1413372" y="2295098"/>
            <a:ext cx="370802" cy="204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8AA440-D57E-4924-8B8A-D4DCBF7B143F}"/>
              </a:ext>
            </a:extLst>
          </p:cNvPr>
          <p:cNvSpPr/>
          <p:nvPr/>
        </p:nvSpPr>
        <p:spPr>
          <a:xfrm rot="8276838">
            <a:off x="1267583" y="2453251"/>
            <a:ext cx="903452" cy="997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sz="12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61290AF-7FA1-44B9-ABD6-B53DB3C4F80C}"/>
              </a:ext>
            </a:extLst>
          </p:cNvPr>
          <p:cNvSpPr/>
          <p:nvPr/>
        </p:nvSpPr>
        <p:spPr>
          <a:xfrm rot="10800000">
            <a:off x="3121699" y="3790803"/>
            <a:ext cx="420647" cy="1683848"/>
          </a:xfrm>
          <a:prstGeom prst="triangle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200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A269EAC-4F8F-4071-840D-E2D8152AC8E6}"/>
              </a:ext>
            </a:extLst>
          </p:cNvPr>
          <p:cNvSpPr/>
          <p:nvPr/>
        </p:nvSpPr>
        <p:spPr>
          <a:xfrm rot="5400000">
            <a:off x="3794289" y="3905678"/>
            <a:ext cx="267048" cy="1250509"/>
          </a:xfrm>
          <a:prstGeom prst="triangle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2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7CEC00-2C1E-49A9-B7A4-2218FCBBA1EB}"/>
              </a:ext>
            </a:extLst>
          </p:cNvPr>
          <p:cNvSpPr/>
          <p:nvPr/>
        </p:nvSpPr>
        <p:spPr>
          <a:xfrm>
            <a:off x="2948576" y="3823324"/>
            <a:ext cx="773865" cy="950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9E134B-D3CC-4218-B2F4-A633788769D5}"/>
              </a:ext>
            </a:extLst>
          </p:cNvPr>
          <p:cNvSpPr/>
          <p:nvPr/>
        </p:nvSpPr>
        <p:spPr>
          <a:xfrm rot="2768914">
            <a:off x="2931958" y="4497128"/>
            <a:ext cx="797685" cy="1129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sz="12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B07BEB-E218-4BAD-B2B9-3188572E54FC}"/>
              </a:ext>
            </a:extLst>
          </p:cNvPr>
          <p:cNvGrpSpPr/>
          <p:nvPr/>
        </p:nvGrpSpPr>
        <p:grpSpPr>
          <a:xfrm>
            <a:off x="3124688" y="5465038"/>
            <a:ext cx="406954" cy="343325"/>
            <a:chOff x="38609420" y="27769617"/>
            <a:chExt cx="648639" cy="61977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431156-569D-4DC9-8802-1BAA4A4DC46C}"/>
                </a:ext>
              </a:extLst>
            </p:cNvPr>
            <p:cNvSpPr/>
            <p:nvPr/>
          </p:nvSpPr>
          <p:spPr>
            <a:xfrm>
              <a:off x="38768639" y="27769617"/>
              <a:ext cx="330201" cy="152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sz="12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A2E4B80-A612-474B-8C64-B6E4134EB718}"/>
                </a:ext>
              </a:extLst>
            </p:cNvPr>
            <p:cNvSpPr/>
            <p:nvPr/>
          </p:nvSpPr>
          <p:spPr>
            <a:xfrm>
              <a:off x="38609420" y="27922016"/>
              <a:ext cx="648639" cy="4673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sz="12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DE51673-DB26-46E4-8B4F-7FF33F51BDD9}"/>
              </a:ext>
            </a:extLst>
          </p:cNvPr>
          <p:cNvSpPr txBox="1"/>
          <p:nvPr/>
        </p:nvSpPr>
        <p:spPr>
          <a:xfrm>
            <a:off x="1895446" y="4479359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MU CompatilFact" panose="02000500060000020003" pitchFamily="2" charset="0"/>
              </a:rPr>
              <a:t>Beam splitter</a:t>
            </a:r>
            <a:endParaRPr lang="en-DE" sz="1200" dirty="0">
              <a:latin typeface="LMU CompatilFact" panose="02000500060000020003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F6972F-E988-461B-A7D0-C2B53B3F6FD8}"/>
              </a:ext>
            </a:extLst>
          </p:cNvPr>
          <p:cNvSpPr txBox="1"/>
          <p:nvPr/>
        </p:nvSpPr>
        <p:spPr>
          <a:xfrm>
            <a:off x="3711964" y="3723982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MU CompatilFact" panose="02000500060000020003" pitchFamily="2" charset="0"/>
              </a:rPr>
              <a:t>Lens</a:t>
            </a:r>
            <a:endParaRPr lang="en-DE" sz="1200" dirty="0">
              <a:latin typeface="LMU CompatilFact" panose="02000500060000020003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F2DEDE-E7F5-4FE5-BC07-59B8339A6858}"/>
              </a:ext>
            </a:extLst>
          </p:cNvPr>
          <p:cNvSpPr txBox="1"/>
          <p:nvPr/>
        </p:nvSpPr>
        <p:spPr>
          <a:xfrm>
            <a:off x="1708269" y="1671638"/>
            <a:ext cx="1444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MU CompatilFact" panose="02000500060000020003" pitchFamily="2" charset="0"/>
              </a:rPr>
              <a:t>Motorized mirrors</a:t>
            </a:r>
            <a:endParaRPr lang="en-DE" sz="1200" dirty="0">
              <a:latin typeface="LMU CompatilFact" panose="02000500060000020003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2CD93D-761B-493B-AC93-AD802411BF55}"/>
              </a:ext>
            </a:extLst>
          </p:cNvPr>
          <p:cNvCxnSpPr>
            <a:cxnSpLocks/>
            <a:stCxn id="11" idx="1"/>
          </p:cNvCxnSpPr>
          <p:nvPr/>
        </p:nvCxnSpPr>
        <p:spPr>
          <a:xfrm flipV="1">
            <a:off x="2054728" y="2032233"/>
            <a:ext cx="0" cy="2037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05F892-B907-4C57-9394-435DA223957F}"/>
              </a:ext>
            </a:extLst>
          </p:cNvPr>
          <p:cNvCxnSpPr>
            <a:cxnSpLocks/>
          </p:cNvCxnSpPr>
          <p:nvPr/>
        </p:nvCxnSpPr>
        <p:spPr>
          <a:xfrm flipH="1" flipV="1">
            <a:off x="2054730" y="2035873"/>
            <a:ext cx="2300816" cy="99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0D4A95-3B1C-4C4F-9C38-85B82F93C811}"/>
              </a:ext>
            </a:extLst>
          </p:cNvPr>
          <p:cNvCxnSpPr>
            <a:cxnSpLocks/>
          </p:cNvCxnSpPr>
          <p:nvPr/>
        </p:nvCxnSpPr>
        <p:spPr>
          <a:xfrm flipV="1">
            <a:off x="3046737" y="2035873"/>
            <a:ext cx="0" cy="2037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CF7F0A-8DF0-482E-8248-1C5A8FF8C306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4355545" y="2034771"/>
            <a:ext cx="0" cy="2824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ED5F02A-8E85-4A52-BCBB-50E25E7C1387}"/>
              </a:ext>
            </a:extLst>
          </p:cNvPr>
          <p:cNvSpPr/>
          <p:nvPr/>
        </p:nvSpPr>
        <p:spPr>
          <a:xfrm>
            <a:off x="3854097" y="2317235"/>
            <a:ext cx="1002897" cy="5090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Motor Controller</a:t>
            </a:r>
            <a:endParaRPr lang="en-DE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DD5062-7AD9-4ECD-AA2F-257495A80142}"/>
              </a:ext>
            </a:extLst>
          </p:cNvPr>
          <p:cNvSpPr txBox="1"/>
          <p:nvPr/>
        </p:nvSpPr>
        <p:spPr>
          <a:xfrm>
            <a:off x="2298925" y="5423635"/>
            <a:ext cx="754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MU CompatilFact" panose="02000500060000020003" pitchFamily="2" charset="0"/>
              </a:rPr>
              <a:t>Far field</a:t>
            </a:r>
          </a:p>
          <a:p>
            <a:pPr algn="ctr"/>
            <a:r>
              <a:rPr lang="en-US" sz="1200" dirty="0">
                <a:latin typeface="LMU CompatilFact" panose="02000500060000020003" pitchFamily="2" charset="0"/>
              </a:rPr>
              <a:t>camera</a:t>
            </a:r>
            <a:endParaRPr lang="en-DE" sz="1200" dirty="0">
              <a:latin typeface="LMU CompatilFact" panose="02000500060000020003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594F7-1DD5-4E43-9FA6-9F01B5F17B7A}"/>
              </a:ext>
            </a:extLst>
          </p:cNvPr>
          <p:cNvSpPr txBox="1"/>
          <p:nvPr/>
        </p:nvSpPr>
        <p:spPr>
          <a:xfrm>
            <a:off x="2151376" y="302902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MU CompatilFact" panose="02000500060000020003" pitchFamily="2" charset="0"/>
              </a:rPr>
              <a:t>Leakage </a:t>
            </a:r>
          </a:p>
          <a:p>
            <a:r>
              <a:rPr lang="en-US" sz="1200" dirty="0">
                <a:latin typeface="LMU CompatilFact" panose="02000500060000020003" pitchFamily="2" charset="0"/>
              </a:rPr>
              <a:t>mirror</a:t>
            </a:r>
            <a:endParaRPr lang="en-DE" sz="1200" dirty="0">
              <a:latin typeface="LMU CompatilFact" panose="02000500060000020003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CDF025-3D14-46EB-A380-7851D1024BCA}"/>
              </a:ext>
            </a:extLst>
          </p:cNvPr>
          <p:cNvSpPr txBox="1"/>
          <p:nvPr/>
        </p:nvSpPr>
        <p:spPr>
          <a:xfrm>
            <a:off x="3927813" y="3044179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MU CompatilFact" panose="02000500060000020003" pitchFamily="2" charset="0"/>
              </a:rPr>
              <a:t>Normal </a:t>
            </a:r>
          </a:p>
          <a:p>
            <a:r>
              <a:rPr lang="en-US" sz="1200" dirty="0">
                <a:latin typeface="LMU CompatilFact" panose="02000500060000020003" pitchFamily="2" charset="0"/>
              </a:rPr>
              <a:t>beam path</a:t>
            </a:r>
            <a:endParaRPr lang="en-DE" sz="1200" dirty="0">
              <a:latin typeface="LMU CompatilFact" panose="02000500060000020003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5BD365-6D58-44FB-B829-1E0F75B9BCE9}"/>
              </a:ext>
            </a:extLst>
          </p:cNvPr>
          <p:cNvSpPr/>
          <p:nvPr/>
        </p:nvSpPr>
        <p:spPr>
          <a:xfrm>
            <a:off x="3275608" y="3133461"/>
            <a:ext cx="388512" cy="1879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2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8B1C48-7EF5-46FD-B330-DA0CF774D83B}"/>
              </a:ext>
            </a:extLst>
          </p:cNvPr>
          <p:cNvSpPr/>
          <p:nvPr/>
        </p:nvSpPr>
        <p:spPr>
          <a:xfrm>
            <a:off x="3388214" y="3265588"/>
            <a:ext cx="283836" cy="1879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2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878E6C-9222-45FF-B129-6235C1EB9618}"/>
              </a:ext>
            </a:extLst>
          </p:cNvPr>
          <p:cNvGrpSpPr/>
          <p:nvPr/>
        </p:nvGrpSpPr>
        <p:grpSpPr>
          <a:xfrm>
            <a:off x="5688790" y="2366505"/>
            <a:ext cx="2249534" cy="2249534"/>
            <a:chOff x="5688790" y="2366505"/>
            <a:chExt cx="2249534" cy="224953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1A30CFE-C6CB-470E-A957-D1A02386F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8790" y="2366505"/>
              <a:ext cx="2249534" cy="224953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FC98521-627B-4162-8098-A221683442CB}"/>
                </a:ext>
              </a:extLst>
            </p:cNvPr>
            <p:cNvSpPr txBox="1"/>
            <p:nvPr/>
          </p:nvSpPr>
          <p:spPr>
            <a:xfrm>
              <a:off x="5723491" y="2460199"/>
              <a:ext cx="14139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LMU CompatilFact" panose="02000500060000020003" pitchFamily="2" charset="0"/>
                </a:rPr>
                <a:t>Near field camera</a:t>
              </a:r>
              <a:endParaRPr lang="en-DE" sz="1200" dirty="0">
                <a:solidFill>
                  <a:schemeClr val="bg1"/>
                </a:solidFill>
                <a:latin typeface="LMU CompatilFact" panose="02000500060000020003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FB569A7-03BA-4588-B389-33E77EC2770C}"/>
              </a:ext>
            </a:extLst>
          </p:cNvPr>
          <p:cNvGrpSpPr/>
          <p:nvPr/>
        </p:nvGrpSpPr>
        <p:grpSpPr>
          <a:xfrm>
            <a:off x="8179337" y="2360591"/>
            <a:ext cx="2245501" cy="2245501"/>
            <a:chOff x="5433720" y="1505535"/>
            <a:chExt cx="2245501" cy="224550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38ECA6B-A6C3-4529-BC5A-D5F5881CE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3720" y="1505535"/>
              <a:ext cx="2245501" cy="224550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C14DCF9-E61A-40E5-92B7-FDD863772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751" t="39299" r="48041" b="39693"/>
            <a:stretch/>
          </p:blipFill>
          <p:spPr>
            <a:xfrm>
              <a:off x="6135834" y="2423864"/>
              <a:ext cx="420648" cy="408842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664FAB7-0698-41B3-A2DE-9865FEECCD3B}"/>
              </a:ext>
            </a:extLst>
          </p:cNvPr>
          <p:cNvSpPr txBox="1"/>
          <p:nvPr/>
        </p:nvSpPr>
        <p:spPr>
          <a:xfrm>
            <a:off x="8285238" y="2452028"/>
            <a:ext cx="1482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LMU CompatilFact" panose="02000500060000020003" pitchFamily="2" charset="0"/>
              </a:rPr>
              <a:t>Far field camera</a:t>
            </a:r>
            <a:endParaRPr lang="en-DE" sz="1200" dirty="0">
              <a:solidFill>
                <a:schemeClr val="bg1"/>
              </a:solidFill>
              <a:latin typeface="LMU CompatilFact" panose="02000500060000020003" pitchFamily="2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A9A3A61-9C8E-40F6-B281-06BE75E6C05E}"/>
              </a:ext>
            </a:extLst>
          </p:cNvPr>
          <p:cNvCxnSpPr>
            <a:cxnSpLocks/>
          </p:cNvCxnSpPr>
          <p:nvPr/>
        </p:nvCxnSpPr>
        <p:spPr>
          <a:xfrm flipV="1">
            <a:off x="8816855" y="3653961"/>
            <a:ext cx="191442" cy="34702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531E025-AD3A-4E64-A5EE-43B41DFF1B5D}"/>
              </a:ext>
            </a:extLst>
          </p:cNvPr>
          <p:cNvSpPr txBox="1"/>
          <p:nvPr/>
        </p:nvSpPr>
        <p:spPr>
          <a:xfrm>
            <a:off x="8263619" y="3951532"/>
            <a:ext cx="1656311" cy="283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LMU CompatilFact" panose="02000500060000020003" pitchFamily="2" charset="0"/>
              </a:rPr>
              <a:t>Target position</a:t>
            </a:r>
            <a:endParaRPr lang="en-DE" sz="1200" dirty="0">
              <a:solidFill>
                <a:schemeClr val="bg1"/>
              </a:solidFill>
              <a:latin typeface="LMU CompatilFact" panose="02000500060000020003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A791D00-B265-4913-B04E-EFD24B70DE6C}"/>
              </a:ext>
            </a:extLst>
          </p:cNvPr>
          <p:cNvCxnSpPr>
            <a:cxnSpLocks/>
          </p:cNvCxnSpPr>
          <p:nvPr/>
        </p:nvCxnSpPr>
        <p:spPr>
          <a:xfrm>
            <a:off x="9230869" y="3290999"/>
            <a:ext cx="310001" cy="26958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073F2F9-5302-4B61-A763-A69C5BEBBD24}"/>
              </a:ext>
            </a:extLst>
          </p:cNvPr>
          <p:cNvSpPr txBox="1"/>
          <p:nvPr/>
        </p:nvSpPr>
        <p:spPr>
          <a:xfrm>
            <a:off x="9362280" y="2941178"/>
            <a:ext cx="1019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LMU CompatilFact" panose="02000500060000020003" pitchFamily="2" charset="0"/>
              </a:rPr>
              <a:t>Correction distance</a:t>
            </a:r>
            <a:endParaRPr lang="en-DE" sz="1200" b="1" dirty="0">
              <a:solidFill>
                <a:srgbClr val="FF0000"/>
              </a:solidFill>
              <a:latin typeface="LMU CompatilFact" panose="02000500060000020003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A9BF72B-966D-4FE5-86BE-1C461E352A01}"/>
              </a:ext>
            </a:extLst>
          </p:cNvPr>
          <p:cNvSpPr/>
          <p:nvPr/>
        </p:nvSpPr>
        <p:spPr>
          <a:xfrm rot="5400000">
            <a:off x="2921346" y="2590006"/>
            <a:ext cx="828325" cy="4216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2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3A7058B-60C9-4233-B269-F085E0FFEE80}"/>
              </a:ext>
            </a:extLst>
          </p:cNvPr>
          <p:cNvSpPr/>
          <p:nvPr/>
        </p:nvSpPr>
        <p:spPr>
          <a:xfrm>
            <a:off x="3302558" y="3120495"/>
            <a:ext cx="648218" cy="3722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2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13156C-7901-48B4-A16C-DF1504BF81B1}"/>
              </a:ext>
            </a:extLst>
          </p:cNvPr>
          <p:cNvSpPr/>
          <p:nvPr/>
        </p:nvSpPr>
        <p:spPr>
          <a:xfrm>
            <a:off x="3240092" y="3371778"/>
            <a:ext cx="204717" cy="137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C91226A-6271-4C55-8586-E7C347AAF823}"/>
              </a:ext>
            </a:extLst>
          </p:cNvPr>
          <p:cNvSpPr/>
          <p:nvPr/>
        </p:nvSpPr>
        <p:spPr>
          <a:xfrm rot="5400000">
            <a:off x="3033154" y="3293211"/>
            <a:ext cx="597760" cy="421642"/>
          </a:xfrm>
          <a:prstGeom prst="rect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2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6B825D-5059-4EB8-AEC4-67E5B14E397C}"/>
              </a:ext>
            </a:extLst>
          </p:cNvPr>
          <p:cNvSpPr/>
          <p:nvPr/>
        </p:nvSpPr>
        <p:spPr>
          <a:xfrm>
            <a:off x="3301659" y="3121989"/>
            <a:ext cx="648218" cy="2603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2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BEB8603-E161-4F46-BB43-2F3442861E73}"/>
              </a:ext>
            </a:extLst>
          </p:cNvPr>
          <p:cNvSpPr/>
          <p:nvPr/>
        </p:nvSpPr>
        <p:spPr>
          <a:xfrm>
            <a:off x="3430128" y="3235300"/>
            <a:ext cx="515762" cy="2603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2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EFDBB0E-78D8-4A26-9638-EEBD294F9AAF}"/>
              </a:ext>
            </a:extLst>
          </p:cNvPr>
          <p:cNvSpPr/>
          <p:nvPr/>
        </p:nvSpPr>
        <p:spPr>
          <a:xfrm rot="2768914">
            <a:off x="2923544" y="3260564"/>
            <a:ext cx="797685" cy="1129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sz="12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5E684E4-CC72-4957-8BFC-F2CDECD3121C}"/>
              </a:ext>
            </a:extLst>
          </p:cNvPr>
          <p:cNvSpPr/>
          <p:nvPr/>
        </p:nvSpPr>
        <p:spPr>
          <a:xfrm>
            <a:off x="3430128" y="2285894"/>
            <a:ext cx="175394" cy="204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2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E352C0-59BB-4315-BE80-06317CA46491}"/>
              </a:ext>
            </a:extLst>
          </p:cNvPr>
          <p:cNvSpPr/>
          <p:nvPr/>
        </p:nvSpPr>
        <p:spPr>
          <a:xfrm>
            <a:off x="3302739" y="2276339"/>
            <a:ext cx="175394" cy="204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2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5804EC3-9E61-40A9-B605-2DEEB4FA179C}"/>
              </a:ext>
            </a:extLst>
          </p:cNvPr>
          <p:cNvSpPr/>
          <p:nvPr/>
        </p:nvSpPr>
        <p:spPr>
          <a:xfrm>
            <a:off x="3370936" y="2423408"/>
            <a:ext cx="218174" cy="204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2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6C695F6-9F4F-4A6C-8151-6CEA01CBE2E2}"/>
              </a:ext>
            </a:extLst>
          </p:cNvPr>
          <p:cNvSpPr/>
          <p:nvPr/>
        </p:nvSpPr>
        <p:spPr>
          <a:xfrm rot="2768914">
            <a:off x="2954744" y="2464631"/>
            <a:ext cx="797685" cy="1129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sz="12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254A62-CC22-46D5-872C-086CD976A411}"/>
              </a:ext>
            </a:extLst>
          </p:cNvPr>
          <p:cNvSpPr txBox="1"/>
          <p:nvPr/>
        </p:nvSpPr>
        <p:spPr>
          <a:xfrm>
            <a:off x="10504010" y="3886963"/>
            <a:ext cx="155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LMU CompatilFact" panose="02000500060000020003" pitchFamily="2" charset="0"/>
              </a:rPr>
              <a:t>Current 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LMU CompatilFact" panose="02000500060000020003" pitchFamily="2" charset="0"/>
              </a:rPr>
              <a:t>center of mass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LMU CompatilFact" panose="02000500060000020003" pitchFamily="2" charset="0"/>
              </a:rPr>
              <a:t>(</a:t>
            </a:r>
            <a:r>
              <a:rPr lang="en-US" sz="1200" b="1" dirty="0" err="1">
                <a:solidFill>
                  <a:srgbClr val="FF0000"/>
                </a:solidFill>
                <a:latin typeface="LMU CompatilFact" panose="02000500060000020003" pitchFamily="2" charset="0"/>
              </a:rPr>
              <a:t>CoM</a:t>
            </a:r>
            <a:r>
              <a:rPr lang="en-US" sz="1200" b="1" dirty="0">
                <a:solidFill>
                  <a:srgbClr val="FF0000"/>
                </a:solidFill>
                <a:latin typeface="LMU CompatilFact" panose="02000500060000020003" pitchFamily="2" charset="0"/>
              </a:rPr>
              <a:t>)</a:t>
            </a:r>
            <a:endParaRPr lang="en-DE" sz="1200" b="1" dirty="0">
              <a:solidFill>
                <a:srgbClr val="FF0000"/>
              </a:solidFill>
              <a:latin typeface="LMU CompatilFact" panose="02000500060000020003" pitchFamily="2" charset="0"/>
            </a:endParaRPr>
          </a:p>
        </p:txBody>
      </p:sp>
      <p:sp>
        <p:nvSpPr>
          <p:cNvPr id="55" name="Multiplication Sign 54">
            <a:extLst>
              <a:ext uri="{FF2B5EF4-FFF2-40B4-BE49-F238E27FC236}">
                <a16:creationId xmlns:a16="http://schemas.microsoft.com/office/drawing/2014/main" id="{313E58A4-4F28-4E6F-80AD-77FEAD9F66B8}"/>
              </a:ext>
            </a:extLst>
          </p:cNvPr>
          <p:cNvSpPr/>
          <p:nvPr/>
        </p:nvSpPr>
        <p:spPr>
          <a:xfrm>
            <a:off x="9332480" y="3560588"/>
            <a:ext cx="208390" cy="219141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18B24D7-5398-4139-9BE0-91E21AD65B6E}"/>
              </a:ext>
            </a:extLst>
          </p:cNvPr>
          <p:cNvCxnSpPr>
            <a:cxnSpLocks/>
          </p:cNvCxnSpPr>
          <p:nvPr/>
        </p:nvCxnSpPr>
        <p:spPr>
          <a:xfrm flipH="1" flipV="1">
            <a:off x="9603321" y="3746715"/>
            <a:ext cx="1019089" cy="3232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27EA8818-F62E-4F77-8D9C-8FED17CCE0AD}"/>
              </a:ext>
            </a:extLst>
          </p:cNvPr>
          <p:cNvSpPr/>
          <p:nvPr/>
        </p:nvSpPr>
        <p:spPr>
          <a:xfrm>
            <a:off x="3886200" y="4282033"/>
            <a:ext cx="84137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75E9ED-0BC3-4831-9578-8F06581DA7B8}"/>
              </a:ext>
            </a:extLst>
          </p:cNvPr>
          <p:cNvGrpSpPr/>
          <p:nvPr/>
        </p:nvGrpSpPr>
        <p:grpSpPr>
          <a:xfrm rot="16200000">
            <a:off x="3901782" y="4330158"/>
            <a:ext cx="359312" cy="388847"/>
            <a:chOff x="38609420" y="27769617"/>
            <a:chExt cx="648639" cy="61977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24F826B-C931-4633-AC02-81612A18568A}"/>
                </a:ext>
              </a:extLst>
            </p:cNvPr>
            <p:cNvSpPr/>
            <p:nvPr/>
          </p:nvSpPr>
          <p:spPr>
            <a:xfrm>
              <a:off x="38768639" y="27769617"/>
              <a:ext cx="330201" cy="152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sz="12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D3CB6FD-A38D-48E4-90ED-7E4235710603}"/>
                </a:ext>
              </a:extLst>
            </p:cNvPr>
            <p:cNvSpPr/>
            <p:nvPr/>
          </p:nvSpPr>
          <p:spPr>
            <a:xfrm>
              <a:off x="38609420" y="27922016"/>
              <a:ext cx="648639" cy="4673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sz="1200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4784F27A-A9D3-4D47-973B-088D48185D25}"/>
              </a:ext>
            </a:extLst>
          </p:cNvPr>
          <p:cNvSpPr txBox="1"/>
          <p:nvPr/>
        </p:nvSpPr>
        <p:spPr>
          <a:xfrm>
            <a:off x="4293328" y="4300099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MU CompatilFact" panose="02000500060000020003" pitchFamily="2" charset="0"/>
              </a:rPr>
              <a:t>Near field</a:t>
            </a:r>
          </a:p>
          <a:p>
            <a:pPr algn="ctr"/>
            <a:r>
              <a:rPr lang="en-US" sz="1200" dirty="0">
                <a:latin typeface="LMU CompatilFact" panose="02000500060000020003" pitchFamily="2" charset="0"/>
              </a:rPr>
              <a:t>camera</a:t>
            </a:r>
            <a:endParaRPr lang="en-DE" sz="1200" dirty="0">
              <a:latin typeface="LMU CompatilFact" panose="02000500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9" grpId="0"/>
      <p:bldP spid="20" grpId="0"/>
      <p:bldP spid="21" grpId="0"/>
      <p:bldP spid="26" grpId="0" animBg="1"/>
      <p:bldP spid="27" grpId="0"/>
      <p:bldP spid="28" grpId="0"/>
      <p:bldP spid="38" grpId="0"/>
      <p:bldP spid="40" grpId="0"/>
      <p:bldP spid="42" grpId="0"/>
      <p:bldP spid="46" grpId="0" animBg="1"/>
      <p:bldP spid="54" grpId="0"/>
      <p:bldP spid="55" grpId="0" animBg="1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D5D2-7FA7-4CAE-AA39-845603B1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Scripted control: Active laser drift stabilization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2EB23-8F82-4041-9E18-D73C7C11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9513-6512-446C-B13C-EE5A5265AB31}" type="datetimeyyyy">
              <a:rPr lang="en-DE" smtClean="0"/>
              <a:t>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492D-4F80-48E2-8DE0-0FA050A6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24F2D-5B3F-4BE2-ADB8-45476EF9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17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BC445-EE2E-4E32-ABA8-302BFCAF46D7}"/>
              </a:ext>
            </a:extLst>
          </p:cNvPr>
          <p:cNvSpPr/>
          <p:nvPr/>
        </p:nvSpPr>
        <p:spPr>
          <a:xfrm>
            <a:off x="3912275" y="3733800"/>
            <a:ext cx="1498600" cy="723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Image Cleaner</a:t>
            </a:r>
            <a:endParaRPr lang="en-DE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343AED-E425-4DC9-B2ED-2A5EDE711265}"/>
              </a:ext>
            </a:extLst>
          </p:cNvPr>
          <p:cNvSpPr/>
          <p:nvPr/>
        </p:nvSpPr>
        <p:spPr>
          <a:xfrm>
            <a:off x="6369387" y="3733800"/>
            <a:ext cx="1498600" cy="723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Image Calculator</a:t>
            </a:r>
            <a:endParaRPr lang="en-DE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780E58-663F-40D0-BCAF-22995F26DB02}"/>
              </a:ext>
            </a:extLst>
          </p:cNvPr>
          <p:cNvSpPr/>
          <p:nvPr/>
        </p:nvSpPr>
        <p:spPr>
          <a:xfrm>
            <a:off x="8826500" y="3733800"/>
            <a:ext cx="1498600" cy="7239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Drift Stabilization</a:t>
            </a:r>
            <a:endParaRPr lang="en-DE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CCD2A3-F3CB-4D54-8F53-2A6C6333BE8C}"/>
              </a:ext>
            </a:extLst>
          </p:cNvPr>
          <p:cNvSpPr/>
          <p:nvPr/>
        </p:nvSpPr>
        <p:spPr>
          <a:xfrm>
            <a:off x="8826500" y="2038350"/>
            <a:ext cx="1498600" cy="723900"/>
          </a:xfrm>
          <a:prstGeom prst="rect">
            <a:avLst/>
          </a:prstGeom>
          <a:solidFill>
            <a:srgbClr val="B4C7E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Motor Controller</a:t>
            </a:r>
            <a:endParaRPr lang="en-DE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B91593-5750-49B1-9AD2-7BA79E097BF7}"/>
              </a:ext>
            </a:extLst>
          </p:cNvPr>
          <p:cNvCxnSpPr>
            <a:cxnSpLocks/>
            <a:stCxn id="19" idx="3"/>
            <a:endCxn id="7" idx="1"/>
          </p:cNvCxnSpPr>
          <p:nvPr/>
        </p:nvCxnSpPr>
        <p:spPr>
          <a:xfrm>
            <a:off x="2726251" y="4095750"/>
            <a:ext cx="11860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CB5C99-CD41-4000-90AA-FDCB5B6E96F9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5410875" y="4095750"/>
            <a:ext cx="9585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DB1F76-6B5D-4221-867B-058B9436E31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7867987" y="4095750"/>
            <a:ext cx="95851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B4D046-82B6-4064-80E9-96BB41A626DB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V="1">
            <a:off x="9575800" y="2762250"/>
            <a:ext cx="0" cy="9715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4C4AEC0-D9FE-467C-9084-23D0FC1115BE}"/>
              </a:ext>
            </a:extLst>
          </p:cNvPr>
          <p:cNvSpPr txBox="1"/>
          <p:nvPr/>
        </p:nvSpPr>
        <p:spPr>
          <a:xfrm>
            <a:off x="7867986" y="4158645"/>
            <a:ext cx="1186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LMU CompatilFact" panose="02000500060000020003" pitchFamily="2" charset="0"/>
              </a:rPr>
              <a:t>CoM</a:t>
            </a:r>
            <a:r>
              <a:rPr lang="en-US" dirty="0">
                <a:latin typeface="LMU CompatilFact" panose="02000500060000020003" pitchFamily="2" charset="0"/>
              </a:rPr>
              <a:t>, Integral, </a:t>
            </a:r>
          </a:p>
          <a:p>
            <a:r>
              <a:rPr lang="en-US" dirty="0">
                <a:latin typeface="LMU CompatilFact" panose="02000500060000020003" pitchFamily="2" charset="0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41640D-A992-4AD4-BC0E-585761562FC4}"/>
              </a:ext>
            </a:extLst>
          </p:cNvPr>
          <p:cNvSpPr txBox="1"/>
          <p:nvPr/>
        </p:nvSpPr>
        <p:spPr>
          <a:xfrm>
            <a:off x="2872974" y="4091489"/>
            <a:ext cx="829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MU CompatilFact" panose="02000500060000020003" pitchFamily="2" charset="0"/>
              </a:rPr>
              <a:t>Image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9F9DCE-6800-4F8A-8D34-10709B5DE031}"/>
              </a:ext>
            </a:extLst>
          </p:cNvPr>
          <p:cNvSpPr txBox="1"/>
          <p:nvPr/>
        </p:nvSpPr>
        <p:spPr>
          <a:xfrm>
            <a:off x="5510219" y="4158645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MU CompatilFact" panose="02000500060000020003" pitchFamily="2" charset="0"/>
              </a:rPr>
              <a:t>Image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38AFA5-2068-4CEC-BC97-D5C42DFEC621}"/>
              </a:ext>
            </a:extLst>
          </p:cNvPr>
          <p:cNvSpPr txBox="1"/>
          <p:nvPr/>
        </p:nvSpPr>
        <p:spPr>
          <a:xfrm>
            <a:off x="3660126" y="4630461"/>
            <a:ext cx="2112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MU CompatilFact" panose="02000500060000020003" pitchFamily="2" charset="0"/>
              </a:rPr>
              <a:t>Background subtraction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MU CompatilFact" panose="02000500060000020003" pitchFamily="2" charset="0"/>
              </a:rPr>
              <a:t>Region of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MU CompatilFact" panose="02000500060000020003" pitchFamily="2" charset="0"/>
              </a:rPr>
              <a:t>Thresholding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MU CompatilFact" panose="02000500060000020003" pitchFamily="2" charset="0"/>
              </a:rPr>
              <a:t>….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D2722F-ED78-40E8-80A3-2025F7B57833}"/>
              </a:ext>
            </a:extLst>
          </p:cNvPr>
          <p:cNvSpPr/>
          <p:nvPr/>
        </p:nvSpPr>
        <p:spPr>
          <a:xfrm>
            <a:off x="1227651" y="3733800"/>
            <a:ext cx="1498600" cy="723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Camera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94F596-E901-406A-9B26-B0454A7572CC}"/>
              </a:ext>
            </a:extLst>
          </p:cNvPr>
          <p:cNvSpPr txBox="1"/>
          <p:nvPr/>
        </p:nvSpPr>
        <p:spPr>
          <a:xfrm>
            <a:off x="1000140" y="4630461"/>
            <a:ext cx="195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MU CompatilFact" panose="02000500060000020003" pitchFamily="2" charset="0"/>
              </a:rPr>
              <a:t>Communication with camera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D5812A-DDAD-45EF-8C56-9DE5CB3E47CF}"/>
              </a:ext>
            </a:extLst>
          </p:cNvPr>
          <p:cNvSpPr txBox="1"/>
          <p:nvPr/>
        </p:nvSpPr>
        <p:spPr>
          <a:xfrm>
            <a:off x="9575800" y="2924859"/>
            <a:ext cx="149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MU CompatilFact" panose="02000500060000020003" pitchFamily="2" charset="0"/>
              </a:rPr>
              <a:t>Correction movement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04DB9F-09FE-4DA9-A836-F3FA64AB2B1B}"/>
              </a:ext>
            </a:extLst>
          </p:cNvPr>
          <p:cNvGrpSpPr/>
          <p:nvPr/>
        </p:nvGrpSpPr>
        <p:grpSpPr>
          <a:xfrm>
            <a:off x="938518" y="1933739"/>
            <a:ext cx="2310960" cy="1657022"/>
            <a:chOff x="762439" y="1817658"/>
            <a:chExt cx="2603060" cy="176976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55DF143-E914-4DC1-8CE5-88E42FBE5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67" r="7713" b="3763"/>
            <a:stretch/>
          </p:blipFill>
          <p:spPr>
            <a:xfrm>
              <a:off x="762439" y="1817658"/>
              <a:ext cx="2603060" cy="176976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CAF0B8-C1BD-47D1-8D6C-0B75D2F2BAB8}"/>
                </a:ext>
              </a:extLst>
            </p:cNvPr>
            <p:cNvSpPr/>
            <p:nvPr/>
          </p:nvSpPr>
          <p:spPr>
            <a:xfrm>
              <a:off x="1600200" y="2396609"/>
              <a:ext cx="571497" cy="52825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8AD5EC-2329-4668-B991-A92861FB9B19}"/>
              </a:ext>
            </a:extLst>
          </p:cNvPr>
          <p:cNvGrpSpPr/>
          <p:nvPr/>
        </p:nvGrpSpPr>
        <p:grpSpPr>
          <a:xfrm>
            <a:off x="4253367" y="2636046"/>
            <a:ext cx="816415" cy="816768"/>
            <a:chOff x="1832486" y="2456021"/>
            <a:chExt cx="919608" cy="87233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5F7CB46-A6BE-44B8-B3D5-582964910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667" t="32691" r="27273" b="19872"/>
            <a:stretch/>
          </p:blipFill>
          <p:spPr>
            <a:xfrm>
              <a:off x="1832486" y="2456021"/>
              <a:ext cx="919608" cy="872339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927E3FA-EAA8-415B-80A3-FCBFA771B3E7}"/>
                </a:ext>
              </a:extLst>
            </p:cNvPr>
            <p:cNvSpPr/>
            <p:nvPr/>
          </p:nvSpPr>
          <p:spPr>
            <a:xfrm>
              <a:off x="1835167" y="2597457"/>
              <a:ext cx="284319" cy="3340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ADD4D00-3428-444D-9FBD-92816B1DC45B}"/>
              </a:ext>
            </a:extLst>
          </p:cNvPr>
          <p:cNvSpPr txBox="1"/>
          <p:nvPr/>
        </p:nvSpPr>
        <p:spPr>
          <a:xfrm>
            <a:off x="6328003" y="3124200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CoM</a:t>
            </a:r>
            <a:r>
              <a:rPr lang="en-US" b="1" dirty="0"/>
              <a:t> = (32,50)</a:t>
            </a:r>
            <a:endParaRPr lang="en-DE" b="1" dirty="0"/>
          </a:p>
        </p:txBody>
      </p:sp>
      <p:pic>
        <p:nvPicPr>
          <p:cNvPr id="29" name="Grafik 9">
            <a:extLst>
              <a:ext uri="{FF2B5EF4-FFF2-40B4-BE49-F238E27FC236}">
                <a16:creationId xmlns:a16="http://schemas.microsoft.com/office/drawing/2014/main" id="{2E38ED12-939A-4B2D-8102-334A6438FA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2" t="24795" r="42533" b="13220"/>
          <a:stretch/>
        </p:blipFill>
        <p:spPr>
          <a:xfrm>
            <a:off x="8944598" y="1046586"/>
            <a:ext cx="1410765" cy="94967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75BAF76-CBA2-40B7-9A19-770F37A58199}"/>
              </a:ext>
            </a:extLst>
          </p:cNvPr>
          <p:cNvSpPr txBox="1"/>
          <p:nvPr/>
        </p:nvSpPr>
        <p:spPr>
          <a:xfrm>
            <a:off x="8826500" y="4630461"/>
            <a:ext cx="30588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MU CompatilFact" panose="02000500060000020003" pitchFamily="2" charset="0"/>
              </a:rPr>
              <a:t>Matching near- and far-field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MU CompatilFact" panose="02000500060000020003" pitchFamily="2" charset="0"/>
              </a:rPr>
              <a:t>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MU CompatilFact" panose="02000500060000020003" pitchFamily="2" charset="0"/>
              </a:rPr>
              <a:t>Averaging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MU CompatilFact" panose="02000500060000020003" pitchFamily="2" charset="0"/>
              </a:rPr>
              <a:t>…</a:t>
            </a:r>
            <a:endParaRPr lang="en-DE" sz="1600" dirty="0">
              <a:latin typeface="LMU CompatilFact" panose="02000500060000020003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086CF0A-2A4D-4E8A-9819-E83FB7D97D1F}"/>
              </a:ext>
            </a:extLst>
          </p:cNvPr>
          <p:cNvCxnSpPr>
            <a:cxnSpLocks/>
          </p:cNvCxnSpPr>
          <p:nvPr/>
        </p:nvCxnSpPr>
        <p:spPr>
          <a:xfrm>
            <a:off x="1793139" y="6089650"/>
            <a:ext cx="7681061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E18E191-0D2C-4295-9A83-3778BEEB8E4E}"/>
              </a:ext>
            </a:extLst>
          </p:cNvPr>
          <p:cNvSpPr txBox="1"/>
          <p:nvPr/>
        </p:nvSpPr>
        <p:spPr>
          <a:xfrm>
            <a:off x="4425101" y="6093878"/>
            <a:ext cx="276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LMU CompatilFact" panose="02000500060000020003" pitchFamily="2" charset="0"/>
              </a:rPr>
              <a:t>Timestamp is preserved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5E0047-AF47-44FE-A549-848A8C290B89}"/>
              </a:ext>
            </a:extLst>
          </p:cNvPr>
          <p:cNvSpPr txBox="1"/>
          <p:nvPr/>
        </p:nvSpPr>
        <p:spPr>
          <a:xfrm>
            <a:off x="10355363" y="2096468"/>
            <a:ext cx="195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MU CompatilFact" panose="02000500060000020003" pitchFamily="2" charset="0"/>
              </a:rPr>
              <a:t>Communication with motor</a:t>
            </a:r>
          </a:p>
        </p:txBody>
      </p:sp>
      <p:sp>
        <p:nvSpPr>
          <p:cNvPr id="34" name="Gewitterblitz 37">
            <a:extLst>
              <a:ext uri="{FF2B5EF4-FFF2-40B4-BE49-F238E27FC236}">
                <a16:creationId xmlns:a16="http://schemas.microsoft.com/office/drawing/2014/main" id="{E161CED5-C329-44A8-8282-2E87E1B4069A}"/>
              </a:ext>
            </a:extLst>
          </p:cNvPr>
          <p:cNvSpPr/>
          <p:nvPr/>
        </p:nvSpPr>
        <p:spPr>
          <a:xfrm>
            <a:off x="264044" y="3787854"/>
            <a:ext cx="264695" cy="487284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42">
            <a:extLst>
              <a:ext uri="{FF2B5EF4-FFF2-40B4-BE49-F238E27FC236}">
                <a16:creationId xmlns:a16="http://schemas.microsoft.com/office/drawing/2014/main" id="{5C2ECC22-DD2D-4D31-A7A7-3106F52F4776}"/>
              </a:ext>
            </a:extLst>
          </p:cNvPr>
          <p:cNvSpPr txBox="1"/>
          <p:nvPr/>
        </p:nvSpPr>
        <p:spPr>
          <a:xfrm>
            <a:off x="74981" y="4273034"/>
            <a:ext cx="82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Trigger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635C4B9-28A3-4EDE-A771-EAC00F19C200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528739" y="4095750"/>
            <a:ext cx="6989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00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5E1E1-AD8A-4445-978E-55A982140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Scripted Control: Active laser drift stabilization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98C07-C859-47C4-89F1-15AE733B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FB9C-89C5-4A21-9AE7-5E84B5A6B9D0}" type="datetimeyyyy">
              <a:rPr lang="en-DE" smtClean="0"/>
              <a:t>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930E6-157D-455F-862A-9485A464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D0E7-57CE-4516-AD01-FCB08D16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18</a:t>
            </a:fld>
            <a:endParaRPr lang="de-D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C645D5-F134-4A97-A3BB-10223E97D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144" y="1294482"/>
            <a:ext cx="4951129" cy="50681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D4CBBC-2097-46BF-B760-0F21202451BA}"/>
              </a:ext>
            </a:extLst>
          </p:cNvPr>
          <p:cNvSpPr txBox="1"/>
          <p:nvPr/>
        </p:nvSpPr>
        <p:spPr>
          <a:xfrm>
            <a:off x="1651950" y="1898637"/>
            <a:ext cx="6100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Taurus-GUI</a:t>
            </a:r>
            <a:endParaRPr lang="en-D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AD6842-134C-424D-BC8B-26BC9C501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86" y="1821437"/>
            <a:ext cx="523732" cy="52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64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44EF-E5F6-49E0-BEB9-802DC333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Outlook: upcoming projects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E31A0-4CBE-4A1E-AB06-9B4C15B05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u="sng" dirty="0"/>
              <a:t>Rebuild Archiving</a:t>
            </a:r>
          </a:p>
          <a:p>
            <a:r>
              <a:rPr lang="en-GB" dirty="0"/>
              <a:t>At the moment: “Each device is individually responsible for archiving”</a:t>
            </a:r>
          </a:p>
          <a:p>
            <a:pPr marL="457200" lvl="1" indent="0">
              <a:buNone/>
            </a:pP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Strong coupling between archiving and control</a:t>
            </a:r>
          </a:p>
          <a:p>
            <a:pPr marL="457200" lvl="1" indent="0">
              <a:buNone/>
            </a:pP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Hard to maintain or update </a:t>
            </a:r>
          </a:p>
          <a:p>
            <a:r>
              <a:rPr lang="en-GB" dirty="0"/>
              <a:t>Future: “Data is collected locally on each computer”</a:t>
            </a:r>
          </a:p>
          <a:p>
            <a:pPr lvl="1"/>
            <a:r>
              <a:rPr lang="en-GB" dirty="0"/>
              <a:t>1 Hz compatibility  (hopefully)</a:t>
            </a:r>
          </a:p>
          <a:p>
            <a:pPr lvl="1"/>
            <a:r>
              <a:rPr lang="en-GB" dirty="0"/>
              <a:t>Conditional archiving</a:t>
            </a:r>
          </a:p>
          <a:p>
            <a:pPr lvl="1"/>
            <a:r>
              <a:rPr lang="en-GB" dirty="0"/>
              <a:t>Correlate data in facility and experiment to a specific shot ID</a:t>
            </a:r>
          </a:p>
          <a:p>
            <a:pPr marL="914400" lvl="2" indent="0">
              <a:buNone/>
            </a:pPr>
            <a:r>
              <a:rPr lang="en-GB" dirty="0">
                <a:sym typeface="Wingdings" panose="05000000000000000000" pitchFamily="2" charset="2"/>
              </a:rPr>
              <a:t> potentially important for future machine learning optimization</a:t>
            </a:r>
            <a:endParaRPr lang="en-GB" dirty="0"/>
          </a:p>
          <a:p>
            <a:pPr lvl="1"/>
            <a:r>
              <a:rPr lang="en-GB" dirty="0"/>
              <a:t>Control devices should not know about archiving </a:t>
            </a:r>
          </a:p>
          <a:p>
            <a:pPr marL="914400" lvl="2" indent="0">
              <a:buNone/>
            </a:pP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better sharing between facilities</a:t>
            </a:r>
          </a:p>
          <a:p>
            <a:pPr marL="914400" lvl="2" indent="0">
              <a:buNone/>
            </a:pPr>
            <a:r>
              <a:rPr lang="en-GB" dirty="0">
                <a:sym typeface="Wingdings" panose="05000000000000000000" pitchFamily="2" charset="2"/>
              </a:rPr>
              <a:t>more </a:t>
            </a:r>
            <a:r>
              <a:rPr lang="en-GB" dirty="0"/>
              <a:t>standardized saving</a:t>
            </a:r>
          </a:p>
          <a:p>
            <a:pPr lvl="1"/>
            <a:r>
              <a:rPr lang="en-GB" dirty="0"/>
              <a:t>Easy switch of saving format (Txt-files, HDF5, Database, …)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Introduce framework for scripted control </a:t>
            </a:r>
            <a:r>
              <a:rPr lang="en-GB" dirty="0"/>
              <a:t>(Scanning and optimization tasks)</a:t>
            </a:r>
          </a:p>
          <a:p>
            <a:pPr lvl="1"/>
            <a:r>
              <a:rPr lang="en-GB" dirty="0"/>
              <a:t>Homebuilt vs Community (Sardana, </a:t>
            </a:r>
            <a:r>
              <a:rPr lang="en-GB" dirty="0" err="1"/>
              <a:t>Bluesky</a:t>
            </a:r>
            <a:r>
              <a:rPr lang="en-GB" dirty="0"/>
              <a:t>, Python-Middle-Layer, </a:t>
            </a:r>
            <a:r>
              <a:rPr lang="en-GB" dirty="0" err="1"/>
              <a:t>Xopt</a:t>
            </a:r>
            <a:r>
              <a:rPr lang="en-GB" dirty="0"/>
              <a:t>, …)</a:t>
            </a:r>
          </a:p>
          <a:p>
            <a:pPr lvl="1"/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4269C-BE8B-4C7D-AF7D-85892DE2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3315-B214-4307-A5D3-D8B3264A6220}" type="datetimeyyyy">
              <a:rPr lang="en-DE" smtClean="0"/>
              <a:t>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3578C-AB0B-4635-AF62-E69A36CA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8A116-FC0B-4501-8F3D-1D4E1727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73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AEC99-8D20-4572-B40E-CFF44F9D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ATLAS-3000 </a:t>
            </a:r>
            <a:r>
              <a:rPr lang="de-DE" dirty="0" err="1"/>
              <a:t>laser</a:t>
            </a:r>
            <a:r>
              <a:rPr lang="de-DE" dirty="0"/>
              <a:t> and </a:t>
            </a:r>
            <a:r>
              <a:rPr lang="de-DE" dirty="0" err="1"/>
              <a:t>experiments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A46DF-DA9F-4095-A2FC-2C104069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64F1-9D99-4824-871C-2683F70DC4CD}" type="datetimeyyyy">
              <a:rPr lang="en-DE" smtClean="0"/>
              <a:t>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4F476-B67C-4AC7-99CE-2EEBBA3B5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893F2-CEFC-4AEF-9ABA-3704169F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2</a:t>
            </a:fld>
            <a:endParaRPr lang="de-DE"/>
          </a:p>
        </p:txBody>
      </p:sp>
      <p:grpSp>
        <p:nvGrpSpPr>
          <p:cNvPr id="7" name="Gruppieren 10">
            <a:extLst>
              <a:ext uri="{FF2B5EF4-FFF2-40B4-BE49-F238E27FC236}">
                <a16:creationId xmlns:a16="http://schemas.microsoft.com/office/drawing/2014/main" id="{CA26B1BB-324F-4417-AB56-30CB1C3C317B}"/>
              </a:ext>
            </a:extLst>
          </p:cNvPr>
          <p:cNvGrpSpPr/>
          <p:nvPr/>
        </p:nvGrpSpPr>
        <p:grpSpPr>
          <a:xfrm>
            <a:off x="2025768" y="1185039"/>
            <a:ext cx="8000195" cy="1789329"/>
            <a:chOff x="2166151" y="4894040"/>
            <a:chExt cx="5131294" cy="1147669"/>
          </a:xfrm>
        </p:grpSpPr>
        <p:pic>
          <p:nvPicPr>
            <p:cNvPr id="8" name="Grafik 11">
              <a:extLst>
                <a:ext uri="{FF2B5EF4-FFF2-40B4-BE49-F238E27FC236}">
                  <a16:creationId xmlns:a16="http://schemas.microsoft.com/office/drawing/2014/main" id="{592FD969-078E-4055-879C-F9F34BEA1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55" t="40685" r="19987" b="20687"/>
            <a:stretch/>
          </p:blipFill>
          <p:spPr>
            <a:xfrm>
              <a:off x="2166151" y="4894040"/>
              <a:ext cx="5131294" cy="1147669"/>
            </a:xfrm>
            <a:prstGeom prst="rect">
              <a:avLst/>
            </a:prstGeom>
            <a:solidFill>
              <a:srgbClr val="FF6600"/>
            </a:solidFill>
          </p:spPr>
        </p:pic>
        <p:sp>
          <p:nvSpPr>
            <p:cNvPr id="9" name="Freihandform 33">
              <a:extLst>
                <a:ext uri="{FF2B5EF4-FFF2-40B4-BE49-F238E27FC236}">
                  <a16:creationId xmlns:a16="http://schemas.microsoft.com/office/drawing/2014/main" id="{7B25D214-C51F-4D0B-B66F-EBF7F42C7681}"/>
                </a:ext>
              </a:extLst>
            </p:cNvPr>
            <p:cNvSpPr/>
            <p:nvPr/>
          </p:nvSpPr>
          <p:spPr>
            <a:xfrm>
              <a:off x="4500054" y="5149818"/>
              <a:ext cx="1289789" cy="127867"/>
            </a:xfrm>
            <a:custGeom>
              <a:avLst/>
              <a:gdLst>
                <a:gd name="connsiteX0" fmla="*/ 0 w 1716126"/>
                <a:gd name="connsiteY0" fmla="*/ 0 h 169012"/>
                <a:gd name="connsiteX1" fmla="*/ 13001 w 1716126"/>
                <a:gd name="connsiteY1" fmla="*/ 169012 h 169012"/>
                <a:gd name="connsiteX2" fmla="*/ 1716126 w 1716126"/>
                <a:gd name="connsiteY2" fmla="*/ 160345 h 169012"/>
                <a:gd name="connsiteX3" fmla="*/ 1685790 w 1716126"/>
                <a:gd name="connsiteY3" fmla="*/ 0 h 169012"/>
                <a:gd name="connsiteX4" fmla="*/ 0 w 1716126"/>
                <a:gd name="connsiteY4" fmla="*/ 0 h 169012"/>
                <a:gd name="connsiteX0" fmla="*/ 1287 w 1717413"/>
                <a:gd name="connsiteY0" fmla="*/ 0 h 169012"/>
                <a:gd name="connsiteX1" fmla="*/ 0 w 1717413"/>
                <a:gd name="connsiteY1" fmla="*/ 169012 h 169012"/>
                <a:gd name="connsiteX2" fmla="*/ 1717413 w 1717413"/>
                <a:gd name="connsiteY2" fmla="*/ 160345 h 169012"/>
                <a:gd name="connsiteX3" fmla="*/ 1687077 w 1717413"/>
                <a:gd name="connsiteY3" fmla="*/ 0 h 169012"/>
                <a:gd name="connsiteX4" fmla="*/ 1287 w 1717413"/>
                <a:gd name="connsiteY4" fmla="*/ 0 h 16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413" h="169012">
                  <a:moveTo>
                    <a:pt x="1287" y="0"/>
                  </a:moveTo>
                  <a:lnTo>
                    <a:pt x="0" y="169012"/>
                  </a:lnTo>
                  <a:lnTo>
                    <a:pt x="1717413" y="160345"/>
                  </a:lnTo>
                  <a:lnTo>
                    <a:pt x="1687077" y="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1" name="Textfeld 14">
              <a:extLst>
                <a:ext uri="{FF2B5EF4-FFF2-40B4-BE49-F238E27FC236}">
                  <a16:creationId xmlns:a16="http://schemas.microsoft.com/office/drawing/2014/main" id="{3D0729EC-00F1-42AB-93F8-3B3CEFB052FA}"/>
                </a:ext>
              </a:extLst>
            </p:cNvPr>
            <p:cNvSpPr txBox="1"/>
            <p:nvPr/>
          </p:nvSpPr>
          <p:spPr>
            <a:xfrm>
              <a:off x="2900875" y="5249437"/>
              <a:ext cx="1103112" cy="335591"/>
            </a:xfrm>
            <a:prstGeom prst="rect">
              <a:avLst/>
            </a:prstGeom>
            <a:noFill/>
            <a:scene3d>
              <a:camera prst="perspectiveRelaxedModerately">
                <a:rot lat="19572456" lon="1088737" rev="20980167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ATLAS</a:t>
              </a:r>
              <a:endParaRPr lang="en-US" sz="6000" dirty="0">
                <a:solidFill>
                  <a:schemeClr val="bg1"/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12" name="Freihandform 33">
              <a:extLst>
                <a:ext uri="{FF2B5EF4-FFF2-40B4-BE49-F238E27FC236}">
                  <a16:creationId xmlns:a16="http://schemas.microsoft.com/office/drawing/2014/main" id="{0DA0D085-A904-41AE-A9B3-687CE3C28C38}"/>
                </a:ext>
              </a:extLst>
            </p:cNvPr>
            <p:cNvSpPr/>
            <p:nvPr/>
          </p:nvSpPr>
          <p:spPr>
            <a:xfrm>
              <a:off x="4500054" y="5283832"/>
              <a:ext cx="1316268" cy="127867"/>
            </a:xfrm>
            <a:custGeom>
              <a:avLst/>
              <a:gdLst>
                <a:gd name="connsiteX0" fmla="*/ 0 w 1716126"/>
                <a:gd name="connsiteY0" fmla="*/ 0 h 169012"/>
                <a:gd name="connsiteX1" fmla="*/ 13001 w 1716126"/>
                <a:gd name="connsiteY1" fmla="*/ 169012 h 169012"/>
                <a:gd name="connsiteX2" fmla="*/ 1716126 w 1716126"/>
                <a:gd name="connsiteY2" fmla="*/ 160345 h 169012"/>
                <a:gd name="connsiteX3" fmla="*/ 1685790 w 1716126"/>
                <a:gd name="connsiteY3" fmla="*/ 0 h 169012"/>
                <a:gd name="connsiteX4" fmla="*/ 0 w 1716126"/>
                <a:gd name="connsiteY4" fmla="*/ 0 h 169012"/>
                <a:gd name="connsiteX0" fmla="*/ 1287 w 1717413"/>
                <a:gd name="connsiteY0" fmla="*/ 0 h 169012"/>
                <a:gd name="connsiteX1" fmla="*/ 0 w 1717413"/>
                <a:gd name="connsiteY1" fmla="*/ 169012 h 169012"/>
                <a:gd name="connsiteX2" fmla="*/ 1717413 w 1717413"/>
                <a:gd name="connsiteY2" fmla="*/ 160345 h 169012"/>
                <a:gd name="connsiteX3" fmla="*/ 1687077 w 1717413"/>
                <a:gd name="connsiteY3" fmla="*/ 0 h 169012"/>
                <a:gd name="connsiteX4" fmla="*/ 1287 w 1717413"/>
                <a:gd name="connsiteY4" fmla="*/ 0 h 16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413" h="169012">
                  <a:moveTo>
                    <a:pt x="1287" y="0"/>
                  </a:moveTo>
                  <a:lnTo>
                    <a:pt x="0" y="169012"/>
                  </a:lnTo>
                  <a:lnTo>
                    <a:pt x="1717413" y="160345"/>
                  </a:lnTo>
                  <a:lnTo>
                    <a:pt x="1687077" y="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270"/>
            </a:p>
          </p:txBody>
        </p:sp>
        <p:sp>
          <p:nvSpPr>
            <p:cNvPr id="13" name="Freihandform 33">
              <a:extLst>
                <a:ext uri="{FF2B5EF4-FFF2-40B4-BE49-F238E27FC236}">
                  <a16:creationId xmlns:a16="http://schemas.microsoft.com/office/drawing/2014/main" id="{E781B699-1208-4FB0-B22C-F6B1C45A4801}"/>
                </a:ext>
              </a:extLst>
            </p:cNvPr>
            <p:cNvSpPr/>
            <p:nvPr/>
          </p:nvSpPr>
          <p:spPr>
            <a:xfrm>
              <a:off x="4500054" y="5416838"/>
              <a:ext cx="1339611" cy="115055"/>
            </a:xfrm>
            <a:custGeom>
              <a:avLst/>
              <a:gdLst>
                <a:gd name="connsiteX0" fmla="*/ 0 w 1716126"/>
                <a:gd name="connsiteY0" fmla="*/ 0 h 169012"/>
                <a:gd name="connsiteX1" fmla="*/ 13001 w 1716126"/>
                <a:gd name="connsiteY1" fmla="*/ 169012 h 169012"/>
                <a:gd name="connsiteX2" fmla="*/ 1716126 w 1716126"/>
                <a:gd name="connsiteY2" fmla="*/ 160345 h 169012"/>
                <a:gd name="connsiteX3" fmla="*/ 1685790 w 1716126"/>
                <a:gd name="connsiteY3" fmla="*/ 0 h 169012"/>
                <a:gd name="connsiteX4" fmla="*/ 0 w 1716126"/>
                <a:gd name="connsiteY4" fmla="*/ 0 h 169012"/>
                <a:gd name="connsiteX0" fmla="*/ 1287 w 1717413"/>
                <a:gd name="connsiteY0" fmla="*/ 0 h 169012"/>
                <a:gd name="connsiteX1" fmla="*/ 0 w 1717413"/>
                <a:gd name="connsiteY1" fmla="*/ 169012 h 169012"/>
                <a:gd name="connsiteX2" fmla="*/ 1717413 w 1717413"/>
                <a:gd name="connsiteY2" fmla="*/ 160345 h 169012"/>
                <a:gd name="connsiteX3" fmla="*/ 1687077 w 1717413"/>
                <a:gd name="connsiteY3" fmla="*/ 0 h 169012"/>
                <a:gd name="connsiteX4" fmla="*/ 1287 w 1717413"/>
                <a:gd name="connsiteY4" fmla="*/ 0 h 16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413" h="169012">
                  <a:moveTo>
                    <a:pt x="1287" y="0"/>
                  </a:moveTo>
                  <a:lnTo>
                    <a:pt x="0" y="169012"/>
                  </a:lnTo>
                  <a:lnTo>
                    <a:pt x="1717413" y="160345"/>
                  </a:lnTo>
                  <a:lnTo>
                    <a:pt x="1687077" y="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270"/>
            </a:p>
          </p:txBody>
        </p:sp>
        <p:sp>
          <p:nvSpPr>
            <p:cNvPr id="14" name="Freihandform 33">
              <a:extLst>
                <a:ext uri="{FF2B5EF4-FFF2-40B4-BE49-F238E27FC236}">
                  <a16:creationId xmlns:a16="http://schemas.microsoft.com/office/drawing/2014/main" id="{4B6BFC2A-9A75-4530-8641-AEDEEE654C76}"/>
                </a:ext>
              </a:extLst>
            </p:cNvPr>
            <p:cNvSpPr/>
            <p:nvPr/>
          </p:nvSpPr>
          <p:spPr>
            <a:xfrm>
              <a:off x="4500054" y="5536720"/>
              <a:ext cx="1365099" cy="132545"/>
            </a:xfrm>
            <a:custGeom>
              <a:avLst/>
              <a:gdLst>
                <a:gd name="connsiteX0" fmla="*/ 0 w 1716126"/>
                <a:gd name="connsiteY0" fmla="*/ 0 h 169012"/>
                <a:gd name="connsiteX1" fmla="*/ 13001 w 1716126"/>
                <a:gd name="connsiteY1" fmla="*/ 169012 h 169012"/>
                <a:gd name="connsiteX2" fmla="*/ 1716126 w 1716126"/>
                <a:gd name="connsiteY2" fmla="*/ 160345 h 169012"/>
                <a:gd name="connsiteX3" fmla="*/ 1685790 w 1716126"/>
                <a:gd name="connsiteY3" fmla="*/ 0 h 169012"/>
                <a:gd name="connsiteX4" fmla="*/ 0 w 1716126"/>
                <a:gd name="connsiteY4" fmla="*/ 0 h 169012"/>
                <a:gd name="connsiteX0" fmla="*/ 1287 w 1717413"/>
                <a:gd name="connsiteY0" fmla="*/ 0 h 169012"/>
                <a:gd name="connsiteX1" fmla="*/ 0 w 1717413"/>
                <a:gd name="connsiteY1" fmla="*/ 169012 h 169012"/>
                <a:gd name="connsiteX2" fmla="*/ 1717413 w 1717413"/>
                <a:gd name="connsiteY2" fmla="*/ 160345 h 169012"/>
                <a:gd name="connsiteX3" fmla="*/ 1687077 w 1717413"/>
                <a:gd name="connsiteY3" fmla="*/ 0 h 169012"/>
                <a:gd name="connsiteX4" fmla="*/ 1287 w 1717413"/>
                <a:gd name="connsiteY4" fmla="*/ 0 h 16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413" h="169012">
                  <a:moveTo>
                    <a:pt x="1287" y="0"/>
                  </a:moveTo>
                  <a:lnTo>
                    <a:pt x="0" y="169012"/>
                  </a:lnTo>
                  <a:lnTo>
                    <a:pt x="1717413" y="160345"/>
                  </a:lnTo>
                  <a:lnTo>
                    <a:pt x="1687077" y="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270"/>
            </a:p>
          </p:txBody>
        </p:sp>
        <p:sp>
          <p:nvSpPr>
            <p:cNvPr id="15" name="Freihandform 33">
              <a:extLst>
                <a:ext uri="{FF2B5EF4-FFF2-40B4-BE49-F238E27FC236}">
                  <a16:creationId xmlns:a16="http://schemas.microsoft.com/office/drawing/2014/main" id="{9F3C7F1E-BAD0-4C62-BCF5-6969EADED662}"/>
                </a:ext>
              </a:extLst>
            </p:cNvPr>
            <p:cNvSpPr/>
            <p:nvPr/>
          </p:nvSpPr>
          <p:spPr>
            <a:xfrm>
              <a:off x="5865153" y="5155965"/>
              <a:ext cx="1027803" cy="186943"/>
            </a:xfrm>
            <a:custGeom>
              <a:avLst/>
              <a:gdLst>
                <a:gd name="connsiteX0" fmla="*/ 0 w 1716126"/>
                <a:gd name="connsiteY0" fmla="*/ 0 h 169012"/>
                <a:gd name="connsiteX1" fmla="*/ 13001 w 1716126"/>
                <a:gd name="connsiteY1" fmla="*/ 169012 h 169012"/>
                <a:gd name="connsiteX2" fmla="*/ 1716126 w 1716126"/>
                <a:gd name="connsiteY2" fmla="*/ 160345 h 169012"/>
                <a:gd name="connsiteX3" fmla="*/ 1685790 w 1716126"/>
                <a:gd name="connsiteY3" fmla="*/ 0 h 169012"/>
                <a:gd name="connsiteX4" fmla="*/ 0 w 1716126"/>
                <a:gd name="connsiteY4" fmla="*/ 0 h 169012"/>
                <a:gd name="connsiteX0" fmla="*/ 1287 w 1717413"/>
                <a:gd name="connsiteY0" fmla="*/ 0 h 169012"/>
                <a:gd name="connsiteX1" fmla="*/ 0 w 1717413"/>
                <a:gd name="connsiteY1" fmla="*/ 169012 h 169012"/>
                <a:gd name="connsiteX2" fmla="*/ 1717413 w 1717413"/>
                <a:gd name="connsiteY2" fmla="*/ 160345 h 169012"/>
                <a:gd name="connsiteX3" fmla="*/ 1687077 w 1717413"/>
                <a:gd name="connsiteY3" fmla="*/ 0 h 169012"/>
                <a:gd name="connsiteX4" fmla="*/ 1287 w 1717413"/>
                <a:gd name="connsiteY4" fmla="*/ 0 h 16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413" h="169012">
                  <a:moveTo>
                    <a:pt x="1287" y="0"/>
                  </a:moveTo>
                  <a:lnTo>
                    <a:pt x="0" y="169012"/>
                  </a:lnTo>
                  <a:lnTo>
                    <a:pt x="1717413" y="160345"/>
                  </a:lnTo>
                  <a:lnTo>
                    <a:pt x="1687077" y="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perspectiveAbove" fov="0">
                <a:rot lat="20248733" lon="19966411" rev="668908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6" name="Textfeld 19">
              <a:extLst>
                <a:ext uri="{FF2B5EF4-FFF2-40B4-BE49-F238E27FC236}">
                  <a16:creationId xmlns:a16="http://schemas.microsoft.com/office/drawing/2014/main" id="{9955A697-912B-40F9-8BC1-A0C8E9DF63B9}"/>
                </a:ext>
              </a:extLst>
            </p:cNvPr>
            <p:cNvSpPr txBox="1"/>
            <p:nvPr/>
          </p:nvSpPr>
          <p:spPr>
            <a:xfrm>
              <a:off x="4415321" y="5203516"/>
              <a:ext cx="1440268" cy="256629"/>
            </a:xfrm>
            <a:prstGeom prst="rect">
              <a:avLst/>
            </a:prstGeom>
            <a:noFill/>
            <a:scene3d>
              <a:camera prst="perspectiveRelaxedModerately">
                <a:rot lat="19527258" lon="20869768" rev="418333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err="1"/>
                <a:t>experiment</a:t>
              </a:r>
              <a:endParaRPr lang="en-US" sz="4800" dirty="0"/>
            </a:p>
          </p:txBody>
        </p:sp>
        <p:sp>
          <p:nvSpPr>
            <p:cNvPr id="17" name="Textfeld 20">
              <a:extLst>
                <a:ext uri="{FF2B5EF4-FFF2-40B4-BE49-F238E27FC236}">
                  <a16:creationId xmlns:a16="http://schemas.microsoft.com/office/drawing/2014/main" id="{ED481F81-73C1-4306-896A-6359B288D341}"/>
                </a:ext>
              </a:extLst>
            </p:cNvPr>
            <p:cNvSpPr txBox="1"/>
            <p:nvPr/>
          </p:nvSpPr>
          <p:spPr>
            <a:xfrm>
              <a:off x="4408477" y="5328399"/>
              <a:ext cx="1440268" cy="256629"/>
            </a:xfrm>
            <a:prstGeom prst="rect">
              <a:avLst/>
            </a:prstGeom>
            <a:noFill/>
            <a:scene3d>
              <a:camera prst="perspectiveRelaxedModerately">
                <a:rot lat="19527258" lon="20869768" rev="418333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err="1"/>
                <a:t>areas</a:t>
              </a:r>
              <a:endParaRPr lang="en-US" sz="4800" dirty="0"/>
            </a:p>
          </p:txBody>
        </p:sp>
      </p:grp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D52CC1D7-CD46-4989-8470-F002E5201714}"/>
              </a:ext>
            </a:extLst>
          </p:cNvPr>
          <p:cNvSpPr/>
          <p:nvPr/>
        </p:nvSpPr>
        <p:spPr>
          <a:xfrm>
            <a:off x="2481092" y="1361360"/>
            <a:ext cx="2641323" cy="118137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27">
            <a:extLst>
              <a:ext uri="{FF2B5EF4-FFF2-40B4-BE49-F238E27FC236}">
                <a16:creationId xmlns:a16="http://schemas.microsoft.com/office/drawing/2014/main" id="{4B6578EE-259F-4DA5-839F-A0411CACD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68" y="2597025"/>
            <a:ext cx="5035818" cy="3759293"/>
          </a:xfrm>
          <a:prstGeom prst="rect">
            <a:avLst/>
          </a:prstGeom>
        </p:spPr>
      </p:pic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BCA42BDA-33E8-4E5F-8E16-6BCE1025C4CD}"/>
              </a:ext>
            </a:extLst>
          </p:cNvPr>
          <p:cNvSpPr txBox="1">
            <a:spLocks/>
          </p:cNvSpPr>
          <p:nvPr/>
        </p:nvSpPr>
        <p:spPr>
          <a:xfrm>
            <a:off x="5424256" y="3200962"/>
            <a:ext cx="6553576" cy="3155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Centre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Advanced</a:t>
            </a:r>
            <a:r>
              <a:rPr lang="de-DE" dirty="0"/>
              <a:t> Laser </a:t>
            </a:r>
            <a:r>
              <a:rPr lang="de-DE" dirty="0" err="1"/>
              <a:t>Applications</a:t>
            </a:r>
            <a:r>
              <a:rPr lang="de-DE" dirty="0"/>
              <a:t> in Garching </a:t>
            </a:r>
            <a:r>
              <a:rPr lang="de-DE" dirty="0" err="1"/>
              <a:t>near</a:t>
            </a:r>
            <a:r>
              <a:rPr lang="de-DE" dirty="0"/>
              <a:t> Munich, Germany</a:t>
            </a:r>
          </a:p>
          <a:p>
            <a:pPr lvl="1"/>
            <a:r>
              <a:rPr lang="de-DE" dirty="0"/>
              <a:t>University lab,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facility</a:t>
            </a:r>
            <a:endParaRPr lang="de-DE" dirty="0"/>
          </a:p>
          <a:p>
            <a:r>
              <a:rPr lang="de-DE" dirty="0"/>
              <a:t>ATLAS-3000</a:t>
            </a:r>
          </a:p>
          <a:p>
            <a:pPr lvl="1"/>
            <a:r>
              <a:rPr lang="de-DE" dirty="0" err="1"/>
              <a:t>Ti:Sapphire</a:t>
            </a:r>
            <a:r>
              <a:rPr lang="de-DE" dirty="0"/>
              <a:t> </a:t>
            </a:r>
            <a:r>
              <a:rPr lang="de-DE" dirty="0" err="1"/>
              <a:t>laser</a:t>
            </a:r>
            <a:endParaRPr lang="de-DE" dirty="0"/>
          </a:p>
          <a:p>
            <a:pPr lvl="1"/>
            <a:r>
              <a:rPr lang="de-DE" dirty="0"/>
              <a:t>60J in ~30fs at 1Hz rate (~2.5PW </a:t>
            </a:r>
            <a:r>
              <a:rPr lang="de-DE" dirty="0" err="1"/>
              <a:t>peak</a:t>
            </a:r>
            <a:r>
              <a:rPr lang="de-DE" dirty="0"/>
              <a:t> power)</a:t>
            </a:r>
          </a:p>
          <a:p>
            <a:pPr lvl="1"/>
            <a:r>
              <a:rPr lang="de-DE" dirty="0"/>
              <a:t>operational </a:t>
            </a:r>
            <a:r>
              <a:rPr lang="de-DE" dirty="0" err="1"/>
              <a:t>since</a:t>
            </a:r>
            <a:r>
              <a:rPr lang="de-DE" dirty="0"/>
              <a:t> 2017, </a:t>
            </a:r>
            <a:r>
              <a:rPr lang="de-DE" dirty="0" err="1"/>
              <a:t>currently</a:t>
            </a:r>
            <a:r>
              <a:rPr lang="de-DE" dirty="0"/>
              <a:t> ~500TW</a:t>
            </a:r>
          </a:p>
        </p:txBody>
      </p:sp>
    </p:spTree>
    <p:extLst>
      <p:ext uri="{BB962C8B-B14F-4D97-AF65-F5344CB8AC3E}">
        <p14:creationId xmlns:p14="http://schemas.microsoft.com/office/powerpoint/2010/main" val="40771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15E5-99C5-4955-A6EB-609BB60FC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EDB50-8F46-4557-9D01-A0545AA53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CALA?</a:t>
            </a:r>
          </a:p>
          <a:p>
            <a:pPr lvl="1"/>
            <a:r>
              <a:rPr lang="en-GB" dirty="0"/>
              <a:t>ATLAS-3000</a:t>
            </a:r>
          </a:p>
          <a:p>
            <a:pPr lvl="1"/>
            <a:r>
              <a:rPr lang="en-GB" dirty="0"/>
              <a:t>Experimental areas (ion-/electron-acceleration and related fields)</a:t>
            </a:r>
          </a:p>
          <a:p>
            <a:r>
              <a:rPr lang="en-GB" dirty="0"/>
              <a:t>Tango infrastructure at CALA</a:t>
            </a:r>
          </a:p>
          <a:p>
            <a:pPr lvl="1"/>
            <a:r>
              <a:rPr lang="en-GB" dirty="0"/>
              <a:t>Stats </a:t>
            </a:r>
          </a:p>
          <a:p>
            <a:pPr lvl="1"/>
            <a:r>
              <a:rPr lang="en-GB" dirty="0"/>
              <a:t>Showcases</a:t>
            </a:r>
          </a:p>
          <a:p>
            <a:pPr lvl="2"/>
            <a:r>
              <a:rPr lang="en-GB" dirty="0"/>
              <a:t>Admin Tools (Starter to Tray, </a:t>
            </a:r>
            <a:r>
              <a:rPr lang="en-GB" dirty="0" err="1"/>
              <a:t>GitMonitor</a:t>
            </a:r>
            <a:r>
              <a:rPr lang="en-GB" dirty="0"/>
              <a:t>, Tango Launcher)</a:t>
            </a:r>
          </a:p>
          <a:p>
            <a:pPr lvl="2"/>
            <a:r>
              <a:rPr lang="en-GB" dirty="0"/>
              <a:t>Monitoring (</a:t>
            </a:r>
            <a:r>
              <a:rPr lang="en-GB" dirty="0" err="1"/>
              <a:t>Taranta</a:t>
            </a:r>
            <a:r>
              <a:rPr lang="en-GB" dirty="0"/>
              <a:t>, Matplotlib previews)</a:t>
            </a:r>
          </a:p>
          <a:p>
            <a:pPr lvl="2"/>
            <a:r>
              <a:rPr lang="en-GB" dirty="0"/>
              <a:t>System Control (PyQt5/Taurus GUIs, Scripted Control e.g. Active laser stabilization)</a:t>
            </a:r>
          </a:p>
          <a:p>
            <a:r>
              <a:rPr lang="en-GB" dirty="0"/>
              <a:t>Many projects and devices are publicly available in our Gitlab:</a:t>
            </a:r>
          </a:p>
          <a:p>
            <a:pPr lvl="1"/>
            <a:r>
              <a:rPr lang="en-US" dirty="0"/>
              <a:t>https://gitlab.lrz.de/cala-public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644E3-FD73-4A10-9318-B5395535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1C1E-805F-453E-8C9B-F372044666A2}" type="datetimeyyyy">
              <a:rPr lang="en-DE" smtClean="0"/>
              <a:t>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56DFF-79AD-4C2A-A3D6-6CF2F5452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A7A13-DF21-4BD8-A511-F7D5698C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20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5533E1-F8B4-48C4-BCF1-712A81456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4961021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2BB52-B2DC-4FEE-93A8-42F0E8E81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Control: PyQt5/Taurus GUIs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FB4B9-D2F9-4554-BB77-A6FE7213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A74E-BFD3-4EE6-8B4F-074540C5BD20}" type="datetimeyyyy">
              <a:rPr lang="en-DE" smtClean="0"/>
              <a:t>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09AB0-750E-48ED-AB07-9333F5FA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782A4-4A2E-4D1C-A185-3F42A5FC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21</a:t>
            </a:fld>
            <a:endParaRPr lang="de-DE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4DC0D8A2-B708-4B8C-8942-39376B3B7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20" y="1143050"/>
            <a:ext cx="3019373" cy="510698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55033C-CB70-4B47-91AB-C0480E568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67" y="1143050"/>
            <a:ext cx="4719090" cy="3339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F96407-DB55-4545-A884-560F93BCD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40" y="1433946"/>
            <a:ext cx="2120366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CE0ACC-E8F3-4D0D-B77B-35D51D051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87" y="3672951"/>
            <a:ext cx="3132451" cy="25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87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34B4-DB4B-452D-9308-EDF03C74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Data </a:t>
            </a:r>
            <a:r>
              <a:rPr lang="de-DE" dirty="0" err="1">
                <a:solidFill>
                  <a:schemeClr val="tx1"/>
                </a:solidFill>
              </a:rPr>
              <a:t>Archiving</a:t>
            </a:r>
            <a:r>
              <a:rPr lang="de-DE" dirty="0">
                <a:solidFill>
                  <a:schemeClr val="tx1"/>
                </a:solidFill>
              </a:rPr>
              <a:t>: Problems and </a:t>
            </a:r>
            <a:r>
              <a:rPr lang="de-DE" dirty="0" err="1">
                <a:solidFill>
                  <a:schemeClr val="tx1"/>
                </a:solidFill>
              </a:rPr>
              <a:t>outlook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54D2-174D-4CAC-9074-618D01E7E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At the moment</a:t>
            </a:r>
          </a:p>
          <a:p>
            <a:r>
              <a:rPr lang="en-GB" dirty="0"/>
              <a:t>Each device is individually responsible for archiving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Problems</a:t>
            </a:r>
          </a:p>
          <a:p>
            <a:r>
              <a:rPr lang="en-GB" dirty="0"/>
              <a:t>Strong coupling between archiving and control can cause a block system control when archiving is disturbed by network problems </a:t>
            </a:r>
          </a:p>
          <a:p>
            <a:pPr marL="457200" lvl="1" indent="0">
              <a:buNone/>
            </a:pPr>
            <a:r>
              <a:rPr lang="en-GB" dirty="0">
                <a:sym typeface="Wingdings" panose="05000000000000000000" pitchFamily="2" charset="2"/>
              </a:rPr>
              <a:t> no 1Hz compatibility </a:t>
            </a:r>
            <a:endParaRPr lang="en-GB" dirty="0"/>
          </a:p>
          <a:p>
            <a:r>
              <a:rPr lang="en-GB" dirty="0"/>
              <a:t>Hard to maintain or update (e.g. to new saving format) since archiving code is spread out over the complete system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Future: “Archiving Collector”</a:t>
            </a:r>
          </a:p>
          <a:p>
            <a:r>
              <a:rPr lang="en-GB" dirty="0"/>
              <a:t>One collector per computer</a:t>
            </a:r>
          </a:p>
          <a:p>
            <a:r>
              <a:rPr lang="en-GB" dirty="0"/>
              <a:t>Reads data on condition from device server</a:t>
            </a:r>
          </a:p>
          <a:p>
            <a:r>
              <a:rPr lang="en-GB" dirty="0"/>
              <a:t>Decide on a saving format (Txt-files, HDF5, Database, …)</a:t>
            </a:r>
          </a:p>
          <a:p>
            <a:r>
              <a:rPr lang="en-GB" dirty="0"/>
              <a:t>1 Hz compatible (hopefully) </a:t>
            </a:r>
          </a:p>
          <a:p>
            <a:endParaRPr lang="en-GB" dirty="0"/>
          </a:p>
          <a:p>
            <a:endParaRPr lang="en-GB" dirty="0"/>
          </a:p>
          <a:p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6B61B-B7FF-47A0-AEEA-5BCB0F3E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3FA8-14E8-496C-855D-2C3D5F831EFE}" type="datetimeyyyy">
              <a:rPr lang="en-DE" smtClean="0"/>
              <a:t>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CFD9D-5514-445D-BEDD-4761ABD34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795D2-FB38-4488-9489-174634B4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22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D6DD8-6604-4979-8273-1090BFABAB03}"/>
              </a:ext>
            </a:extLst>
          </p:cNvPr>
          <p:cNvSpPr txBox="1"/>
          <p:nvPr/>
        </p:nvSpPr>
        <p:spPr>
          <a:xfrm>
            <a:off x="7361383" y="4304146"/>
            <a:ext cx="4424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Separate control and archiving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Saving format needs to be accessible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 Hz compatible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Data correlation to centralized (Shot) ID</a:t>
            </a:r>
          </a:p>
        </p:txBody>
      </p:sp>
    </p:spTree>
    <p:extLst>
      <p:ext uri="{BB962C8B-B14F-4D97-AF65-F5344CB8AC3E}">
        <p14:creationId xmlns:p14="http://schemas.microsoft.com/office/powerpoint/2010/main" val="3551087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ED11C-4DCF-4865-9BC3-BDCE784E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Tango </a:t>
            </a:r>
            <a:r>
              <a:rPr lang="de-DE" dirty="0" err="1">
                <a:solidFill>
                  <a:schemeClr val="tx1"/>
                </a:solidFill>
              </a:rPr>
              <a:t>infrastructure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overview</a:t>
            </a: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DB765-89BD-49AC-B68F-088539EA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525E-478B-4924-BC43-114B338395BF}" type="datetimeyyyy">
              <a:rPr lang="en-DE" smtClean="0"/>
              <a:t>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B925D-CB83-42C4-81E5-D7BAB912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F1CDA-7292-4DAB-AE50-710E9A730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23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E9017-7803-4FB1-8133-9DEF2270D59C}"/>
              </a:ext>
            </a:extLst>
          </p:cNvPr>
          <p:cNvSpPr/>
          <p:nvPr/>
        </p:nvSpPr>
        <p:spPr>
          <a:xfrm>
            <a:off x="70643" y="1302326"/>
            <a:ext cx="3960000" cy="49506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solidFill>
                  <a:schemeClr val="accent1"/>
                </a:solidFill>
              </a:rPr>
              <a:t>Experiment Control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User based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(mostly) Homebuilt Tango device servers control for hardware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PyQt5/Taurus based GUIs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Taranta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Automated/scripted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Several homebuilt frameworks for scanning routines and machine learning optimization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Active laser drift stabilization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DE" sz="2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2E45C8-8CD9-4A8C-B305-31686044D887}"/>
              </a:ext>
            </a:extLst>
          </p:cNvPr>
          <p:cNvSpPr/>
          <p:nvPr/>
        </p:nvSpPr>
        <p:spPr>
          <a:xfrm>
            <a:off x="4116000" y="1302326"/>
            <a:ext cx="3960000" cy="49506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solidFill>
                  <a:schemeClr val="accent1"/>
                </a:solidFill>
              </a:rPr>
              <a:t>Monitoring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Online data visualization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Taranta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Matplotlib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Pyqtgraph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sz="1800" b="1" dirty="0">
                <a:solidFill>
                  <a:schemeClr val="tx1"/>
                </a:solidFill>
              </a:rPr>
              <a:t>Online data evaluation pipelines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Images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Ion detector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…</a:t>
            </a:r>
            <a:endParaRPr lang="en-GB" sz="18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System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Git repository status (</a:t>
            </a:r>
            <a:r>
              <a:rPr lang="en-GB" dirty="0" err="1">
                <a:solidFill>
                  <a:schemeClr val="tx1"/>
                </a:solidFill>
              </a:rPr>
              <a:t>Plotly</a:t>
            </a:r>
            <a:r>
              <a:rPr lang="en-GB" dirty="0">
                <a:solidFill>
                  <a:schemeClr val="tx1"/>
                </a:solidFill>
              </a:rPr>
              <a:t>-Dash)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D5296D-0858-4206-BA1F-B30E7AC785D5}"/>
              </a:ext>
            </a:extLst>
          </p:cNvPr>
          <p:cNvSpPr/>
          <p:nvPr/>
        </p:nvSpPr>
        <p:spPr>
          <a:xfrm>
            <a:off x="8161357" y="1302326"/>
            <a:ext cx="3960000" cy="49506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solidFill>
                  <a:schemeClr val="accent1"/>
                </a:solidFill>
              </a:rPr>
              <a:t>Data Archiving</a:t>
            </a:r>
          </a:p>
          <a:p>
            <a:pPr algn="ctr"/>
            <a:endParaRPr lang="en-GB" sz="2000" b="1" dirty="0">
              <a:solidFill>
                <a:schemeClr val="accent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File 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Saving text files in network share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Trigger-based (Software or Hardware)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5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8E7B-AB20-4EFA-B25A-0BEA08AB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ATLAS-3000 </a:t>
            </a:r>
            <a:r>
              <a:rPr lang="de-DE" dirty="0" err="1"/>
              <a:t>laser</a:t>
            </a:r>
            <a:r>
              <a:rPr lang="de-DE" dirty="0"/>
              <a:t> and </a:t>
            </a:r>
            <a:r>
              <a:rPr lang="de-DE" dirty="0" err="1"/>
              <a:t>experiments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1CF6C-62F5-4656-931D-2BDD83C1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55D2-5070-4C8F-B161-5E4B9269878B}" type="datetimeyyyy">
              <a:rPr lang="en-DE" smtClean="0"/>
              <a:t>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90794-F6BA-41EA-AFA1-EEDD695F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8E8CB-A2D5-40D1-B329-60965488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3</a:t>
            </a:fld>
            <a:endParaRPr lang="de-DE"/>
          </a:p>
        </p:txBody>
      </p:sp>
      <p:grpSp>
        <p:nvGrpSpPr>
          <p:cNvPr id="7" name="Gruppieren 10">
            <a:extLst>
              <a:ext uri="{FF2B5EF4-FFF2-40B4-BE49-F238E27FC236}">
                <a16:creationId xmlns:a16="http://schemas.microsoft.com/office/drawing/2014/main" id="{9A4AAB38-2648-4069-B3DD-6A0FCBFA095C}"/>
              </a:ext>
            </a:extLst>
          </p:cNvPr>
          <p:cNvGrpSpPr/>
          <p:nvPr/>
        </p:nvGrpSpPr>
        <p:grpSpPr>
          <a:xfrm>
            <a:off x="2025768" y="1185039"/>
            <a:ext cx="8000195" cy="1789329"/>
            <a:chOff x="2166151" y="4894040"/>
            <a:chExt cx="5131294" cy="1147669"/>
          </a:xfrm>
        </p:grpSpPr>
        <p:pic>
          <p:nvPicPr>
            <p:cNvPr id="8" name="Grafik 11">
              <a:extLst>
                <a:ext uri="{FF2B5EF4-FFF2-40B4-BE49-F238E27FC236}">
                  <a16:creationId xmlns:a16="http://schemas.microsoft.com/office/drawing/2014/main" id="{1F1E52CB-8E2B-45E6-94F2-093FE18F4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55" t="40685" r="19987" b="20687"/>
            <a:stretch/>
          </p:blipFill>
          <p:spPr>
            <a:xfrm>
              <a:off x="2166151" y="4894040"/>
              <a:ext cx="5131294" cy="1147669"/>
            </a:xfrm>
            <a:prstGeom prst="rect">
              <a:avLst/>
            </a:prstGeom>
            <a:solidFill>
              <a:srgbClr val="FF6600"/>
            </a:solidFill>
          </p:spPr>
        </p:pic>
        <p:sp>
          <p:nvSpPr>
            <p:cNvPr id="9" name="Freihandform 33">
              <a:extLst>
                <a:ext uri="{FF2B5EF4-FFF2-40B4-BE49-F238E27FC236}">
                  <a16:creationId xmlns:a16="http://schemas.microsoft.com/office/drawing/2014/main" id="{1C1935B4-D5A2-436D-ACF7-ED9CC53C0B0E}"/>
                </a:ext>
              </a:extLst>
            </p:cNvPr>
            <p:cNvSpPr/>
            <p:nvPr/>
          </p:nvSpPr>
          <p:spPr>
            <a:xfrm>
              <a:off x="4500054" y="5149818"/>
              <a:ext cx="1289789" cy="127867"/>
            </a:xfrm>
            <a:custGeom>
              <a:avLst/>
              <a:gdLst>
                <a:gd name="connsiteX0" fmla="*/ 0 w 1716126"/>
                <a:gd name="connsiteY0" fmla="*/ 0 h 169012"/>
                <a:gd name="connsiteX1" fmla="*/ 13001 w 1716126"/>
                <a:gd name="connsiteY1" fmla="*/ 169012 h 169012"/>
                <a:gd name="connsiteX2" fmla="*/ 1716126 w 1716126"/>
                <a:gd name="connsiteY2" fmla="*/ 160345 h 169012"/>
                <a:gd name="connsiteX3" fmla="*/ 1685790 w 1716126"/>
                <a:gd name="connsiteY3" fmla="*/ 0 h 169012"/>
                <a:gd name="connsiteX4" fmla="*/ 0 w 1716126"/>
                <a:gd name="connsiteY4" fmla="*/ 0 h 169012"/>
                <a:gd name="connsiteX0" fmla="*/ 1287 w 1717413"/>
                <a:gd name="connsiteY0" fmla="*/ 0 h 169012"/>
                <a:gd name="connsiteX1" fmla="*/ 0 w 1717413"/>
                <a:gd name="connsiteY1" fmla="*/ 169012 h 169012"/>
                <a:gd name="connsiteX2" fmla="*/ 1717413 w 1717413"/>
                <a:gd name="connsiteY2" fmla="*/ 160345 h 169012"/>
                <a:gd name="connsiteX3" fmla="*/ 1687077 w 1717413"/>
                <a:gd name="connsiteY3" fmla="*/ 0 h 169012"/>
                <a:gd name="connsiteX4" fmla="*/ 1287 w 1717413"/>
                <a:gd name="connsiteY4" fmla="*/ 0 h 16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413" h="169012">
                  <a:moveTo>
                    <a:pt x="1287" y="0"/>
                  </a:moveTo>
                  <a:lnTo>
                    <a:pt x="0" y="169012"/>
                  </a:lnTo>
                  <a:lnTo>
                    <a:pt x="1717413" y="160345"/>
                  </a:lnTo>
                  <a:lnTo>
                    <a:pt x="1687077" y="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" name="Textfeld 13">
              <a:extLst>
                <a:ext uri="{FF2B5EF4-FFF2-40B4-BE49-F238E27FC236}">
                  <a16:creationId xmlns:a16="http://schemas.microsoft.com/office/drawing/2014/main" id="{9D672B91-A336-4587-B4EF-800389598603}"/>
                </a:ext>
              </a:extLst>
            </p:cNvPr>
            <p:cNvSpPr txBox="1"/>
            <p:nvPr/>
          </p:nvSpPr>
          <p:spPr>
            <a:xfrm>
              <a:off x="2719084" y="5738177"/>
              <a:ext cx="4101098" cy="256629"/>
            </a:xfrm>
            <a:prstGeom prst="rect">
              <a:avLst/>
            </a:prstGeom>
            <a:noFill/>
            <a:scene3d>
              <a:camera prst="perspectiveRelaxedModerately">
                <a:rot lat="2390637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de-DE" sz="2000" dirty="0" err="1">
                  <a:solidFill>
                    <a:schemeClr val="bg1"/>
                  </a:solidFill>
                </a:rPr>
                <a:t>Centre</a:t>
              </a:r>
              <a:r>
                <a:rPr lang="de-DE" sz="2000" dirty="0">
                  <a:solidFill>
                    <a:schemeClr val="bg1"/>
                  </a:solidFill>
                </a:rPr>
                <a:t> </a:t>
              </a:r>
              <a:r>
                <a:rPr lang="de-DE" sz="2000" dirty="0" err="1">
                  <a:solidFill>
                    <a:schemeClr val="bg1"/>
                  </a:solidFill>
                </a:rPr>
                <a:t>for</a:t>
              </a:r>
              <a:r>
                <a:rPr lang="de-DE" sz="2000" dirty="0">
                  <a:solidFill>
                    <a:schemeClr val="bg1"/>
                  </a:solidFill>
                </a:rPr>
                <a:t> </a:t>
              </a:r>
              <a:r>
                <a:rPr lang="de-DE" sz="2000" dirty="0" err="1">
                  <a:solidFill>
                    <a:schemeClr val="bg1"/>
                  </a:solidFill>
                </a:rPr>
                <a:t>Advanced</a:t>
              </a:r>
              <a:r>
                <a:rPr lang="de-DE" sz="2000" dirty="0">
                  <a:solidFill>
                    <a:schemeClr val="bg1"/>
                  </a:solidFill>
                </a:rPr>
                <a:t>               Laser </a:t>
              </a:r>
              <a:r>
                <a:rPr lang="de-DE" sz="2000" dirty="0" err="1">
                  <a:solidFill>
                    <a:schemeClr val="bg1"/>
                  </a:solidFill>
                </a:rPr>
                <a:t>Applications</a:t>
              </a:r>
              <a:r>
                <a:rPr lang="de-DE" sz="2000" dirty="0">
                  <a:solidFill>
                    <a:schemeClr val="bg1"/>
                  </a:solidFill>
                </a:rPr>
                <a:t> (CALA)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4">
              <a:extLst>
                <a:ext uri="{FF2B5EF4-FFF2-40B4-BE49-F238E27FC236}">
                  <a16:creationId xmlns:a16="http://schemas.microsoft.com/office/drawing/2014/main" id="{2C7729E1-996B-4131-A6A5-25F72EB75492}"/>
                </a:ext>
              </a:extLst>
            </p:cNvPr>
            <p:cNvSpPr txBox="1"/>
            <p:nvPr/>
          </p:nvSpPr>
          <p:spPr>
            <a:xfrm>
              <a:off x="2899837" y="5249437"/>
              <a:ext cx="988908" cy="335591"/>
            </a:xfrm>
            <a:prstGeom prst="rect">
              <a:avLst/>
            </a:prstGeom>
            <a:noFill/>
            <a:scene3d>
              <a:camera prst="perspectiveRelaxedModerately">
                <a:rot lat="19572456" lon="1088737" rev="20980167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ATLAS</a:t>
              </a:r>
              <a:endParaRPr lang="en-US" sz="6000" dirty="0">
                <a:solidFill>
                  <a:schemeClr val="bg1"/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12" name="Freihandform 33">
              <a:extLst>
                <a:ext uri="{FF2B5EF4-FFF2-40B4-BE49-F238E27FC236}">
                  <a16:creationId xmlns:a16="http://schemas.microsoft.com/office/drawing/2014/main" id="{C543A345-3182-41BC-9252-15D4000C90E3}"/>
                </a:ext>
              </a:extLst>
            </p:cNvPr>
            <p:cNvSpPr/>
            <p:nvPr/>
          </p:nvSpPr>
          <p:spPr>
            <a:xfrm>
              <a:off x="4500054" y="5283832"/>
              <a:ext cx="1316268" cy="127867"/>
            </a:xfrm>
            <a:custGeom>
              <a:avLst/>
              <a:gdLst>
                <a:gd name="connsiteX0" fmla="*/ 0 w 1716126"/>
                <a:gd name="connsiteY0" fmla="*/ 0 h 169012"/>
                <a:gd name="connsiteX1" fmla="*/ 13001 w 1716126"/>
                <a:gd name="connsiteY1" fmla="*/ 169012 h 169012"/>
                <a:gd name="connsiteX2" fmla="*/ 1716126 w 1716126"/>
                <a:gd name="connsiteY2" fmla="*/ 160345 h 169012"/>
                <a:gd name="connsiteX3" fmla="*/ 1685790 w 1716126"/>
                <a:gd name="connsiteY3" fmla="*/ 0 h 169012"/>
                <a:gd name="connsiteX4" fmla="*/ 0 w 1716126"/>
                <a:gd name="connsiteY4" fmla="*/ 0 h 169012"/>
                <a:gd name="connsiteX0" fmla="*/ 1287 w 1717413"/>
                <a:gd name="connsiteY0" fmla="*/ 0 h 169012"/>
                <a:gd name="connsiteX1" fmla="*/ 0 w 1717413"/>
                <a:gd name="connsiteY1" fmla="*/ 169012 h 169012"/>
                <a:gd name="connsiteX2" fmla="*/ 1717413 w 1717413"/>
                <a:gd name="connsiteY2" fmla="*/ 160345 h 169012"/>
                <a:gd name="connsiteX3" fmla="*/ 1687077 w 1717413"/>
                <a:gd name="connsiteY3" fmla="*/ 0 h 169012"/>
                <a:gd name="connsiteX4" fmla="*/ 1287 w 1717413"/>
                <a:gd name="connsiteY4" fmla="*/ 0 h 16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413" h="169012">
                  <a:moveTo>
                    <a:pt x="1287" y="0"/>
                  </a:moveTo>
                  <a:lnTo>
                    <a:pt x="0" y="169012"/>
                  </a:lnTo>
                  <a:lnTo>
                    <a:pt x="1717413" y="160345"/>
                  </a:lnTo>
                  <a:lnTo>
                    <a:pt x="1687077" y="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270"/>
            </a:p>
          </p:txBody>
        </p:sp>
        <p:sp>
          <p:nvSpPr>
            <p:cNvPr id="13" name="Freihandform 33">
              <a:extLst>
                <a:ext uri="{FF2B5EF4-FFF2-40B4-BE49-F238E27FC236}">
                  <a16:creationId xmlns:a16="http://schemas.microsoft.com/office/drawing/2014/main" id="{1516AB03-102C-4EE5-88A8-85AFA1DD9ED0}"/>
                </a:ext>
              </a:extLst>
            </p:cNvPr>
            <p:cNvSpPr/>
            <p:nvPr/>
          </p:nvSpPr>
          <p:spPr>
            <a:xfrm>
              <a:off x="4500054" y="5416838"/>
              <a:ext cx="1339611" cy="115055"/>
            </a:xfrm>
            <a:custGeom>
              <a:avLst/>
              <a:gdLst>
                <a:gd name="connsiteX0" fmla="*/ 0 w 1716126"/>
                <a:gd name="connsiteY0" fmla="*/ 0 h 169012"/>
                <a:gd name="connsiteX1" fmla="*/ 13001 w 1716126"/>
                <a:gd name="connsiteY1" fmla="*/ 169012 h 169012"/>
                <a:gd name="connsiteX2" fmla="*/ 1716126 w 1716126"/>
                <a:gd name="connsiteY2" fmla="*/ 160345 h 169012"/>
                <a:gd name="connsiteX3" fmla="*/ 1685790 w 1716126"/>
                <a:gd name="connsiteY3" fmla="*/ 0 h 169012"/>
                <a:gd name="connsiteX4" fmla="*/ 0 w 1716126"/>
                <a:gd name="connsiteY4" fmla="*/ 0 h 169012"/>
                <a:gd name="connsiteX0" fmla="*/ 1287 w 1717413"/>
                <a:gd name="connsiteY0" fmla="*/ 0 h 169012"/>
                <a:gd name="connsiteX1" fmla="*/ 0 w 1717413"/>
                <a:gd name="connsiteY1" fmla="*/ 169012 h 169012"/>
                <a:gd name="connsiteX2" fmla="*/ 1717413 w 1717413"/>
                <a:gd name="connsiteY2" fmla="*/ 160345 h 169012"/>
                <a:gd name="connsiteX3" fmla="*/ 1687077 w 1717413"/>
                <a:gd name="connsiteY3" fmla="*/ 0 h 169012"/>
                <a:gd name="connsiteX4" fmla="*/ 1287 w 1717413"/>
                <a:gd name="connsiteY4" fmla="*/ 0 h 16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413" h="169012">
                  <a:moveTo>
                    <a:pt x="1287" y="0"/>
                  </a:moveTo>
                  <a:lnTo>
                    <a:pt x="0" y="169012"/>
                  </a:lnTo>
                  <a:lnTo>
                    <a:pt x="1717413" y="160345"/>
                  </a:lnTo>
                  <a:lnTo>
                    <a:pt x="1687077" y="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270"/>
            </a:p>
          </p:txBody>
        </p:sp>
        <p:sp>
          <p:nvSpPr>
            <p:cNvPr id="14" name="Freihandform 33">
              <a:extLst>
                <a:ext uri="{FF2B5EF4-FFF2-40B4-BE49-F238E27FC236}">
                  <a16:creationId xmlns:a16="http://schemas.microsoft.com/office/drawing/2014/main" id="{CCC1BD6A-3549-423F-8CD4-6F73A7DFE8A3}"/>
                </a:ext>
              </a:extLst>
            </p:cNvPr>
            <p:cNvSpPr/>
            <p:nvPr/>
          </p:nvSpPr>
          <p:spPr>
            <a:xfrm>
              <a:off x="4500054" y="5536720"/>
              <a:ext cx="1365099" cy="132545"/>
            </a:xfrm>
            <a:custGeom>
              <a:avLst/>
              <a:gdLst>
                <a:gd name="connsiteX0" fmla="*/ 0 w 1716126"/>
                <a:gd name="connsiteY0" fmla="*/ 0 h 169012"/>
                <a:gd name="connsiteX1" fmla="*/ 13001 w 1716126"/>
                <a:gd name="connsiteY1" fmla="*/ 169012 h 169012"/>
                <a:gd name="connsiteX2" fmla="*/ 1716126 w 1716126"/>
                <a:gd name="connsiteY2" fmla="*/ 160345 h 169012"/>
                <a:gd name="connsiteX3" fmla="*/ 1685790 w 1716126"/>
                <a:gd name="connsiteY3" fmla="*/ 0 h 169012"/>
                <a:gd name="connsiteX4" fmla="*/ 0 w 1716126"/>
                <a:gd name="connsiteY4" fmla="*/ 0 h 169012"/>
                <a:gd name="connsiteX0" fmla="*/ 1287 w 1717413"/>
                <a:gd name="connsiteY0" fmla="*/ 0 h 169012"/>
                <a:gd name="connsiteX1" fmla="*/ 0 w 1717413"/>
                <a:gd name="connsiteY1" fmla="*/ 169012 h 169012"/>
                <a:gd name="connsiteX2" fmla="*/ 1717413 w 1717413"/>
                <a:gd name="connsiteY2" fmla="*/ 160345 h 169012"/>
                <a:gd name="connsiteX3" fmla="*/ 1687077 w 1717413"/>
                <a:gd name="connsiteY3" fmla="*/ 0 h 169012"/>
                <a:gd name="connsiteX4" fmla="*/ 1287 w 1717413"/>
                <a:gd name="connsiteY4" fmla="*/ 0 h 16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413" h="169012">
                  <a:moveTo>
                    <a:pt x="1287" y="0"/>
                  </a:moveTo>
                  <a:lnTo>
                    <a:pt x="0" y="169012"/>
                  </a:lnTo>
                  <a:lnTo>
                    <a:pt x="1717413" y="160345"/>
                  </a:lnTo>
                  <a:lnTo>
                    <a:pt x="1687077" y="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270"/>
            </a:p>
          </p:txBody>
        </p:sp>
        <p:sp>
          <p:nvSpPr>
            <p:cNvPr id="15" name="Freihandform 33">
              <a:extLst>
                <a:ext uri="{FF2B5EF4-FFF2-40B4-BE49-F238E27FC236}">
                  <a16:creationId xmlns:a16="http://schemas.microsoft.com/office/drawing/2014/main" id="{4D36CD1B-B907-402B-A59C-A44DCE778D9E}"/>
                </a:ext>
              </a:extLst>
            </p:cNvPr>
            <p:cNvSpPr/>
            <p:nvPr/>
          </p:nvSpPr>
          <p:spPr>
            <a:xfrm>
              <a:off x="5865153" y="5155965"/>
              <a:ext cx="1027803" cy="186943"/>
            </a:xfrm>
            <a:custGeom>
              <a:avLst/>
              <a:gdLst>
                <a:gd name="connsiteX0" fmla="*/ 0 w 1716126"/>
                <a:gd name="connsiteY0" fmla="*/ 0 h 169012"/>
                <a:gd name="connsiteX1" fmla="*/ 13001 w 1716126"/>
                <a:gd name="connsiteY1" fmla="*/ 169012 h 169012"/>
                <a:gd name="connsiteX2" fmla="*/ 1716126 w 1716126"/>
                <a:gd name="connsiteY2" fmla="*/ 160345 h 169012"/>
                <a:gd name="connsiteX3" fmla="*/ 1685790 w 1716126"/>
                <a:gd name="connsiteY3" fmla="*/ 0 h 169012"/>
                <a:gd name="connsiteX4" fmla="*/ 0 w 1716126"/>
                <a:gd name="connsiteY4" fmla="*/ 0 h 169012"/>
                <a:gd name="connsiteX0" fmla="*/ 1287 w 1717413"/>
                <a:gd name="connsiteY0" fmla="*/ 0 h 169012"/>
                <a:gd name="connsiteX1" fmla="*/ 0 w 1717413"/>
                <a:gd name="connsiteY1" fmla="*/ 169012 h 169012"/>
                <a:gd name="connsiteX2" fmla="*/ 1717413 w 1717413"/>
                <a:gd name="connsiteY2" fmla="*/ 160345 h 169012"/>
                <a:gd name="connsiteX3" fmla="*/ 1687077 w 1717413"/>
                <a:gd name="connsiteY3" fmla="*/ 0 h 169012"/>
                <a:gd name="connsiteX4" fmla="*/ 1287 w 1717413"/>
                <a:gd name="connsiteY4" fmla="*/ 0 h 16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413" h="169012">
                  <a:moveTo>
                    <a:pt x="1287" y="0"/>
                  </a:moveTo>
                  <a:lnTo>
                    <a:pt x="0" y="169012"/>
                  </a:lnTo>
                  <a:lnTo>
                    <a:pt x="1717413" y="160345"/>
                  </a:lnTo>
                  <a:lnTo>
                    <a:pt x="1687077" y="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perspectiveAbove" fov="0">
                <a:rot lat="20248733" lon="19966411" rev="668908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6" name="Textfeld 19">
              <a:extLst>
                <a:ext uri="{FF2B5EF4-FFF2-40B4-BE49-F238E27FC236}">
                  <a16:creationId xmlns:a16="http://schemas.microsoft.com/office/drawing/2014/main" id="{E2C79FB4-C747-4293-A546-0D253A3D8BEB}"/>
                </a:ext>
              </a:extLst>
            </p:cNvPr>
            <p:cNvSpPr txBox="1"/>
            <p:nvPr/>
          </p:nvSpPr>
          <p:spPr>
            <a:xfrm>
              <a:off x="4415321" y="5203516"/>
              <a:ext cx="1440268" cy="256629"/>
            </a:xfrm>
            <a:prstGeom prst="rect">
              <a:avLst/>
            </a:prstGeom>
            <a:noFill/>
            <a:scene3d>
              <a:camera prst="perspectiveRelaxedModerately">
                <a:rot lat="19527258" lon="20869768" rev="418333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err="1"/>
                <a:t>experiment</a:t>
              </a:r>
              <a:endParaRPr lang="en-US" sz="4800" dirty="0"/>
            </a:p>
          </p:txBody>
        </p:sp>
        <p:sp>
          <p:nvSpPr>
            <p:cNvPr id="17" name="Textfeld 20">
              <a:extLst>
                <a:ext uri="{FF2B5EF4-FFF2-40B4-BE49-F238E27FC236}">
                  <a16:creationId xmlns:a16="http://schemas.microsoft.com/office/drawing/2014/main" id="{2E4077B5-6921-4AE0-8E77-6683F877C445}"/>
                </a:ext>
              </a:extLst>
            </p:cNvPr>
            <p:cNvSpPr txBox="1"/>
            <p:nvPr/>
          </p:nvSpPr>
          <p:spPr>
            <a:xfrm>
              <a:off x="4408477" y="5328399"/>
              <a:ext cx="1440268" cy="256629"/>
            </a:xfrm>
            <a:prstGeom prst="rect">
              <a:avLst/>
            </a:prstGeom>
            <a:noFill/>
            <a:scene3d>
              <a:camera prst="perspectiveRelaxedModerately">
                <a:rot lat="19527258" lon="20869768" rev="418333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err="1"/>
                <a:t>areas</a:t>
              </a:r>
              <a:endParaRPr lang="en-US" sz="4800" dirty="0"/>
            </a:p>
          </p:txBody>
        </p:sp>
      </p:grp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C2201CBB-3C7C-425B-BB61-6D075F32B4E6}"/>
              </a:ext>
            </a:extLst>
          </p:cNvPr>
          <p:cNvSpPr/>
          <p:nvPr/>
        </p:nvSpPr>
        <p:spPr>
          <a:xfrm>
            <a:off x="4891138" y="1361360"/>
            <a:ext cx="875088" cy="118137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F3914331-12BE-4A5B-BB93-D2F70B064332}"/>
              </a:ext>
            </a:extLst>
          </p:cNvPr>
          <p:cNvGrpSpPr/>
          <p:nvPr/>
        </p:nvGrpSpPr>
        <p:grpSpPr>
          <a:xfrm>
            <a:off x="1930905" y="3571532"/>
            <a:ext cx="3135413" cy="2709728"/>
            <a:chOff x="2659658" y="3536765"/>
            <a:chExt cx="3329367" cy="2877350"/>
          </a:xfrm>
        </p:grpSpPr>
        <p:pic>
          <p:nvPicPr>
            <p:cNvPr id="20" name="Picture 7">
              <a:extLst>
                <a:ext uri="{FF2B5EF4-FFF2-40B4-BE49-F238E27FC236}">
                  <a16:creationId xmlns:a16="http://schemas.microsoft.com/office/drawing/2014/main" id="{B0F3249B-9005-404B-BBB2-B9CCBE9A85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6" t="19118" r="31419" b="23474"/>
            <a:stretch/>
          </p:blipFill>
          <p:spPr>
            <a:xfrm>
              <a:off x="2659659" y="3536765"/>
              <a:ext cx="3329366" cy="2877350"/>
            </a:xfrm>
            <a:prstGeom prst="rect">
              <a:avLst/>
            </a:prstGeom>
          </p:spPr>
        </p:pic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A5F6A050-5971-433A-8F71-86055ABAAFC1}"/>
                </a:ext>
              </a:extLst>
            </p:cNvPr>
            <p:cNvSpPr txBox="1"/>
            <p:nvPr/>
          </p:nvSpPr>
          <p:spPr>
            <a:xfrm>
              <a:off x="2659658" y="5701598"/>
              <a:ext cx="1063881" cy="523220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</a:rPr>
                <a:t>ATLAS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Grafik 27">
            <a:extLst>
              <a:ext uri="{FF2B5EF4-FFF2-40B4-BE49-F238E27FC236}">
                <a16:creationId xmlns:a16="http://schemas.microsoft.com/office/drawing/2014/main" id="{687861DB-AFE3-48F0-AB44-419FB3FFF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843" y="1331007"/>
            <a:ext cx="1663840" cy="1242075"/>
          </a:xfrm>
          <a:prstGeom prst="rect">
            <a:avLst/>
          </a:prstGeom>
        </p:spPr>
      </p:pic>
      <p:sp>
        <p:nvSpPr>
          <p:cNvPr id="23" name="Textfeld 8">
            <a:extLst>
              <a:ext uri="{FF2B5EF4-FFF2-40B4-BE49-F238E27FC236}">
                <a16:creationId xmlns:a16="http://schemas.microsoft.com/office/drawing/2014/main" id="{262CD2BD-E8EA-45D5-A580-5B21327520ED}"/>
              </a:ext>
            </a:extLst>
          </p:cNvPr>
          <p:cNvSpPr txBox="1"/>
          <p:nvPr/>
        </p:nvSpPr>
        <p:spPr>
          <a:xfrm>
            <a:off x="4179068" y="3056308"/>
            <a:ext cx="309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Laser beam </a:t>
            </a:r>
            <a:r>
              <a:rPr lang="de-DE" sz="2800" dirty="0" err="1"/>
              <a:t>delivery</a:t>
            </a:r>
            <a:endParaRPr lang="de-DE" sz="2800" dirty="0"/>
          </a:p>
        </p:txBody>
      </p:sp>
      <p:pic>
        <p:nvPicPr>
          <p:cNvPr id="24" name="Grafik 21">
            <a:extLst>
              <a:ext uri="{FF2B5EF4-FFF2-40B4-BE49-F238E27FC236}">
                <a16:creationId xmlns:a16="http://schemas.microsoft.com/office/drawing/2014/main" id="{0B531214-9A85-4BB0-8655-A3F1D1F160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7" t="13590" r="19084"/>
          <a:stretch/>
        </p:blipFill>
        <p:spPr>
          <a:xfrm>
            <a:off x="7614183" y="3586019"/>
            <a:ext cx="2490218" cy="2714013"/>
          </a:xfrm>
          <a:prstGeom prst="rect">
            <a:avLst/>
          </a:prstGeom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2C2542C6-09A6-4B9A-BDB9-93AE2E10C8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397" t="33099" r="13598"/>
          <a:stretch/>
        </p:blipFill>
        <p:spPr>
          <a:xfrm>
            <a:off x="5187147" y="3608267"/>
            <a:ext cx="2306207" cy="270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0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C2C2-08F5-43C6-9C44-A3876F3E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ATLAS-3000 </a:t>
            </a:r>
            <a:r>
              <a:rPr lang="de-DE" dirty="0" err="1"/>
              <a:t>laser</a:t>
            </a:r>
            <a:r>
              <a:rPr lang="de-DE" dirty="0"/>
              <a:t> and </a:t>
            </a:r>
            <a:r>
              <a:rPr lang="de-DE" dirty="0" err="1"/>
              <a:t>experiments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C2C29-A13F-458A-A2A6-E33FDA442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6285-E08A-43F6-B76E-2D8D7A7A567F}" type="datetimeyyyy">
              <a:rPr lang="en-DE" smtClean="0"/>
              <a:t>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5A808-206C-402F-B56B-40C1D598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E47EE-813D-43E3-A70F-7CADE64D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4</a:t>
            </a:fld>
            <a:endParaRPr lang="de-DE"/>
          </a:p>
        </p:txBody>
      </p:sp>
      <p:grpSp>
        <p:nvGrpSpPr>
          <p:cNvPr id="7" name="Gruppieren 10">
            <a:extLst>
              <a:ext uri="{FF2B5EF4-FFF2-40B4-BE49-F238E27FC236}">
                <a16:creationId xmlns:a16="http://schemas.microsoft.com/office/drawing/2014/main" id="{98026D78-1CE6-4073-8D3F-6CE38DD310EB}"/>
              </a:ext>
            </a:extLst>
          </p:cNvPr>
          <p:cNvGrpSpPr/>
          <p:nvPr/>
        </p:nvGrpSpPr>
        <p:grpSpPr>
          <a:xfrm>
            <a:off x="2025768" y="1185039"/>
            <a:ext cx="8000195" cy="1789329"/>
            <a:chOff x="2166151" y="4894040"/>
            <a:chExt cx="5131294" cy="1147669"/>
          </a:xfrm>
        </p:grpSpPr>
        <p:pic>
          <p:nvPicPr>
            <p:cNvPr id="8" name="Grafik 11">
              <a:extLst>
                <a:ext uri="{FF2B5EF4-FFF2-40B4-BE49-F238E27FC236}">
                  <a16:creationId xmlns:a16="http://schemas.microsoft.com/office/drawing/2014/main" id="{4A2B5B3D-8E59-45F9-937C-796E82A96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55" t="40685" r="19987" b="20687"/>
            <a:stretch/>
          </p:blipFill>
          <p:spPr>
            <a:xfrm>
              <a:off x="2166151" y="4894040"/>
              <a:ext cx="5131294" cy="1147669"/>
            </a:xfrm>
            <a:prstGeom prst="rect">
              <a:avLst/>
            </a:prstGeom>
            <a:solidFill>
              <a:srgbClr val="FF6600"/>
            </a:solidFill>
          </p:spPr>
        </p:pic>
        <p:sp>
          <p:nvSpPr>
            <p:cNvPr id="9" name="Freihandform 33">
              <a:extLst>
                <a:ext uri="{FF2B5EF4-FFF2-40B4-BE49-F238E27FC236}">
                  <a16:creationId xmlns:a16="http://schemas.microsoft.com/office/drawing/2014/main" id="{7C1E1448-E9F6-45BA-A9EA-52601FE8609A}"/>
                </a:ext>
              </a:extLst>
            </p:cNvPr>
            <p:cNvSpPr/>
            <p:nvPr/>
          </p:nvSpPr>
          <p:spPr>
            <a:xfrm>
              <a:off x="4500054" y="5149818"/>
              <a:ext cx="1289789" cy="127867"/>
            </a:xfrm>
            <a:custGeom>
              <a:avLst/>
              <a:gdLst>
                <a:gd name="connsiteX0" fmla="*/ 0 w 1716126"/>
                <a:gd name="connsiteY0" fmla="*/ 0 h 169012"/>
                <a:gd name="connsiteX1" fmla="*/ 13001 w 1716126"/>
                <a:gd name="connsiteY1" fmla="*/ 169012 h 169012"/>
                <a:gd name="connsiteX2" fmla="*/ 1716126 w 1716126"/>
                <a:gd name="connsiteY2" fmla="*/ 160345 h 169012"/>
                <a:gd name="connsiteX3" fmla="*/ 1685790 w 1716126"/>
                <a:gd name="connsiteY3" fmla="*/ 0 h 169012"/>
                <a:gd name="connsiteX4" fmla="*/ 0 w 1716126"/>
                <a:gd name="connsiteY4" fmla="*/ 0 h 169012"/>
                <a:gd name="connsiteX0" fmla="*/ 1287 w 1717413"/>
                <a:gd name="connsiteY0" fmla="*/ 0 h 169012"/>
                <a:gd name="connsiteX1" fmla="*/ 0 w 1717413"/>
                <a:gd name="connsiteY1" fmla="*/ 169012 h 169012"/>
                <a:gd name="connsiteX2" fmla="*/ 1717413 w 1717413"/>
                <a:gd name="connsiteY2" fmla="*/ 160345 h 169012"/>
                <a:gd name="connsiteX3" fmla="*/ 1687077 w 1717413"/>
                <a:gd name="connsiteY3" fmla="*/ 0 h 169012"/>
                <a:gd name="connsiteX4" fmla="*/ 1287 w 1717413"/>
                <a:gd name="connsiteY4" fmla="*/ 0 h 16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413" h="169012">
                  <a:moveTo>
                    <a:pt x="1287" y="0"/>
                  </a:moveTo>
                  <a:lnTo>
                    <a:pt x="0" y="169012"/>
                  </a:lnTo>
                  <a:lnTo>
                    <a:pt x="1717413" y="160345"/>
                  </a:lnTo>
                  <a:lnTo>
                    <a:pt x="1687077" y="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" name="Textfeld 13">
              <a:extLst>
                <a:ext uri="{FF2B5EF4-FFF2-40B4-BE49-F238E27FC236}">
                  <a16:creationId xmlns:a16="http://schemas.microsoft.com/office/drawing/2014/main" id="{4DA8B02E-6B91-4A03-A604-FA23DEBB4A21}"/>
                </a:ext>
              </a:extLst>
            </p:cNvPr>
            <p:cNvSpPr txBox="1"/>
            <p:nvPr/>
          </p:nvSpPr>
          <p:spPr>
            <a:xfrm>
              <a:off x="2719084" y="5738177"/>
              <a:ext cx="4101098" cy="256629"/>
            </a:xfrm>
            <a:prstGeom prst="rect">
              <a:avLst/>
            </a:prstGeom>
            <a:noFill/>
            <a:scene3d>
              <a:camera prst="perspectiveRelaxedModerately">
                <a:rot lat="2390637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de-DE" sz="2000" dirty="0" err="1">
                  <a:solidFill>
                    <a:schemeClr val="bg1"/>
                  </a:solidFill>
                </a:rPr>
                <a:t>Centre</a:t>
              </a:r>
              <a:r>
                <a:rPr lang="de-DE" sz="2000" dirty="0">
                  <a:solidFill>
                    <a:schemeClr val="bg1"/>
                  </a:solidFill>
                </a:rPr>
                <a:t> </a:t>
              </a:r>
              <a:r>
                <a:rPr lang="de-DE" sz="2000" dirty="0" err="1">
                  <a:solidFill>
                    <a:schemeClr val="bg1"/>
                  </a:solidFill>
                </a:rPr>
                <a:t>for</a:t>
              </a:r>
              <a:r>
                <a:rPr lang="de-DE" sz="2000" dirty="0">
                  <a:solidFill>
                    <a:schemeClr val="bg1"/>
                  </a:solidFill>
                </a:rPr>
                <a:t> </a:t>
              </a:r>
              <a:r>
                <a:rPr lang="de-DE" sz="2000" dirty="0" err="1">
                  <a:solidFill>
                    <a:schemeClr val="bg1"/>
                  </a:solidFill>
                </a:rPr>
                <a:t>Advanced</a:t>
              </a:r>
              <a:r>
                <a:rPr lang="de-DE" sz="2000" dirty="0">
                  <a:solidFill>
                    <a:schemeClr val="bg1"/>
                  </a:solidFill>
                </a:rPr>
                <a:t>               Laser </a:t>
              </a:r>
              <a:r>
                <a:rPr lang="de-DE" sz="2000" dirty="0" err="1">
                  <a:solidFill>
                    <a:schemeClr val="bg1"/>
                  </a:solidFill>
                </a:rPr>
                <a:t>Applications</a:t>
              </a:r>
              <a:r>
                <a:rPr lang="de-DE" sz="2000" dirty="0">
                  <a:solidFill>
                    <a:schemeClr val="bg1"/>
                  </a:solidFill>
                </a:rPr>
                <a:t> (CALA)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4">
              <a:extLst>
                <a:ext uri="{FF2B5EF4-FFF2-40B4-BE49-F238E27FC236}">
                  <a16:creationId xmlns:a16="http://schemas.microsoft.com/office/drawing/2014/main" id="{3BA9CA1D-7BA6-4707-A5CB-662EF8366DB0}"/>
                </a:ext>
              </a:extLst>
            </p:cNvPr>
            <p:cNvSpPr txBox="1"/>
            <p:nvPr/>
          </p:nvSpPr>
          <p:spPr>
            <a:xfrm>
              <a:off x="2899837" y="5249437"/>
              <a:ext cx="988908" cy="335591"/>
            </a:xfrm>
            <a:prstGeom prst="rect">
              <a:avLst/>
            </a:prstGeom>
            <a:noFill/>
            <a:scene3d>
              <a:camera prst="perspectiveRelaxedModerately">
                <a:rot lat="19572456" lon="1088737" rev="20980167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ATLAS</a:t>
              </a:r>
              <a:endParaRPr lang="en-US" sz="6000" dirty="0">
                <a:solidFill>
                  <a:schemeClr val="bg1"/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12" name="Freihandform 33">
              <a:extLst>
                <a:ext uri="{FF2B5EF4-FFF2-40B4-BE49-F238E27FC236}">
                  <a16:creationId xmlns:a16="http://schemas.microsoft.com/office/drawing/2014/main" id="{054207DA-D0F2-4C8C-9E43-B25889D307FD}"/>
                </a:ext>
              </a:extLst>
            </p:cNvPr>
            <p:cNvSpPr/>
            <p:nvPr/>
          </p:nvSpPr>
          <p:spPr>
            <a:xfrm>
              <a:off x="4500054" y="5283832"/>
              <a:ext cx="1316268" cy="127867"/>
            </a:xfrm>
            <a:custGeom>
              <a:avLst/>
              <a:gdLst>
                <a:gd name="connsiteX0" fmla="*/ 0 w 1716126"/>
                <a:gd name="connsiteY0" fmla="*/ 0 h 169012"/>
                <a:gd name="connsiteX1" fmla="*/ 13001 w 1716126"/>
                <a:gd name="connsiteY1" fmla="*/ 169012 h 169012"/>
                <a:gd name="connsiteX2" fmla="*/ 1716126 w 1716126"/>
                <a:gd name="connsiteY2" fmla="*/ 160345 h 169012"/>
                <a:gd name="connsiteX3" fmla="*/ 1685790 w 1716126"/>
                <a:gd name="connsiteY3" fmla="*/ 0 h 169012"/>
                <a:gd name="connsiteX4" fmla="*/ 0 w 1716126"/>
                <a:gd name="connsiteY4" fmla="*/ 0 h 169012"/>
                <a:gd name="connsiteX0" fmla="*/ 1287 w 1717413"/>
                <a:gd name="connsiteY0" fmla="*/ 0 h 169012"/>
                <a:gd name="connsiteX1" fmla="*/ 0 w 1717413"/>
                <a:gd name="connsiteY1" fmla="*/ 169012 h 169012"/>
                <a:gd name="connsiteX2" fmla="*/ 1717413 w 1717413"/>
                <a:gd name="connsiteY2" fmla="*/ 160345 h 169012"/>
                <a:gd name="connsiteX3" fmla="*/ 1687077 w 1717413"/>
                <a:gd name="connsiteY3" fmla="*/ 0 h 169012"/>
                <a:gd name="connsiteX4" fmla="*/ 1287 w 1717413"/>
                <a:gd name="connsiteY4" fmla="*/ 0 h 16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413" h="169012">
                  <a:moveTo>
                    <a:pt x="1287" y="0"/>
                  </a:moveTo>
                  <a:lnTo>
                    <a:pt x="0" y="169012"/>
                  </a:lnTo>
                  <a:lnTo>
                    <a:pt x="1717413" y="160345"/>
                  </a:lnTo>
                  <a:lnTo>
                    <a:pt x="1687077" y="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270"/>
            </a:p>
          </p:txBody>
        </p:sp>
        <p:sp>
          <p:nvSpPr>
            <p:cNvPr id="13" name="Freihandform 33">
              <a:extLst>
                <a:ext uri="{FF2B5EF4-FFF2-40B4-BE49-F238E27FC236}">
                  <a16:creationId xmlns:a16="http://schemas.microsoft.com/office/drawing/2014/main" id="{9A469D4B-1237-4DF4-985E-3539C85062A0}"/>
                </a:ext>
              </a:extLst>
            </p:cNvPr>
            <p:cNvSpPr/>
            <p:nvPr/>
          </p:nvSpPr>
          <p:spPr>
            <a:xfrm>
              <a:off x="4500054" y="5416838"/>
              <a:ext cx="1339611" cy="115055"/>
            </a:xfrm>
            <a:custGeom>
              <a:avLst/>
              <a:gdLst>
                <a:gd name="connsiteX0" fmla="*/ 0 w 1716126"/>
                <a:gd name="connsiteY0" fmla="*/ 0 h 169012"/>
                <a:gd name="connsiteX1" fmla="*/ 13001 w 1716126"/>
                <a:gd name="connsiteY1" fmla="*/ 169012 h 169012"/>
                <a:gd name="connsiteX2" fmla="*/ 1716126 w 1716126"/>
                <a:gd name="connsiteY2" fmla="*/ 160345 h 169012"/>
                <a:gd name="connsiteX3" fmla="*/ 1685790 w 1716126"/>
                <a:gd name="connsiteY3" fmla="*/ 0 h 169012"/>
                <a:gd name="connsiteX4" fmla="*/ 0 w 1716126"/>
                <a:gd name="connsiteY4" fmla="*/ 0 h 169012"/>
                <a:gd name="connsiteX0" fmla="*/ 1287 w 1717413"/>
                <a:gd name="connsiteY0" fmla="*/ 0 h 169012"/>
                <a:gd name="connsiteX1" fmla="*/ 0 w 1717413"/>
                <a:gd name="connsiteY1" fmla="*/ 169012 h 169012"/>
                <a:gd name="connsiteX2" fmla="*/ 1717413 w 1717413"/>
                <a:gd name="connsiteY2" fmla="*/ 160345 h 169012"/>
                <a:gd name="connsiteX3" fmla="*/ 1687077 w 1717413"/>
                <a:gd name="connsiteY3" fmla="*/ 0 h 169012"/>
                <a:gd name="connsiteX4" fmla="*/ 1287 w 1717413"/>
                <a:gd name="connsiteY4" fmla="*/ 0 h 16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413" h="169012">
                  <a:moveTo>
                    <a:pt x="1287" y="0"/>
                  </a:moveTo>
                  <a:lnTo>
                    <a:pt x="0" y="169012"/>
                  </a:lnTo>
                  <a:lnTo>
                    <a:pt x="1717413" y="160345"/>
                  </a:lnTo>
                  <a:lnTo>
                    <a:pt x="1687077" y="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270"/>
            </a:p>
          </p:txBody>
        </p:sp>
        <p:sp>
          <p:nvSpPr>
            <p:cNvPr id="14" name="Freihandform 33">
              <a:extLst>
                <a:ext uri="{FF2B5EF4-FFF2-40B4-BE49-F238E27FC236}">
                  <a16:creationId xmlns:a16="http://schemas.microsoft.com/office/drawing/2014/main" id="{CB18A1AF-C897-45A8-ACC5-46DCD9D7ED3C}"/>
                </a:ext>
              </a:extLst>
            </p:cNvPr>
            <p:cNvSpPr/>
            <p:nvPr/>
          </p:nvSpPr>
          <p:spPr>
            <a:xfrm>
              <a:off x="4500054" y="5536720"/>
              <a:ext cx="1365099" cy="132545"/>
            </a:xfrm>
            <a:custGeom>
              <a:avLst/>
              <a:gdLst>
                <a:gd name="connsiteX0" fmla="*/ 0 w 1716126"/>
                <a:gd name="connsiteY0" fmla="*/ 0 h 169012"/>
                <a:gd name="connsiteX1" fmla="*/ 13001 w 1716126"/>
                <a:gd name="connsiteY1" fmla="*/ 169012 h 169012"/>
                <a:gd name="connsiteX2" fmla="*/ 1716126 w 1716126"/>
                <a:gd name="connsiteY2" fmla="*/ 160345 h 169012"/>
                <a:gd name="connsiteX3" fmla="*/ 1685790 w 1716126"/>
                <a:gd name="connsiteY3" fmla="*/ 0 h 169012"/>
                <a:gd name="connsiteX4" fmla="*/ 0 w 1716126"/>
                <a:gd name="connsiteY4" fmla="*/ 0 h 169012"/>
                <a:gd name="connsiteX0" fmla="*/ 1287 w 1717413"/>
                <a:gd name="connsiteY0" fmla="*/ 0 h 169012"/>
                <a:gd name="connsiteX1" fmla="*/ 0 w 1717413"/>
                <a:gd name="connsiteY1" fmla="*/ 169012 h 169012"/>
                <a:gd name="connsiteX2" fmla="*/ 1717413 w 1717413"/>
                <a:gd name="connsiteY2" fmla="*/ 160345 h 169012"/>
                <a:gd name="connsiteX3" fmla="*/ 1687077 w 1717413"/>
                <a:gd name="connsiteY3" fmla="*/ 0 h 169012"/>
                <a:gd name="connsiteX4" fmla="*/ 1287 w 1717413"/>
                <a:gd name="connsiteY4" fmla="*/ 0 h 16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413" h="169012">
                  <a:moveTo>
                    <a:pt x="1287" y="0"/>
                  </a:moveTo>
                  <a:lnTo>
                    <a:pt x="0" y="169012"/>
                  </a:lnTo>
                  <a:lnTo>
                    <a:pt x="1717413" y="160345"/>
                  </a:lnTo>
                  <a:lnTo>
                    <a:pt x="1687077" y="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270"/>
            </a:p>
          </p:txBody>
        </p:sp>
        <p:sp>
          <p:nvSpPr>
            <p:cNvPr id="15" name="Freihandform 33">
              <a:extLst>
                <a:ext uri="{FF2B5EF4-FFF2-40B4-BE49-F238E27FC236}">
                  <a16:creationId xmlns:a16="http://schemas.microsoft.com/office/drawing/2014/main" id="{14C049FB-E987-4D91-8DF4-D86191F35474}"/>
                </a:ext>
              </a:extLst>
            </p:cNvPr>
            <p:cNvSpPr/>
            <p:nvPr/>
          </p:nvSpPr>
          <p:spPr>
            <a:xfrm>
              <a:off x="5865153" y="5155965"/>
              <a:ext cx="1027803" cy="186943"/>
            </a:xfrm>
            <a:custGeom>
              <a:avLst/>
              <a:gdLst>
                <a:gd name="connsiteX0" fmla="*/ 0 w 1716126"/>
                <a:gd name="connsiteY0" fmla="*/ 0 h 169012"/>
                <a:gd name="connsiteX1" fmla="*/ 13001 w 1716126"/>
                <a:gd name="connsiteY1" fmla="*/ 169012 h 169012"/>
                <a:gd name="connsiteX2" fmla="*/ 1716126 w 1716126"/>
                <a:gd name="connsiteY2" fmla="*/ 160345 h 169012"/>
                <a:gd name="connsiteX3" fmla="*/ 1685790 w 1716126"/>
                <a:gd name="connsiteY3" fmla="*/ 0 h 169012"/>
                <a:gd name="connsiteX4" fmla="*/ 0 w 1716126"/>
                <a:gd name="connsiteY4" fmla="*/ 0 h 169012"/>
                <a:gd name="connsiteX0" fmla="*/ 1287 w 1717413"/>
                <a:gd name="connsiteY0" fmla="*/ 0 h 169012"/>
                <a:gd name="connsiteX1" fmla="*/ 0 w 1717413"/>
                <a:gd name="connsiteY1" fmla="*/ 169012 h 169012"/>
                <a:gd name="connsiteX2" fmla="*/ 1717413 w 1717413"/>
                <a:gd name="connsiteY2" fmla="*/ 160345 h 169012"/>
                <a:gd name="connsiteX3" fmla="*/ 1687077 w 1717413"/>
                <a:gd name="connsiteY3" fmla="*/ 0 h 169012"/>
                <a:gd name="connsiteX4" fmla="*/ 1287 w 1717413"/>
                <a:gd name="connsiteY4" fmla="*/ 0 h 16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413" h="169012">
                  <a:moveTo>
                    <a:pt x="1287" y="0"/>
                  </a:moveTo>
                  <a:lnTo>
                    <a:pt x="0" y="169012"/>
                  </a:lnTo>
                  <a:lnTo>
                    <a:pt x="1717413" y="160345"/>
                  </a:lnTo>
                  <a:lnTo>
                    <a:pt x="1687077" y="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perspectiveAbove" fov="0">
                <a:rot lat="20248733" lon="19966411" rev="668908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6" name="Textfeld 19">
              <a:extLst>
                <a:ext uri="{FF2B5EF4-FFF2-40B4-BE49-F238E27FC236}">
                  <a16:creationId xmlns:a16="http://schemas.microsoft.com/office/drawing/2014/main" id="{DD9BE587-612A-40A5-A444-CCE6A3AB314E}"/>
                </a:ext>
              </a:extLst>
            </p:cNvPr>
            <p:cNvSpPr txBox="1"/>
            <p:nvPr/>
          </p:nvSpPr>
          <p:spPr>
            <a:xfrm>
              <a:off x="4415321" y="5203516"/>
              <a:ext cx="1440268" cy="256629"/>
            </a:xfrm>
            <a:prstGeom prst="rect">
              <a:avLst/>
            </a:prstGeom>
            <a:noFill/>
            <a:scene3d>
              <a:camera prst="perspectiveRelaxedModerately">
                <a:rot lat="19527258" lon="20869768" rev="418333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err="1"/>
                <a:t>experiment</a:t>
              </a:r>
              <a:endParaRPr lang="en-US" sz="4800" dirty="0"/>
            </a:p>
          </p:txBody>
        </p:sp>
        <p:sp>
          <p:nvSpPr>
            <p:cNvPr id="17" name="Textfeld 20">
              <a:extLst>
                <a:ext uri="{FF2B5EF4-FFF2-40B4-BE49-F238E27FC236}">
                  <a16:creationId xmlns:a16="http://schemas.microsoft.com/office/drawing/2014/main" id="{8DEDC6B2-2ED8-4A82-9A17-C4893FBC527E}"/>
                </a:ext>
              </a:extLst>
            </p:cNvPr>
            <p:cNvSpPr txBox="1"/>
            <p:nvPr/>
          </p:nvSpPr>
          <p:spPr>
            <a:xfrm>
              <a:off x="4408477" y="5328399"/>
              <a:ext cx="1440268" cy="256629"/>
            </a:xfrm>
            <a:prstGeom prst="rect">
              <a:avLst/>
            </a:prstGeom>
            <a:noFill/>
            <a:scene3d>
              <a:camera prst="perspectiveRelaxedModerately">
                <a:rot lat="19527258" lon="20869768" rev="418333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err="1"/>
                <a:t>areas</a:t>
              </a:r>
              <a:endParaRPr lang="en-US" sz="4800" dirty="0"/>
            </a:p>
          </p:txBody>
        </p:sp>
      </p:grp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A4439F53-9A33-471D-9E57-748CA80656A6}"/>
              </a:ext>
            </a:extLst>
          </p:cNvPr>
          <p:cNvSpPr/>
          <p:nvPr/>
        </p:nvSpPr>
        <p:spPr>
          <a:xfrm>
            <a:off x="5573539" y="1367763"/>
            <a:ext cx="4318606" cy="118137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9">
            <a:extLst>
              <a:ext uri="{FF2B5EF4-FFF2-40B4-BE49-F238E27FC236}">
                <a16:creationId xmlns:a16="http://schemas.microsoft.com/office/drawing/2014/main" id="{2ACA0B0D-6FE6-4BE9-BE32-8D7DC5977A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224136"/>
              </p:ext>
            </p:extLst>
          </p:nvPr>
        </p:nvGraphicFramePr>
        <p:xfrm>
          <a:off x="93462" y="3429000"/>
          <a:ext cx="8208275" cy="297433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3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812">
                  <a:extLst>
                    <a:ext uri="{9D8B030D-6E8A-4147-A177-3AD203B41FA5}">
                      <a16:colId xmlns:a16="http://schemas.microsoft.com/office/drawing/2014/main" val="437634567"/>
                    </a:ext>
                  </a:extLst>
                </a:gridCol>
              </a:tblGrid>
              <a:tr h="720929">
                <a:tc>
                  <a:txBody>
                    <a:bodyPr/>
                    <a:lstStyle/>
                    <a:p>
                      <a:r>
                        <a:rPr lang="de-DE" dirty="0"/>
                        <a:t>Ion </a:t>
                      </a:r>
                      <a:r>
                        <a:rPr lang="de-DE" dirty="0" err="1"/>
                        <a:t>acceleration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Electron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acceleration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340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/>
                        <a:t>protons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carbons</a:t>
                      </a:r>
                      <a:endParaRPr lang="de-DE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de-DE" dirty="0" err="1">
                          <a:sym typeface="Wingdings" panose="05000000000000000000" pitchFamily="2" charset="2"/>
                        </a:rPr>
                        <a:t>targetry</a:t>
                      </a:r>
                      <a:r>
                        <a:rPr lang="de-DE" dirty="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de-DE" dirty="0" err="1">
                          <a:sym typeface="Wingdings" panose="05000000000000000000" pitchFamily="2" charset="2"/>
                        </a:rPr>
                        <a:t>detectors</a:t>
                      </a:r>
                      <a:r>
                        <a:rPr lang="de-DE" dirty="0">
                          <a:sym typeface="Wingdings" panose="05000000000000000000" pitchFamily="2" charset="2"/>
                        </a:rPr>
                        <a:t>,</a:t>
                      </a:r>
                      <a:br>
                        <a:rPr lang="de-DE" dirty="0">
                          <a:sym typeface="Wingdings" panose="05000000000000000000" pitchFamily="2" charset="2"/>
                        </a:rPr>
                      </a:br>
                      <a:r>
                        <a:rPr lang="de-DE" dirty="0" err="1">
                          <a:sym typeface="Wingdings" panose="05000000000000000000" pitchFamily="2" charset="2"/>
                        </a:rPr>
                        <a:t>biomedical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applications</a:t>
                      </a:r>
                      <a:endParaRPr lang="de-DE" baseline="0" dirty="0">
                        <a:sym typeface="Wingdings" panose="05000000000000000000" pitchFamily="2" charset="2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e-D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/>
                        <a:t>gold</a:t>
                      </a:r>
                      <a:r>
                        <a:rPr lang="de-DE" dirty="0"/>
                        <a:t>, heavy </a:t>
                      </a:r>
                      <a:r>
                        <a:rPr lang="de-DE" dirty="0" err="1"/>
                        <a:t>ions</a:t>
                      </a:r>
                      <a:endParaRPr lang="de-DE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dirty="0" err="1">
                          <a:sym typeface="Wingdings" panose="05000000000000000000" pitchFamily="2" charset="2"/>
                        </a:rPr>
                        <a:t>nuclear</a:t>
                      </a:r>
                      <a:r>
                        <a:rPr lang="de-DE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dirty="0" err="1">
                          <a:sym typeface="Wingdings" panose="05000000000000000000" pitchFamily="2" charset="2"/>
                        </a:rPr>
                        <a:t>astrophysics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Laser </a:t>
                      </a:r>
                      <a:r>
                        <a:rPr lang="de-DE" dirty="0" err="1"/>
                        <a:t>wakefield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acceleration</a:t>
                      </a:r>
                      <a:endParaRPr lang="de-D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/>
                        <a:t>X-</a:t>
                      </a:r>
                      <a:r>
                        <a:rPr lang="de-DE" baseline="0" dirty="0" err="1"/>
                        <a:t>rays</a:t>
                      </a:r>
                      <a:r>
                        <a:rPr lang="de-DE" baseline="0" dirty="0"/>
                        <a:t> via </a:t>
                      </a:r>
                      <a:r>
                        <a:rPr lang="de-DE" dirty="0" err="1"/>
                        <a:t>betatron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or</a:t>
                      </a:r>
                      <a:br>
                        <a:rPr lang="de-DE" baseline="0" dirty="0"/>
                      </a:br>
                      <a:r>
                        <a:rPr lang="de-DE" baseline="0" dirty="0"/>
                        <a:t>Thomson </a:t>
                      </a:r>
                      <a:r>
                        <a:rPr lang="de-DE" baseline="0" dirty="0" err="1"/>
                        <a:t>backscattering</a:t>
                      </a:r>
                      <a:endParaRPr lang="de-DE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accelerator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research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,</a:t>
                      </a:r>
                      <a:br>
                        <a:rPr lang="de-DE" baseline="0" dirty="0">
                          <a:sym typeface="Wingdings" panose="05000000000000000000" pitchFamily="2" charset="2"/>
                        </a:rPr>
                      </a:b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biomedical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imaging</a:t>
                      </a:r>
                      <a:endParaRPr lang="de-DE" baseline="0" dirty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>
                          <a:sym typeface="Wingdings" panose="05000000000000000000" pitchFamily="2" charset="2"/>
                        </a:rPr>
                        <a:t>Strong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field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QED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laser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pulse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characterization</a:t>
                      </a:r>
                      <a:endParaRPr lang="de-DE" baseline="0" dirty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Grafik 22">
            <a:extLst>
              <a:ext uri="{FF2B5EF4-FFF2-40B4-BE49-F238E27FC236}">
                <a16:creationId xmlns:a16="http://schemas.microsoft.com/office/drawing/2014/main" id="{0C0CE891-48BF-4499-849D-75F795B7A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623" y="3517505"/>
            <a:ext cx="3603965" cy="269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94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D958-0F3B-4AD6-9ECD-86C953AE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958" y="179186"/>
            <a:ext cx="8069442" cy="684117"/>
          </a:xfrm>
        </p:spPr>
        <p:txBody>
          <a:bodyPr/>
          <a:lstStyle/>
          <a:p>
            <a:r>
              <a:rPr lang="de-DE" dirty="0"/>
              <a:t>Tango </a:t>
            </a:r>
            <a:r>
              <a:rPr lang="de-DE" dirty="0" err="1"/>
              <a:t>infrastructure</a:t>
            </a:r>
            <a:r>
              <a:rPr lang="de-DE" dirty="0"/>
              <a:t> </a:t>
            </a:r>
            <a:r>
              <a:rPr lang="de-DE" dirty="0" err="1"/>
              <a:t>overview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7AD9B-1E9B-49F6-882D-EA824E16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56BB-CDD1-4BD3-AD9C-9F661748B9E3}" type="datetimeyyyy">
              <a:rPr lang="en-DE" smtClean="0"/>
              <a:t>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12146-C510-4C80-8903-7720563CC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B5288-EF09-4189-AD1C-21D2C216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5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A8E9368-855A-4DD4-94D5-3416D3E87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2757" y="1313411"/>
            <a:ext cx="11299336" cy="4954384"/>
          </a:xfrm>
        </p:spPr>
        <p:txBody>
          <a:bodyPr>
            <a:normAutofit lnSpcReduction="10000"/>
          </a:bodyPr>
          <a:lstStyle/>
          <a:p>
            <a:r>
              <a:rPr lang="de-DE" dirty="0"/>
              <a:t>Python + </a:t>
            </a:r>
            <a:r>
              <a:rPr lang="de-DE" dirty="0" err="1"/>
              <a:t>PyTango</a:t>
            </a:r>
            <a:r>
              <a:rPr lang="de-DE" dirty="0"/>
              <a:t> </a:t>
            </a:r>
            <a:r>
              <a:rPr lang="de-DE" dirty="0" err="1"/>
              <a:t>only</a:t>
            </a:r>
            <a:endParaRPr lang="de-DE" dirty="0"/>
          </a:p>
          <a:p>
            <a:r>
              <a:rPr lang="de-DE" dirty="0"/>
              <a:t>&gt;800 </a:t>
            </a:r>
            <a:r>
              <a:rPr lang="de-DE" dirty="0" err="1"/>
              <a:t>devices</a:t>
            </a:r>
            <a:r>
              <a:rPr lang="de-DE" dirty="0"/>
              <a:t> on 5 TANGO_HOSTs</a:t>
            </a:r>
          </a:p>
          <a:p>
            <a:r>
              <a:rPr lang="de-DE" dirty="0"/>
              <a:t>9 VMs (</a:t>
            </a:r>
            <a:r>
              <a:rPr lang="de-DE" dirty="0" err="1"/>
              <a:t>AlmaLinux</a:t>
            </a:r>
            <a:r>
              <a:rPr lang="de-DE" dirty="0"/>
              <a:t>)</a:t>
            </a:r>
          </a:p>
          <a:p>
            <a:r>
              <a:rPr lang="de-DE" dirty="0"/>
              <a:t>~40 Windows </a:t>
            </a:r>
            <a:r>
              <a:rPr lang="de-DE" dirty="0" err="1"/>
              <a:t>hosts</a:t>
            </a:r>
            <a:r>
              <a:rPr lang="de-DE" dirty="0"/>
              <a:t> </a:t>
            </a:r>
          </a:p>
          <a:p>
            <a:r>
              <a:rPr lang="de-DE" dirty="0"/>
              <a:t>9 Raspberry Pis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Limited </a:t>
            </a:r>
            <a:r>
              <a:rPr lang="de-DE" b="1" dirty="0" err="1"/>
              <a:t>work</a:t>
            </a:r>
            <a:r>
              <a:rPr lang="de-DE" b="1" dirty="0"/>
              <a:t> </a:t>
            </a:r>
            <a:r>
              <a:rPr lang="de-DE" b="1" dirty="0" err="1"/>
              <a:t>force</a:t>
            </a:r>
            <a:endParaRPr lang="de-DE" b="1" dirty="0"/>
          </a:p>
          <a:p>
            <a:r>
              <a:rPr lang="de-DE" dirty="0"/>
              <a:t>Laser </a:t>
            </a:r>
            <a:r>
              <a:rPr lang="de-DE" dirty="0" err="1"/>
              <a:t>is</a:t>
            </a:r>
            <a:r>
              <a:rPr lang="de-DE" dirty="0"/>
              <a:t> „</a:t>
            </a:r>
            <a:r>
              <a:rPr lang="de-DE" dirty="0" err="1"/>
              <a:t>student</a:t>
            </a:r>
            <a:r>
              <a:rPr lang="de-DE" dirty="0"/>
              <a:t>-run“</a:t>
            </a:r>
          </a:p>
          <a:p>
            <a:r>
              <a:rPr lang="de-DE" dirty="0"/>
              <a:t>Tango </a:t>
            </a:r>
            <a:r>
              <a:rPr lang="de-DE" dirty="0" err="1"/>
              <a:t>maintenance</a:t>
            </a:r>
            <a:r>
              <a:rPr lang="de-DE" dirty="0"/>
              <a:t> +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PhD </a:t>
            </a:r>
            <a:r>
              <a:rPr lang="de-DE" dirty="0" err="1"/>
              <a:t>students</a:t>
            </a:r>
            <a:r>
              <a:rPr lang="de-DE" dirty="0"/>
              <a:t> and </a:t>
            </a:r>
            <a:r>
              <a:rPr lang="de-DE" dirty="0" err="1"/>
              <a:t>student</a:t>
            </a:r>
            <a:r>
              <a:rPr lang="de-DE" dirty="0"/>
              <a:t> </a:t>
            </a:r>
            <a:r>
              <a:rPr lang="de-DE" dirty="0" err="1"/>
              <a:t>assistants</a:t>
            </a:r>
            <a:endParaRPr lang="de-DE" dirty="0"/>
          </a:p>
          <a:p>
            <a:r>
              <a:rPr lang="de-DE" dirty="0" err="1"/>
              <a:t>good</a:t>
            </a:r>
            <a:r>
              <a:rPr lang="de-DE" dirty="0"/>
              <a:t> support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university</a:t>
            </a:r>
            <a:r>
              <a:rPr lang="de-DE" dirty="0"/>
              <a:t> IT </a:t>
            </a:r>
            <a:r>
              <a:rPr lang="de-DE" dirty="0" err="1"/>
              <a:t>admins</a:t>
            </a:r>
            <a:endParaRPr lang="de-DE" dirty="0"/>
          </a:p>
          <a:p>
            <a:endParaRPr lang="de-DE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8DC3DEEE-9D7D-420C-B861-6CCEDC0E49D3}"/>
              </a:ext>
            </a:extLst>
          </p:cNvPr>
          <p:cNvSpPr txBox="1">
            <a:spLocks/>
          </p:cNvSpPr>
          <p:nvPr/>
        </p:nvSpPr>
        <p:spPr>
          <a:xfrm>
            <a:off x="6172199" y="1313411"/>
            <a:ext cx="5787044" cy="24063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Archiving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on-</a:t>
            </a:r>
            <a:r>
              <a:rPr lang="de-DE" dirty="0" err="1"/>
              <a:t>shot</a:t>
            </a:r>
            <a:r>
              <a:rPr lang="de-DE" dirty="0"/>
              <a:t> (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&lt;1Hz)</a:t>
            </a:r>
          </a:p>
          <a:p>
            <a:pPr lvl="1"/>
            <a:r>
              <a:rPr lang="de-DE" dirty="0"/>
              <a:t>Text </a:t>
            </a:r>
            <a:r>
              <a:rPr lang="de-DE" dirty="0" err="1"/>
              <a:t>files</a:t>
            </a:r>
            <a:r>
              <a:rPr lang="de-DE" dirty="0"/>
              <a:t>, PNGs</a:t>
            </a:r>
          </a:p>
          <a:p>
            <a:pPr lvl="1"/>
            <a:r>
              <a:rPr lang="de-DE" dirty="0"/>
              <a:t>&lt;300GB per </a:t>
            </a:r>
            <a:r>
              <a:rPr lang="de-DE" dirty="0" err="1"/>
              <a:t>day</a:t>
            </a:r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6CE34A-B2C1-413B-992E-DD3625F74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721" y="317438"/>
            <a:ext cx="925502" cy="526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B7041B-DC4D-45CB-A06A-1F6FFC399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806" y="421346"/>
            <a:ext cx="1111396" cy="33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DAD68-8FF0-4807-AFA9-ABA4AD0C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Tango </a:t>
            </a:r>
            <a:r>
              <a:rPr lang="de-DE" dirty="0" err="1"/>
              <a:t>infrastructure</a:t>
            </a:r>
            <a:r>
              <a:rPr lang="de-DE" dirty="0"/>
              <a:t> </a:t>
            </a:r>
            <a:r>
              <a:rPr lang="de-DE" dirty="0" err="1"/>
              <a:t>overview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FC01D-B81F-4E9A-90A3-0272B8F8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E74E-7AAB-4FE6-8C18-0CCF47A0602D}" type="datetimeyyyy">
              <a:rPr lang="en-DE" smtClean="0"/>
              <a:t>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A0E66-9CF2-442F-A60D-B60222EA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4B0B9-7EA0-4F15-AA20-A5A4257A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6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BF8F5-EBDD-4C8E-A846-D98F03001F6E}"/>
              </a:ext>
            </a:extLst>
          </p:cNvPr>
          <p:cNvSpPr/>
          <p:nvPr/>
        </p:nvSpPr>
        <p:spPr>
          <a:xfrm>
            <a:off x="966571" y="3151598"/>
            <a:ext cx="1847272" cy="10898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Admin tools</a:t>
            </a:r>
            <a:endParaRPr lang="en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5DF767-FAD7-4087-8AEC-70BEE89A6420}"/>
              </a:ext>
            </a:extLst>
          </p:cNvPr>
          <p:cNvSpPr/>
          <p:nvPr/>
        </p:nvSpPr>
        <p:spPr>
          <a:xfrm>
            <a:off x="6379080" y="3151598"/>
            <a:ext cx="1847272" cy="10898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Monitoring</a:t>
            </a:r>
            <a:endParaRPr lang="en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C1DB7-8724-4FB0-A88D-E5D7CA0DBEC7}"/>
              </a:ext>
            </a:extLst>
          </p:cNvPr>
          <p:cNvSpPr/>
          <p:nvPr/>
        </p:nvSpPr>
        <p:spPr>
          <a:xfrm>
            <a:off x="4248728" y="3151597"/>
            <a:ext cx="1847272" cy="10898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Archiving</a:t>
            </a:r>
            <a:endParaRPr lang="en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9B8E82-1417-45C4-AC31-80B4F320257A}"/>
              </a:ext>
            </a:extLst>
          </p:cNvPr>
          <p:cNvSpPr/>
          <p:nvPr/>
        </p:nvSpPr>
        <p:spPr>
          <a:xfrm>
            <a:off x="8509432" y="3151597"/>
            <a:ext cx="1847272" cy="10898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User / scripted</a:t>
            </a:r>
          </a:p>
          <a:p>
            <a:pPr algn="ctr"/>
            <a:r>
              <a:rPr lang="en-GB" dirty="0"/>
              <a:t>control</a:t>
            </a:r>
            <a:endParaRPr lang="en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9F601-83D5-48DE-884D-748601F74E76}"/>
              </a:ext>
            </a:extLst>
          </p:cNvPr>
          <p:cNvSpPr/>
          <p:nvPr/>
        </p:nvSpPr>
        <p:spPr>
          <a:xfrm>
            <a:off x="3968388" y="2225964"/>
            <a:ext cx="6668655" cy="243577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8A9A50-4636-4EE9-80C1-4773EBCB484F}"/>
              </a:ext>
            </a:extLst>
          </p:cNvPr>
          <p:cNvSpPr txBox="1"/>
          <p:nvPr/>
        </p:nvSpPr>
        <p:spPr>
          <a:xfrm>
            <a:off x="6512851" y="2362013"/>
            <a:ext cx="157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Control system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20375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8790-59A4-4063-940A-F0ED9DC9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279" y="3086941"/>
            <a:ext cx="8069442" cy="684117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Admin tools</a:t>
            </a: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107BF-0DDB-4FB1-89E4-8DD490386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51B7-6FE0-42DD-A97F-A72D6237E1EC}" type="datetimeyyyy">
              <a:rPr lang="en-DE" smtClean="0"/>
              <a:t>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5F497-2F95-47AA-969E-C8A856638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39th Tango Community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1977D-B696-46D5-B94F-1BC705BD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46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D4B84-74F1-48AB-AD10-59E19E5E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Admin tools: </a:t>
            </a:r>
            <a:r>
              <a:rPr lang="de-DE" dirty="0" err="1"/>
              <a:t>StarterToTray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2348F9-E725-4A05-8247-B02761734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68" y="1249279"/>
            <a:ext cx="5733871" cy="5107039"/>
          </a:xfrm>
        </p:spPr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nssm</a:t>
            </a:r>
            <a:r>
              <a:rPr lang="de-DE" dirty="0"/>
              <a:t>“ </a:t>
            </a:r>
            <a:r>
              <a:rPr lang="de-DE" dirty="0" err="1"/>
              <a:t>for</a:t>
            </a:r>
            <a:r>
              <a:rPr lang="de-DE" dirty="0"/>
              <a:t> Starter.exe</a:t>
            </a:r>
          </a:p>
          <a:p>
            <a:pPr lvl="1"/>
            <a:r>
              <a:rPr lang="de-DE" dirty="0" err="1"/>
              <a:t>Console</a:t>
            </a:r>
            <a:r>
              <a:rPr lang="de-DE" dirty="0"/>
              <a:t> not </a:t>
            </a:r>
            <a:r>
              <a:rPr lang="de-DE" dirty="0" err="1"/>
              <a:t>accessible</a:t>
            </a:r>
            <a:endParaRPr lang="de-DE" dirty="0"/>
          </a:p>
          <a:p>
            <a:pPr lvl="1"/>
            <a:r>
              <a:rPr lang="de-DE" dirty="0" err="1"/>
              <a:t>No</a:t>
            </a:r>
            <a:r>
              <a:rPr lang="de-DE" dirty="0"/>
              <a:t> network </a:t>
            </a:r>
            <a:r>
              <a:rPr lang="de-DE" dirty="0" err="1"/>
              <a:t>drive</a:t>
            </a:r>
            <a:r>
              <a:rPr lang="de-DE" dirty="0"/>
              <a:t> </a:t>
            </a:r>
            <a:r>
              <a:rPr lang="de-DE" dirty="0" err="1"/>
              <a:t>mapping</a:t>
            </a:r>
            <a:endParaRPr lang="de-DE" dirty="0"/>
          </a:p>
          <a:p>
            <a:pPr lvl="1"/>
            <a:r>
              <a:rPr lang="de-DE" dirty="0" err="1"/>
              <a:t>Permissions</a:t>
            </a:r>
            <a:r>
              <a:rPr lang="de-DE" dirty="0"/>
              <a:t> different</a:t>
            </a:r>
          </a:p>
          <a:p>
            <a:r>
              <a:rPr lang="de-DE" dirty="0"/>
              <a:t>„</a:t>
            </a:r>
            <a:r>
              <a:rPr lang="de-DE" dirty="0" err="1"/>
              <a:t>StarterToTray</a:t>
            </a:r>
            <a:r>
              <a:rPr lang="de-DE" dirty="0"/>
              <a:t>“</a:t>
            </a:r>
          </a:p>
          <a:p>
            <a:pPr lvl="1"/>
            <a:r>
              <a:rPr lang="de-DE" dirty="0"/>
              <a:t>Keep code </a:t>
            </a:r>
            <a:r>
              <a:rPr lang="de-DE" dirty="0" err="1"/>
              <a:t>running</a:t>
            </a:r>
            <a:r>
              <a:rPr lang="de-DE" dirty="0"/>
              <a:t> in „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“</a:t>
            </a:r>
          </a:p>
          <a:p>
            <a:pPr lvl="1"/>
            <a:r>
              <a:rPr lang="de-DE" dirty="0"/>
              <a:t>But: </a:t>
            </a:r>
            <a:r>
              <a:rPr lang="de-DE" dirty="0" err="1"/>
              <a:t>hide</a:t>
            </a:r>
            <a:r>
              <a:rPr lang="de-DE" dirty="0"/>
              <a:t> in </a:t>
            </a:r>
            <a:r>
              <a:rPr lang="de-DE" dirty="0" err="1"/>
              <a:t>tray</a:t>
            </a:r>
            <a:endParaRPr lang="de-DE" dirty="0"/>
          </a:p>
          <a:p>
            <a:pPr lvl="1"/>
            <a:r>
              <a:rPr lang="de-DE" dirty="0" err="1"/>
              <a:t>Downside</a:t>
            </a:r>
            <a:r>
              <a:rPr lang="de-DE" dirty="0"/>
              <a:t>: </a:t>
            </a:r>
            <a:r>
              <a:rPr lang="de-DE" dirty="0" err="1"/>
              <a:t>start</a:t>
            </a:r>
            <a:r>
              <a:rPr lang="de-DE" dirty="0"/>
              <a:t> after </a:t>
            </a:r>
            <a:r>
              <a:rPr lang="de-DE" dirty="0" err="1"/>
              <a:t>logon</a:t>
            </a:r>
            <a:r>
              <a:rPr lang="de-DE" dirty="0"/>
              <a:t> </a:t>
            </a:r>
            <a:r>
              <a:rPr lang="de-DE" dirty="0" err="1"/>
              <a:t>only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2CA7EF-CCF6-4358-9799-C85DAF46F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4255-BE90-4550-ACC2-4CF95FD700B3}" type="datetimeyyyy">
              <a:rPr lang="en-DE" smtClean="0"/>
              <a:t>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A9885E-8A36-4C6A-AA04-570A4F2B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39th Tango Community Meeting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1F4EA1-9E4C-49C7-BA86-3E6477A23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8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4F2A7E-4975-4013-946D-F59543C9F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14" t="84013"/>
          <a:stretch/>
        </p:blipFill>
        <p:spPr>
          <a:xfrm>
            <a:off x="234138" y="4843124"/>
            <a:ext cx="4648580" cy="145219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101CF0D-1151-4C9B-8567-AFB48C5B22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" t="37152" r="44236"/>
          <a:stretch/>
        </p:blipFill>
        <p:spPr>
          <a:xfrm>
            <a:off x="6116917" y="1985206"/>
            <a:ext cx="5880885" cy="43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DA1B4-CFE4-4610-9738-E7254B8A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Admin tools: </a:t>
            </a:r>
            <a:r>
              <a:rPr lang="de-DE" dirty="0" err="1"/>
              <a:t>deployment</a:t>
            </a:r>
            <a:r>
              <a:rPr lang="de-DE" dirty="0"/>
              <a:t> </a:t>
            </a:r>
            <a:r>
              <a:rPr lang="de-DE" dirty="0" err="1"/>
              <a:t>helper</a:t>
            </a:r>
            <a:r>
              <a:rPr lang="de-DE" dirty="0"/>
              <a:t> „</a:t>
            </a:r>
            <a:r>
              <a:rPr lang="de-DE" dirty="0" err="1"/>
              <a:t>GitMonitor</a:t>
            </a:r>
            <a:r>
              <a:rPr lang="de-DE" dirty="0"/>
              <a:t>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C0DFFF-C532-4337-94EB-727AB7D34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68" y="1249279"/>
            <a:ext cx="5636216" cy="5107039"/>
          </a:xfrm>
        </p:spPr>
        <p:txBody>
          <a:bodyPr>
            <a:normAutofit/>
          </a:bodyPr>
          <a:lstStyle/>
          <a:p>
            <a:r>
              <a:rPr lang="de-DE" dirty="0" err="1"/>
              <a:t>Python+PyTango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Deployment</a:t>
            </a:r>
            <a:r>
              <a:rPr lang="de-DE" dirty="0"/>
              <a:t> == „</a:t>
            </a:r>
            <a:r>
              <a:rPr lang="de-DE" dirty="0" err="1"/>
              <a:t>git</a:t>
            </a:r>
            <a:r>
              <a:rPr lang="de-DE" dirty="0"/>
              <a:t> pull“</a:t>
            </a:r>
          </a:p>
          <a:p>
            <a:pPr lvl="1"/>
            <a:r>
              <a:rPr lang="de-DE" dirty="0" err="1"/>
              <a:t>Tip</a:t>
            </a:r>
            <a:r>
              <a:rPr lang="de-DE" dirty="0"/>
              <a:t>: Use „</a:t>
            </a:r>
            <a:r>
              <a:rPr lang="de-DE" dirty="0" err="1"/>
              <a:t>pip</a:t>
            </a:r>
            <a:r>
              <a:rPr lang="de-DE" dirty="0"/>
              <a:t> </a:t>
            </a:r>
            <a:r>
              <a:rPr lang="de-DE" dirty="0" err="1"/>
              <a:t>install</a:t>
            </a:r>
            <a:r>
              <a:rPr lang="de-DE" dirty="0"/>
              <a:t> –e“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avoid</a:t>
            </a:r>
            <a:r>
              <a:rPr lang="de-DE" dirty="0"/>
              <a:t>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„</a:t>
            </a:r>
            <a:r>
              <a:rPr lang="de-DE" dirty="0" err="1"/>
              <a:t>Lib</a:t>
            </a:r>
            <a:r>
              <a:rPr lang="de-DE" dirty="0"/>
              <a:t>\site-</a:t>
            </a:r>
            <a:r>
              <a:rPr lang="de-DE" dirty="0" err="1"/>
              <a:t>packages</a:t>
            </a:r>
            <a:r>
              <a:rPr lang="de-DE" dirty="0"/>
              <a:t>“</a:t>
            </a:r>
          </a:p>
          <a:p>
            <a:r>
              <a:rPr lang="de-DE" dirty="0" err="1"/>
              <a:t>GitMonitor</a:t>
            </a:r>
            <a:endParaRPr lang="de-DE" dirty="0"/>
          </a:p>
          <a:p>
            <a:pPr lvl="1"/>
            <a:r>
              <a:rPr lang="de-DE" dirty="0"/>
              <a:t>Scan all </a:t>
            </a:r>
            <a:r>
              <a:rPr lang="de-DE" dirty="0" err="1"/>
              <a:t>repositories</a:t>
            </a:r>
            <a:r>
              <a:rPr lang="de-DE" dirty="0"/>
              <a:t> in </a:t>
            </a:r>
            <a:br>
              <a:rPr lang="de-DE" dirty="0"/>
            </a:br>
            <a:r>
              <a:rPr lang="de-DE" dirty="0"/>
              <a:t>„C:\tango-root\</a:t>
            </a:r>
            <a:r>
              <a:rPr lang="de-DE" dirty="0" err="1"/>
              <a:t>tangolib</a:t>
            </a:r>
            <a:r>
              <a:rPr lang="de-DE" dirty="0"/>
              <a:t>“</a:t>
            </a:r>
          </a:p>
          <a:p>
            <a:pPr lvl="1"/>
            <a:r>
              <a:rPr lang="de-DE" dirty="0"/>
              <a:t>Every </a:t>
            </a:r>
            <a:r>
              <a:rPr lang="de-DE" dirty="0" err="1"/>
              <a:t>day</a:t>
            </a:r>
            <a:r>
              <a:rPr lang="de-DE" dirty="0"/>
              <a:t> 5AM do</a:t>
            </a:r>
            <a:br>
              <a:rPr lang="de-DE" dirty="0"/>
            </a:br>
            <a:r>
              <a:rPr lang="de-DE" dirty="0"/>
              <a:t>„</a:t>
            </a:r>
            <a:r>
              <a:rPr lang="de-DE" dirty="0" err="1"/>
              <a:t>git</a:t>
            </a:r>
            <a:r>
              <a:rPr lang="de-DE" dirty="0"/>
              <a:t> pull“ </a:t>
            </a:r>
            <a:r>
              <a:rPr lang="de-DE" dirty="0" err="1"/>
              <a:t>if</a:t>
            </a:r>
            <a:r>
              <a:rPr lang="de-DE" dirty="0"/>
              <a:t> clean </a:t>
            </a:r>
            <a:r>
              <a:rPr lang="de-DE" dirty="0" err="1"/>
              <a:t>state</a:t>
            </a:r>
            <a:endParaRPr lang="de-DE" dirty="0"/>
          </a:p>
          <a:p>
            <a:pPr lvl="1"/>
            <a:r>
              <a:rPr lang="de-DE" dirty="0" err="1"/>
              <a:t>Compile</a:t>
            </a:r>
            <a:r>
              <a:rPr lang="de-DE" dirty="0"/>
              <a:t> </a:t>
            </a:r>
            <a:r>
              <a:rPr lang="de-DE" dirty="0" err="1"/>
              <a:t>central</a:t>
            </a:r>
            <a:r>
              <a:rPr lang="de-DE" dirty="0"/>
              <a:t> </a:t>
            </a:r>
            <a:r>
              <a:rPr lang="de-DE" dirty="0" err="1"/>
              <a:t>table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/>
              <a:t>hosts</a:t>
            </a:r>
            <a:r>
              <a:rPr lang="de-DE" dirty="0"/>
              <a:t> in </a:t>
            </a:r>
            <a:r>
              <a:rPr lang="de-DE" dirty="0" err="1"/>
              <a:t>helper</a:t>
            </a:r>
            <a:r>
              <a:rPr lang="de-DE" dirty="0"/>
              <a:t> </a:t>
            </a:r>
            <a:r>
              <a:rPr lang="de-DE" dirty="0" err="1"/>
              <a:t>device</a:t>
            </a:r>
            <a:r>
              <a:rPr lang="de-DE" dirty="0"/>
              <a:t> (web </a:t>
            </a:r>
            <a:r>
              <a:rPr lang="de-DE" dirty="0" err="1"/>
              <a:t>view</a:t>
            </a:r>
            <a:r>
              <a:rPr lang="de-DE" dirty="0"/>
              <a:t> Python-dash)</a:t>
            </a:r>
          </a:p>
          <a:p>
            <a:r>
              <a:rPr lang="de-DE" dirty="0"/>
              <a:t>(+ </a:t>
            </a:r>
            <a:r>
              <a:rPr lang="de-DE" dirty="0" err="1"/>
              <a:t>manual</a:t>
            </a:r>
            <a:r>
              <a:rPr lang="de-DE" dirty="0"/>
              <a:t> </a:t>
            </a:r>
            <a:r>
              <a:rPr lang="de-DE" dirty="0" err="1"/>
              <a:t>device</a:t>
            </a:r>
            <a:r>
              <a:rPr lang="de-DE" dirty="0"/>
              <a:t> </a:t>
            </a:r>
            <a:r>
              <a:rPr lang="de-DE" dirty="0" err="1"/>
              <a:t>restart</a:t>
            </a:r>
            <a:r>
              <a:rPr lang="de-DE" dirty="0"/>
              <a:t>)</a:t>
            </a:r>
          </a:p>
          <a:p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679EAD-DED2-4345-BE17-0D1EE0E9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FE22-A49B-45C3-919D-97A9E2E06A49}" type="datetimeyyyy">
              <a:rPr lang="en-DE" smtClean="0"/>
              <a:t>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C774BF-3CCB-43D6-AE70-A457F2DA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39th Tango Community Meeting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08B5F1-B833-4215-98A8-F5901045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281-D78D-4D53-839B-D8F07AD77A25}" type="slidenum">
              <a:rPr lang="de-DE" smtClean="0"/>
              <a:t>9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F9786AB-60F4-4077-8AEE-978834044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43" r="14337"/>
          <a:stretch/>
        </p:blipFill>
        <p:spPr>
          <a:xfrm>
            <a:off x="5952120" y="1724405"/>
            <a:ext cx="6134470" cy="340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92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LA_lmu_cd_169.potx" id="{56071E1D-0334-46DC-8ED1-24A877E15DB3}" vid="{2523B47F-9798-4AB8-816D-5212089D3F1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CALA_lmu_cd_169</Template>
  <TotalTime>0</TotalTime>
  <Words>1235</Words>
  <Application>Microsoft Office PowerPoint</Application>
  <PresentationFormat>Widescreen</PresentationFormat>
  <Paragraphs>316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LMU CompatilFact</vt:lpstr>
      <vt:lpstr>Wingdings</vt:lpstr>
      <vt:lpstr>Office</vt:lpstr>
      <vt:lpstr>Overview on the  Tango infrastructure at the Centre for Advanced Laser Applications (CALA)</vt:lpstr>
      <vt:lpstr>ATLAS-3000 laser and experiments</vt:lpstr>
      <vt:lpstr>ATLAS-3000 laser and experiments</vt:lpstr>
      <vt:lpstr>ATLAS-3000 laser and experiments</vt:lpstr>
      <vt:lpstr>Tango infrastructure overview</vt:lpstr>
      <vt:lpstr>Tango infrastructure overview</vt:lpstr>
      <vt:lpstr>Admin tools</vt:lpstr>
      <vt:lpstr>Admin tools: StarterToTray</vt:lpstr>
      <vt:lpstr>Admin tools: deployment helper „GitMonitor“</vt:lpstr>
      <vt:lpstr>Archiving</vt:lpstr>
      <vt:lpstr>Data Archiving: File structure</vt:lpstr>
      <vt:lpstr>Monitoring</vt:lpstr>
      <vt:lpstr>Monitoring: Taranta dashboards</vt:lpstr>
      <vt:lpstr>System control</vt:lpstr>
      <vt:lpstr>User control: PyQt5/Taurus GUIs</vt:lpstr>
      <vt:lpstr>Scripted control: Active laser drift stabilization</vt:lpstr>
      <vt:lpstr>Scripted control: Active laser drift stabilization</vt:lpstr>
      <vt:lpstr>Scripted Control: Active laser drift stabilization</vt:lpstr>
      <vt:lpstr>Outlook: upcoming projects</vt:lpstr>
      <vt:lpstr>Summary</vt:lpstr>
      <vt:lpstr>System Control: PyQt5/Taurus GUIs</vt:lpstr>
      <vt:lpstr>Data Archiving: Problems and outlook</vt:lpstr>
      <vt:lpstr>Tango infrastructure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Leonard Doyle</dc:creator>
  <cp:lastModifiedBy>Florian Schweiger</cp:lastModifiedBy>
  <cp:revision>129</cp:revision>
  <dcterms:created xsi:type="dcterms:W3CDTF">2021-08-24T10:28:18Z</dcterms:created>
  <dcterms:modified xsi:type="dcterms:W3CDTF">2025-05-21T10:32:26Z</dcterms:modified>
</cp:coreProperties>
</file>