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424" r:id="rId2"/>
    <p:sldId id="312" r:id="rId3"/>
    <p:sldId id="402" r:id="rId4"/>
    <p:sldId id="419" r:id="rId5"/>
    <p:sldId id="404" r:id="rId6"/>
    <p:sldId id="405" r:id="rId7"/>
    <p:sldId id="407" r:id="rId8"/>
    <p:sldId id="408" r:id="rId9"/>
    <p:sldId id="392" r:id="rId10"/>
    <p:sldId id="422" r:id="rId11"/>
    <p:sldId id="423" r:id="rId12"/>
    <p:sldId id="403" r:id="rId13"/>
    <p:sldId id="421" r:id="rId14"/>
    <p:sldId id="409" r:id="rId15"/>
    <p:sldId id="397" r:id="rId16"/>
    <p:sldId id="420" r:id="rId17"/>
    <p:sldId id="401" r:id="rId18"/>
    <p:sldId id="411" r:id="rId19"/>
    <p:sldId id="398" r:id="rId20"/>
    <p:sldId id="399" r:id="rId21"/>
    <p:sldId id="400" r:id="rId22"/>
    <p:sldId id="429" r:id="rId23"/>
    <p:sldId id="406" r:id="rId24"/>
    <p:sldId id="412" r:id="rId25"/>
    <p:sldId id="413" r:id="rId26"/>
    <p:sldId id="415" r:id="rId27"/>
    <p:sldId id="414" r:id="rId28"/>
    <p:sldId id="416" r:id="rId29"/>
    <p:sldId id="417" r:id="rId30"/>
    <p:sldId id="418" r:id="rId31"/>
    <p:sldId id="426" r:id="rId32"/>
    <p:sldId id="427" r:id="rId33"/>
    <p:sldId id="425" r:id="rId34"/>
    <p:sldId id="430" r:id="rId35"/>
    <p:sldId id="431" r:id="rId36"/>
    <p:sldId id="394" r:id="rId37"/>
    <p:sldId id="396" r:id="rId38"/>
    <p:sldId id="428" r:id="rId39"/>
    <p:sldId id="395" r:id="rId40"/>
    <p:sldId id="41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URTEMBOURG Reynald" initials="BR" lastIdx="3" clrIdx="0">
    <p:extLst>
      <p:ext uri="{19B8F6BF-5375-455C-9EA6-DF929625EA0E}">
        <p15:presenceInfo xmlns:p15="http://schemas.microsoft.com/office/powerpoint/2012/main" userId="BOURTEMBOURG Reynal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19" autoAdjust="0"/>
    <p:restoredTop sz="79730" autoAdjust="0"/>
  </p:normalViewPr>
  <p:slideViewPr>
    <p:cSldViewPr>
      <p:cViewPr varScale="1">
        <p:scale>
          <a:sx n="53" d="100"/>
          <a:sy n="53" d="100"/>
        </p:scale>
        <p:origin x="58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4E9C2-978C-4503-BB9C-1C3789E033A9}" type="datetimeFigureOut">
              <a:rPr lang="en-GB" smtClean="0"/>
              <a:pPr/>
              <a:t>20/09/2025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C9A46-ADD0-4A83-A086-5B5B3E44D1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05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tgresql.org/docs/current/external-extensions.html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487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222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897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442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 based GUI for plotting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Exploits the Java extraction library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and multiline plots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49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 based GUI for plotting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Exploits the Java extraction library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and multiline plots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043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 interface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MySQL and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TimescaleDB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backend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359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Qt based GUI using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MathGL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framework for plotting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Exploits the C++ extraction library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Supports multiline and surface plots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452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3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Webapp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plotting HDB++ from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TimescaleDB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back-end in Python &gt;= 3.8?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front-end javascript+preact+d3?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573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91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236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655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044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498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789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148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4486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0226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5951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7177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18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779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 will generate the configuration for the polling and the archiving settings of the </a:t>
            </a:r>
            <a:r>
              <a:rPr lang="en-US" sz="1200" dirty="0" err="1"/>
              <a:t>short_scalar_ro</a:t>
            </a:r>
            <a:r>
              <a:rPr lang="en-US" sz="1200" dirty="0"/>
              <a:t> &amp; </a:t>
            </a:r>
            <a:r>
              <a:rPr lang="en-US" sz="1200" dirty="0" err="1"/>
              <a:t>short_scalar</a:t>
            </a:r>
            <a:r>
              <a:rPr lang="en-US" sz="1200" dirty="0"/>
              <a:t> attribute of all devices of the </a:t>
            </a:r>
            <a:r>
              <a:rPr lang="en-US" sz="1200" dirty="0" err="1"/>
              <a:t>TangoTest</a:t>
            </a:r>
            <a:r>
              <a:rPr lang="en-US" sz="1200" dirty="0"/>
              <a:t> Class.</a:t>
            </a:r>
          </a:p>
          <a:p>
            <a:endParaRPr lang="en-GB" dirty="0"/>
          </a:p>
          <a:p>
            <a:endParaRPr lang="en-GB" dirty="0"/>
          </a:p>
          <a:p>
            <a:r>
              <a:rPr lang="en-US" dirty="0"/>
              <a:t>his is a list of all the "actions" that the script would need to take in order for the archiver to be configured as described in the YAML file.</a:t>
            </a:r>
          </a:p>
          <a:p>
            <a:r>
              <a:rPr lang="en-US" dirty="0"/>
              <a:t>Like the last line of the output says, by default the actions are not actually applied, only listed. For that to happen, the user needs to add the --write option. Make sure that the actions printed are precisely the ones you expect, and then rerun the command with the -w/--write flag: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5521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172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496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0181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0614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8734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TimescaleDB</a:t>
            </a:r>
            <a:r>
              <a:rPr lang="en-US" dirty="0"/>
              <a:t> is a </a:t>
            </a:r>
            <a:r>
              <a:rPr lang="en-US" dirty="0">
                <a:hlinkClick r:id="rId3"/>
              </a:rPr>
              <a:t>Postgres extension</a:t>
            </a:r>
            <a:r>
              <a:rPr lang="en-US" dirty="0"/>
              <a:t> for time series and demanding workloads </a:t>
            </a:r>
          </a:p>
          <a:p>
            <a:r>
              <a:rPr lang="en-US" dirty="0"/>
              <a:t>that ingest and query high volumes of data.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3545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9413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260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851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234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51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904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079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9A46-ADD0-4A83-A086-5B5B3E44D15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9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TANGO_Tag_line_couleu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7381" y="188641"/>
            <a:ext cx="6624736" cy="191133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0992544" y="0"/>
            <a:ext cx="119945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9843127" y="2940913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http://www.tango-controls.org/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28000" t="5000" r="-70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lab.com/tango-controls/hdbpp/libhdbpp-grafana-connecto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lab.com/tango-controls/hdbpp/libhdbpp-tangobrowse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lab.com/tango-controls/hdbpp/ContextManagerGUI" TargetMode="External"/><Relationship Id="rId4" Type="http://schemas.openxmlformats.org/officeDocument/2006/relationships/hyperlink" Target="https://gitlab.com/tango-controls/hdbpp/ContextManager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tgresql.org/docs/current/external-extensions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tigerdata.com/self-hosted/latest/instal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tango-controls/hdbpp" TargetMode="External"/><Relationship Id="rId7" Type="http://schemas.openxmlformats.org/officeDocument/2006/relationships/hyperlink" Target="https://mattermost.hzdr.de/tango-controls/channels/hdbpp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um.tango-controls.org/" TargetMode="External"/><Relationship Id="rId5" Type="http://schemas.openxmlformats.org/officeDocument/2006/relationships/hyperlink" Target="https://gitlab.com/tango-controls/hdbpp/hdbpp-tickets" TargetMode="External"/><Relationship Id="rId4" Type="http://schemas.openxmlformats.org/officeDocument/2006/relationships/hyperlink" Target="https://tango-controls.readthedocs.io/en/latest/tools-and-extensions/archiving/HDB++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lists.tango-controls.org/wws/info/hdbpp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DFAE1-B115-4A8E-8C02-F8AA43713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415431"/>
            <a:ext cx="10363200" cy="1470025"/>
          </a:xfrm>
        </p:spPr>
        <p:txBody>
          <a:bodyPr/>
          <a:lstStyle/>
          <a:p>
            <a:r>
              <a:rPr lang="en-US" b="1" dirty="0"/>
              <a:t>HDB++: The Memory of Tango-Controls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9C2BF8-4788-4CA0-847C-69657A457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7488" y="3789040"/>
            <a:ext cx="8534400" cy="1752600"/>
          </a:xfrm>
        </p:spPr>
        <p:txBody>
          <a:bodyPr/>
          <a:lstStyle/>
          <a:p>
            <a:r>
              <a:rPr lang="en-US" dirty="0"/>
              <a:t>Reynald Bourtembourg - ESRF</a:t>
            </a:r>
          </a:p>
        </p:txBody>
      </p:sp>
    </p:spTree>
    <p:extLst>
      <p:ext uri="{BB962C8B-B14F-4D97-AF65-F5344CB8AC3E}">
        <p14:creationId xmlns:p14="http://schemas.microsoft.com/office/powerpoint/2010/main" val="2024690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-27384"/>
            <a:ext cx="109728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 Archivers &amp; Configurators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4DDA5-459A-4A31-85DF-9C1CF966F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6712"/>
            <a:ext cx="11582400" cy="4349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hdbpp</a:t>
            </a:r>
            <a:r>
              <a:rPr lang="en-US" sz="2800" dirty="0"/>
              <a:t>-es and </a:t>
            </a:r>
            <a:r>
              <a:rPr lang="en-US" sz="2800" dirty="0" err="1"/>
              <a:t>hdbpp</a:t>
            </a:r>
            <a:r>
              <a:rPr lang="en-US" sz="2800" dirty="0"/>
              <a:t>-cm = </a:t>
            </a:r>
            <a:r>
              <a:rPr lang="en-GB" sz="2800" dirty="0"/>
              <a:t>Device servers independent from DB backend</a:t>
            </a:r>
          </a:p>
          <a:p>
            <a:pPr marL="0" indent="0">
              <a:buNone/>
            </a:pPr>
            <a:r>
              <a:rPr lang="en-US" sz="2800" dirty="0"/>
              <a:t>DB backend library dynamically loaded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45FBA4-A6CD-45CD-8750-F51FA31CF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737" y="2007272"/>
            <a:ext cx="7346525" cy="434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 Archivers &amp; Configurators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4DDA5-459A-4A31-85DF-9C1CF966F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Conda</a:t>
            </a:r>
            <a:r>
              <a:rPr lang="en-US" dirty="0"/>
              <a:t> packages available: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hdbpp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hdbpp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-cm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libhdbpp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-timescale</a:t>
            </a:r>
          </a:p>
        </p:txBody>
      </p:sp>
    </p:spTree>
    <p:extLst>
      <p:ext uri="{BB962C8B-B14F-4D97-AF65-F5344CB8AC3E}">
        <p14:creationId xmlns:p14="http://schemas.microsoft.com/office/powerpoint/2010/main" val="1842248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-171400"/>
            <a:ext cx="11031016" cy="144016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 Extraction Libraries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CDDEDC-EA71-4662-BC7F-538110329515}"/>
              </a:ext>
            </a:extLst>
          </p:cNvPr>
          <p:cNvSpPr txBox="1"/>
          <p:nvPr/>
        </p:nvSpPr>
        <p:spPr>
          <a:xfrm>
            <a:off x="821331" y="1268760"/>
            <a:ext cx="10441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/>
              <a:t>pyhdbpp</a:t>
            </a:r>
            <a:r>
              <a:rPr lang="en-US" sz="3200" dirty="0"/>
              <a:t> (</a:t>
            </a:r>
            <a:r>
              <a:rPr lang="en-US" sz="3200" dirty="0" err="1"/>
              <a:t>libhdbpp</a:t>
            </a:r>
            <a:r>
              <a:rPr lang="en-US" sz="3200" dirty="0"/>
              <a:t>-python)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Java Extraction Library (can be used from </a:t>
            </a:r>
            <a:r>
              <a:rPr lang="en-US" sz="3200" dirty="0" err="1"/>
              <a:t>Matlab</a:t>
            </a:r>
            <a:r>
              <a:rPr lang="en-US" sz="32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C++ Extraction Library (only MySQL?)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2872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-171400"/>
            <a:ext cx="11031016" cy="144016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pyhdbpp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CDDEDC-EA71-4662-BC7F-538110329515}"/>
              </a:ext>
            </a:extLst>
          </p:cNvPr>
          <p:cNvSpPr txBox="1"/>
          <p:nvPr/>
        </p:nvSpPr>
        <p:spPr>
          <a:xfrm>
            <a:off x="263352" y="4174048"/>
            <a:ext cx="11031016" cy="1631216"/>
          </a:xfrm>
          <a:prstGeom prst="rect">
            <a:avLst/>
          </a:prstGeom>
          <a:solidFill>
            <a:schemeClr val="bg1">
              <a:alpha val="2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0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pyhdbpp</a:t>
            </a:r>
            <a:endParaRPr lang="en-US" sz="20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pyhdbpp.get_default_reader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sz="20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rd.get_attribute_values</a:t>
            </a:r>
            <a:r>
              <a:rPr lang="fr-FR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('sr/</a:t>
            </a:r>
            <a:r>
              <a:rPr lang="fr-FR" sz="20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</a:t>
            </a:r>
            <a:r>
              <a:rPr lang="fr-FR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/01/pressure',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'2023-06-03','2023-06-04')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Out: ((1685782812.169, 1.4e-08, 0),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(1685782842.011, 1.5e-08, 0), …</a:t>
            </a:r>
            <a:endParaRPr lang="en-US" sz="36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C722BA-D4F3-46CB-912D-39B0DD4FA48E}"/>
              </a:ext>
            </a:extLst>
          </p:cNvPr>
          <p:cNvSpPr/>
          <p:nvPr/>
        </p:nvSpPr>
        <p:spPr>
          <a:xfrm>
            <a:off x="263352" y="945305"/>
            <a:ext cx="100091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LiberationSans"/>
              </a:rPr>
              <a:t>Python3 package for data extraction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pip3 install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pyhdbpp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LiberationSans"/>
              </a:rPr>
              <a:t>● Common API for MariaDB, MySQL and </a:t>
            </a:r>
            <a:r>
              <a:rPr lang="en-US" sz="2400" dirty="0" err="1">
                <a:latin typeface="LiberationSans"/>
              </a:rPr>
              <a:t>TimeScaleDB</a:t>
            </a:r>
            <a:endParaRPr lang="en-US" sz="2400" dirty="0">
              <a:latin typeface="LiberationSans"/>
            </a:endParaRPr>
          </a:p>
          <a:p>
            <a:r>
              <a:rPr lang="en-US" sz="2400" dirty="0">
                <a:latin typeface="LiberationSans"/>
              </a:rPr>
              <a:t>● </a:t>
            </a:r>
            <a:r>
              <a:rPr lang="en-US" sz="2400" dirty="0" err="1">
                <a:latin typeface="LiberationSans"/>
              </a:rPr>
              <a:t>AbstractReader</a:t>
            </a:r>
            <a:r>
              <a:rPr lang="en-US" sz="2400" dirty="0">
                <a:latin typeface="LiberationSans"/>
              </a:rPr>
              <a:t> object provides generic extraction interface</a:t>
            </a:r>
          </a:p>
          <a:p>
            <a:r>
              <a:rPr lang="en-US" sz="2400" dirty="0">
                <a:latin typeface="LiberationSans"/>
              </a:rPr>
              <a:t>● Dedicated DB back-end implementation is loaded at runtime</a:t>
            </a:r>
          </a:p>
          <a:p>
            <a:r>
              <a:rPr lang="en-US" sz="2400" dirty="0">
                <a:latin typeface="LiberationSans"/>
              </a:rPr>
              <a:t>● Connection setup is stored in .</a:t>
            </a:r>
            <a:r>
              <a:rPr lang="en-US" sz="2400" dirty="0" err="1">
                <a:latin typeface="LiberationSans"/>
              </a:rPr>
              <a:t>yaml</a:t>
            </a:r>
            <a:r>
              <a:rPr lang="en-US" sz="2400" dirty="0">
                <a:latin typeface="LiberationSans"/>
              </a:rPr>
              <a:t> or Tango properties</a:t>
            </a:r>
          </a:p>
          <a:p>
            <a:r>
              <a:rPr lang="en-US" sz="2400" dirty="0">
                <a:latin typeface="LiberationSans"/>
              </a:rPr>
              <a:t>● Taurus Widget available! (</a:t>
            </a:r>
            <a:r>
              <a:rPr lang="en-US" sz="2400" dirty="0" err="1">
                <a:latin typeface="LiberationSans"/>
              </a:rPr>
              <a:t>pyqtgraph</a:t>
            </a:r>
            <a:r>
              <a:rPr lang="en-US" sz="2400" dirty="0">
                <a:latin typeface="LiberationSans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4834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7ECEDE4-FDEB-4CC0-9E5C-861CF151FE36}"/>
              </a:ext>
            </a:extLst>
          </p:cNvPr>
          <p:cNvSpPr txBox="1">
            <a:spLocks/>
          </p:cNvSpPr>
          <p:nvPr/>
        </p:nvSpPr>
        <p:spPr>
          <a:xfrm>
            <a:off x="609600" y="-171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 Viewers – Taurus widgets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927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-1714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 Viewers -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jhdbviewer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FD2CB0-5321-428A-9B23-FB9AEF379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3" y="773427"/>
            <a:ext cx="7488833" cy="5784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4752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-171400"/>
            <a:ext cx="585679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 Viewers -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jhdbviewer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D030C8-1A22-4AF3-8C47-6CC62D0DC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11" y="923081"/>
            <a:ext cx="6319777" cy="501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ACD7C9-4822-4E57-B2FF-B848B921C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210" y="3734926"/>
            <a:ext cx="5856790" cy="3015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9BAC2F-4C4A-404E-942B-05525697F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9153" y="115001"/>
            <a:ext cx="5278056" cy="3385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0640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-1714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 Viewers – eGiga2m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BF6FA9-4F4F-4CFB-8AA9-40620ADB0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840352"/>
            <a:ext cx="7534707" cy="551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F06002-E427-4132-9A52-B923688A05E9}"/>
              </a:ext>
            </a:extLst>
          </p:cNvPr>
          <p:cNvSpPr/>
          <p:nvPr/>
        </p:nvSpPr>
        <p:spPr>
          <a:xfrm>
            <a:off x="7896200" y="908720"/>
            <a:ext cx="4197356" cy="5262979"/>
          </a:xfrm>
          <a:prstGeom prst="rect">
            <a:avLst/>
          </a:prstGeom>
          <a:solidFill>
            <a:schemeClr val="accent5">
              <a:lumMod val="20000"/>
              <a:lumOff val="80000"/>
              <a:alpha val="69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LiberationSans"/>
              </a:rPr>
              <a:t>1) Time period selection</a:t>
            </a:r>
          </a:p>
          <a:p>
            <a:r>
              <a:rPr lang="en-US" sz="2400" dirty="0">
                <a:latin typeface="LiberationSans"/>
              </a:rPr>
              <a:t>2) Time series selection.</a:t>
            </a:r>
          </a:p>
          <a:p>
            <a:r>
              <a:rPr lang="en-US" sz="2400" dirty="0">
                <a:latin typeface="LiberationSans"/>
              </a:rPr>
              <a:t>Strikethrough means time series are not current. A tooltip shows the last date the archiving was active, if available.</a:t>
            </a:r>
          </a:p>
          <a:p>
            <a:r>
              <a:rPr lang="en-US" sz="2400" dirty="0">
                <a:latin typeface="LiberationSans"/>
              </a:rPr>
              <a:t>3) Chart tooltip shows time series numerical value or error explanation</a:t>
            </a:r>
          </a:p>
          <a:p>
            <a:r>
              <a:rPr lang="en-US" sz="2400" dirty="0">
                <a:latin typeface="LiberationSans"/>
              </a:rPr>
              <a:t>4) Legend. Click to hide/show the corresponding curve.</a:t>
            </a:r>
          </a:p>
          <a:p>
            <a:r>
              <a:rPr lang="en-US" sz="2400" dirty="0">
                <a:latin typeface="LiberationSans"/>
              </a:rPr>
              <a:t>A tooltip shows the number of samples and extraction time</a:t>
            </a:r>
          </a:p>
          <a:p>
            <a:r>
              <a:rPr lang="en-US" sz="2400" dirty="0">
                <a:latin typeface="LiberationSans"/>
              </a:rPr>
              <a:t>5) Adjustable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2902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-1714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HDBExtractor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++ GUI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78CA43-E8D1-4BB9-8B5E-466D68C0C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0" y="1237596"/>
            <a:ext cx="5555848" cy="4705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1741A6-2975-48F9-BB53-4C8653C27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802" y="1237597"/>
            <a:ext cx="5555848" cy="4705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6948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1F6326-A40D-4A7B-B49D-579BEFD78A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886121"/>
            <a:ext cx="7488832" cy="5835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7ECEDE4-FDEB-4CC0-9E5C-861CF151FE36}"/>
              </a:ext>
            </a:extLst>
          </p:cNvPr>
          <p:cNvSpPr txBox="1">
            <a:spLocks/>
          </p:cNvSpPr>
          <p:nvPr/>
        </p:nvSpPr>
        <p:spPr>
          <a:xfrm>
            <a:off x="609600" y="-171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 Viewers – Archive Viewer (PostgreSQL)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887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 Overview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3CCCDF-8296-4003-9083-FDE5DA4B7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5" y="1556792"/>
            <a:ext cx="11742669" cy="4193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7ECEDE4-FDEB-4CC0-9E5C-861CF151FE36}"/>
              </a:ext>
            </a:extLst>
          </p:cNvPr>
          <p:cNvSpPr txBox="1">
            <a:spLocks/>
          </p:cNvSpPr>
          <p:nvPr/>
        </p:nvSpPr>
        <p:spPr>
          <a:xfrm>
            <a:off x="609600" y="-171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 Viewers 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archviewer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(web)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2A8FB4-C31F-445C-B668-6A1DA8E29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21" y="740418"/>
            <a:ext cx="10988069" cy="5826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9258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7ECEDE4-FDEB-4CC0-9E5C-861CF151FE36}"/>
              </a:ext>
            </a:extLst>
          </p:cNvPr>
          <p:cNvSpPr txBox="1">
            <a:spLocks/>
          </p:cNvSpPr>
          <p:nvPr/>
        </p:nvSpPr>
        <p:spPr>
          <a:xfrm>
            <a:off x="368896" y="-120549"/>
            <a:ext cx="10972800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 Viewers – Grafana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ED3114-129B-4257-981A-259A5454F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1" y="643222"/>
            <a:ext cx="11350343" cy="557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81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7ECEDE4-FDEB-4CC0-9E5C-861CF151FE36}"/>
              </a:ext>
            </a:extLst>
          </p:cNvPr>
          <p:cNvSpPr txBox="1">
            <a:spLocks/>
          </p:cNvSpPr>
          <p:nvPr/>
        </p:nvSpPr>
        <p:spPr>
          <a:xfrm>
            <a:off x="368896" y="-120549"/>
            <a:ext cx="10972800" cy="8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 Viewers – Grafana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ED3114-129B-4257-981A-259A5454F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02" y="620688"/>
            <a:ext cx="10073595" cy="49448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8F2EB4-A973-4437-B90D-0A8FB72B175F}"/>
              </a:ext>
            </a:extLst>
          </p:cNvPr>
          <p:cNvSpPr/>
          <p:nvPr/>
        </p:nvSpPr>
        <p:spPr>
          <a:xfrm>
            <a:off x="1487488" y="5730105"/>
            <a:ext cx="943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hlinkClick r:id="rId4"/>
              </a:rPr>
              <a:t>https://gitlab.com/tango-controls/hdbpp/libhdbpp-grafana-connector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2887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7ECEDE4-FDEB-4CC0-9E5C-861CF151FE36}"/>
              </a:ext>
            </a:extLst>
          </p:cNvPr>
          <p:cNvSpPr txBox="1">
            <a:spLocks/>
          </p:cNvSpPr>
          <p:nvPr/>
        </p:nvSpPr>
        <p:spPr>
          <a:xfrm>
            <a:off x="609600" y="-24340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 Viewers – Tango Browser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751B7-A8C5-439E-B86A-19E0C05FD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94" y="692696"/>
            <a:ext cx="8776412" cy="5159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AE8171-E3D0-49E0-8217-ABA66F4371B0}"/>
              </a:ext>
            </a:extLst>
          </p:cNvPr>
          <p:cNvSpPr/>
          <p:nvPr/>
        </p:nvSpPr>
        <p:spPr>
          <a:xfrm>
            <a:off x="2032000" y="5934471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https://gitlab.com/tango-controls/hdbpp/libhdbpp-tangobrowser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4942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7ECEDE4-FDEB-4CC0-9E5C-861CF151FE36}"/>
              </a:ext>
            </a:extLst>
          </p:cNvPr>
          <p:cNvSpPr txBox="1">
            <a:spLocks/>
          </p:cNvSpPr>
          <p:nvPr/>
        </p:nvSpPr>
        <p:spPr>
          <a:xfrm>
            <a:off x="609600" y="-171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 Configurator GUI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4350C3-2628-42DB-8708-DA3FC584A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19" y="718442"/>
            <a:ext cx="8945961" cy="5660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9739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7ECEDE4-FDEB-4CC0-9E5C-861CF151FE36}"/>
              </a:ext>
            </a:extLst>
          </p:cNvPr>
          <p:cNvSpPr txBox="1">
            <a:spLocks/>
          </p:cNvSpPr>
          <p:nvPr/>
        </p:nvSpPr>
        <p:spPr>
          <a:xfrm>
            <a:off x="609600" y="-171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 Configurator GUI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4350C3-2628-42DB-8708-DA3FC584A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19" y="718442"/>
            <a:ext cx="8945961" cy="5660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5B429A-743F-4CC7-BE11-4BA2BDA74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1114425"/>
            <a:ext cx="56102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09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7ECEDE4-FDEB-4CC0-9E5C-861CF151FE36}"/>
              </a:ext>
            </a:extLst>
          </p:cNvPr>
          <p:cNvSpPr txBox="1">
            <a:spLocks/>
          </p:cNvSpPr>
          <p:nvPr/>
        </p:nvSpPr>
        <p:spPr>
          <a:xfrm>
            <a:off x="609600" y="-171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 Configurator GUI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89BE5-62E7-410F-8310-83B403215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95" y="821570"/>
            <a:ext cx="9692009" cy="5214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5349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7ECEDE4-FDEB-4CC0-9E5C-861CF151FE36}"/>
              </a:ext>
            </a:extLst>
          </p:cNvPr>
          <p:cNvSpPr txBox="1">
            <a:spLocks/>
          </p:cNvSpPr>
          <p:nvPr/>
        </p:nvSpPr>
        <p:spPr>
          <a:xfrm>
            <a:off x="609600" y="-171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 Diagnostics GUI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D8D424-F472-4C30-B2DC-851D0E55E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697" y="733583"/>
            <a:ext cx="6080606" cy="590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389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7ECEDE4-FDEB-4CC0-9E5C-861CF151FE36}"/>
              </a:ext>
            </a:extLst>
          </p:cNvPr>
          <p:cNvSpPr txBox="1">
            <a:spLocks/>
          </p:cNvSpPr>
          <p:nvPr/>
        </p:nvSpPr>
        <p:spPr>
          <a:xfrm>
            <a:off x="609600" y="-171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 Diagnostics GUI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0FF42E-C7D5-46F6-BEA2-F06064AE8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52" y="892851"/>
            <a:ext cx="5942895" cy="554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720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7ECEDE4-FDEB-4CC0-9E5C-861CF151FE36}"/>
              </a:ext>
            </a:extLst>
          </p:cNvPr>
          <p:cNvSpPr txBox="1">
            <a:spLocks/>
          </p:cNvSpPr>
          <p:nvPr/>
        </p:nvSpPr>
        <p:spPr>
          <a:xfrm>
            <a:off x="609600" y="-171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 Diagnostics GUI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F444E-5927-429A-B869-23B850ACF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78" y="944702"/>
            <a:ext cx="9246244" cy="5342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49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84748" y="22845"/>
            <a:ext cx="6422504" cy="6117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658402-B793-4C09-A5E7-07D34D9F2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88" y="651102"/>
            <a:ext cx="7416824" cy="5705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8095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7ECEDE4-FDEB-4CC0-9E5C-861CF151FE36}"/>
              </a:ext>
            </a:extLst>
          </p:cNvPr>
          <p:cNvSpPr txBox="1">
            <a:spLocks/>
          </p:cNvSpPr>
          <p:nvPr/>
        </p:nvSpPr>
        <p:spPr>
          <a:xfrm>
            <a:off x="609600" y="-171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yaml2archiving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24F97-F256-4201-8EA9-1B8836D84746}"/>
              </a:ext>
            </a:extLst>
          </p:cNvPr>
          <p:cNvSpPr txBox="1"/>
          <p:nvPr/>
        </p:nvSpPr>
        <p:spPr>
          <a:xfrm>
            <a:off x="1127448" y="1412776"/>
            <a:ext cx="10454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Script to ease the configuration of the HDB++ Archiving by using YAML format files in order to add/remove/update archived attributes.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Each YAML file corresponds to one </a:t>
            </a:r>
            <a:r>
              <a:rPr lang="en-US" sz="2400" dirty="0" err="1"/>
              <a:t>HdbEventSubscriber</a:t>
            </a:r>
            <a:r>
              <a:rPr lang="en-US" sz="2400" dirty="0"/>
              <a:t> device and can include the state of the archived attributes with their settings.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https://gitlab.com/tango-controls/hdbpp/yaml2archiving</a:t>
            </a:r>
          </a:p>
        </p:txBody>
      </p:sp>
    </p:spTree>
    <p:extLst>
      <p:ext uri="{BB962C8B-B14F-4D97-AF65-F5344CB8AC3E}">
        <p14:creationId xmlns:p14="http://schemas.microsoft.com/office/powerpoint/2010/main" val="417467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7ECEDE4-FDEB-4CC0-9E5C-861CF151FE36}"/>
              </a:ext>
            </a:extLst>
          </p:cNvPr>
          <p:cNvSpPr txBox="1">
            <a:spLocks/>
          </p:cNvSpPr>
          <p:nvPr/>
        </p:nvSpPr>
        <p:spPr>
          <a:xfrm>
            <a:off x="609600" y="-171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yaml2archiving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C84FD-8183-4905-9A13-6BAE3D661836}"/>
              </a:ext>
            </a:extLst>
          </p:cNvPr>
          <p:cNvSpPr txBox="1"/>
          <p:nvPr/>
        </p:nvSpPr>
        <p:spPr>
          <a:xfrm>
            <a:off x="2902968" y="7137358"/>
            <a:ext cx="10166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3D4A003-7D29-4750-A13A-80BFA6284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496" y="885431"/>
            <a:ext cx="6840760" cy="5262979"/>
          </a:xfrm>
          <a:prstGeom prst="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"g-v-csdb-0.maxiv.lu.se:10000“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manager: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hdb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/config/1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archiver: AUX/KITS/ARCHIVER-01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configuration: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TangoTest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attributes: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short_scalar_ro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archive_period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6000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polling_period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3000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archive_strategy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SERVICE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short_scalar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archive_period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7000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polling_period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3000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archive_rel_change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5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02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7ECEDE4-FDEB-4CC0-9E5C-861CF151FE36}"/>
              </a:ext>
            </a:extLst>
          </p:cNvPr>
          <p:cNvSpPr txBox="1">
            <a:spLocks/>
          </p:cNvSpPr>
          <p:nvPr/>
        </p:nvSpPr>
        <p:spPr>
          <a:xfrm>
            <a:off x="609600" y="-31541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yaml2archiving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C84FD-8183-4905-9A13-6BAE3D661836}"/>
              </a:ext>
            </a:extLst>
          </p:cNvPr>
          <p:cNvSpPr txBox="1"/>
          <p:nvPr/>
        </p:nvSpPr>
        <p:spPr>
          <a:xfrm>
            <a:off x="2902968" y="7137358"/>
            <a:ext cx="10166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B5DD4FD-9BAA-4FF5-97DA-147F1C359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448" y="620688"/>
            <a:ext cx="9217024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 yaml2archiving path/to/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config.yaml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A02C74-D129-4665-8C5D-746D131829F6}"/>
              </a:ext>
            </a:extLst>
          </p:cNvPr>
          <p:cNvSpPr/>
          <p:nvPr/>
        </p:nvSpPr>
        <p:spPr>
          <a:xfrm>
            <a:off x="1125712" y="1062207"/>
            <a:ext cx="1097280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...</a:t>
            </a:r>
          </a:p>
          <a:p>
            <a:r>
              <a:rPr lang="en-US" dirty="0"/>
              <a:t>CHANGE   tango://g-v-csdb-0.maxiv.lu.se:10000/sys/tg_test/3/short_scalar_ro</a:t>
            </a:r>
          </a:p>
          <a:p>
            <a:r>
              <a:rPr lang="en-US" dirty="0"/>
              <a:t>             </a:t>
            </a:r>
            <a:r>
              <a:rPr lang="en-US" dirty="0" err="1"/>
              <a:t>archive_strategy</a:t>
            </a:r>
            <a:r>
              <a:rPr lang="en-US" dirty="0"/>
              <a:t>: ALWAYS -&gt; SERVICE</a:t>
            </a:r>
          </a:p>
          <a:p>
            <a:r>
              <a:rPr lang="en-US" dirty="0"/>
              <a:t>             </a:t>
            </a:r>
            <a:r>
              <a:rPr lang="en-US" dirty="0" err="1"/>
              <a:t>polling_period</a:t>
            </a:r>
            <a:r>
              <a:rPr lang="en-US" dirty="0"/>
              <a:t>: 2000 -&gt; 3000</a:t>
            </a:r>
          </a:p>
          <a:p>
            <a:r>
              <a:rPr lang="en-US" dirty="0"/>
              <a:t>CHANGE   tango://g-v-csdb-0.maxiv.lu.se:10000/sys/tg_test/4/short_scalar_ro</a:t>
            </a:r>
          </a:p>
          <a:p>
            <a:r>
              <a:rPr lang="en-US" dirty="0"/>
              <a:t>             </a:t>
            </a:r>
            <a:r>
              <a:rPr lang="en-US" dirty="0" err="1"/>
              <a:t>archive_strategy</a:t>
            </a:r>
            <a:r>
              <a:rPr lang="en-US" dirty="0"/>
              <a:t>: ALWAYS -&gt; SERVICE</a:t>
            </a:r>
          </a:p>
          <a:p>
            <a:r>
              <a:rPr lang="en-US" dirty="0"/>
              <a:t>             </a:t>
            </a:r>
            <a:r>
              <a:rPr lang="en-US" dirty="0" err="1"/>
              <a:t>polling_period</a:t>
            </a:r>
            <a:r>
              <a:rPr lang="en-US" dirty="0"/>
              <a:t>: 2000 -&gt; 3000</a:t>
            </a:r>
          </a:p>
          <a:p>
            <a:r>
              <a:rPr lang="en-US" dirty="0"/>
              <a:t>ADD      tango://g-v-csdb-0.maxiv.lu.se:10000/sys/tg_test/1/short_scalar_ro</a:t>
            </a:r>
          </a:p>
          <a:p>
            <a:r>
              <a:rPr lang="en-US" dirty="0"/>
              <a:t>             </a:t>
            </a:r>
            <a:r>
              <a:rPr lang="en-US" dirty="0" err="1"/>
              <a:t>archive_strategy</a:t>
            </a:r>
            <a:r>
              <a:rPr lang="en-US" dirty="0"/>
              <a:t>: SERVICE</a:t>
            </a:r>
          </a:p>
          <a:p>
            <a:r>
              <a:rPr lang="en-US" dirty="0"/>
              <a:t>             </a:t>
            </a:r>
            <a:r>
              <a:rPr lang="en-US" dirty="0" err="1"/>
              <a:t>archive_abs_change</a:t>
            </a:r>
            <a:r>
              <a:rPr lang="en-US" dirty="0"/>
              <a:t>: Not specified</a:t>
            </a:r>
          </a:p>
          <a:p>
            <a:r>
              <a:rPr lang="en-US" dirty="0"/>
              <a:t>             </a:t>
            </a:r>
            <a:r>
              <a:rPr lang="en-US" dirty="0" err="1"/>
              <a:t>archive_rel_change</a:t>
            </a:r>
            <a:r>
              <a:rPr lang="en-US" dirty="0"/>
              <a:t>: Not specified</a:t>
            </a:r>
          </a:p>
          <a:p>
            <a:r>
              <a:rPr lang="en-US" dirty="0"/>
              <a:t>             </a:t>
            </a:r>
            <a:r>
              <a:rPr lang="en-US" dirty="0" err="1"/>
              <a:t>archive_period</a:t>
            </a:r>
            <a:r>
              <a:rPr lang="en-US" dirty="0"/>
              <a:t>: 6000</a:t>
            </a:r>
          </a:p>
          <a:p>
            <a:r>
              <a:rPr lang="en-US" dirty="0"/>
              <a:t>             </a:t>
            </a:r>
            <a:r>
              <a:rPr lang="en-US" dirty="0" err="1"/>
              <a:t>polling_period</a:t>
            </a:r>
            <a:r>
              <a:rPr lang="en-US" dirty="0"/>
              <a:t>: 3000</a:t>
            </a:r>
          </a:p>
          <a:p>
            <a:r>
              <a:rPr lang="en-US" dirty="0"/>
              <a:t>             </a:t>
            </a:r>
            <a:r>
              <a:rPr lang="en-US" dirty="0" err="1"/>
              <a:t>archive_rel_change</a:t>
            </a:r>
            <a:r>
              <a:rPr lang="en-US" dirty="0"/>
              <a:t>: 5</a:t>
            </a:r>
          </a:p>
          <a:p>
            <a:r>
              <a:rPr lang="en-US" dirty="0"/>
              <a:t>REMOVE   tango://g-v-csdb-0.maxiv.lu.se:10000/sys/tg_test1/1/short_scalar_ro	 ** Does not exist in the </a:t>
            </a:r>
            <a:r>
              <a:rPr lang="en-US" dirty="0" err="1"/>
              <a:t>TangoDB</a:t>
            </a:r>
            <a:r>
              <a:rPr lang="en-US" dirty="0"/>
              <a:t> (Cleanup Action)</a:t>
            </a:r>
          </a:p>
          <a:p>
            <a:r>
              <a:rPr lang="en-US" dirty="0"/>
              <a:t>REMOVE   tango://g-v-csdb-0.maxiv.lu.se:10000/sys/tg_test1/1/short_scalar	 ** Does not exist in the </a:t>
            </a:r>
            <a:r>
              <a:rPr lang="en-US" dirty="0" err="1"/>
              <a:t>TangoDB</a:t>
            </a:r>
            <a:r>
              <a:rPr lang="en-US" dirty="0"/>
              <a:t> (Cleanup Action)</a:t>
            </a:r>
          </a:p>
          <a:p>
            <a:r>
              <a:rPr lang="en-US" dirty="0"/>
              <a:t>...</a:t>
            </a:r>
          </a:p>
          <a:p>
            <a:r>
              <a:rPr lang="en-US" dirty="0"/>
              <a:t>=== No changes were made, try the '--write' option to apply. ===</a:t>
            </a:r>
          </a:p>
        </p:txBody>
      </p:sp>
    </p:spTree>
    <p:extLst>
      <p:ext uri="{BB962C8B-B14F-4D97-AF65-F5344CB8AC3E}">
        <p14:creationId xmlns:p14="http://schemas.microsoft.com/office/powerpoint/2010/main" val="3038323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7ECEDE4-FDEB-4CC0-9E5C-861CF151FE36}"/>
              </a:ext>
            </a:extLst>
          </p:cNvPr>
          <p:cNvSpPr txBox="1">
            <a:spLocks/>
          </p:cNvSpPr>
          <p:nvPr/>
        </p:nvSpPr>
        <p:spPr>
          <a:xfrm>
            <a:off x="609600" y="-171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archwizard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792BA3-D72E-4277-825C-8B52B2C5CE94}"/>
              </a:ext>
            </a:extLst>
          </p:cNvPr>
          <p:cNvSpPr txBox="1"/>
          <p:nvPr/>
        </p:nvSpPr>
        <p:spPr>
          <a:xfrm>
            <a:off x="911424" y="1196752"/>
            <a:ext cx="105131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simple web interface to the HDB++ archiving system for monitoring and troubleshooting, not maintenance such as adding and removing attributes.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built using Python, </a:t>
            </a:r>
            <a:r>
              <a:rPr lang="en-US" sz="2400" dirty="0" err="1"/>
              <a:t>FastAPI</a:t>
            </a:r>
            <a:r>
              <a:rPr lang="en-US" sz="2400" dirty="0"/>
              <a:t>, Jinja2 and </a:t>
            </a:r>
            <a:r>
              <a:rPr lang="en-US" sz="2400" dirty="0" err="1"/>
              <a:t>PyTango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Features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Display archiving statistics and errors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Searching on attributes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Filtering on archivers, attribute name and status (NOK, stopped,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Temporarily starting and stopping archiving of individual attributes</a:t>
            </a:r>
          </a:p>
          <a:p>
            <a:pPr lvl="1"/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https://gitlab.com/tango-controls/hdbpp/archwizard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4209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7ECEDE4-FDEB-4CC0-9E5C-861CF151FE36}"/>
              </a:ext>
            </a:extLst>
          </p:cNvPr>
          <p:cNvSpPr txBox="1">
            <a:spLocks/>
          </p:cNvSpPr>
          <p:nvPr/>
        </p:nvSpPr>
        <p:spPr>
          <a:xfrm>
            <a:off x="609600" y="-24340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HDBContextManager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(GUI &amp; Device Server)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B7391-A119-40DF-A5D6-7BE38976E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680647"/>
            <a:ext cx="6814145" cy="5675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80667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7ECEDE4-FDEB-4CC0-9E5C-861CF151FE36}"/>
              </a:ext>
            </a:extLst>
          </p:cNvPr>
          <p:cNvSpPr txBox="1">
            <a:spLocks/>
          </p:cNvSpPr>
          <p:nvPr/>
        </p:nvSpPr>
        <p:spPr>
          <a:xfrm>
            <a:off x="609600" y="-24340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HDBContextManager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(GUI &amp; Device Server)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B7391-A119-40DF-A5D6-7BE38976E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87" y="714147"/>
            <a:ext cx="5243277" cy="4367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3F2D03-AC8D-4712-A949-12C62765E319}"/>
              </a:ext>
            </a:extLst>
          </p:cNvPr>
          <p:cNvSpPr/>
          <p:nvPr/>
        </p:nvSpPr>
        <p:spPr>
          <a:xfrm>
            <a:off x="1775520" y="5257224"/>
            <a:ext cx="83322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hlinkClick r:id="rId4"/>
              </a:rPr>
              <a:t>https://gitlab.com/tango-controls/hdbpp/ContextManager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hlinkClick r:id="rId5"/>
              </a:rPr>
              <a:t>https://gitlab.com/tango-controls/hdbpp/ContextManagerGUI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60669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Backends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comparison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792" y="1412201"/>
            <a:ext cx="8808416" cy="37444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382DCC-0CC7-4E10-9A29-81BF0C167316}"/>
              </a:ext>
            </a:extLst>
          </p:cNvPr>
          <p:cNvSpPr txBox="1"/>
          <p:nvPr/>
        </p:nvSpPr>
        <p:spPr>
          <a:xfrm>
            <a:off x="1775520" y="535775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Cassandra and </a:t>
            </a:r>
            <a:r>
              <a:rPr lang="en-US" dirty="0" err="1"/>
              <a:t>elasticsearch</a:t>
            </a:r>
            <a:r>
              <a:rPr lang="en-US" dirty="0"/>
              <a:t> HDB++ backends are no longer actively maintained</a:t>
            </a:r>
          </a:p>
        </p:txBody>
      </p:sp>
    </p:spTree>
    <p:extLst>
      <p:ext uri="{BB962C8B-B14F-4D97-AF65-F5344CB8AC3E}">
        <p14:creationId xmlns:p14="http://schemas.microsoft.com/office/powerpoint/2010/main" val="2738648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-27384"/>
            <a:ext cx="10972800" cy="1143000"/>
          </a:xfrm>
        </p:spPr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TimescaleDB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1E8C6A-4DA8-4481-B746-BAF03375F6EB}"/>
              </a:ext>
            </a:extLst>
          </p:cNvPr>
          <p:cNvSpPr/>
          <p:nvPr/>
        </p:nvSpPr>
        <p:spPr>
          <a:xfrm>
            <a:off x="436476" y="1628800"/>
            <a:ext cx="112761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TimescaleDB</a:t>
            </a:r>
            <a:r>
              <a:rPr lang="en-US" sz="2400" dirty="0"/>
              <a:t> is a </a:t>
            </a:r>
            <a:r>
              <a:rPr lang="en-US" sz="2400" dirty="0">
                <a:hlinkClick r:id="rId3"/>
              </a:rPr>
              <a:t>Postgres extension</a:t>
            </a:r>
            <a:r>
              <a:rPr lang="en-US" sz="2400" dirty="0"/>
              <a:t> for time series and demanding workloads </a:t>
            </a:r>
          </a:p>
          <a:p>
            <a:r>
              <a:rPr lang="en-US" sz="2400" dirty="0"/>
              <a:t>that ingest and query high volumes of data.</a:t>
            </a:r>
            <a:endParaRPr lang="en-GB" sz="2400" dirty="0"/>
          </a:p>
          <a:p>
            <a:endParaRPr lang="en-US" sz="2400" b="1" dirty="0"/>
          </a:p>
          <a:p>
            <a:r>
              <a:rPr lang="en-US" sz="2400" b="1" dirty="0"/>
              <a:t>Timescale installation</a:t>
            </a:r>
            <a:r>
              <a:rPr lang="en-US" sz="2400" dirty="0"/>
              <a:t>:</a:t>
            </a:r>
            <a:endParaRPr lang="en-US" sz="2400" dirty="0">
              <a:hlinkClick r:id="rId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hlinkClick r:id="rId4"/>
              </a:rPr>
              <a:t>https://docs.tigerdata.com/self-hosted/latest/install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5722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-27384"/>
            <a:ext cx="109728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 Timescale Deployment @ ESRF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DAE8DA-5C5C-4B9D-B525-83A19F38A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40" y="958557"/>
            <a:ext cx="10624520" cy="4940886"/>
          </a:xfrm>
          <a:prstGeom prst="rect">
            <a:avLst/>
          </a:prstGeom>
          <a:solidFill>
            <a:schemeClr val="bg1">
              <a:alpha val="67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A34A4F-ACDD-4974-B9C1-097CF787FB5B}"/>
              </a:ext>
            </a:extLst>
          </p:cNvPr>
          <p:cNvSpPr txBox="1"/>
          <p:nvPr/>
        </p:nvSpPr>
        <p:spPr>
          <a:xfrm>
            <a:off x="783740" y="597362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Using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barman</a:t>
            </a:r>
            <a:r>
              <a:rPr lang="en-US" sz="2400" dirty="0"/>
              <a:t> for the backups</a:t>
            </a:r>
          </a:p>
        </p:txBody>
      </p:sp>
    </p:spTree>
    <p:extLst>
      <p:ext uri="{BB962C8B-B14F-4D97-AF65-F5344CB8AC3E}">
        <p14:creationId xmlns:p14="http://schemas.microsoft.com/office/powerpoint/2010/main" val="4274554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6826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links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417640"/>
            <a:ext cx="8568952" cy="417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hlinkClick r:id="rId3"/>
              </a:rPr>
              <a:t>https://gitlab.com/tango-controls/hdbpp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hlinkClick r:id="rId4"/>
              </a:rPr>
              <a:t>https://tango-controls.readthedocs.io/en/latest/tools-and-extensions/archiving/HDB++.html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hlinkClick r:id="rId5"/>
              </a:rPr>
              <a:t>https://gitlab.com/tango-controls/hdbpp/hdbpp-tickets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hlinkClick r:id="rId6"/>
              </a:rPr>
              <a:t>https://forum.tango-controls.org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err="1">
                <a:hlinkClick r:id="rId7"/>
              </a:rPr>
              <a:t>hdbpp</a:t>
            </a:r>
            <a:r>
              <a:rPr lang="en-GB" sz="2400" dirty="0">
                <a:hlinkClick r:id="rId7"/>
              </a:rPr>
              <a:t> channel on </a:t>
            </a:r>
            <a:r>
              <a:rPr lang="en-GB" sz="2400" dirty="0" err="1">
                <a:hlinkClick r:id="rId7"/>
              </a:rPr>
              <a:t>Mattermost</a:t>
            </a:r>
            <a:r>
              <a:rPr lang="en-GB" sz="2400" dirty="0">
                <a:hlinkClick r:id="rId7"/>
              </a:rPr>
              <a:t> tango-controls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6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37AC-E235-4E47-BF2D-59703F0E7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7384"/>
            <a:ext cx="10972800" cy="1143000"/>
          </a:xfrm>
        </p:spPr>
        <p:txBody>
          <a:bodyPr/>
          <a:lstStyle/>
          <a:p>
            <a:r>
              <a:rPr lang="en-US" dirty="0"/>
              <a:t>Archive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32F69-5139-4F06-84C3-98E6E99E4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88" y="1166018"/>
            <a:ext cx="10314748" cy="4855270"/>
          </a:xfrm>
          <a:solidFill>
            <a:schemeClr val="bg2">
              <a:alpha val="38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TANGO provides specific event for archiving purposes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The </a:t>
            </a:r>
            <a:r>
              <a:rPr lang="en-US" sz="2800" b="1" dirty="0"/>
              <a:t>archive </a:t>
            </a:r>
            <a:r>
              <a:rPr lang="en-US" sz="2800" dirty="0"/>
              <a:t>event can be sent:</a:t>
            </a:r>
          </a:p>
          <a:p>
            <a:pPr lvl="1"/>
            <a:r>
              <a:rPr lang="en-US" sz="2400" dirty="0"/>
              <a:t>on value change → specify absolute or relative threshold</a:t>
            </a:r>
          </a:p>
          <a:p>
            <a:pPr lvl="1"/>
            <a:r>
              <a:rPr lang="en-US" sz="2400" dirty="0"/>
              <a:t>periodically → specify period</a:t>
            </a:r>
          </a:p>
          <a:p>
            <a:pPr lvl="1"/>
            <a:r>
              <a:rPr lang="en-US" sz="2400" dirty="0"/>
              <a:t>by code (</a:t>
            </a:r>
            <a:r>
              <a:rPr lang="en-US" sz="2400" dirty="0" err="1"/>
              <a:t>push_archive_event</a:t>
            </a:r>
            <a:r>
              <a:rPr lang="en-US" sz="2400" dirty="0"/>
              <a:t>() methods)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Choosing the right thresholds is mandatory:</a:t>
            </a:r>
          </a:p>
          <a:p>
            <a:pPr lvl="1"/>
            <a:r>
              <a:rPr lang="en-US" sz="2400" dirty="0"/>
              <a:t>if the threshold is too large no events are sent → no archiving</a:t>
            </a:r>
          </a:p>
          <a:p>
            <a:pPr lvl="1"/>
            <a:r>
              <a:rPr lang="en-US" sz="2400" dirty="0"/>
              <a:t>if the threshold is too small too many events are sent → “noisy” archiving</a:t>
            </a:r>
          </a:p>
          <a:p>
            <a:pPr lvl="1"/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The right threshold is </a:t>
            </a:r>
            <a:r>
              <a:rPr lang="en-US" sz="2800" b="1" dirty="0"/>
              <a:t>strictly related to the variable/signal </a:t>
            </a:r>
            <a:r>
              <a:rPr lang="en-US" sz="2800" dirty="0"/>
              <a:t>to be archived (type, bandwidth, sampling rate...)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4FB74-4D6A-4058-B1B4-52D69E8BC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13931-AF54-48D2-BEBD-C4F43DA4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69E66-063D-46F6-A8CC-26F37AE44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174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6826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741814"/>
            <a:ext cx="9806880" cy="2448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Many thanks to all the HDB++ contributors!</a:t>
            </a:r>
          </a:p>
          <a:p>
            <a:pPr marL="0" indent="0">
              <a:buNone/>
            </a:pPr>
            <a:r>
              <a:rPr lang="en-GB" sz="2400" dirty="0"/>
              <a:t>Feel free to join us at our regular HDB++ Meetings (1 Zoom meeting every 1 to 2 months)</a:t>
            </a:r>
            <a:br>
              <a:rPr lang="en-GB" sz="2400" dirty="0"/>
            </a:br>
            <a:r>
              <a:rPr lang="en-GB" sz="2400" dirty="0"/>
              <a:t>You can also subscribe to the </a:t>
            </a:r>
            <a:r>
              <a:rPr lang="en-GB" sz="2400" dirty="0" err="1"/>
              <a:t>hdbpp</a:t>
            </a:r>
            <a:r>
              <a:rPr lang="en-GB" sz="2400" dirty="0"/>
              <a:t> mailing list </a:t>
            </a:r>
          </a:p>
          <a:p>
            <a:pPr marL="0" indent="0">
              <a:buNone/>
            </a:pPr>
            <a:r>
              <a:rPr lang="en-GB" sz="2400" dirty="0"/>
              <a:t>  </a:t>
            </a:r>
            <a:r>
              <a:rPr lang="en-GB" sz="2400" dirty="0">
                <a:sym typeface="Wingdings" panose="05000000000000000000" pitchFamily="2" charset="2"/>
              </a:rPr>
              <a:t> </a:t>
            </a:r>
            <a:r>
              <a:rPr lang="en-GB" sz="2400" dirty="0">
                <a:hlinkClick r:id="rId3"/>
              </a:rPr>
              <a:t>https://lists.tango-controls.org/wws/info/hdbpp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84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752"/>
            <a:ext cx="109728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archived?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96AEA-7B6F-4826-8DD0-0EFEDEB93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9301"/>
            <a:ext cx="109728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Attribute value</a:t>
            </a:r>
          </a:p>
          <a:p>
            <a:r>
              <a:rPr lang="en-US" sz="2800" dirty="0"/>
              <a:t>Attribute set value (for RW or WO attributes)</a:t>
            </a:r>
          </a:p>
          <a:p>
            <a:r>
              <a:rPr lang="en-US" sz="2800" dirty="0"/>
              <a:t>Timestamp with microsecond resolution</a:t>
            </a:r>
          </a:p>
          <a:p>
            <a:r>
              <a:rPr lang="en-US" sz="2800" dirty="0"/>
              <a:t>Attribute quality factor (VALID, INVALID, CHANGING, ALARM, WARNING)</a:t>
            </a:r>
          </a:p>
          <a:p>
            <a:r>
              <a:rPr lang="en-US" sz="2800" dirty="0"/>
              <a:t>Error description in case of Exception (in case of consecutive errors, only the first error is stored in HDB)</a:t>
            </a:r>
          </a:p>
          <a:p>
            <a:r>
              <a:rPr lang="en-US" sz="2800" dirty="0"/>
              <a:t>Attribute Configuration (Archive event configuration, </a:t>
            </a:r>
            <a:r>
              <a:rPr lang="en-US" sz="2800" dirty="0" err="1"/>
              <a:t>enum</a:t>
            </a:r>
            <a:r>
              <a:rPr lang="en-US" sz="2800" dirty="0"/>
              <a:t> labels, units related configuration, label, format, description, …)</a:t>
            </a:r>
          </a:p>
        </p:txBody>
      </p:sp>
    </p:spTree>
    <p:extLst>
      <p:ext uri="{BB962C8B-B14F-4D97-AF65-F5344CB8AC3E}">
        <p14:creationId xmlns:p14="http://schemas.microsoft.com/office/powerpoint/2010/main" val="404067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archived?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96AEA-7B6F-4826-8DD0-0EFEDEB93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Events History</a:t>
            </a:r>
          </a:p>
          <a:p>
            <a:pPr lvl="1"/>
            <a:r>
              <a:rPr lang="en-US" dirty="0"/>
              <a:t>attribute archiving add event</a:t>
            </a:r>
          </a:p>
          <a:p>
            <a:pPr lvl="1"/>
            <a:r>
              <a:rPr lang="en-US" dirty="0"/>
              <a:t>attribute archiving start event</a:t>
            </a:r>
          </a:p>
          <a:p>
            <a:pPr lvl="1"/>
            <a:r>
              <a:rPr lang="en-US" dirty="0"/>
              <a:t>attribute archiving stop event</a:t>
            </a:r>
          </a:p>
          <a:p>
            <a:pPr lvl="1"/>
            <a:r>
              <a:rPr lang="en-US" dirty="0"/>
              <a:t>attribute archiving pause event</a:t>
            </a:r>
          </a:p>
          <a:p>
            <a:pPr lvl="1"/>
            <a:r>
              <a:rPr lang="en-US" dirty="0"/>
              <a:t>attribute archiving removal event</a:t>
            </a:r>
          </a:p>
          <a:p>
            <a:pPr lvl="1"/>
            <a:r>
              <a:rPr lang="en-US" dirty="0"/>
              <a:t>attribute archiving crash event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8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Features - TTL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96AEA-7B6F-4826-8DD0-0EFEDEB93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TTL (Time to Live) =&gt; Data can be automatically deleted after a configured period. </a:t>
            </a:r>
          </a:p>
          <a:p>
            <a:pPr lvl="1"/>
            <a:r>
              <a:rPr lang="en-US" dirty="0"/>
              <a:t>Setting per attribute</a:t>
            </a:r>
          </a:p>
          <a:p>
            <a:pPr lvl="1"/>
            <a:r>
              <a:rPr lang="en-US" dirty="0"/>
              <a:t>Deleting expired data delegated to the SQL backend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1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Features – Archiving Strategies &amp; Contexts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0CD7A4-9D4E-4C3C-AF1D-547709511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 can define your own archiving contexts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ALWAYS</a:t>
            </a:r>
          </a:p>
          <a:p>
            <a:pPr lvl="1"/>
            <a:r>
              <a:rPr lang="en-US" dirty="0"/>
              <a:t>RUN</a:t>
            </a:r>
          </a:p>
          <a:p>
            <a:pPr lvl="1"/>
            <a:r>
              <a:rPr lang="en-US" dirty="0"/>
              <a:t>SHUTDOWN</a:t>
            </a:r>
          </a:p>
          <a:p>
            <a:pPr lvl="1"/>
            <a:r>
              <a:rPr lang="en-US" dirty="0"/>
              <a:t>SERVICE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Trick: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NEVER</a:t>
            </a:r>
            <a:r>
              <a:rPr lang="en-US" dirty="0"/>
              <a:t> context could be used to stop archiving temporarily some attributes linked to hardware in maintenance</a:t>
            </a:r>
          </a:p>
        </p:txBody>
      </p:sp>
    </p:spTree>
    <p:extLst>
      <p:ext uri="{BB962C8B-B14F-4D97-AF65-F5344CB8AC3E}">
        <p14:creationId xmlns:p14="http://schemas.microsoft.com/office/powerpoint/2010/main" val="3378994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Tango Workshop @ Icalecps 2025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HDB++ Archivers &amp; Configurators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88" y="1600201"/>
            <a:ext cx="5926224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925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1853</Words>
  <Application>Microsoft Office PowerPoint</Application>
  <PresentationFormat>Widescreen</PresentationFormat>
  <Paragraphs>352</Paragraphs>
  <Slides>40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Courier New</vt:lpstr>
      <vt:lpstr>LiberationSans</vt:lpstr>
      <vt:lpstr>Wingdings</vt:lpstr>
      <vt:lpstr>Office Theme</vt:lpstr>
      <vt:lpstr>HDB++: The Memory of Tango-Controls</vt:lpstr>
      <vt:lpstr>HDB++ Overview</vt:lpstr>
      <vt:lpstr>HDB++ Overview</vt:lpstr>
      <vt:lpstr>Archive Events</vt:lpstr>
      <vt:lpstr>What is archived?</vt:lpstr>
      <vt:lpstr>What is archived?</vt:lpstr>
      <vt:lpstr>Special Features - TTL</vt:lpstr>
      <vt:lpstr>Special Features – Archiving Strategies &amp; Contexts</vt:lpstr>
      <vt:lpstr>HDB++ Archivers &amp; Configurators</vt:lpstr>
      <vt:lpstr>HDB++ Archivers &amp; Configurators</vt:lpstr>
      <vt:lpstr>HDB++ Archivers &amp; Configurators</vt:lpstr>
      <vt:lpstr>HDB++ Extraction Libraries</vt:lpstr>
      <vt:lpstr>pyhdbpp</vt:lpstr>
      <vt:lpstr>PowerPoint Presentation</vt:lpstr>
      <vt:lpstr>HDB++ Viewers - jhdbviewer</vt:lpstr>
      <vt:lpstr>HDB++ Viewers - jhdbviewer</vt:lpstr>
      <vt:lpstr>HDB++ Viewers – eGiga2m</vt:lpstr>
      <vt:lpstr>HDBExtractor++ GUI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HDB++ Backends comparison</vt:lpstr>
      <vt:lpstr>TimescaleDB</vt:lpstr>
      <vt:lpstr>HDB++ Timescale Deployment @ ESRF</vt:lpstr>
      <vt:lpstr>Useful links</vt:lpstr>
      <vt:lpstr>Thank you</vt:lpstr>
    </vt:vector>
  </TitlesOfParts>
  <Company>ESRF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REGIS</dc:creator>
  <cp:lastModifiedBy>Reynald Bourtembourg</cp:lastModifiedBy>
  <cp:revision>374</cp:revision>
  <dcterms:created xsi:type="dcterms:W3CDTF">2013-06-20T07:15:57Z</dcterms:created>
  <dcterms:modified xsi:type="dcterms:W3CDTF">2025-09-20T14:27:43Z</dcterms:modified>
</cp:coreProperties>
</file>