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  <p:sldMasterId id="2147483731" r:id="rId2"/>
    <p:sldMasterId id="2147483670" r:id="rId3"/>
    <p:sldMasterId id="2147483691" r:id="rId4"/>
  </p:sldMasterIdLst>
  <p:notesMasterIdLst>
    <p:notesMasterId r:id="rId23"/>
  </p:notesMasterIdLst>
  <p:sldIdLst>
    <p:sldId id="256" r:id="rId5"/>
    <p:sldId id="274" r:id="rId6"/>
    <p:sldId id="273" r:id="rId7"/>
    <p:sldId id="275" r:id="rId8"/>
    <p:sldId id="277" r:id="rId9"/>
    <p:sldId id="278" r:id="rId10"/>
    <p:sldId id="260" r:id="rId11"/>
    <p:sldId id="279" r:id="rId12"/>
    <p:sldId id="262" r:id="rId13"/>
    <p:sldId id="261" r:id="rId14"/>
    <p:sldId id="280" r:id="rId15"/>
    <p:sldId id="263" r:id="rId16"/>
    <p:sldId id="264" r:id="rId17"/>
    <p:sldId id="265" r:id="rId18"/>
    <p:sldId id="281" r:id="rId19"/>
    <p:sldId id="267" r:id="rId20"/>
    <p:sldId id="271" r:id="rId21"/>
    <p:sldId id="270" r:id="rId22"/>
  </p:sldIdLst>
  <p:sldSz cx="9144000" cy="6858000" type="screen4x3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DC08"/>
    <a:srgbClr val="EFE125"/>
    <a:srgbClr val="FC9804"/>
    <a:srgbClr val="FFCC00"/>
    <a:srgbClr val="3F6BAE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53" autoAdjust="0"/>
    <p:restoredTop sz="86156" autoAdjust="0"/>
  </p:normalViewPr>
  <p:slideViewPr>
    <p:cSldViewPr>
      <p:cViewPr>
        <p:scale>
          <a:sx n="66" d="100"/>
          <a:sy n="66" d="100"/>
        </p:scale>
        <p:origin x="-1842" y="-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90" d="100"/>
          <a:sy n="90" d="100"/>
        </p:scale>
        <p:origin x="-2136" y="103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CC8582-32F8-4511-BE8E-9127F14BA016}" type="datetimeFigureOut">
              <a:rPr lang="fr-FR" smtClean="0"/>
              <a:t>16/11/2020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82F002-206D-4184-B39E-C7D93CBC59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645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 flipH="1">
            <a:off x="3131840" y="4523636"/>
            <a:ext cx="6017581" cy="1065604"/>
          </a:xfrm>
          <a:prstGeom prst="rect">
            <a:avLst/>
          </a:prstGeom>
          <a:solidFill>
            <a:schemeClr val="bg1">
              <a:lumMod val="50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EEDE12"/>
              </a:solidFill>
            </a:endParaRPr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3131840" y="5275833"/>
            <a:ext cx="6012163" cy="0"/>
          </a:xfrm>
          <a:prstGeom prst="line">
            <a:avLst/>
          </a:prstGeom>
          <a:ln w="73025" cmpd="tri">
            <a:solidFill>
              <a:srgbClr val="EEDE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31840" y="4705394"/>
            <a:ext cx="5935803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7047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EIL - fond gris - 3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720000" y="1260000"/>
            <a:ext cx="7920000" cy="4860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1619672" y="743602"/>
            <a:ext cx="7524333" cy="0"/>
          </a:xfrm>
          <a:prstGeom prst="line">
            <a:avLst/>
          </a:prstGeom>
          <a:ln w="38100" cmpd="tri">
            <a:solidFill>
              <a:srgbClr val="F0DC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405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OLEIL - fond gris - 3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2253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EIL - fond gris - 3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720000" y="1260000"/>
            <a:ext cx="7920000" cy="4860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1619672" y="743602"/>
            <a:ext cx="7524333" cy="0"/>
          </a:xfrm>
          <a:prstGeom prst="line">
            <a:avLst/>
          </a:prstGeom>
          <a:ln w="38100" cmpd="tri">
            <a:solidFill>
              <a:srgbClr val="F0DC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5937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LEIL - fond gris - 3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6692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OLEIL - fond gris - 3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720000" y="1260000"/>
            <a:ext cx="7920000" cy="4860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1619672" y="743602"/>
            <a:ext cx="7524333" cy="0"/>
          </a:xfrm>
          <a:prstGeom prst="line">
            <a:avLst/>
          </a:prstGeom>
          <a:ln w="38100" cmpd="tri">
            <a:solidFill>
              <a:srgbClr val="F0DC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9512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OLEIL - fond gris - 3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2826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flipH="1">
            <a:off x="1691680" y="4492805"/>
            <a:ext cx="7452320" cy="1065604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8"/>
          <p:cNvCxnSpPr/>
          <p:nvPr userDrawn="1"/>
        </p:nvCxnSpPr>
        <p:spPr>
          <a:xfrm flipH="1">
            <a:off x="1691680" y="5301208"/>
            <a:ext cx="7452321" cy="0"/>
          </a:xfrm>
          <a:prstGeom prst="line">
            <a:avLst/>
          </a:prstGeom>
          <a:ln w="73025" cmpd="tri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57260" y="4689711"/>
            <a:ext cx="7210800" cy="5652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1356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7211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LEIL - fond blanc - 1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cxnSp>
        <p:nvCxnSpPr>
          <p:cNvPr id="5" name="Connecteur droit 4"/>
          <p:cNvCxnSpPr/>
          <p:nvPr userDrawn="1"/>
        </p:nvCxnSpPr>
        <p:spPr>
          <a:xfrm flipH="1">
            <a:off x="1691680" y="743602"/>
            <a:ext cx="7452326" cy="0"/>
          </a:xfrm>
          <a:prstGeom prst="line">
            <a:avLst/>
          </a:prstGeom>
          <a:ln w="38100" cmpd="tri">
            <a:solidFill>
              <a:srgbClr val="EEDE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3129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EIL - fond blanc - 1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1466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3131840" y="4409665"/>
            <a:ext cx="5935803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694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LEIL - fond blanc - 2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cxnSp>
        <p:nvCxnSpPr>
          <p:cNvPr id="5" name="Connecteur droit 4"/>
          <p:cNvCxnSpPr/>
          <p:nvPr userDrawn="1"/>
        </p:nvCxnSpPr>
        <p:spPr>
          <a:xfrm flipH="1">
            <a:off x="1691680" y="743602"/>
            <a:ext cx="7452326" cy="0"/>
          </a:xfrm>
          <a:prstGeom prst="line">
            <a:avLst/>
          </a:prstGeom>
          <a:ln w="38100" cmpd="tri">
            <a:solidFill>
              <a:srgbClr val="EEDE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14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EIL - fond blanc - 2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141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LEIL - fond blanc - 3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cxnSp>
        <p:nvCxnSpPr>
          <p:cNvPr id="5" name="Connecteur droit 4"/>
          <p:cNvCxnSpPr/>
          <p:nvPr userDrawn="1"/>
        </p:nvCxnSpPr>
        <p:spPr>
          <a:xfrm flipH="1">
            <a:off x="1691680" y="743602"/>
            <a:ext cx="7452326" cy="0"/>
          </a:xfrm>
          <a:prstGeom prst="line">
            <a:avLst/>
          </a:prstGeom>
          <a:ln w="38100" cmpd="tri">
            <a:solidFill>
              <a:srgbClr val="EEDE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3667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LEIL - fond blanc - 3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7903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SOLEIL - fond blanc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cxnSp>
        <p:nvCxnSpPr>
          <p:cNvPr id="5" name="Connecteur droit 4"/>
          <p:cNvCxnSpPr/>
          <p:nvPr userDrawn="1"/>
        </p:nvCxnSpPr>
        <p:spPr>
          <a:xfrm flipH="1">
            <a:off x="1691680" y="743602"/>
            <a:ext cx="7452326" cy="0"/>
          </a:xfrm>
          <a:prstGeom prst="line">
            <a:avLst/>
          </a:prstGeom>
          <a:ln w="38100" cmpd="tri">
            <a:solidFill>
              <a:srgbClr val="EEDE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2893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OLEIL - fond blanc -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1220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92088" y="620688"/>
            <a:ext cx="7772400" cy="1470025"/>
          </a:xfrm>
        </p:spPr>
        <p:txBody>
          <a:bodyPr>
            <a:normAutofit/>
          </a:bodyPr>
          <a:lstStyle>
            <a:lvl1pPr algn="r"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860084" y="6356350"/>
            <a:ext cx="5112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 dirty="0" smtClean="0"/>
              <a:t>XXXXXXX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5104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 flipH="1">
            <a:off x="1691680" y="4492805"/>
            <a:ext cx="7452320" cy="1065604"/>
          </a:xfrm>
          <a:prstGeom prst="rect">
            <a:avLst/>
          </a:prstGeom>
          <a:solidFill>
            <a:srgbClr val="EFE125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1691680" y="5301208"/>
            <a:ext cx="7452321" cy="0"/>
          </a:xfrm>
          <a:prstGeom prst="line">
            <a:avLst/>
          </a:prstGeom>
          <a:ln w="73025" cmpd="tri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3687" y="4699560"/>
            <a:ext cx="7206973" cy="56507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779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5802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EIL - fond gris - 1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720000" y="1260000"/>
            <a:ext cx="7920000" cy="4860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1619672" y="743602"/>
            <a:ext cx="7524333" cy="0"/>
          </a:xfrm>
          <a:prstGeom prst="line">
            <a:avLst/>
          </a:prstGeom>
          <a:ln w="38100" cmpd="tri">
            <a:solidFill>
              <a:srgbClr val="F0DC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9794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EIL - fond gris - 1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8149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EIL - fond gris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720000" y="1260000"/>
            <a:ext cx="7920000" cy="4860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1619672" y="743602"/>
            <a:ext cx="7524333" cy="0"/>
          </a:xfrm>
          <a:prstGeom prst="line">
            <a:avLst/>
          </a:prstGeom>
          <a:ln w="38100" cmpd="tri">
            <a:solidFill>
              <a:srgbClr val="F0DC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3584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EIL - fond gris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3552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6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4" y="5552402"/>
            <a:ext cx="561618" cy="130923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5" y="137898"/>
            <a:ext cx="1680901" cy="757188"/>
          </a:xfrm>
          <a:prstGeom prst="rect">
            <a:avLst/>
          </a:prstGeom>
          <a:effectLst>
            <a:outerShdw blurRad="76200" dist="12700" dir="6600000" sx="103000" sy="103000" algn="l" rotWithShape="0">
              <a:schemeClr val="bg1"/>
            </a:outerShdw>
          </a:effectLst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3132000" y="6372000"/>
            <a:ext cx="576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9466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</p:sldLayoutIdLst>
  <p:timing>
    <p:tnLst>
      <p:par>
        <p:cTn id="1" dur="indefinite" restart="never" nodeType="tmRoot"/>
      </p:par>
    </p:tnLst>
  </p:timing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4" y="613186"/>
            <a:ext cx="6737130" cy="6248144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4" y="5552402"/>
            <a:ext cx="561618" cy="1309236"/>
          </a:xfrm>
          <a:prstGeom prst="rect">
            <a:avLst/>
          </a:prstGeom>
        </p:spPr>
      </p:pic>
      <p:pic>
        <p:nvPicPr>
          <p:cNvPr id="7" name="Picture 2" descr="C:\Users\corona\Desktop\TODO\general\images-png\soleilq [Converti]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87" y="199824"/>
            <a:ext cx="1217101" cy="63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32000" y="6372000"/>
            <a:ext cx="576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109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</p:sldLayoutIdLst>
  <p:timing>
    <p:tnLst>
      <p:par>
        <p:cTn id="1" dur="indefinite" restart="never" nodeType="tmRoot"/>
      </p:par>
    </p:tnLst>
  </p:timing>
  <p:hf sldNum="0" hdr="0"/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728000" y="195673"/>
            <a:ext cx="7211424" cy="5650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0000" y="1260000"/>
            <a:ext cx="7920000" cy="486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4" y="5552402"/>
            <a:ext cx="561618" cy="130923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5840"/>
            <a:ext cx="1224136" cy="55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322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713" r:id="rId2"/>
    <p:sldLayoutId id="2147483685" r:id="rId3"/>
    <p:sldLayoutId id="2147483709" r:id="rId4"/>
    <p:sldLayoutId id="2147483686" r:id="rId5"/>
    <p:sldLayoutId id="2147483710" r:id="rId6"/>
    <p:sldLayoutId id="2147483687" r:id="rId7"/>
    <p:sldLayoutId id="2147483712" r:id="rId8"/>
    <p:sldLayoutId id="2147483699" r:id="rId9"/>
    <p:sldLayoutId id="2147483711" r:id="rId10"/>
    <p:sldLayoutId id="2147483736" r:id="rId11"/>
    <p:sldLayoutId id="2147483737" r:id="rId12"/>
  </p:sldLayoutIdLst>
  <p:timing>
    <p:tnLst>
      <p:par>
        <p:cTn id="1" dur="indefinite" restart="never" nodeType="tmRoot"/>
      </p:par>
    </p:tnLst>
  </p:timing>
  <p:hf sldNum="0" hdr="0"/>
  <p:txStyles>
    <p:titleStyle>
      <a:lvl1pPr algn="r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F0DC08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691680" y="194400"/>
            <a:ext cx="7247120" cy="56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0000" y="1259999"/>
            <a:ext cx="8172480" cy="486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4" y="5552402"/>
            <a:ext cx="561618" cy="1309236"/>
          </a:xfrm>
          <a:prstGeom prst="rect">
            <a:avLst/>
          </a:prstGeom>
        </p:spPr>
      </p:pic>
      <p:pic>
        <p:nvPicPr>
          <p:cNvPr id="8" name="Picture 2" descr="C:\Users\corona\Desktop\TODO\general\images-png\soleilq [Converti]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87" y="199824"/>
            <a:ext cx="1217101" cy="63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ce réservé du pied de page 4"/>
          <p:cNvSpPr txBox="1">
            <a:spLocks/>
          </p:cNvSpPr>
          <p:nvPr userDrawn="1"/>
        </p:nvSpPr>
        <p:spPr>
          <a:xfrm>
            <a:off x="1731789" y="6356350"/>
            <a:ext cx="66566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dirty="0" smtClean="0"/>
              <a:t>XXXXXXX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3132000" y="6372000"/>
            <a:ext cx="576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5113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14" r:id="rId2"/>
    <p:sldLayoutId id="2147483693" r:id="rId3"/>
    <p:sldLayoutId id="2147483705" r:id="rId4"/>
    <p:sldLayoutId id="2147483694" r:id="rId5"/>
    <p:sldLayoutId id="2147483706" r:id="rId6"/>
    <p:sldLayoutId id="2147483695" r:id="rId7"/>
    <p:sldLayoutId id="2147483707" r:id="rId8"/>
    <p:sldLayoutId id="2147483734" r:id="rId9"/>
    <p:sldLayoutId id="2147483735" r:id="rId10"/>
  </p:sldLayoutIdLst>
  <p:timing>
    <p:tnLst>
      <p:par>
        <p:cTn id="1" dur="indefinite" restart="never" nodeType="tmRoot"/>
      </p:par>
    </p:tnLst>
  </p:timing>
  <p:hf sldNum="0" hdr="0"/>
  <p:txStyles>
    <p:titleStyle>
      <a:lvl1pPr algn="r" defTabSz="914400" rtl="0" eaLnBrk="1" latinLnBrk="0" hangingPunct="1">
        <a:spcBef>
          <a:spcPct val="0"/>
        </a:spcBef>
        <a:buNone/>
        <a:defRPr sz="320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8.png"/><Relationship Id="rId5" Type="http://schemas.openxmlformats.org/officeDocument/2006/relationships/image" Target="../media/image23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7.jpe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2.png"/><Relationship Id="rId5" Type="http://schemas.openxmlformats.org/officeDocument/2006/relationships/image" Target="../media/image17.jpe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1.jpeg"/><Relationship Id="rId5" Type="http://schemas.openxmlformats.org/officeDocument/2006/relationships/image" Target="../media/image17.jpeg"/><Relationship Id="rId4" Type="http://schemas.openxmlformats.org/officeDocument/2006/relationships/image" Target="../media/image2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7.jpe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49.pn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12" Type="http://schemas.openxmlformats.org/officeDocument/2006/relationships/image" Target="../media/image4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3.png"/><Relationship Id="rId11" Type="http://schemas.openxmlformats.org/officeDocument/2006/relationships/image" Target="../media/image47.png"/><Relationship Id="rId5" Type="http://schemas.openxmlformats.org/officeDocument/2006/relationships/image" Target="../media/image42.png"/><Relationship Id="rId10" Type="http://schemas.openxmlformats.org/officeDocument/2006/relationships/image" Target="../media/image24.gif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hyperlink" Target="https://www.synchrotron-soleil.fr/fr/emplois/ingenieure-developpement-c" TargetMode="Externa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gif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s://www.synchrotron-soleil.fr/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32.png"/><Relationship Id="rId7" Type="http://schemas.openxmlformats.org/officeDocument/2006/relationships/image" Target="../media/image1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4.png"/><Relationship Id="rId5" Type="http://schemas.openxmlformats.org/officeDocument/2006/relationships/image" Target="../media/image24.gif"/><Relationship Id="rId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8.png"/><Relationship Id="rId5" Type="http://schemas.openxmlformats.org/officeDocument/2006/relationships/image" Target="../media/image23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ICA </a:t>
            </a:r>
            <a:r>
              <a:rPr lang="fr-FR" dirty="0" err="1" smtClean="0"/>
              <a:t>Activities</a:t>
            </a:r>
            <a:r>
              <a:rPr lang="fr-FR" dirty="0" smtClean="0"/>
              <a:t> </a:t>
            </a:r>
            <a:r>
              <a:rPr lang="fr-FR" dirty="0" err="1" smtClean="0"/>
              <a:t>Status</a:t>
            </a:r>
            <a:r>
              <a:rPr lang="fr-FR" dirty="0" smtClean="0"/>
              <a:t> – Tango Meeting 2020 </a:t>
            </a:r>
            <a:r>
              <a:rPr lang="fr-FR" dirty="0" err="1" smtClean="0"/>
              <a:t>November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6575668" y="6494829"/>
            <a:ext cx="25683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Sandra PIERRE-JOSEPH ZEPHIR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88097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User Interfaces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5400600"/>
          </a:xfrm>
        </p:spPr>
        <p:txBody>
          <a:bodyPr>
            <a:normAutofit/>
          </a:bodyPr>
          <a:lstStyle/>
          <a:p>
            <a:r>
              <a:rPr lang="fr-FR" dirty="0" smtClean="0"/>
              <a:t>Command Line </a:t>
            </a:r>
            <a:r>
              <a:rPr lang="fr-FR" dirty="0" err="1" smtClean="0"/>
              <a:t>Spyc</a:t>
            </a:r>
            <a:r>
              <a:rPr lang="fr-FR" dirty="0" smtClean="0"/>
              <a:t> in Python, </a:t>
            </a:r>
            <a:r>
              <a:rPr lang="fr-FR" dirty="0" err="1" smtClean="0"/>
              <a:t>IPython</a:t>
            </a:r>
            <a:endParaRPr lang="fr-FR" dirty="0" smtClean="0"/>
          </a:p>
          <a:p>
            <a:pPr lvl="1"/>
            <a:r>
              <a:rPr lang="fr-FR" dirty="0" err="1" smtClean="0"/>
              <a:t>Used</a:t>
            </a:r>
            <a:r>
              <a:rPr lang="fr-FR" dirty="0" smtClean="0"/>
              <a:t> by 8 </a:t>
            </a:r>
            <a:r>
              <a:rPr lang="fr-FR" dirty="0" err="1" smtClean="0"/>
              <a:t>Beamlines</a:t>
            </a:r>
            <a:r>
              <a:rPr lang="fr-FR" dirty="0" smtClean="0"/>
              <a:t> </a:t>
            </a:r>
          </a:p>
          <a:p>
            <a:pPr lvl="1"/>
            <a:r>
              <a:rPr lang="fr-FR" dirty="0" err="1" smtClean="0"/>
              <a:t>Generics</a:t>
            </a:r>
            <a:r>
              <a:rPr lang="fr-FR" dirty="0" smtClean="0"/>
              <a:t> </a:t>
            </a:r>
            <a:r>
              <a:rPr lang="fr-FR" dirty="0" err="1" smtClean="0"/>
              <a:t>commands</a:t>
            </a:r>
            <a:r>
              <a:rPr lang="fr-FR" dirty="0" smtClean="0"/>
              <a:t> (move, scan …) + </a:t>
            </a:r>
            <a:r>
              <a:rPr lang="fr-FR" dirty="0" err="1" smtClean="0"/>
              <a:t>Beamlines</a:t>
            </a:r>
            <a:r>
              <a:rPr lang="fr-FR" dirty="0" smtClean="0"/>
              <a:t> </a:t>
            </a:r>
            <a:r>
              <a:rPr lang="fr-FR" dirty="0" err="1" smtClean="0"/>
              <a:t>specifics</a:t>
            </a:r>
            <a:r>
              <a:rPr lang="fr-FR" dirty="0" smtClean="0"/>
              <a:t> </a:t>
            </a:r>
            <a:r>
              <a:rPr lang="fr-FR" dirty="0" err="1" smtClean="0"/>
              <a:t>commands</a:t>
            </a:r>
            <a:r>
              <a:rPr lang="fr-FR" dirty="0" smtClean="0"/>
              <a:t> </a:t>
            </a:r>
            <a:r>
              <a:rPr lang="fr-FR" dirty="0" err="1" smtClean="0"/>
              <a:t>developed</a:t>
            </a:r>
            <a:r>
              <a:rPr lang="fr-FR" dirty="0" smtClean="0"/>
              <a:t> by </a:t>
            </a:r>
            <a:r>
              <a:rPr lang="fr-FR" dirty="0" err="1" smtClean="0"/>
              <a:t>themselves</a:t>
            </a:r>
            <a:r>
              <a:rPr lang="fr-FR" dirty="0" smtClean="0"/>
              <a:t> </a:t>
            </a:r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r>
              <a:rPr lang="fr-FR" dirty="0" err="1" smtClean="0"/>
              <a:t>Graphical</a:t>
            </a:r>
            <a:r>
              <a:rPr lang="fr-FR" dirty="0" smtClean="0"/>
              <a:t> </a:t>
            </a:r>
            <a:r>
              <a:rPr lang="fr-FR" dirty="0" err="1" smtClean="0"/>
              <a:t>provided</a:t>
            </a:r>
            <a:r>
              <a:rPr lang="fr-FR" dirty="0" smtClean="0"/>
              <a:t> in JAVA-Swing</a:t>
            </a:r>
          </a:p>
          <a:p>
            <a:pPr lvl="1"/>
            <a:r>
              <a:rPr lang="fr-FR" dirty="0" err="1" smtClean="0"/>
              <a:t>Sequencer</a:t>
            </a:r>
            <a:r>
              <a:rPr lang="fr-FR" dirty="0" smtClean="0"/>
              <a:t> </a:t>
            </a:r>
            <a:r>
              <a:rPr lang="fr-FR" dirty="0" err="1" smtClean="0"/>
              <a:t>tool</a:t>
            </a:r>
            <a:r>
              <a:rPr lang="fr-FR" dirty="0" smtClean="0"/>
              <a:t>  Passerelle (</a:t>
            </a:r>
            <a:r>
              <a:rPr lang="fr-FR" dirty="0" err="1" smtClean="0"/>
              <a:t>SupportSquare</a:t>
            </a:r>
            <a:r>
              <a:rPr lang="fr-FR" dirty="0" smtClean="0"/>
              <a:t>) </a:t>
            </a:r>
          </a:p>
          <a:p>
            <a:pPr lvl="1"/>
            <a:r>
              <a:rPr lang="fr-FR" dirty="0" err="1"/>
              <a:t>Scada</a:t>
            </a:r>
            <a:r>
              <a:rPr lang="fr-FR" dirty="0"/>
              <a:t> </a:t>
            </a:r>
            <a:r>
              <a:rPr lang="fr-FR" dirty="0" err="1"/>
              <a:t>tool</a:t>
            </a:r>
            <a:r>
              <a:rPr lang="fr-FR" dirty="0"/>
              <a:t> </a:t>
            </a:r>
            <a:r>
              <a:rPr lang="fr-FR" dirty="0" err="1"/>
              <a:t>named</a:t>
            </a:r>
            <a:r>
              <a:rPr lang="fr-FR" dirty="0"/>
              <a:t> </a:t>
            </a:r>
            <a:r>
              <a:rPr lang="fr-FR" dirty="0" err="1"/>
              <a:t>Coox</a:t>
            </a:r>
            <a:r>
              <a:rPr lang="fr-FR" dirty="0"/>
              <a:t> (Ordinal Software</a:t>
            </a:r>
            <a:r>
              <a:rPr lang="fr-FR" dirty="0" smtClean="0"/>
              <a:t>)</a:t>
            </a:r>
            <a:endParaRPr lang="fr-FR" dirty="0"/>
          </a:p>
          <a:p>
            <a:pPr lvl="1"/>
            <a:r>
              <a:rPr lang="fr-FR" dirty="0" err="1" smtClean="0"/>
              <a:t>Various</a:t>
            </a:r>
            <a:r>
              <a:rPr lang="fr-FR" dirty="0" smtClean="0"/>
              <a:t> IHM </a:t>
            </a:r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pic>
        <p:nvPicPr>
          <p:cNvPr id="5" name="Picture 2" descr="D:\Tango\avatar-Sandr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313" y="991449"/>
            <a:ext cx="608274" cy="60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:\Tango\avatar-Stephane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401" y="982358"/>
            <a:ext cx="616953" cy="61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e 3"/>
          <p:cNvGrpSpPr/>
          <p:nvPr/>
        </p:nvGrpSpPr>
        <p:grpSpPr>
          <a:xfrm>
            <a:off x="7780149" y="3896283"/>
            <a:ext cx="1393086" cy="1440160"/>
            <a:chOff x="7780149" y="3896283"/>
            <a:chExt cx="1393086" cy="1440160"/>
          </a:xfrm>
        </p:grpSpPr>
        <p:pic>
          <p:nvPicPr>
            <p:cNvPr id="10" name="Picture 2" descr="D:\Tango\avatar-Sandra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0149" y="4077072"/>
              <a:ext cx="608274" cy="608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D:\Tango\avatar-Raphaël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0960" y="4320226"/>
              <a:ext cx="592275" cy="592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Accolade fermante 12"/>
            <p:cNvSpPr/>
            <p:nvPr/>
          </p:nvSpPr>
          <p:spPr>
            <a:xfrm>
              <a:off x="8314903" y="3896283"/>
              <a:ext cx="296138" cy="144016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" name="Rectangle à coins arrondis 6"/>
          <p:cNvSpPr/>
          <p:nvPr/>
        </p:nvSpPr>
        <p:spPr>
          <a:xfrm>
            <a:off x="7107297" y="919441"/>
            <a:ext cx="1784094" cy="7920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113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User Interface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5400600"/>
          </a:xfrm>
        </p:spPr>
        <p:txBody>
          <a:bodyPr>
            <a:normAutofit/>
          </a:bodyPr>
          <a:lstStyle/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r>
              <a:rPr lang="fr-FR" dirty="0" err="1" smtClean="0"/>
              <a:t>Toward</a:t>
            </a:r>
            <a:r>
              <a:rPr lang="fr-FR" dirty="0" smtClean="0"/>
              <a:t> Web Applications</a:t>
            </a:r>
          </a:p>
          <a:p>
            <a:pPr lvl="1"/>
            <a:r>
              <a:rPr lang="fr-FR" dirty="0" smtClean="0"/>
              <a:t>Old </a:t>
            </a:r>
            <a:r>
              <a:rPr lang="fr-FR" dirty="0" err="1" smtClean="0"/>
              <a:t>Rest</a:t>
            </a:r>
            <a:r>
              <a:rPr lang="fr-FR" dirty="0" smtClean="0"/>
              <a:t> API </a:t>
            </a:r>
            <a:r>
              <a:rPr lang="fr-FR" dirty="0" err="1" smtClean="0"/>
              <a:t>available</a:t>
            </a:r>
            <a:r>
              <a:rPr lang="fr-FR" dirty="0" smtClean="0"/>
              <a:t> </a:t>
            </a:r>
            <a:r>
              <a:rPr lang="fr-FR" dirty="0" err="1" smtClean="0"/>
              <a:t>upper</a:t>
            </a:r>
            <a:r>
              <a:rPr lang="fr-FR" dirty="0" smtClean="0"/>
              <a:t> </a:t>
            </a:r>
            <a:r>
              <a:rPr lang="fr-FR" dirty="0" err="1" smtClean="0"/>
              <a:t>Archiving</a:t>
            </a:r>
            <a:r>
              <a:rPr lang="fr-FR" dirty="0" smtClean="0"/>
              <a:t> Service: </a:t>
            </a:r>
          </a:p>
          <a:p>
            <a:pPr lvl="2"/>
            <a:r>
              <a:rPr lang="fr-FR" dirty="0" smtClean="0"/>
              <a:t>Client </a:t>
            </a:r>
            <a:r>
              <a:rPr lang="fr-FR" dirty="0" err="1" smtClean="0"/>
              <a:t>MamboWeb</a:t>
            </a:r>
            <a:r>
              <a:rPr lang="fr-FR" dirty="0" smtClean="0"/>
              <a:t> </a:t>
            </a:r>
            <a:endParaRPr lang="fr-FR" dirty="0"/>
          </a:p>
          <a:p>
            <a:pPr lvl="2"/>
            <a:r>
              <a:rPr lang="fr-FR" dirty="0" err="1" smtClean="0"/>
              <a:t>Some</a:t>
            </a:r>
            <a:r>
              <a:rPr lang="fr-FR" dirty="0" smtClean="0"/>
              <a:t> applications for </a:t>
            </a:r>
            <a:r>
              <a:rPr lang="fr-FR" dirty="0" err="1" smtClean="0"/>
              <a:t>accelerators</a:t>
            </a:r>
            <a:r>
              <a:rPr lang="fr-FR" dirty="0" smtClean="0"/>
              <a:t> people </a:t>
            </a:r>
            <a:r>
              <a:rPr lang="fr-FR" dirty="0" err="1" smtClean="0"/>
              <a:t>developped</a:t>
            </a:r>
            <a:endParaRPr lang="fr-FR" dirty="0" smtClean="0"/>
          </a:p>
          <a:p>
            <a:pPr marL="457200" lvl="1" indent="0">
              <a:buNone/>
            </a:pPr>
            <a:endParaRPr lang="fr-FR" dirty="0" smtClean="0"/>
          </a:p>
          <a:p>
            <a:pPr lvl="1"/>
            <a:r>
              <a:rPr lang="fr-FR" dirty="0" smtClean="0"/>
              <a:t>First </a:t>
            </a:r>
            <a:r>
              <a:rPr lang="fr-FR" dirty="0" err="1" smtClean="0"/>
              <a:t>implementation</a:t>
            </a:r>
            <a:r>
              <a:rPr lang="fr-FR" dirty="0" smtClean="0"/>
              <a:t> of </a:t>
            </a:r>
            <a:r>
              <a:rPr lang="fr-FR" dirty="0" err="1" smtClean="0"/>
              <a:t>Archiving</a:t>
            </a:r>
            <a:r>
              <a:rPr lang="fr-FR" dirty="0" smtClean="0"/>
              <a:t> API in </a:t>
            </a:r>
            <a:r>
              <a:rPr lang="fr-FR" dirty="0" err="1" smtClean="0"/>
              <a:t>GraphQL</a:t>
            </a:r>
            <a:r>
              <a:rPr lang="fr-FR" dirty="0" smtClean="0"/>
              <a:t>	</a:t>
            </a:r>
          </a:p>
          <a:p>
            <a:pPr lvl="1"/>
            <a:r>
              <a:rPr lang="fr-FR" dirty="0" smtClean="0"/>
              <a:t>First </a:t>
            </a:r>
            <a:r>
              <a:rPr lang="fr-FR" dirty="0" err="1" smtClean="0"/>
              <a:t>implementation</a:t>
            </a:r>
            <a:r>
              <a:rPr lang="fr-FR" dirty="0" smtClean="0"/>
              <a:t> of </a:t>
            </a:r>
            <a:r>
              <a:rPr lang="fr-FR" dirty="0" err="1" smtClean="0"/>
              <a:t>Grafana</a:t>
            </a:r>
            <a:r>
              <a:rPr lang="fr-FR" dirty="0" smtClean="0"/>
              <a:t> plugin </a:t>
            </a:r>
            <a:r>
              <a:rPr lang="fr-FR" dirty="0" err="1" smtClean="0"/>
              <a:t>upper</a:t>
            </a:r>
            <a:r>
              <a:rPr lang="fr-FR" dirty="0" smtClean="0"/>
              <a:t> </a:t>
            </a:r>
            <a:r>
              <a:rPr lang="fr-FR" dirty="0" err="1" smtClean="0"/>
              <a:t>Rest</a:t>
            </a:r>
            <a:r>
              <a:rPr lang="fr-FR" dirty="0" smtClean="0"/>
              <a:t> API</a:t>
            </a:r>
          </a:p>
          <a:p>
            <a:pPr lvl="1"/>
            <a:endParaRPr lang="fr-FR" dirty="0"/>
          </a:p>
          <a:p>
            <a:pPr lvl="1"/>
            <a:r>
              <a:rPr lang="fr-FR" dirty="0" err="1"/>
              <a:t>WebJive</a:t>
            </a:r>
            <a:r>
              <a:rPr lang="fr-FR" dirty="0"/>
              <a:t> installation on </a:t>
            </a:r>
            <a:r>
              <a:rPr lang="fr-FR" dirty="0" err="1"/>
              <a:t>development</a:t>
            </a:r>
            <a:r>
              <a:rPr lang="fr-FR" dirty="0"/>
              <a:t> </a:t>
            </a:r>
            <a:r>
              <a:rPr lang="fr-FR" dirty="0" err="1"/>
              <a:t>plateform</a:t>
            </a:r>
            <a:r>
              <a:rPr lang="fr-FR" dirty="0"/>
              <a:t> </a:t>
            </a:r>
          </a:p>
          <a:p>
            <a:pPr lvl="1"/>
            <a:endParaRPr lang="fr-FR" dirty="0"/>
          </a:p>
        </p:txBody>
      </p:sp>
      <p:pic>
        <p:nvPicPr>
          <p:cNvPr id="4" name="Picture 4" descr="C:\Users\pierrejoseph\Downloads\reception_concept_accueil_opus_inno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301" y="836712"/>
            <a:ext cx="1378085" cy="79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Tango\avatar-Gw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884" y="5353481"/>
            <a:ext cx="617031" cy="617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D:\Tango\avatar-Raphaë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452" y="5365858"/>
            <a:ext cx="592275" cy="59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D:\Tango\avatar-patric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481" y="5371000"/>
            <a:ext cx="599512" cy="59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à coins arrondis 7"/>
          <p:cNvSpPr/>
          <p:nvPr/>
        </p:nvSpPr>
        <p:spPr>
          <a:xfrm>
            <a:off x="3305692" y="5233954"/>
            <a:ext cx="3426548" cy="8640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74" name="Picture 2" descr="D:\Tango\avatar-Thoma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588" y="5396761"/>
            <a:ext cx="560099" cy="56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16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Archiving</a:t>
            </a:r>
            <a:r>
              <a:rPr lang="fr-FR" dirty="0" smtClean="0"/>
              <a:t> Service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836712"/>
            <a:ext cx="8892480" cy="5688632"/>
          </a:xfrm>
        </p:spPr>
        <p:txBody>
          <a:bodyPr/>
          <a:lstStyle/>
          <a:p>
            <a:r>
              <a:rPr lang="fr-FR" dirty="0" smtClean="0"/>
              <a:t>HDB/TDB/SNAP on Oracle DB </a:t>
            </a:r>
          </a:p>
          <a:p>
            <a:pPr lvl="1"/>
            <a:r>
              <a:rPr lang="fr-FR" dirty="0" smtClean="0"/>
              <a:t>Polling, </a:t>
            </a:r>
            <a:r>
              <a:rPr lang="en-GB" dirty="0"/>
              <a:t>beginning</a:t>
            </a:r>
            <a:r>
              <a:rPr lang="fr-FR" dirty="0"/>
              <a:t> of </a:t>
            </a:r>
            <a:r>
              <a:rPr lang="fr-FR" dirty="0" err="1" smtClean="0"/>
              <a:t>archiving</a:t>
            </a:r>
            <a:r>
              <a:rPr lang="fr-FR" dirty="0" smtClean="0"/>
              <a:t> </a:t>
            </a:r>
            <a:r>
              <a:rPr lang="fr-FR" dirty="0" err="1" smtClean="0"/>
              <a:t>events</a:t>
            </a:r>
            <a:r>
              <a:rPr lang="fr-FR" dirty="0" smtClean="0"/>
              <a:t> usage (configuration and monitoring must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improved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Machine, </a:t>
            </a:r>
            <a:r>
              <a:rPr lang="fr-FR" dirty="0" err="1" smtClean="0"/>
              <a:t>Beamlines</a:t>
            </a:r>
            <a:r>
              <a:rPr lang="fr-FR" dirty="0" smtClean="0"/>
              <a:t>, </a:t>
            </a:r>
            <a:r>
              <a:rPr lang="fr-FR" dirty="0" err="1" smtClean="0"/>
              <a:t>Laboratories</a:t>
            </a:r>
            <a:endParaRPr lang="fr-FR" dirty="0" smtClean="0"/>
          </a:p>
          <a:p>
            <a:pPr lvl="1"/>
            <a:r>
              <a:rPr lang="fr-FR" dirty="0" smtClean="0"/>
              <a:t>Upgrade projection: </a:t>
            </a:r>
            <a:r>
              <a:rPr lang="fr-FR" dirty="0" err="1" smtClean="0"/>
              <a:t>study</a:t>
            </a:r>
            <a:r>
              <a:rPr lang="fr-FR" dirty="0" smtClean="0"/>
              <a:t> </a:t>
            </a:r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kind</a:t>
            </a:r>
            <a:r>
              <a:rPr lang="fr-FR" dirty="0" smtClean="0"/>
              <a:t> of DB, </a:t>
            </a:r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way</a:t>
            </a:r>
            <a:r>
              <a:rPr lang="fr-FR" dirty="0" smtClean="0"/>
              <a:t> to store data, analyse </a:t>
            </a:r>
            <a:r>
              <a:rPr lang="fr-FR" dirty="0" err="1" smtClean="0"/>
              <a:t>others</a:t>
            </a:r>
            <a:r>
              <a:rPr lang="fr-FR" dirty="0" smtClean="0"/>
              <a:t> Tango collaboration solutions 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PANIC – </a:t>
            </a:r>
            <a:r>
              <a:rPr lang="fr-FR" dirty="0" err="1" smtClean="0"/>
              <a:t>alarms</a:t>
            </a:r>
            <a:r>
              <a:rPr lang="fr-FR" dirty="0" smtClean="0"/>
              <a:t> </a:t>
            </a:r>
            <a:r>
              <a:rPr lang="fr-FR" dirty="0" err="1" smtClean="0"/>
              <a:t>tool</a:t>
            </a:r>
            <a:endParaRPr lang="fr-FR" dirty="0" smtClean="0"/>
          </a:p>
          <a:p>
            <a:pPr lvl="1"/>
            <a:r>
              <a:rPr lang="fr-FR" dirty="0" err="1" smtClean="0"/>
              <a:t>Tested</a:t>
            </a:r>
            <a:r>
              <a:rPr lang="fr-FR" dirty="0" smtClean="0"/>
              <a:t> by Machine people / In a </a:t>
            </a:r>
            <a:r>
              <a:rPr lang="fr-FR" dirty="0" err="1" smtClean="0"/>
              <a:t>near</a:t>
            </a:r>
            <a:r>
              <a:rPr lang="fr-FR" dirty="0" smtClean="0"/>
              <a:t> future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deployed</a:t>
            </a:r>
            <a:r>
              <a:rPr lang="fr-FR" dirty="0"/>
              <a:t> </a:t>
            </a:r>
            <a:r>
              <a:rPr lang="fr-FR" dirty="0" smtClean="0"/>
              <a:t>in production</a:t>
            </a:r>
          </a:p>
          <a:p>
            <a:pPr lvl="1"/>
            <a:r>
              <a:rPr lang="fr-FR" dirty="0" err="1" smtClean="0"/>
              <a:t>Beamlines</a:t>
            </a:r>
            <a:r>
              <a:rPr lang="fr-FR" dirty="0" smtClean="0"/>
              <a:t> people are </a:t>
            </a:r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err="1" smtClean="0"/>
              <a:t>interested</a:t>
            </a:r>
            <a:endParaRPr lang="fr-FR" dirty="0" smtClean="0"/>
          </a:p>
        </p:txBody>
      </p:sp>
      <p:pic>
        <p:nvPicPr>
          <p:cNvPr id="4" name="Picture 3" descr="D:\Tango\avatar-Gw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284984"/>
            <a:ext cx="617031" cy="617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D:\Tango\avatar-Raphaë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09740"/>
            <a:ext cx="592275" cy="59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4628424" y="3966796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IHM</a:t>
            </a:r>
            <a:endParaRPr lang="fr-FR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3504183" y="3071208"/>
            <a:ext cx="2003921" cy="133261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t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5505759" y="3449452"/>
            <a:ext cx="1503767" cy="70200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Jérémy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Oracle DBA</a:t>
            </a:r>
            <a:endParaRPr lang="fr-FR" dirty="0">
              <a:solidFill>
                <a:schemeClr val="tx1"/>
              </a:solidFill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5854116" y="5637538"/>
            <a:ext cx="1670212" cy="815798"/>
            <a:chOff x="5854116" y="5637538"/>
            <a:chExt cx="1670212" cy="815798"/>
          </a:xfrm>
        </p:grpSpPr>
        <p:pic>
          <p:nvPicPr>
            <p:cNvPr id="15" name="Picture 3" descr="D:\Tango\avatar-Gwen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9126" y="5701557"/>
              <a:ext cx="617031" cy="6170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8" descr="D:\Tango\avatar-StephaneL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248" y="5733256"/>
              <a:ext cx="553635" cy="5536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à coins arrondis 16"/>
            <p:cNvSpPr/>
            <p:nvPr/>
          </p:nvSpPr>
          <p:spPr>
            <a:xfrm>
              <a:off x="5854116" y="5637538"/>
              <a:ext cx="1670212" cy="81579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</p:grpSp>
      <p:pic>
        <p:nvPicPr>
          <p:cNvPr id="18" name="Picture 4" descr="C:\Users\pierrejoseph\Downloads\reception_concept_accueil_opus_inno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392" y="47280"/>
            <a:ext cx="1378085" cy="79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oleil 18"/>
          <p:cNvSpPr/>
          <p:nvPr/>
        </p:nvSpPr>
        <p:spPr>
          <a:xfrm>
            <a:off x="174384" y="2276872"/>
            <a:ext cx="467544" cy="504056"/>
          </a:xfrm>
          <a:prstGeom prst="sun">
            <a:avLst/>
          </a:prstGeom>
          <a:solidFill>
            <a:srgbClr val="EFE1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accent1"/>
                </a:solidFill>
              </a:rPr>
              <a:t>U</a:t>
            </a:r>
            <a:endParaRPr lang="fr-F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52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Tools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836712"/>
            <a:ext cx="9036496" cy="6021288"/>
          </a:xfrm>
        </p:spPr>
        <p:txBody>
          <a:bodyPr>
            <a:normAutofit/>
          </a:bodyPr>
          <a:lstStyle/>
          <a:p>
            <a:r>
              <a:rPr lang="fr-FR" dirty="0" smtClean="0"/>
              <a:t>CI/CD</a:t>
            </a:r>
          </a:p>
          <a:p>
            <a:pPr lvl="1"/>
            <a:r>
              <a:rPr lang="fr-FR" dirty="0" smtClean="0"/>
              <a:t>CI and </a:t>
            </a:r>
            <a:r>
              <a:rPr lang="fr-FR" dirty="0" err="1" smtClean="0"/>
              <a:t>automatic</a:t>
            </a:r>
            <a:r>
              <a:rPr lang="fr-FR" dirty="0" smtClean="0"/>
              <a:t> Delivery</a:t>
            </a:r>
          </a:p>
          <a:p>
            <a:pPr lvl="1"/>
            <a:r>
              <a:rPr lang="fr-FR" dirty="0" smtClean="0"/>
              <a:t>Jenkins  / </a:t>
            </a:r>
            <a:r>
              <a:rPr lang="fr-FR" dirty="0" err="1" smtClean="0"/>
              <a:t>Maven</a:t>
            </a:r>
            <a:r>
              <a:rPr lang="fr-FR" dirty="0" smtClean="0"/>
              <a:t> for C++ and Java</a:t>
            </a:r>
          </a:p>
          <a:p>
            <a:pPr lvl="1"/>
            <a:r>
              <a:rPr lang="fr-FR" dirty="0" smtClean="0"/>
              <a:t>Windows 32/Linux </a:t>
            </a:r>
          </a:p>
          <a:p>
            <a:pPr lvl="1"/>
            <a:r>
              <a:rPr lang="fr-FR" dirty="0" err="1" smtClean="0"/>
              <a:t>Aging</a:t>
            </a:r>
            <a:r>
              <a:rPr lang="fr-FR" dirty="0" smtClean="0"/>
              <a:t> installation</a:t>
            </a:r>
          </a:p>
          <a:p>
            <a:pPr lvl="1"/>
            <a:r>
              <a:rPr lang="fr-FR" dirty="0" err="1" smtClean="0"/>
              <a:t>Toward</a:t>
            </a:r>
            <a:r>
              <a:rPr lang="fr-FR" dirty="0" smtClean="0"/>
              <a:t> Conan/</a:t>
            </a:r>
            <a:r>
              <a:rPr lang="fr-FR" dirty="0" err="1" smtClean="0"/>
              <a:t>Cmake</a:t>
            </a:r>
            <a:r>
              <a:rPr lang="fr-FR" dirty="0" smtClean="0"/>
              <a:t> </a:t>
            </a:r>
          </a:p>
          <a:p>
            <a:pPr lvl="1"/>
            <a:r>
              <a:rPr lang="fr-FR" dirty="0" smtClean="0"/>
              <a:t>SVN, CVS =&gt; Git</a:t>
            </a:r>
          </a:p>
          <a:p>
            <a:pPr lvl="1"/>
            <a:r>
              <a:rPr lang="fr-FR" dirty="0" smtClean="0"/>
              <a:t>Be able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evolutive</a:t>
            </a:r>
            <a:r>
              <a:rPr lang="fr-FR" dirty="0" smtClean="0"/>
              <a:t> and </a:t>
            </a:r>
            <a:r>
              <a:rPr lang="fr-FR" dirty="0" err="1" smtClean="0"/>
              <a:t>strong</a:t>
            </a:r>
            <a:r>
              <a:rPr lang="fr-FR" dirty="0" smtClean="0"/>
              <a:t> Software </a:t>
            </a:r>
            <a:r>
              <a:rPr lang="fr-FR" dirty="0" err="1" smtClean="0"/>
              <a:t>factory</a:t>
            </a:r>
            <a:r>
              <a:rPr lang="fr-FR" dirty="0" smtClean="0"/>
              <a:t> for Upgrade</a:t>
            </a:r>
          </a:p>
          <a:p>
            <a:pPr lvl="1"/>
            <a:endParaRPr lang="fr-FR" dirty="0"/>
          </a:p>
          <a:p>
            <a:r>
              <a:rPr lang="fr-FR" dirty="0" err="1" smtClean="0"/>
              <a:t>Jira</a:t>
            </a:r>
            <a:r>
              <a:rPr lang="fr-FR" dirty="0" smtClean="0"/>
              <a:t> (Bug </a:t>
            </a:r>
            <a:r>
              <a:rPr lang="fr-FR" dirty="0" err="1" smtClean="0"/>
              <a:t>Traker</a:t>
            </a:r>
            <a:r>
              <a:rPr lang="fr-FR" dirty="0" smtClean="0"/>
              <a:t>) /Confluence (Collaborative </a:t>
            </a:r>
            <a:r>
              <a:rPr lang="fr-FR" dirty="0" err="1" smtClean="0"/>
              <a:t>tool</a:t>
            </a:r>
            <a:r>
              <a:rPr lang="fr-FR" dirty="0" smtClean="0"/>
              <a:t>)</a:t>
            </a:r>
            <a:endParaRPr lang="fr-FR" dirty="0"/>
          </a:p>
          <a:p>
            <a:pPr lvl="1"/>
            <a:r>
              <a:rPr lang="fr-FR" dirty="0"/>
              <a:t>Confluence management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moving</a:t>
            </a:r>
            <a:r>
              <a:rPr lang="fr-FR" dirty="0"/>
              <a:t> </a:t>
            </a:r>
            <a:r>
              <a:rPr lang="fr-FR" dirty="0" err="1"/>
              <a:t>toward</a:t>
            </a:r>
            <a:r>
              <a:rPr lang="fr-FR" dirty="0"/>
              <a:t> </a:t>
            </a:r>
            <a:r>
              <a:rPr lang="fr-FR" dirty="0" err="1"/>
              <a:t>another</a:t>
            </a:r>
            <a:r>
              <a:rPr lang="fr-FR" dirty="0"/>
              <a:t> group </a:t>
            </a:r>
          </a:p>
          <a:p>
            <a:pPr lvl="1"/>
            <a:r>
              <a:rPr lang="fr-FR" dirty="0" err="1"/>
              <a:t>T</a:t>
            </a:r>
            <a:r>
              <a:rPr lang="fr-FR" dirty="0" err="1" smtClean="0"/>
              <a:t>oward</a:t>
            </a:r>
            <a:r>
              <a:rPr lang="fr-FR" dirty="0" smtClean="0"/>
              <a:t> an </a:t>
            </a:r>
            <a:r>
              <a:rPr lang="fr-FR" dirty="0" err="1" smtClean="0"/>
              <a:t>OnCloud</a:t>
            </a:r>
            <a:r>
              <a:rPr lang="fr-FR" dirty="0" smtClean="0"/>
              <a:t> installation	</a:t>
            </a:r>
            <a:endParaRPr lang="fr-FR" dirty="0"/>
          </a:p>
          <a:p>
            <a:pPr marL="457200" lvl="1" indent="0">
              <a:buNone/>
            </a:pPr>
            <a:endParaRPr lang="fr-FR" dirty="0" smtClean="0"/>
          </a:p>
          <a:p>
            <a:pPr lvl="1"/>
            <a:endParaRPr lang="fr-FR" dirty="0"/>
          </a:p>
        </p:txBody>
      </p:sp>
      <p:pic>
        <p:nvPicPr>
          <p:cNvPr id="4" name="Picture 5" descr="D:\Tango\avatar-Jad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090" y="1163832"/>
            <a:ext cx="592275" cy="59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D:\Tango\avatar-Xavier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3295" y="1206107"/>
            <a:ext cx="536486" cy="53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oleil 7"/>
          <p:cNvSpPr/>
          <p:nvPr/>
        </p:nvSpPr>
        <p:spPr>
          <a:xfrm>
            <a:off x="174384" y="3432410"/>
            <a:ext cx="467544" cy="504056"/>
          </a:xfrm>
          <a:prstGeom prst="sun">
            <a:avLst/>
          </a:prstGeom>
          <a:solidFill>
            <a:srgbClr val="EFE1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accent1"/>
                </a:solidFill>
              </a:rPr>
              <a:t>U</a:t>
            </a:r>
            <a:endParaRPr lang="fr-FR" dirty="0">
              <a:solidFill>
                <a:schemeClr val="accent1"/>
              </a:solidFill>
            </a:endParaRPr>
          </a:p>
        </p:txBody>
      </p:sp>
      <p:pic>
        <p:nvPicPr>
          <p:cNvPr id="13" name="Picture 9" descr="D:\Tango\avatar-patric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234" y="1200164"/>
            <a:ext cx="599512" cy="59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e 10"/>
          <p:cNvGrpSpPr/>
          <p:nvPr/>
        </p:nvGrpSpPr>
        <p:grpSpPr>
          <a:xfrm>
            <a:off x="7329505" y="5013176"/>
            <a:ext cx="1670212" cy="815798"/>
            <a:chOff x="5854116" y="5637538"/>
            <a:chExt cx="1670212" cy="815798"/>
          </a:xfrm>
        </p:grpSpPr>
        <p:pic>
          <p:nvPicPr>
            <p:cNvPr id="12" name="Picture 3" descr="D:\Tango\avatar-Gwen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9126" y="5701557"/>
              <a:ext cx="617031" cy="6170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8" descr="D:\Tango\avatar-StephaneL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248" y="5733256"/>
              <a:ext cx="553635" cy="5536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à coins arrondis 16"/>
            <p:cNvSpPr/>
            <p:nvPr/>
          </p:nvSpPr>
          <p:spPr>
            <a:xfrm>
              <a:off x="5854116" y="5637538"/>
              <a:ext cx="1670212" cy="81579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</p:grpSp>
      <p:sp>
        <p:nvSpPr>
          <p:cNvPr id="5" name="Rectangle à coins arrondis 4"/>
          <p:cNvSpPr/>
          <p:nvPr/>
        </p:nvSpPr>
        <p:spPr>
          <a:xfrm>
            <a:off x="6834925" y="1078306"/>
            <a:ext cx="2259550" cy="7920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403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Tools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6093296"/>
          </a:xfrm>
        </p:spPr>
        <p:txBody>
          <a:bodyPr/>
          <a:lstStyle/>
          <a:p>
            <a:r>
              <a:rPr lang="fr-FR" dirty="0" err="1" smtClean="0"/>
              <a:t>Testing</a:t>
            </a:r>
            <a:endParaRPr lang="fr-FR" dirty="0" smtClean="0"/>
          </a:p>
          <a:p>
            <a:pPr lvl="1"/>
            <a:r>
              <a:rPr lang="fr-FR" dirty="0" smtClean="0"/>
              <a:t>Lot of </a:t>
            </a:r>
            <a:r>
              <a:rPr lang="fr-FR" dirty="0" err="1" smtClean="0"/>
              <a:t>Unitary</a:t>
            </a:r>
            <a:r>
              <a:rPr lang="fr-FR" dirty="0" smtClean="0"/>
              <a:t> Tests in Java </a:t>
            </a:r>
            <a:r>
              <a:rPr lang="fr-FR" dirty="0" err="1" smtClean="0"/>
              <a:t>devices</a:t>
            </a:r>
            <a:r>
              <a:rPr lang="fr-FR" dirty="0"/>
              <a:t> </a:t>
            </a:r>
            <a:r>
              <a:rPr lang="fr-FR" dirty="0" err="1"/>
              <a:t>automatically</a:t>
            </a:r>
            <a:r>
              <a:rPr lang="fr-FR" dirty="0"/>
              <a:t> </a:t>
            </a:r>
            <a:r>
              <a:rPr lang="fr-FR" dirty="0" err="1" smtClean="0"/>
              <a:t>executed</a:t>
            </a:r>
            <a:r>
              <a:rPr lang="fr-FR" dirty="0" smtClean="0"/>
              <a:t> in CI </a:t>
            </a:r>
            <a:r>
              <a:rPr lang="fr-FR" dirty="0" err="1" smtClean="0"/>
              <a:t>plateform</a:t>
            </a:r>
            <a:endParaRPr lang="fr-FR" dirty="0" smtClean="0"/>
          </a:p>
          <a:p>
            <a:pPr lvl="1"/>
            <a:r>
              <a:rPr lang="fr-FR" dirty="0" smtClean="0"/>
              <a:t>UT on </a:t>
            </a:r>
            <a:r>
              <a:rPr lang="fr-FR" dirty="0" err="1" smtClean="0"/>
              <a:t>unitary</a:t>
            </a:r>
            <a:r>
              <a:rPr lang="fr-FR" dirty="0" smtClean="0"/>
              <a:t> </a:t>
            </a:r>
            <a:r>
              <a:rPr lang="fr-FR" dirty="0" err="1" smtClean="0"/>
              <a:t>graphicals</a:t>
            </a:r>
            <a:r>
              <a:rPr lang="fr-FR" dirty="0" smtClean="0"/>
              <a:t> components not </a:t>
            </a:r>
            <a:r>
              <a:rPr lang="fr-FR" dirty="0" err="1" smtClean="0"/>
              <a:t>included</a:t>
            </a:r>
            <a:r>
              <a:rPr lang="fr-FR" dirty="0" smtClean="0"/>
              <a:t> in the CI </a:t>
            </a:r>
            <a:r>
              <a:rPr lang="fr-FR" dirty="0" err="1" smtClean="0"/>
              <a:t>plateform</a:t>
            </a:r>
            <a:endParaRPr lang="fr-FR" dirty="0" smtClean="0"/>
          </a:p>
          <a:p>
            <a:pPr lvl="1"/>
            <a:r>
              <a:rPr lang="fr-FR" dirty="0" smtClean="0"/>
              <a:t>No </a:t>
            </a:r>
            <a:r>
              <a:rPr lang="fr-FR" dirty="0" err="1" smtClean="0"/>
              <a:t>automatics</a:t>
            </a:r>
            <a:r>
              <a:rPr lang="fr-FR" dirty="0" smtClean="0"/>
              <a:t> tests at </a:t>
            </a:r>
            <a:r>
              <a:rPr lang="fr-FR" dirty="0" err="1" smtClean="0"/>
              <a:t>device</a:t>
            </a:r>
            <a:r>
              <a:rPr lang="fr-FR" dirty="0" smtClean="0"/>
              <a:t> C++ </a:t>
            </a:r>
            <a:r>
              <a:rPr lang="fr-FR" dirty="0" err="1" smtClean="0"/>
              <a:t>level</a:t>
            </a:r>
            <a:r>
              <a:rPr lang="fr-FR" dirty="0" smtClean="0"/>
              <a:t> – </a:t>
            </a:r>
            <a:r>
              <a:rPr lang="fr-FR" dirty="0" err="1" smtClean="0"/>
              <a:t>some</a:t>
            </a:r>
            <a:r>
              <a:rPr lang="fr-FR" dirty="0" smtClean="0"/>
              <a:t> python </a:t>
            </a:r>
            <a:r>
              <a:rPr lang="fr-FR" dirty="0" err="1" smtClean="0"/>
              <a:t>tools</a:t>
            </a:r>
            <a:r>
              <a:rPr lang="fr-FR" dirty="0" smtClean="0"/>
              <a:t> has been </a:t>
            </a:r>
            <a:r>
              <a:rPr lang="fr-FR" dirty="0" err="1" smtClean="0"/>
              <a:t>created</a:t>
            </a:r>
            <a:r>
              <a:rPr lang="fr-FR" dirty="0" smtClean="0"/>
              <a:t> to </a:t>
            </a:r>
            <a:r>
              <a:rPr lang="fr-FR" dirty="0" err="1" smtClean="0"/>
              <a:t>mock</a:t>
            </a:r>
            <a:r>
              <a:rPr lang="fr-FR" dirty="0" smtClean="0"/>
              <a:t> </a:t>
            </a:r>
            <a:r>
              <a:rPr lang="fr-FR" dirty="0" err="1" smtClean="0"/>
              <a:t>systems</a:t>
            </a:r>
            <a:r>
              <a:rPr lang="fr-FR" dirty="0" smtClean="0"/>
              <a:t> has a </a:t>
            </a:r>
            <a:r>
              <a:rPr lang="fr-FR" dirty="0"/>
              <a:t>s</a:t>
            </a:r>
            <a:r>
              <a:rPr lang="fr-FR" dirty="0" smtClean="0"/>
              <a:t>ocket server, to trigger tests =&gt; </a:t>
            </a:r>
            <a:r>
              <a:rPr lang="fr-FR" dirty="0" err="1" smtClean="0"/>
              <a:t>improve</a:t>
            </a:r>
            <a:endParaRPr lang="fr-FR" dirty="0" smtClean="0"/>
          </a:p>
          <a:p>
            <a:pPr lvl="1" algn="just"/>
            <a:r>
              <a:rPr lang="fr-FR" dirty="0" smtClean="0"/>
              <a:t>One </a:t>
            </a:r>
            <a:r>
              <a:rPr lang="fr-FR" dirty="0" err="1" smtClean="0"/>
              <a:t>testing</a:t>
            </a:r>
            <a:r>
              <a:rPr lang="fr-FR" dirty="0" smtClean="0"/>
              <a:t> </a:t>
            </a:r>
            <a:r>
              <a:rPr lang="fr-FR" dirty="0" err="1" smtClean="0"/>
              <a:t>plateform</a:t>
            </a:r>
            <a:r>
              <a:rPr lang="fr-FR" dirty="0" smtClean="0"/>
              <a:t> in </a:t>
            </a:r>
            <a:r>
              <a:rPr lang="fr-FR" dirty="0" err="1"/>
              <a:t>simulated</a:t>
            </a:r>
            <a:r>
              <a:rPr lang="fr-FR" dirty="0"/>
              <a:t> </a:t>
            </a:r>
            <a:r>
              <a:rPr lang="fr-FR" dirty="0" err="1"/>
              <a:t>env</a:t>
            </a:r>
            <a:r>
              <a:rPr lang="fr-FR" dirty="0"/>
              <a:t> </a:t>
            </a:r>
            <a:r>
              <a:rPr lang="fr-FR" dirty="0" err="1" smtClean="0"/>
              <a:t>before</a:t>
            </a:r>
            <a:r>
              <a:rPr lang="fr-FR" dirty="0" smtClean="0"/>
              <a:t> </a:t>
            </a:r>
            <a:r>
              <a:rPr lang="fr-FR" dirty="0" err="1" smtClean="0"/>
              <a:t>delivery</a:t>
            </a:r>
            <a:r>
              <a:rPr lang="fr-FR" dirty="0" smtClean="0"/>
              <a:t> but lot of </a:t>
            </a:r>
            <a:r>
              <a:rPr lang="fr-FR" dirty="0" err="1" smtClean="0"/>
              <a:t>devices</a:t>
            </a:r>
            <a:r>
              <a:rPr lang="fr-FR" dirty="0" smtClean="0"/>
              <a:t> are </a:t>
            </a:r>
            <a:r>
              <a:rPr lang="fr-FR" dirty="0" err="1" smtClean="0"/>
              <a:t>tested</a:t>
            </a:r>
            <a:r>
              <a:rPr lang="fr-FR" dirty="0" smtClean="0"/>
              <a:t> on production </a:t>
            </a:r>
            <a:r>
              <a:rPr lang="fr-FR" dirty="0" err="1" smtClean="0"/>
              <a:t>during</a:t>
            </a:r>
            <a:r>
              <a:rPr lang="fr-FR" dirty="0" smtClean="0"/>
              <a:t> </a:t>
            </a:r>
            <a:r>
              <a:rPr lang="fr-FR" dirty="0" err="1" smtClean="0"/>
              <a:t>testing</a:t>
            </a:r>
            <a:r>
              <a:rPr lang="fr-FR" dirty="0" smtClean="0"/>
              <a:t> slot</a:t>
            </a:r>
          </a:p>
          <a:p>
            <a:pPr lvl="1" algn="just"/>
            <a:endParaRPr lang="fr-FR" dirty="0" smtClean="0"/>
          </a:p>
          <a:p>
            <a:pPr lvl="1" algn="just"/>
            <a:r>
              <a:rPr lang="fr-FR" dirty="0"/>
              <a:t>Upgrade : </a:t>
            </a:r>
            <a:r>
              <a:rPr lang="fr-FR" dirty="0" err="1"/>
              <a:t>having</a:t>
            </a:r>
            <a:r>
              <a:rPr lang="fr-FR" dirty="0"/>
              <a:t> </a:t>
            </a:r>
            <a:r>
              <a:rPr lang="fr-FR" dirty="0" err="1"/>
              <a:t>automatic</a:t>
            </a:r>
            <a:r>
              <a:rPr lang="fr-FR" dirty="0"/>
              <a:t> tests, </a:t>
            </a:r>
            <a:r>
              <a:rPr lang="fr-FR" dirty="0" err="1"/>
              <a:t>creation</a:t>
            </a:r>
            <a:r>
              <a:rPr lang="fr-FR" dirty="0"/>
              <a:t> of a </a:t>
            </a:r>
            <a:r>
              <a:rPr lang="fr-FR" dirty="0" err="1"/>
              <a:t>plateform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somes</a:t>
            </a:r>
            <a:r>
              <a:rPr lang="fr-FR" dirty="0"/>
              <a:t> real </a:t>
            </a:r>
            <a:r>
              <a:rPr lang="fr-FR" dirty="0" err="1"/>
              <a:t>equipements</a:t>
            </a:r>
            <a:r>
              <a:rPr lang="fr-FR" dirty="0"/>
              <a:t>, </a:t>
            </a:r>
            <a:r>
              <a:rPr lang="fr-FR" dirty="0" err="1"/>
              <a:t>developpement</a:t>
            </a:r>
            <a:r>
              <a:rPr lang="fr-FR" dirty="0"/>
              <a:t> of </a:t>
            </a:r>
            <a:r>
              <a:rPr lang="fr-FR" dirty="0" err="1"/>
              <a:t>simulators</a:t>
            </a:r>
            <a:r>
              <a:rPr lang="fr-FR" dirty="0"/>
              <a:t> …</a:t>
            </a:r>
          </a:p>
          <a:p>
            <a:pPr lvl="1" algn="just"/>
            <a:endParaRPr lang="fr-FR" dirty="0" smtClean="0"/>
          </a:p>
          <a:p>
            <a:pPr lvl="1" algn="just"/>
            <a:endParaRPr lang="fr-FR" dirty="0"/>
          </a:p>
          <a:p>
            <a:pPr lvl="1" algn="just"/>
            <a:endParaRPr lang="fr-FR" dirty="0" smtClean="0"/>
          </a:p>
          <a:p>
            <a:pPr lvl="1"/>
            <a:r>
              <a:rPr lang="fr-FR" dirty="0" smtClean="0"/>
              <a:t>Tango Workshop to </a:t>
            </a:r>
            <a:r>
              <a:rPr lang="fr-FR" dirty="0" err="1" smtClean="0"/>
              <a:t>discuss</a:t>
            </a:r>
            <a:r>
              <a:rPr lang="fr-FR" dirty="0" smtClean="0"/>
              <a:t> about </a:t>
            </a:r>
            <a:r>
              <a:rPr lang="fr-FR" dirty="0" err="1" smtClean="0"/>
              <a:t>our</a:t>
            </a:r>
            <a:r>
              <a:rPr lang="fr-FR" dirty="0" smtClean="0"/>
              <a:t> </a:t>
            </a:r>
            <a:r>
              <a:rPr lang="fr-FR" dirty="0" err="1" smtClean="0"/>
              <a:t>various</a:t>
            </a:r>
            <a:r>
              <a:rPr lang="fr-FR" dirty="0" smtClean="0"/>
              <a:t> practices?</a:t>
            </a:r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8" name="Soleil 7"/>
          <p:cNvSpPr/>
          <p:nvPr/>
        </p:nvSpPr>
        <p:spPr>
          <a:xfrm>
            <a:off x="205297" y="3861048"/>
            <a:ext cx="467544" cy="504056"/>
          </a:xfrm>
          <a:prstGeom prst="sun">
            <a:avLst/>
          </a:prstGeom>
          <a:solidFill>
            <a:srgbClr val="EFE1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accent1"/>
                </a:solidFill>
              </a:rPr>
              <a:t>U</a:t>
            </a:r>
            <a:endParaRPr lang="fr-FR" dirty="0">
              <a:solidFill>
                <a:schemeClr val="accent1"/>
              </a:solidFill>
            </a:endParaRPr>
          </a:p>
        </p:txBody>
      </p:sp>
      <p:pic>
        <p:nvPicPr>
          <p:cNvPr id="9" name="Picture 4" descr="C:\Users\pierrejoseph\Downloads\reception_concept_accueil_opus_inno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434" y="5013176"/>
            <a:ext cx="1378085" cy="79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Tango\avatar-Sandr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530" y="44624"/>
            <a:ext cx="608274" cy="60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D:\Tango\avatar-Xavier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863" y="116632"/>
            <a:ext cx="536486" cy="53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Tango\avatar-Gwe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103" y="44624"/>
            <a:ext cx="617031" cy="617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D:\Tango\avatar-Arafa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063" y="44624"/>
            <a:ext cx="468884" cy="61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à coins arrondis 3"/>
          <p:cNvSpPr/>
          <p:nvPr/>
        </p:nvSpPr>
        <p:spPr>
          <a:xfrm>
            <a:off x="2555776" y="0"/>
            <a:ext cx="3600400" cy="764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080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Operation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836712"/>
            <a:ext cx="8928992" cy="6021288"/>
          </a:xfrm>
        </p:spPr>
        <p:txBody>
          <a:bodyPr>
            <a:normAutofit/>
          </a:bodyPr>
          <a:lstStyle/>
          <a:p>
            <a:r>
              <a:rPr lang="fr-FR" dirty="0" smtClean="0"/>
              <a:t>On-Call </a:t>
            </a:r>
            <a:r>
              <a:rPr lang="fr-FR" dirty="0" err="1" smtClean="0"/>
              <a:t>duty</a:t>
            </a:r>
            <a:r>
              <a:rPr lang="fr-FR" dirty="0" smtClean="0"/>
              <a:t> </a:t>
            </a:r>
            <a:r>
              <a:rPr lang="fr-FR" dirty="0" err="1" smtClean="0"/>
              <a:t>period</a:t>
            </a:r>
            <a:r>
              <a:rPr lang="fr-FR" dirty="0" smtClean="0"/>
              <a:t> =&gt; </a:t>
            </a:r>
            <a:r>
              <a:rPr lang="fr-FR" dirty="0" err="1" smtClean="0"/>
              <a:t>Need</a:t>
            </a:r>
            <a:r>
              <a:rPr lang="fr-FR" dirty="0" smtClean="0"/>
              <a:t> </a:t>
            </a:r>
            <a:r>
              <a:rPr lang="fr-FR" dirty="0" err="1" smtClean="0"/>
              <a:t>tools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more confortable </a:t>
            </a:r>
          </a:p>
          <a:p>
            <a:endParaRPr lang="fr-FR" dirty="0" smtClean="0"/>
          </a:p>
          <a:p>
            <a:r>
              <a:rPr lang="fr-FR" dirty="0" smtClean="0"/>
              <a:t>Log files exploitation	</a:t>
            </a:r>
          </a:p>
          <a:p>
            <a:pPr lvl="1"/>
            <a:r>
              <a:rPr lang="fr-FR" dirty="0" err="1" smtClean="0"/>
              <a:t>ElasticSearch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being</a:t>
            </a:r>
            <a:r>
              <a:rPr lang="fr-FR" dirty="0" smtClean="0"/>
              <a:t> </a:t>
            </a:r>
            <a:r>
              <a:rPr lang="fr-FR" dirty="0" err="1" smtClean="0"/>
              <a:t>studied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One Tango DB per </a:t>
            </a:r>
            <a:r>
              <a:rPr lang="fr-FR" dirty="0" err="1" smtClean="0"/>
              <a:t>Beamline</a:t>
            </a:r>
            <a:r>
              <a:rPr lang="fr-FR" dirty="0"/>
              <a:t> </a:t>
            </a:r>
            <a:r>
              <a:rPr lang="fr-FR" dirty="0" smtClean="0"/>
              <a:t>=&gt; In </a:t>
            </a:r>
            <a:r>
              <a:rPr lang="fr-FR" dirty="0" err="1" smtClean="0"/>
              <a:t>need</a:t>
            </a:r>
            <a:r>
              <a:rPr lang="fr-FR" dirty="0" smtClean="0"/>
              <a:t> of a </a:t>
            </a:r>
            <a:r>
              <a:rPr lang="fr-FR" dirty="0" err="1" smtClean="0"/>
              <a:t>tool</a:t>
            </a:r>
            <a:r>
              <a:rPr lang="fr-FR" dirty="0" smtClean="0"/>
              <a:t> to </a:t>
            </a:r>
            <a:r>
              <a:rPr lang="fr-FR" dirty="0" err="1" smtClean="0"/>
              <a:t>collect</a:t>
            </a:r>
            <a:r>
              <a:rPr lang="fr-FR" dirty="0" smtClean="0"/>
              <a:t> data to </a:t>
            </a:r>
            <a:r>
              <a:rPr lang="fr-FR" dirty="0" err="1" smtClean="0"/>
              <a:t>be</a:t>
            </a:r>
            <a:r>
              <a:rPr lang="fr-FR" dirty="0" smtClean="0"/>
              <a:t> able to explore </a:t>
            </a:r>
            <a:r>
              <a:rPr lang="fr-FR" dirty="0" err="1" smtClean="0"/>
              <a:t>them</a:t>
            </a:r>
            <a:r>
              <a:rPr lang="fr-FR" dirty="0" smtClean="0"/>
              <a:t> (</a:t>
            </a:r>
            <a:r>
              <a:rPr lang="fr-FR" dirty="0" err="1" smtClean="0"/>
              <a:t>find</a:t>
            </a:r>
            <a:r>
              <a:rPr lang="fr-FR" dirty="0" smtClean="0"/>
              <a:t> </a:t>
            </a:r>
            <a:r>
              <a:rPr lang="fr-FR" dirty="0" err="1" smtClean="0"/>
              <a:t>where</a:t>
            </a:r>
            <a:r>
              <a:rPr lang="fr-FR" dirty="0" smtClean="0"/>
              <a:t> a class of </a:t>
            </a:r>
            <a:r>
              <a:rPr lang="fr-FR" dirty="0" err="1" smtClean="0"/>
              <a:t>device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used</a:t>
            </a:r>
            <a:r>
              <a:rPr lang="fr-FR" dirty="0" smtClean="0"/>
              <a:t>, the </a:t>
            </a:r>
            <a:r>
              <a:rPr lang="fr-FR" dirty="0" err="1" smtClean="0"/>
              <a:t>various</a:t>
            </a:r>
            <a:r>
              <a:rPr lang="fr-FR" dirty="0" smtClean="0"/>
              <a:t> configuration …)</a:t>
            </a:r>
          </a:p>
          <a:p>
            <a:pPr lvl="1"/>
            <a:endParaRPr lang="fr-FR" dirty="0"/>
          </a:p>
        </p:txBody>
      </p:sp>
      <p:pic>
        <p:nvPicPr>
          <p:cNvPr id="13" name="Picture 4" descr="D:\Tango\avatar-Stephane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003" y="1986684"/>
            <a:ext cx="616953" cy="61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D:\Tango\avatar-Arafa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900" y="1946696"/>
            <a:ext cx="468884" cy="61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" descr="D:\Tango\avatar-patric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438" y="1946696"/>
            <a:ext cx="599512" cy="59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pierrejoseph\Downloads\reception_concept_accueil_opus_inno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931" y="3068960"/>
            <a:ext cx="1378085" cy="79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à coins arrondis 3"/>
          <p:cNvSpPr/>
          <p:nvPr/>
        </p:nvSpPr>
        <p:spPr>
          <a:xfrm>
            <a:off x="6588224" y="1844824"/>
            <a:ext cx="2160240" cy="8640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286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Infrastructure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08720"/>
            <a:ext cx="8784976" cy="5211279"/>
          </a:xfrm>
        </p:spPr>
        <p:txBody>
          <a:bodyPr/>
          <a:lstStyle/>
          <a:p>
            <a:r>
              <a:rPr lang="en-GB" dirty="0" smtClean="0"/>
              <a:t>For the Control Systems</a:t>
            </a:r>
          </a:p>
          <a:p>
            <a:pPr lvl="1"/>
            <a:r>
              <a:rPr lang="en-GB" dirty="0" smtClean="0"/>
              <a:t>Machine – Beamlines - Laboratories</a:t>
            </a:r>
          </a:p>
          <a:p>
            <a:pPr lvl="1"/>
            <a:r>
              <a:rPr lang="en-GB" dirty="0" smtClean="0"/>
              <a:t>Physical and </a:t>
            </a:r>
            <a:r>
              <a:rPr lang="en-GB" dirty="0" err="1" smtClean="0"/>
              <a:t>Virtuals</a:t>
            </a:r>
            <a:r>
              <a:rPr lang="en-GB" dirty="0" smtClean="0"/>
              <a:t> Machines – </a:t>
            </a:r>
            <a:r>
              <a:rPr lang="en-GB" dirty="0" err="1" smtClean="0"/>
              <a:t>Proxmox</a:t>
            </a:r>
            <a:r>
              <a:rPr lang="en-GB" dirty="0" smtClean="0"/>
              <a:t> – CentOs6</a:t>
            </a:r>
          </a:p>
          <a:p>
            <a:pPr lvl="1"/>
            <a:r>
              <a:rPr lang="en-GB" dirty="0" smtClean="0"/>
              <a:t>Windows Images (</a:t>
            </a:r>
            <a:r>
              <a:rPr lang="en-GB" dirty="0" err="1" smtClean="0"/>
              <a:t>CompactPCi</a:t>
            </a:r>
            <a:r>
              <a:rPr lang="en-GB" dirty="0" smtClean="0"/>
              <a:t> are managed by Electronic group)</a:t>
            </a:r>
          </a:p>
          <a:p>
            <a:pPr lvl="1"/>
            <a:r>
              <a:rPr lang="en-GB" dirty="0" smtClean="0"/>
              <a:t>5 Automatic deployments per year </a:t>
            </a:r>
          </a:p>
          <a:p>
            <a:pPr lvl="1"/>
            <a:r>
              <a:rPr lang="en-GB" dirty="0" smtClean="0"/>
              <a:t>Tango DB Management </a:t>
            </a:r>
          </a:p>
          <a:p>
            <a:pPr lvl="1"/>
            <a:r>
              <a:rPr lang="en-GB" dirty="0" smtClean="0"/>
              <a:t>…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endParaRPr lang="en-GB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510127"/>
              </p:ext>
            </p:extLst>
          </p:nvPr>
        </p:nvGraphicFramePr>
        <p:xfrm>
          <a:off x="2267744" y="3501008"/>
          <a:ext cx="4564250" cy="952500"/>
        </p:xfrm>
        <a:graphic>
          <a:graphicData uri="http://schemas.openxmlformats.org/drawingml/2006/table">
            <a:tbl>
              <a:tblPr/>
              <a:tblGrid>
                <a:gridCol w="1511537"/>
                <a:gridCol w="1511537"/>
                <a:gridCol w="1541176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INFRA </a:t>
                      </a: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STATS – 09/2020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fr-F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HN_NUMBER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CT_NUMBER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MACHINE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BEAMLINES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LABORATORIES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234456"/>
              </p:ext>
            </p:extLst>
          </p:nvPr>
        </p:nvGraphicFramePr>
        <p:xfrm>
          <a:off x="2483768" y="4725144"/>
          <a:ext cx="4032448" cy="381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32448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HN_NUMBER = </a:t>
                      </a:r>
                      <a:r>
                        <a:rPr lang="fr-FR" sz="1100" u="none" strike="noStrike" dirty="0" err="1" smtClean="0">
                          <a:effectLst/>
                        </a:rPr>
                        <a:t>Number</a:t>
                      </a:r>
                      <a:r>
                        <a:rPr lang="fr-FR" sz="1100" u="none" strike="noStrike" dirty="0" smtClean="0">
                          <a:effectLst/>
                        </a:rPr>
                        <a:t> of </a:t>
                      </a:r>
                      <a:r>
                        <a:rPr lang="fr-FR" sz="1100" u="none" strike="noStrike" dirty="0" err="1" smtClean="0">
                          <a:effectLst/>
                        </a:rPr>
                        <a:t>physical</a:t>
                      </a:r>
                      <a:r>
                        <a:rPr lang="fr-FR" sz="1100" u="none" strike="noStrike" baseline="0" dirty="0" smtClean="0">
                          <a:effectLst/>
                        </a:rPr>
                        <a:t> servers in</a:t>
                      </a:r>
                      <a:r>
                        <a:rPr lang="fr-FR" sz="1100" u="none" strike="noStrike" dirty="0" smtClean="0">
                          <a:effectLst/>
                        </a:rPr>
                        <a:t> </a:t>
                      </a:r>
                      <a:r>
                        <a:rPr lang="fr-FR" sz="1100" u="none" strike="noStrike" dirty="0">
                          <a:effectLst/>
                        </a:rPr>
                        <a:t>production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CT_NUMBER = </a:t>
                      </a:r>
                      <a:r>
                        <a:rPr lang="fr-FR" sz="1100" u="none" strike="noStrike" dirty="0" err="1" smtClean="0">
                          <a:effectLst/>
                        </a:rPr>
                        <a:t>Number</a:t>
                      </a:r>
                      <a:r>
                        <a:rPr lang="fr-FR" sz="1100" u="none" strike="noStrike" dirty="0" smtClean="0">
                          <a:effectLst/>
                        </a:rPr>
                        <a:t> of</a:t>
                      </a:r>
                      <a:r>
                        <a:rPr lang="fr-FR" sz="1100" u="none" strike="noStrike" baseline="0" dirty="0" smtClean="0">
                          <a:effectLst/>
                        </a:rPr>
                        <a:t> </a:t>
                      </a:r>
                      <a:r>
                        <a:rPr lang="fr-FR" sz="1100" u="none" strike="noStrike" baseline="0" dirty="0" err="1" smtClean="0">
                          <a:effectLst/>
                        </a:rPr>
                        <a:t>virtuals</a:t>
                      </a:r>
                      <a:r>
                        <a:rPr lang="fr-FR" sz="1100" u="none" strike="noStrike" baseline="0" dirty="0" smtClean="0">
                          <a:effectLst/>
                        </a:rPr>
                        <a:t> conteneurs 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6" name="Picture 8" descr="D:\Tango\avatar-Stephane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027" y="116632"/>
            <a:ext cx="685997" cy="685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73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Our </a:t>
            </a:r>
            <a:r>
              <a:rPr lang="fr-FR" dirty="0" err="1" smtClean="0"/>
              <a:t>Names</a:t>
            </a:r>
            <a:endParaRPr lang="fr-FR" dirty="0"/>
          </a:p>
        </p:txBody>
      </p:sp>
      <p:pic>
        <p:nvPicPr>
          <p:cNvPr id="1026" name="Picture 2" descr="D:\Tango\avatar-Sandr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67" y="940390"/>
            <a:ext cx="1256346" cy="125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Tango\avatar-Gw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418" y="988461"/>
            <a:ext cx="1072388" cy="107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Tango\avatar-Stephane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725" y="1023507"/>
            <a:ext cx="1257796" cy="125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Tango\avatar-Jad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57" y="2425321"/>
            <a:ext cx="1095339" cy="1095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Tango\avatar-Raphaë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102" y="2348880"/>
            <a:ext cx="1095339" cy="1095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Tango\avatar-Arafa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409" y="2425321"/>
            <a:ext cx="1008112" cy="1320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Tango\avatar-Stephane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26" y="3723096"/>
            <a:ext cx="1071013" cy="107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Tango\avatar-patrick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442" y="3455792"/>
            <a:ext cx="1213324" cy="1213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:\Tango\avatar-Xavier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102" y="3731375"/>
            <a:ext cx="1023075" cy="102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D:\Tango\avatar-Florent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62" y="3879080"/>
            <a:ext cx="1310062" cy="91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Espace réservé du contenu 2"/>
          <p:cNvSpPr>
            <a:spLocks noGrp="1"/>
          </p:cNvSpPr>
          <p:nvPr>
            <p:ph idx="1"/>
          </p:nvPr>
        </p:nvSpPr>
        <p:spPr>
          <a:xfrm>
            <a:off x="467035" y="5524571"/>
            <a:ext cx="8676965" cy="1333429"/>
          </a:xfrm>
        </p:spPr>
        <p:txBody>
          <a:bodyPr>
            <a:normAutofit fontScale="85000" lnSpcReduction="10000"/>
          </a:bodyPr>
          <a:lstStyle/>
          <a:p>
            <a:r>
              <a:rPr lang="fr-FR" sz="1800" dirty="0" smtClean="0"/>
              <a:t>Sandra PIERRE-JOSEPH - Gwenaëlle ABEILLE - Stéphane POIRIER</a:t>
            </a:r>
          </a:p>
          <a:p>
            <a:r>
              <a:rPr lang="fr-FR" sz="1800" dirty="0" smtClean="0"/>
              <a:t>Jade PHAM – Raphaël GIRARDOT – Arafat NOUREDDINE</a:t>
            </a:r>
          </a:p>
          <a:p>
            <a:r>
              <a:rPr lang="fr-FR" sz="1800" dirty="0" smtClean="0"/>
              <a:t>Stéphane LE – Patrick MADELA – Xavier ELATTAOUI – Florent LANGLOIS</a:t>
            </a:r>
          </a:p>
          <a:p>
            <a:r>
              <a:rPr lang="fr-FR" sz="1800" dirty="0" smtClean="0"/>
              <a:t>Thomas MARION – Antonin HOTTOIS</a:t>
            </a:r>
          </a:p>
          <a:p>
            <a:r>
              <a:rPr lang="fr-FR" sz="1800" dirty="0" smtClean="0"/>
              <a:t>Email : firstname.famillyname@synchrotron-soleil.fr</a:t>
            </a:r>
            <a:endParaRPr lang="fr-FR" sz="1800" dirty="0"/>
          </a:p>
        </p:txBody>
      </p:sp>
      <p:pic>
        <p:nvPicPr>
          <p:cNvPr id="14" name="Picture 2" descr="D:\Tango\avatar-Antonin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354" y="4639231"/>
            <a:ext cx="690854" cy="69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D:\Tango\avatar-Thomas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417" y="4587493"/>
            <a:ext cx="794330" cy="794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34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 Image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227" y="5307662"/>
            <a:ext cx="9144000" cy="1027032"/>
          </a:xfrm>
        </p:spPr>
        <p:txBody>
          <a:bodyPr>
            <a:normAutofit/>
          </a:bodyPr>
          <a:lstStyle/>
          <a:p>
            <a:r>
              <a:rPr lang="fr-FR" sz="1800" dirty="0" smtClean="0"/>
              <a:t>One permanent </a:t>
            </a:r>
            <a:r>
              <a:rPr lang="fr-FR" sz="1800" dirty="0" err="1"/>
              <a:t>c</a:t>
            </a:r>
            <a:r>
              <a:rPr lang="fr-FR" sz="1800" dirty="0" err="1" smtClean="0"/>
              <a:t>ontract</a:t>
            </a:r>
            <a:r>
              <a:rPr lang="fr-FR" sz="1800" dirty="0" smtClean="0"/>
              <a:t> </a:t>
            </a:r>
            <a:r>
              <a:rPr lang="fr-FR" sz="1800" dirty="0" err="1" smtClean="0"/>
              <a:t>here</a:t>
            </a:r>
            <a:r>
              <a:rPr lang="fr-FR" sz="1800" dirty="0"/>
              <a:t> : </a:t>
            </a:r>
            <a:r>
              <a:rPr lang="fr-FR" sz="1800" dirty="0">
                <a:hlinkClick r:id="rId2"/>
              </a:rPr>
              <a:t>https://</a:t>
            </a:r>
            <a:r>
              <a:rPr lang="fr-FR" sz="1800" dirty="0" smtClean="0">
                <a:hlinkClick r:id="rId2"/>
              </a:rPr>
              <a:t>www.synchrotron-soleil.fr/fr/emplois/ingenieure-developpement-c</a:t>
            </a:r>
            <a:r>
              <a:rPr lang="fr-FR" sz="1800" dirty="0" smtClean="0"/>
              <a:t> </a:t>
            </a:r>
          </a:p>
          <a:p>
            <a:pPr lvl="1"/>
            <a:r>
              <a:rPr lang="fr-FR" sz="1400" dirty="0" smtClean="0"/>
              <a:t>2 missions: C++ </a:t>
            </a:r>
            <a:r>
              <a:rPr lang="fr-FR" sz="1400" dirty="0" err="1" smtClean="0"/>
              <a:t>developer</a:t>
            </a:r>
            <a:r>
              <a:rPr lang="fr-FR" sz="1400" dirty="0" smtClean="0"/>
              <a:t> / Project management assistant </a:t>
            </a:r>
            <a:endParaRPr lang="fr-FR" sz="1400" dirty="0"/>
          </a:p>
        </p:txBody>
      </p:sp>
      <p:pic>
        <p:nvPicPr>
          <p:cNvPr id="1026" name="Picture 2" descr="C:\Users\pierrejoseph\Downloads\image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5" y="116632"/>
            <a:ext cx="8960995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Tango\photo-Thoma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486852"/>
            <a:ext cx="997701" cy="124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Tango\Antoni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090" y="5486852"/>
            <a:ext cx="878470" cy="129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32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139271"/>
          </a:xfrm>
        </p:spPr>
        <p:txBody>
          <a:bodyPr/>
          <a:lstStyle/>
          <a:p>
            <a:r>
              <a:rPr lang="fr-FR" dirty="0" smtClean="0"/>
              <a:t>SOLEIL and Tango</a:t>
            </a:r>
          </a:p>
          <a:p>
            <a:endParaRPr lang="fr-FR" dirty="0" smtClean="0"/>
          </a:p>
          <a:p>
            <a:r>
              <a:rPr lang="fr-FR" dirty="0" smtClean="0"/>
              <a:t>ICA Team </a:t>
            </a:r>
          </a:p>
          <a:p>
            <a:pPr lvl="1"/>
            <a:r>
              <a:rPr lang="fr-FR" dirty="0" err="1" smtClean="0"/>
              <a:t>Its</a:t>
            </a:r>
            <a:r>
              <a:rPr lang="fr-FR" dirty="0" smtClean="0"/>
              <a:t> </a:t>
            </a:r>
            <a:r>
              <a:rPr lang="fr-FR" dirty="0" err="1" smtClean="0"/>
              <a:t>members</a:t>
            </a:r>
            <a:r>
              <a:rPr lang="fr-FR" dirty="0" smtClean="0"/>
              <a:t> </a:t>
            </a:r>
          </a:p>
          <a:p>
            <a:pPr lvl="1"/>
            <a:r>
              <a:rPr lang="fr-FR" dirty="0" err="1" smtClean="0"/>
              <a:t>Its</a:t>
            </a:r>
            <a:r>
              <a:rPr lang="fr-FR" dirty="0" smtClean="0"/>
              <a:t> </a:t>
            </a:r>
            <a:r>
              <a:rPr lang="fr-FR" dirty="0" err="1" smtClean="0"/>
              <a:t>activities</a:t>
            </a:r>
            <a:r>
              <a:rPr lang="fr-FR" dirty="0" smtClean="0"/>
              <a:t> </a:t>
            </a:r>
          </a:p>
          <a:p>
            <a:pPr lvl="1"/>
            <a:r>
              <a:rPr lang="fr-FR" dirty="0" smtClean="0"/>
              <a:t>Pepper by SOLEIL Upgrade </a:t>
            </a:r>
            <a:r>
              <a:rPr lang="fr-FR" dirty="0" err="1" smtClean="0"/>
              <a:t>subjects</a:t>
            </a:r>
            <a:r>
              <a:rPr lang="fr-FR" dirty="0" smtClean="0"/>
              <a:t> </a:t>
            </a:r>
          </a:p>
          <a:p>
            <a:pPr lvl="1"/>
            <a:r>
              <a:rPr lang="fr-FR" dirty="0" err="1"/>
              <a:t>T</a:t>
            </a:r>
            <a:r>
              <a:rPr lang="fr-FR" dirty="0" err="1" smtClean="0"/>
              <a:t>oward</a:t>
            </a:r>
            <a:r>
              <a:rPr lang="fr-FR" dirty="0" smtClean="0"/>
              <a:t> </a:t>
            </a:r>
            <a:r>
              <a:rPr lang="fr-FR" dirty="0" err="1" smtClean="0"/>
              <a:t>further</a:t>
            </a:r>
            <a:r>
              <a:rPr lang="fr-FR" dirty="0" smtClean="0"/>
              <a:t> collaborations …</a:t>
            </a:r>
          </a:p>
          <a:p>
            <a:endParaRPr lang="fr-FR" dirty="0"/>
          </a:p>
        </p:txBody>
      </p:sp>
      <p:pic>
        <p:nvPicPr>
          <p:cNvPr id="5" name="Picture 2" descr="D:\Tango\avatar-Sandr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774" y="4999459"/>
            <a:ext cx="608274" cy="60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Tango\avatar-Gw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9" y="4321880"/>
            <a:ext cx="617031" cy="617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D:\Tango\avatar-Stephane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938911"/>
            <a:ext cx="616953" cy="61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D:\Tango\avatar-Jad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450" y="1481205"/>
            <a:ext cx="592275" cy="59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D:\Tango\avatar-Raphaë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947" y="295391"/>
            <a:ext cx="592275" cy="59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D:\Tango\avatar-Arafa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14836"/>
            <a:ext cx="468884" cy="61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D:\Tango\avatar-Stephane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912" y="5559292"/>
            <a:ext cx="572955" cy="57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D:\Tango\avatar-patrick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636" y="3875159"/>
            <a:ext cx="599512" cy="59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D:\Tango\avatar-Xavier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2276872"/>
            <a:ext cx="536486" cy="53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1" descr="D:\Tango\avatar-Florent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562749"/>
            <a:ext cx="648072" cy="51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pierrejoseph\Downloads\reception_concept_accueil_opus_innov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048" y="3402472"/>
            <a:ext cx="817355" cy="47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oleil 15"/>
          <p:cNvSpPr/>
          <p:nvPr/>
        </p:nvSpPr>
        <p:spPr>
          <a:xfrm>
            <a:off x="5383231" y="2926170"/>
            <a:ext cx="628929" cy="615642"/>
          </a:xfrm>
          <a:prstGeom prst="sun">
            <a:avLst/>
          </a:prstGeom>
          <a:solidFill>
            <a:srgbClr val="EFE1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accent1"/>
                </a:solidFill>
              </a:rPr>
              <a:t>U</a:t>
            </a:r>
            <a:endParaRPr lang="fr-FR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D:\Tango\avatar-Antonin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960" y="5968394"/>
            <a:ext cx="476810" cy="47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Tango\avatar-Thomas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367" y="4587493"/>
            <a:ext cx="650580" cy="65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47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Synchrotron SOLEIL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5904656"/>
          </a:xfrm>
        </p:spPr>
        <p:txBody>
          <a:bodyPr>
            <a:normAutofit fontScale="70000" lnSpcReduction="20000"/>
          </a:bodyPr>
          <a:lstStyle/>
          <a:p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Generation</a:t>
            </a:r>
            <a:r>
              <a:rPr lang="fr-FR" dirty="0" smtClean="0"/>
              <a:t> Synchrotron Radiation Facility (</a:t>
            </a:r>
            <a:r>
              <a:rPr lang="fr-FR" dirty="0">
                <a:hlinkClick r:id="rId2"/>
              </a:rPr>
              <a:t>https://</a:t>
            </a:r>
            <a:r>
              <a:rPr lang="fr-FR" dirty="0" smtClean="0">
                <a:hlinkClick r:id="rId2"/>
              </a:rPr>
              <a:t>www.synchrotron-soleil.fr</a:t>
            </a:r>
            <a:r>
              <a:rPr lang="fr-FR" dirty="0" smtClean="0"/>
              <a:t>)</a:t>
            </a:r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err="1"/>
              <a:t>SOLEIL’s</a:t>
            </a:r>
            <a:r>
              <a:rPr lang="fr-FR" dirty="0"/>
              <a:t> nominal </a:t>
            </a:r>
            <a:r>
              <a:rPr lang="fr-FR" dirty="0" err="1"/>
              <a:t>energy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2.75 </a:t>
            </a:r>
            <a:r>
              <a:rPr lang="fr-FR" dirty="0" err="1" smtClean="0"/>
              <a:t>GeV</a:t>
            </a:r>
            <a:r>
              <a:rPr lang="fr-FR" dirty="0" smtClean="0"/>
              <a:t> - </a:t>
            </a:r>
            <a:r>
              <a:rPr lang="en-US" dirty="0"/>
              <a:t>storage ring with a circumference of 354 </a:t>
            </a:r>
            <a:r>
              <a:rPr lang="en-US" dirty="0" smtClean="0"/>
              <a:t>m (Accelerators called Machine)</a:t>
            </a:r>
          </a:p>
          <a:p>
            <a:endParaRPr lang="en-US" dirty="0" smtClean="0"/>
          </a:p>
          <a:p>
            <a:r>
              <a:rPr lang="en-US" dirty="0" smtClean="0"/>
              <a:t>Electrons trajectory is </a:t>
            </a:r>
            <a:r>
              <a:rPr lang="en-US" dirty="0"/>
              <a:t>bent by magnetic fields  </a:t>
            </a:r>
            <a:r>
              <a:rPr lang="en-US" dirty="0" smtClean="0"/>
              <a:t>=&gt; </a:t>
            </a:r>
            <a:r>
              <a:rPr lang="en-US" dirty="0"/>
              <a:t>emission of </a:t>
            </a:r>
            <a:r>
              <a:rPr lang="en-US" dirty="0" smtClean="0"/>
              <a:t>light in </a:t>
            </a:r>
            <a:r>
              <a:rPr lang="en-US" dirty="0"/>
              <a:t>an extremely </a:t>
            </a:r>
            <a:r>
              <a:rPr lang="en-US" dirty="0" smtClean="0"/>
              <a:t>thin beam.</a:t>
            </a:r>
          </a:p>
          <a:p>
            <a:endParaRPr lang="en-US" dirty="0" smtClean="0"/>
          </a:p>
          <a:p>
            <a:r>
              <a:rPr lang="en-US" dirty="0" smtClean="0"/>
              <a:t>29 Beamlines</a:t>
            </a:r>
            <a:r>
              <a:rPr lang="fr-FR" dirty="0" smtClean="0"/>
              <a:t> to explore the </a:t>
            </a:r>
            <a:r>
              <a:rPr lang="en-GB" dirty="0" smtClean="0"/>
              <a:t>matter</a:t>
            </a:r>
          </a:p>
          <a:p>
            <a:endParaRPr lang="fr-FR" dirty="0"/>
          </a:p>
          <a:p>
            <a:endParaRPr lang="en-GB" dirty="0" smtClean="0"/>
          </a:p>
          <a:p>
            <a:endParaRPr lang="fr-FR" dirty="0"/>
          </a:p>
          <a:p>
            <a:endParaRPr lang="fr-FR" sz="1200" dirty="0" smtClean="0">
              <a:hlinkClick r:id="rId2"/>
            </a:endParaRPr>
          </a:p>
          <a:p>
            <a:endParaRPr lang="fr-FR" sz="1200" dirty="0">
              <a:hlinkClick r:id="rId2"/>
            </a:endParaRPr>
          </a:p>
          <a:p>
            <a:endParaRPr lang="fr-FR" sz="1200" dirty="0" smtClean="0">
              <a:hlinkClick r:id="rId2"/>
            </a:endParaRPr>
          </a:p>
          <a:p>
            <a:endParaRPr lang="fr-FR" sz="1200" dirty="0">
              <a:hlinkClick r:id="rId2"/>
            </a:endParaRPr>
          </a:p>
          <a:p>
            <a:endParaRPr lang="fr-FR" sz="1200" dirty="0" smtClean="0">
              <a:hlinkClick r:id="rId2"/>
            </a:endParaRPr>
          </a:p>
          <a:p>
            <a:endParaRPr lang="fr-FR" sz="1200" dirty="0">
              <a:hlinkClick r:id="rId2"/>
            </a:endParaRPr>
          </a:p>
          <a:p>
            <a:endParaRPr lang="en-GB" sz="1200" dirty="0" smtClean="0"/>
          </a:p>
          <a:p>
            <a:endParaRPr lang="en-GB" sz="1200" dirty="0" smtClean="0"/>
          </a:p>
          <a:p>
            <a:endParaRPr lang="en-GB" sz="1200" dirty="0" smtClean="0"/>
          </a:p>
          <a:p>
            <a:endParaRPr lang="en-GB" sz="1200" dirty="0" smtClean="0"/>
          </a:p>
          <a:p>
            <a:endParaRPr lang="en-GB" sz="1200" dirty="0" smtClean="0"/>
          </a:p>
          <a:p>
            <a:endParaRPr lang="en-GB" sz="1200" dirty="0" smtClean="0"/>
          </a:p>
          <a:p>
            <a:endParaRPr lang="en-GB" dirty="0" smtClean="0"/>
          </a:p>
          <a:p>
            <a:r>
              <a:rPr lang="en-GB" b="1" u="sng" dirty="0" smtClean="0"/>
              <a:t>Upgrade</a:t>
            </a:r>
            <a:r>
              <a:rPr lang="en-GB" dirty="0" smtClean="0"/>
              <a:t> is in progress (to 4G), Conceptual Design Report is being written</a:t>
            </a:r>
          </a:p>
          <a:p>
            <a:r>
              <a:rPr lang="en-GB" dirty="0" smtClean="0"/>
              <a:t>Some</a:t>
            </a:r>
            <a:r>
              <a:rPr lang="fr-FR" dirty="0" smtClean="0"/>
              <a:t> goals to </a:t>
            </a:r>
            <a:r>
              <a:rPr lang="fr-FR" dirty="0" err="1" smtClean="0"/>
              <a:t>achieve</a:t>
            </a:r>
            <a:r>
              <a:rPr lang="fr-FR" dirty="0" smtClean="0"/>
              <a:t> </a:t>
            </a:r>
            <a:r>
              <a:rPr lang="fr-FR" dirty="0" err="1" smtClean="0"/>
              <a:t>before</a:t>
            </a:r>
            <a:r>
              <a:rPr lang="fr-FR" dirty="0" smtClean="0"/>
              <a:t> </a:t>
            </a:r>
            <a:r>
              <a:rPr lang="en-GB" dirty="0" smtClean="0"/>
              <a:t>the</a:t>
            </a:r>
            <a:r>
              <a:rPr lang="fr-FR" dirty="0" smtClean="0"/>
              <a:t> </a:t>
            </a:r>
            <a:r>
              <a:rPr lang="en-GB" dirty="0" smtClean="0"/>
              <a:t>beginning</a:t>
            </a:r>
            <a:r>
              <a:rPr lang="fr-FR" dirty="0" smtClean="0"/>
              <a:t> of the </a:t>
            </a:r>
            <a:r>
              <a:rPr lang="fr-FR" dirty="0" err="1" smtClean="0"/>
              <a:t>shutdown</a:t>
            </a:r>
            <a:r>
              <a:rPr lang="fr-FR" dirty="0" smtClean="0"/>
              <a:t> (in 2 or 3 </a:t>
            </a:r>
            <a:r>
              <a:rPr lang="fr-FR" dirty="0" err="1" smtClean="0"/>
              <a:t>years</a:t>
            </a:r>
            <a:r>
              <a:rPr lang="fr-FR" dirty="0" smtClean="0"/>
              <a:t>)</a:t>
            </a:r>
            <a:endParaRPr lang="fr-FR" dirty="0"/>
          </a:p>
        </p:txBody>
      </p:sp>
      <p:pic>
        <p:nvPicPr>
          <p:cNvPr id="3074" name="Picture 2" descr="synchrotron SOLE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068960"/>
            <a:ext cx="3600400" cy="225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Top Secret Confidential Red Grunge Stamp De Haute Qualite Pare-Chocs Automobiles Autocollant 12 x 12 c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981229"/>
            <a:ext cx="1058941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oleil 7"/>
          <p:cNvSpPr/>
          <p:nvPr/>
        </p:nvSpPr>
        <p:spPr>
          <a:xfrm>
            <a:off x="395536" y="5157192"/>
            <a:ext cx="467544" cy="504056"/>
          </a:xfrm>
          <a:prstGeom prst="sun">
            <a:avLst/>
          </a:prstGeom>
          <a:solidFill>
            <a:srgbClr val="EFE1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accent1"/>
                </a:solidFill>
              </a:rPr>
              <a:t>U</a:t>
            </a:r>
            <a:endParaRPr lang="fr-F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92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SOLEIL and TANGO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472608"/>
          </a:xfrm>
        </p:spPr>
        <p:txBody>
          <a:bodyPr/>
          <a:lstStyle/>
          <a:p>
            <a:r>
              <a:rPr lang="fr-FR" dirty="0" smtClean="0"/>
              <a:t>In the collaboration </a:t>
            </a:r>
            <a:r>
              <a:rPr lang="fr-FR" dirty="0" err="1" smtClean="0"/>
              <a:t>since</a:t>
            </a:r>
            <a:r>
              <a:rPr lang="fr-FR" dirty="0" smtClean="0"/>
              <a:t> the </a:t>
            </a:r>
            <a:r>
              <a:rPr lang="en-GB" dirty="0"/>
              <a:t>beginning</a:t>
            </a:r>
            <a:r>
              <a:rPr lang="fr-FR" dirty="0"/>
              <a:t> 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Full Tango installation (</a:t>
            </a:r>
            <a:r>
              <a:rPr lang="fr-FR" dirty="0"/>
              <a:t>Machine and </a:t>
            </a:r>
            <a:r>
              <a:rPr lang="fr-FR" dirty="0" err="1" smtClean="0"/>
              <a:t>Beamlines</a:t>
            </a:r>
            <a:r>
              <a:rPr lang="fr-FR" dirty="0" smtClean="0"/>
              <a:t>) – V9.2.5</a:t>
            </a:r>
          </a:p>
          <a:p>
            <a:endParaRPr lang="fr-FR" dirty="0" smtClean="0"/>
          </a:p>
          <a:p>
            <a:r>
              <a:rPr lang="fr-FR" dirty="0" err="1" smtClean="0"/>
              <a:t>Jive</a:t>
            </a:r>
            <a:r>
              <a:rPr lang="fr-FR" dirty="0" smtClean="0"/>
              <a:t>, Astor, </a:t>
            </a:r>
            <a:r>
              <a:rPr lang="fr-FR" dirty="0" err="1" smtClean="0"/>
              <a:t>AtkPanel</a:t>
            </a:r>
            <a:r>
              <a:rPr lang="fr-FR" dirty="0" smtClean="0"/>
              <a:t>, </a:t>
            </a:r>
            <a:r>
              <a:rPr lang="fr-FR" dirty="0" err="1" smtClean="0"/>
              <a:t>Devices</a:t>
            </a:r>
            <a:r>
              <a:rPr lang="fr-FR" dirty="0" smtClean="0"/>
              <a:t> : essential </a:t>
            </a:r>
            <a:r>
              <a:rPr lang="fr-FR" dirty="0" err="1" smtClean="0"/>
              <a:t>tools</a:t>
            </a:r>
            <a:r>
              <a:rPr lang="fr-FR" dirty="0" smtClean="0"/>
              <a:t> </a:t>
            </a:r>
            <a:r>
              <a:rPr lang="fr-FR" dirty="0" err="1" smtClean="0"/>
              <a:t>well</a:t>
            </a:r>
            <a:r>
              <a:rPr lang="fr-FR" dirty="0" smtClean="0"/>
              <a:t> </a:t>
            </a:r>
            <a:r>
              <a:rPr lang="fr-FR" dirty="0" err="1" smtClean="0"/>
              <a:t>known</a:t>
            </a:r>
            <a:r>
              <a:rPr lang="fr-FR" dirty="0" smtClean="0"/>
              <a:t> by 2/3 of </a:t>
            </a:r>
            <a:r>
              <a:rPr lang="fr-FR" dirty="0" err="1" smtClean="0"/>
              <a:t>SOLEIL’s</a:t>
            </a:r>
            <a:r>
              <a:rPr lang="fr-FR" dirty="0" smtClean="0"/>
              <a:t> </a:t>
            </a:r>
            <a:r>
              <a:rPr lang="fr-FR" dirty="0" err="1" smtClean="0"/>
              <a:t>employees</a:t>
            </a:r>
            <a:r>
              <a:rPr lang="fr-FR" dirty="0" smtClean="0"/>
              <a:t>  !</a:t>
            </a:r>
          </a:p>
          <a:p>
            <a:endParaRPr lang="fr-FR" dirty="0"/>
          </a:p>
          <a:p>
            <a:r>
              <a:rPr lang="fr-FR" dirty="0" smtClean="0"/>
              <a:t> </a:t>
            </a:r>
            <a:r>
              <a:rPr lang="fr-FR" dirty="0" smtClean="0">
                <a:sym typeface="Wingdings" panose="05000000000000000000" pitchFamily="2" charset="2"/>
              </a:rPr>
              <a:t> </a:t>
            </a:r>
            <a:r>
              <a:rPr lang="fr-FR" dirty="0" err="1" smtClean="0"/>
              <a:t>Next</a:t>
            </a:r>
            <a:r>
              <a:rPr lang="fr-FR" dirty="0" smtClean="0"/>
              <a:t> SOLEIL </a:t>
            </a:r>
            <a:r>
              <a:rPr lang="fr-FR" dirty="0" err="1" smtClean="0"/>
              <a:t>generation</a:t>
            </a:r>
            <a:r>
              <a:rPr lang="fr-FR" dirty="0" smtClean="0"/>
              <a:t> </a:t>
            </a:r>
            <a:r>
              <a:rPr lang="fr-FR" dirty="0" err="1" smtClean="0"/>
              <a:t>based</a:t>
            </a:r>
            <a:r>
              <a:rPr lang="fr-FR" dirty="0" smtClean="0"/>
              <a:t> on </a:t>
            </a:r>
            <a:r>
              <a:rPr lang="fr-FR" dirty="0" err="1" smtClean="0"/>
              <a:t>next</a:t>
            </a:r>
            <a:r>
              <a:rPr lang="fr-FR" dirty="0" smtClean="0"/>
              <a:t> Tango </a:t>
            </a:r>
            <a:r>
              <a:rPr lang="fr-FR" dirty="0" err="1" smtClean="0"/>
              <a:t>generation</a:t>
            </a:r>
            <a:r>
              <a:rPr lang="fr-FR" dirty="0" smtClean="0"/>
              <a:t> </a:t>
            </a:r>
            <a:r>
              <a:rPr lang="fr-FR" dirty="0" smtClean="0">
                <a:sym typeface="Wingdings" panose="05000000000000000000" pitchFamily="2" charset="2"/>
              </a:rPr>
              <a:t></a:t>
            </a: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pPr lvl="1"/>
            <a:r>
              <a:rPr lang="en-GB" dirty="0" smtClean="0"/>
              <a:t> </a:t>
            </a:r>
          </a:p>
          <a:p>
            <a:pPr lvl="1"/>
            <a:endParaRPr lang="en-GB" dirty="0" smtClean="0"/>
          </a:p>
          <a:p>
            <a:pPr lvl="1"/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Soleil 3"/>
          <p:cNvSpPr/>
          <p:nvPr/>
        </p:nvSpPr>
        <p:spPr>
          <a:xfrm>
            <a:off x="52054" y="3862637"/>
            <a:ext cx="467544" cy="504056"/>
          </a:xfrm>
          <a:prstGeom prst="sun">
            <a:avLst/>
          </a:prstGeom>
          <a:solidFill>
            <a:srgbClr val="EFE1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accent1"/>
                </a:solidFill>
              </a:rPr>
              <a:t>U</a:t>
            </a:r>
            <a:endParaRPr lang="fr-F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54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ICA team … and TANGO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5832648"/>
          </a:xfrm>
        </p:spPr>
        <p:txBody>
          <a:bodyPr>
            <a:normAutofit/>
          </a:bodyPr>
          <a:lstStyle/>
          <a:p>
            <a:r>
              <a:rPr lang="fr-FR" dirty="0" smtClean="0"/>
              <a:t>ICA Team in charge of </a:t>
            </a:r>
            <a:r>
              <a:rPr lang="en-GB" dirty="0" smtClean="0"/>
              <a:t>providing </a:t>
            </a:r>
            <a:r>
              <a:rPr lang="en-GB" dirty="0"/>
              <a:t>control </a:t>
            </a:r>
            <a:r>
              <a:rPr lang="en-GB" dirty="0" smtClean="0"/>
              <a:t>command system </a:t>
            </a:r>
            <a:r>
              <a:rPr lang="en-GB" dirty="0"/>
              <a:t>software for SOLEIL’s </a:t>
            </a:r>
            <a:r>
              <a:rPr lang="en-GB" dirty="0" smtClean="0"/>
              <a:t>Machine, Beamlines and Laboratories. </a:t>
            </a:r>
          </a:p>
          <a:p>
            <a:endParaRPr lang="en-GB" dirty="0" smtClean="0"/>
          </a:p>
          <a:p>
            <a:r>
              <a:rPr lang="fr-FR" dirty="0" err="1"/>
              <a:t>Leaving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ICA Team</a:t>
            </a:r>
          </a:p>
          <a:p>
            <a:pPr lvl="1"/>
            <a:r>
              <a:rPr lang="fr-FR" dirty="0"/>
              <a:t>Katy </a:t>
            </a:r>
            <a:r>
              <a:rPr lang="fr-FR" dirty="0" err="1"/>
              <a:t>Saintin</a:t>
            </a:r>
            <a:r>
              <a:rPr lang="fr-FR" dirty="0"/>
              <a:t> – </a:t>
            </a:r>
            <a:r>
              <a:rPr lang="fr-FR" dirty="0" err="1"/>
              <a:t>near</a:t>
            </a:r>
            <a:r>
              <a:rPr lang="fr-FR" dirty="0"/>
              <a:t> 3 </a:t>
            </a:r>
            <a:r>
              <a:rPr lang="fr-FR" dirty="0" err="1"/>
              <a:t>years</a:t>
            </a:r>
            <a:r>
              <a:rPr lang="fr-FR" dirty="0"/>
              <a:t> </a:t>
            </a:r>
            <a:r>
              <a:rPr lang="fr-FR" dirty="0" err="1"/>
              <a:t>ago</a:t>
            </a:r>
            <a:r>
              <a:rPr lang="fr-FR" dirty="0"/>
              <a:t> </a:t>
            </a:r>
            <a:r>
              <a:rPr lang="fr-FR" dirty="0" smtClean="0"/>
              <a:t>– CEA (Public French </a:t>
            </a:r>
            <a:r>
              <a:rPr lang="fr-FR" dirty="0" err="1" smtClean="0"/>
              <a:t>Research</a:t>
            </a:r>
            <a:r>
              <a:rPr lang="fr-FR" dirty="0" smtClean="0"/>
              <a:t> Center)</a:t>
            </a:r>
            <a:endParaRPr lang="fr-FR" dirty="0"/>
          </a:p>
          <a:p>
            <a:pPr lvl="1"/>
            <a:r>
              <a:rPr lang="fr-FR" dirty="0"/>
              <a:t>Gregory Viguier - one and </a:t>
            </a:r>
            <a:r>
              <a:rPr lang="fr-FR" dirty="0" err="1"/>
              <a:t>half</a:t>
            </a:r>
            <a:r>
              <a:rPr lang="fr-FR" dirty="0"/>
              <a:t> </a:t>
            </a:r>
            <a:r>
              <a:rPr lang="fr-FR" dirty="0" err="1"/>
              <a:t>year</a:t>
            </a:r>
            <a:r>
              <a:rPr lang="fr-FR" dirty="0"/>
              <a:t> </a:t>
            </a:r>
            <a:r>
              <a:rPr lang="fr-FR" dirty="0" err="1"/>
              <a:t>ago</a:t>
            </a:r>
            <a:r>
              <a:rPr lang="fr-FR" dirty="0"/>
              <a:t> </a:t>
            </a:r>
            <a:r>
              <a:rPr lang="fr-FR" dirty="0" smtClean="0"/>
              <a:t>– Canada</a:t>
            </a:r>
          </a:p>
          <a:p>
            <a:pPr lvl="1"/>
            <a:r>
              <a:rPr lang="fr-FR" dirty="0" smtClean="0"/>
              <a:t>Jean Coquet – </a:t>
            </a:r>
            <a:r>
              <a:rPr lang="fr-FR" dirty="0" err="1" smtClean="0"/>
              <a:t>near</a:t>
            </a:r>
            <a:r>
              <a:rPr lang="fr-FR" dirty="0" smtClean="0"/>
              <a:t> 4 </a:t>
            </a:r>
            <a:r>
              <a:rPr lang="fr-FR" dirty="0" err="1" smtClean="0"/>
              <a:t>years</a:t>
            </a:r>
            <a:r>
              <a:rPr lang="fr-FR" dirty="0" smtClean="0"/>
              <a:t> </a:t>
            </a:r>
            <a:r>
              <a:rPr lang="fr-FR" dirty="0" err="1" smtClean="0"/>
              <a:t>ago</a:t>
            </a:r>
            <a:r>
              <a:rPr lang="fr-FR" dirty="0" smtClean="0"/>
              <a:t> – IA on SOLEIL </a:t>
            </a:r>
            <a:r>
              <a:rPr lang="fr-FR" dirty="0" err="1" smtClean="0"/>
              <a:t>beamline</a:t>
            </a:r>
            <a:r>
              <a:rPr lang="fr-FR" dirty="0" smtClean="0"/>
              <a:t> </a:t>
            </a:r>
            <a:endParaRPr lang="fr-FR" dirty="0"/>
          </a:p>
          <a:p>
            <a:pPr lvl="1"/>
            <a:r>
              <a:rPr lang="fr-FR" dirty="0"/>
              <a:t>Majid </a:t>
            </a:r>
            <a:r>
              <a:rPr lang="fr-FR" dirty="0" err="1"/>
              <a:t>Ounsy</a:t>
            </a:r>
            <a:r>
              <a:rPr lang="fr-FR" dirty="0"/>
              <a:t>  - one </a:t>
            </a:r>
            <a:r>
              <a:rPr lang="fr-FR" dirty="0" err="1"/>
              <a:t>year</a:t>
            </a:r>
            <a:r>
              <a:rPr lang="fr-FR" dirty="0"/>
              <a:t> </a:t>
            </a:r>
            <a:r>
              <a:rPr lang="fr-FR" dirty="0" err="1"/>
              <a:t>ago</a:t>
            </a:r>
            <a:r>
              <a:rPr lang="fr-FR" dirty="0"/>
              <a:t> – SOLEIL Data </a:t>
            </a:r>
            <a:r>
              <a:rPr lang="fr-FR" dirty="0" err="1"/>
              <a:t>analysis</a:t>
            </a:r>
            <a:r>
              <a:rPr lang="fr-FR" dirty="0"/>
              <a:t> </a:t>
            </a:r>
            <a:r>
              <a:rPr lang="fr-FR" dirty="0" smtClean="0"/>
              <a:t>group (GRADES)</a:t>
            </a:r>
            <a:endParaRPr lang="fr-FR" dirty="0"/>
          </a:p>
          <a:p>
            <a:pPr lvl="1"/>
            <a:r>
              <a:rPr lang="fr-FR" dirty="0"/>
              <a:t>Nicolas </a:t>
            </a:r>
            <a:r>
              <a:rPr lang="fr-FR" dirty="0" smtClean="0"/>
              <a:t>Leclercq </a:t>
            </a:r>
            <a:r>
              <a:rPr lang="fr-FR" dirty="0"/>
              <a:t>- one and </a:t>
            </a:r>
            <a:r>
              <a:rPr lang="fr-FR" dirty="0" err="1"/>
              <a:t>half</a:t>
            </a:r>
            <a:r>
              <a:rPr lang="fr-FR" dirty="0"/>
              <a:t> </a:t>
            </a:r>
            <a:r>
              <a:rPr lang="fr-FR" dirty="0" err="1"/>
              <a:t>year</a:t>
            </a:r>
            <a:r>
              <a:rPr lang="fr-FR" dirty="0"/>
              <a:t> </a:t>
            </a:r>
            <a:r>
              <a:rPr lang="fr-FR" dirty="0" err="1"/>
              <a:t>ago</a:t>
            </a:r>
            <a:r>
              <a:rPr lang="fr-FR" dirty="0"/>
              <a:t> </a:t>
            </a:r>
            <a:r>
              <a:rPr lang="fr-FR" dirty="0" smtClean="0"/>
              <a:t>- SOLEIL Information System </a:t>
            </a:r>
            <a:r>
              <a:rPr lang="fr-FR" dirty="0" err="1"/>
              <a:t>S</a:t>
            </a:r>
            <a:r>
              <a:rPr lang="fr-FR" dirty="0" err="1" smtClean="0"/>
              <a:t>trategy</a:t>
            </a:r>
            <a:endParaRPr lang="fr-FR" dirty="0"/>
          </a:p>
          <a:p>
            <a:pPr lvl="1"/>
            <a:r>
              <a:rPr lang="fr-FR" dirty="0"/>
              <a:t>Alain </a:t>
            </a:r>
            <a:r>
              <a:rPr lang="fr-FR" dirty="0" err="1"/>
              <a:t>Buteau</a:t>
            </a:r>
            <a:r>
              <a:rPr lang="fr-FR" dirty="0"/>
              <a:t> - one </a:t>
            </a:r>
            <a:r>
              <a:rPr lang="fr-FR" dirty="0" err="1"/>
              <a:t>year</a:t>
            </a:r>
            <a:r>
              <a:rPr lang="fr-FR" dirty="0"/>
              <a:t> </a:t>
            </a:r>
            <a:r>
              <a:rPr lang="fr-FR" dirty="0" err="1"/>
              <a:t>ago</a:t>
            </a:r>
            <a:r>
              <a:rPr lang="fr-FR" dirty="0"/>
              <a:t> – </a:t>
            </a:r>
            <a:r>
              <a:rPr lang="fr-FR" dirty="0" err="1"/>
              <a:t>head</a:t>
            </a:r>
            <a:r>
              <a:rPr lang="fr-FR" dirty="0"/>
              <a:t> of  SOLEIL IT </a:t>
            </a:r>
            <a:r>
              <a:rPr lang="fr-FR" dirty="0" smtClean="0"/>
              <a:t>group</a:t>
            </a:r>
          </a:p>
          <a:p>
            <a:pPr lvl="1"/>
            <a:endParaRPr lang="fr-FR" dirty="0"/>
          </a:p>
          <a:p>
            <a:r>
              <a:rPr lang="fr-FR" dirty="0" err="1"/>
              <a:t>Now</a:t>
            </a:r>
            <a:r>
              <a:rPr lang="fr-FR" dirty="0"/>
              <a:t> 10 </a:t>
            </a:r>
            <a:r>
              <a:rPr lang="fr-FR" dirty="0" smtClean="0"/>
              <a:t>Permanents (of 350), </a:t>
            </a:r>
            <a:r>
              <a:rPr lang="fr-FR" dirty="0"/>
              <a:t>1 </a:t>
            </a:r>
            <a:r>
              <a:rPr lang="fr-FR" dirty="0" err="1" smtClean="0"/>
              <a:t>Apprentice</a:t>
            </a:r>
            <a:r>
              <a:rPr lang="fr-FR" dirty="0" smtClean="0"/>
              <a:t>, </a:t>
            </a:r>
            <a:r>
              <a:rPr lang="fr-FR" dirty="0"/>
              <a:t>1 Machine </a:t>
            </a:r>
            <a:r>
              <a:rPr lang="fr-FR" dirty="0" err="1"/>
              <a:t>operator</a:t>
            </a:r>
            <a:r>
              <a:rPr lang="fr-FR" dirty="0"/>
              <a:t> at 20</a:t>
            </a:r>
            <a:r>
              <a:rPr lang="fr-FR" dirty="0" smtClean="0"/>
              <a:t>%,  </a:t>
            </a:r>
            <a:r>
              <a:rPr lang="fr-FR" dirty="0" err="1" smtClean="0"/>
              <a:t>Contractors</a:t>
            </a:r>
            <a:endParaRPr lang="fr-FR" dirty="0"/>
          </a:p>
          <a:p>
            <a:pPr lvl="1"/>
            <a:endParaRPr lang="fr-FR" dirty="0"/>
          </a:p>
          <a:p>
            <a:endParaRPr lang="en-GB" dirty="0" smtClean="0"/>
          </a:p>
          <a:p>
            <a:pPr marL="457200" lvl="1" indent="0">
              <a:buNone/>
            </a:pPr>
            <a:endParaRPr lang="en-GB" dirty="0" smtClean="0"/>
          </a:p>
          <a:p>
            <a:pPr lvl="1"/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919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ICA team … and TANGO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5904656"/>
          </a:xfrm>
        </p:spPr>
        <p:txBody>
          <a:bodyPr>
            <a:norm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r-FR" sz="2400" dirty="0" err="1" smtClean="0">
                <a:solidFill>
                  <a:schemeClr val="accent1"/>
                </a:solidFill>
              </a:rPr>
              <a:t>Same</a:t>
            </a:r>
            <a:r>
              <a:rPr lang="fr-FR" sz="2400" dirty="0" smtClean="0">
                <a:solidFill>
                  <a:schemeClr val="accent1"/>
                </a:solidFill>
              </a:rPr>
              <a:t> TANGO distribution in all control </a:t>
            </a:r>
            <a:r>
              <a:rPr lang="fr-FR" sz="2400" dirty="0" err="1" smtClean="0">
                <a:solidFill>
                  <a:schemeClr val="accent1"/>
                </a:solidFill>
              </a:rPr>
              <a:t>systems</a:t>
            </a:r>
            <a:endParaRPr lang="fr-FR" sz="2400" dirty="0" smtClean="0">
              <a:solidFill>
                <a:schemeClr val="accent1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fr-FR" sz="2400" dirty="0" smtClean="0">
              <a:solidFill>
                <a:schemeClr val="accent1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r-FR" sz="2400" dirty="0" err="1" smtClean="0">
                <a:solidFill>
                  <a:schemeClr val="accent1"/>
                </a:solidFill>
              </a:rPr>
              <a:t>Some</a:t>
            </a:r>
            <a:r>
              <a:rPr lang="fr-FR" sz="2400" dirty="0" smtClean="0">
                <a:solidFill>
                  <a:schemeClr val="accent1"/>
                </a:solidFill>
              </a:rPr>
              <a:t> </a:t>
            </a:r>
            <a:r>
              <a:rPr lang="fr-FR" sz="2400" dirty="0">
                <a:solidFill>
                  <a:schemeClr val="accent1"/>
                </a:solidFill>
              </a:rPr>
              <a:t>applications are </a:t>
            </a:r>
            <a:r>
              <a:rPr lang="fr-FR" sz="2400" dirty="0" err="1" smtClean="0">
                <a:solidFill>
                  <a:schemeClr val="accent1"/>
                </a:solidFill>
              </a:rPr>
              <a:t>developed</a:t>
            </a:r>
            <a:r>
              <a:rPr lang="fr-FR" sz="2400" dirty="0" smtClean="0">
                <a:solidFill>
                  <a:schemeClr val="accent1"/>
                </a:solidFill>
              </a:rPr>
              <a:t> </a:t>
            </a:r>
            <a:r>
              <a:rPr lang="fr-FR" sz="2400" dirty="0">
                <a:solidFill>
                  <a:schemeClr val="accent1"/>
                </a:solidFill>
              </a:rPr>
              <a:t>by Machine/</a:t>
            </a:r>
            <a:r>
              <a:rPr lang="fr-FR" sz="2400" dirty="0" err="1">
                <a:solidFill>
                  <a:schemeClr val="accent1"/>
                </a:solidFill>
              </a:rPr>
              <a:t>Beamlines</a:t>
            </a:r>
            <a:r>
              <a:rPr lang="fr-FR" sz="2400" dirty="0">
                <a:solidFill>
                  <a:schemeClr val="accent1"/>
                </a:solidFill>
              </a:rPr>
              <a:t> </a:t>
            </a:r>
            <a:r>
              <a:rPr lang="fr-FR" sz="2400" dirty="0" err="1" smtClean="0">
                <a:solidFill>
                  <a:schemeClr val="accent1"/>
                </a:solidFill>
              </a:rPr>
              <a:t>persons</a:t>
            </a:r>
            <a:endParaRPr lang="fr-FR" sz="2400" dirty="0">
              <a:solidFill>
                <a:schemeClr val="accent1"/>
              </a:solidFill>
            </a:endParaRPr>
          </a:p>
          <a:p>
            <a:endParaRPr lang="en-GB" dirty="0" smtClean="0"/>
          </a:p>
          <a:p>
            <a:r>
              <a:rPr lang="en-GB" dirty="0" smtClean="0"/>
              <a:t>Implication in the collaboration</a:t>
            </a:r>
          </a:p>
          <a:p>
            <a:pPr lvl="1"/>
            <a:r>
              <a:rPr lang="en-GB" dirty="0" smtClean="0"/>
              <a:t>Java Archiving system HDB/TDB/SNAP </a:t>
            </a:r>
          </a:p>
          <a:p>
            <a:pPr lvl="1"/>
            <a:r>
              <a:rPr lang="en-GB" dirty="0" err="1" smtClean="0"/>
              <a:t>JTangoServer</a:t>
            </a:r>
            <a:endParaRPr lang="en-GB" dirty="0" smtClean="0"/>
          </a:p>
          <a:p>
            <a:pPr lvl="1"/>
            <a:r>
              <a:rPr lang="en-GB" dirty="0" smtClean="0"/>
              <a:t>Tango V10 Specification redaction</a:t>
            </a:r>
          </a:p>
          <a:p>
            <a:pPr lvl="1"/>
            <a:r>
              <a:rPr lang="en-GB" dirty="0" err="1"/>
              <a:t>LabView</a:t>
            </a:r>
            <a:r>
              <a:rPr lang="en-GB" dirty="0"/>
              <a:t>, </a:t>
            </a:r>
            <a:r>
              <a:rPr lang="en-GB" dirty="0" err="1"/>
              <a:t>Matlab</a:t>
            </a:r>
            <a:r>
              <a:rPr lang="en-GB" dirty="0"/>
              <a:t>, Igor </a:t>
            </a:r>
            <a:r>
              <a:rPr lang="en-GB" dirty="0" smtClean="0"/>
              <a:t>Binding =&gt; Still Nicolas – on collaborative way by the help of pull-requests on </a:t>
            </a:r>
            <a:r>
              <a:rPr lang="en-GB" dirty="0" err="1" smtClean="0"/>
              <a:t>github</a:t>
            </a:r>
            <a:endParaRPr lang="en-GB" dirty="0"/>
          </a:p>
          <a:p>
            <a:pPr marL="457200" lvl="1" indent="0">
              <a:buNone/>
            </a:pPr>
            <a:endParaRPr lang="en-GB" dirty="0" smtClean="0"/>
          </a:p>
          <a:p>
            <a:pPr lvl="1"/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15" name="Accolade fermante 14"/>
          <p:cNvSpPr/>
          <p:nvPr/>
        </p:nvSpPr>
        <p:spPr>
          <a:xfrm>
            <a:off x="5736801" y="3356992"/>
            <a:ext cx="198132" cy="115212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Picture 3" descr="D:\Tango\avatar-Gw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624540"/>
            <a:ext cx="617031" cy="617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16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smtClean="0"/>
              <a:t>Tango </a:t>
            </a:r>
            <a:r>
              <a:rPr lang="fr-FR" sz="2800" dirty="0" err="1" smtClean="0"/>
              <a:t>Devices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5832648"/>
          </a:xfrm>
        </p:spPr>
        <p:txBody>
          <a:bodyPr>
            <a:normAutofit/>
          </a:bodyPr>
          <a:lstStyle/>
          <a:p>
            <a:r>
              <a:rPr lang="fr-FR" dirty="0" smtClean="0"/>
              <a:t>Tango </a:t>
            </a:r>
            <a:r>
              <a:rPr lang="fr-FR" dirty="0" err="1" smtClean="0"/>
              <a:t>Devices</a:t>
            </a:r>
            <a:r>
              <a:rPr lang="fr-FR" dirty="0" smtClean="0"/>
              <a:t> In </a:t>
            </a:r>
            <a:r>
              <a:rPr lang="fr-FR" dirty="0" err="1" smtClean="0"/>
              <a:t>number</a:t>
            </a:r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Near 450 distincts </a:t>
            </a:r>
            <a:r>
              <a:rPr lang="fr-FR" dirty="0" err="1" smtClean="0"/>
              <a:t>Dservers</a:t>
            </a:r>
            <a:r>
              <a:rPr lang="fr-FR" dirty="0" smtClean="0"/>
              <a:t> type to pilote </a:t>
            </a:r>
            <a:r>
              <a:rPr lang="fr-FR" dirty="0" err="1" smtClean="0"/>
              <a:t>equipments</a:t>
            </a:r>
            <a:r>
              <a:rPr lang="fr-FR" dirty="0" smtClean="0"/>
              <a:t>, to </a:t>
            </a:r>
            <a:r>
              <a:rPr lang="fr-FR" dirty="0" err="1" smtClean="0"/>
              <a:t>process</a:t>
            </a:r>
            <a:r>
              <a:rPr lang="fr-FR" dirty="0" smtClean="0"/>
              <a:t> data</a:t>
            </a:r>
          </a:p>
          <a:p>
            <a:pPr lvl="1">
              <a:buFontTx/>
              <a:buChar char="-"/>
            </a:pPr>
            <a:endParaRPr lang="fr-FR" dirty="0" smtClean="0"/>
          </a:p>
          <a:p>
            <a:pPr lvl="1">
              <a:buFontTx/>
              <a:buChar char="-"/>
            </a:pPr>
            <a:endParaRPr lang="fr-FR" dirty="0"/>
          </a:p>
          <a:p>
            <a:pPr marL="457200" lvl="1" indent="0">
              <a:buNone/>
            </a:pPr>
            <a:endParaRPr lang="fr-FR" dirty="0" smtClean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294053"/>
              </p:ext>
            </p:extLst>
          </p:nvPr>
        </p:nvGraphicFramePr>
        <p:xfrm>
          <a:off x="971600" y="1268760"/>
          <a:ext cx="6624736" cy="936105"/>
        </p:xfrm>
        <a:graphic>
          <a:graphicData uri="http://schemas.openxmlformats.org/drawingml/2006/table">
            <a:tbl>
              <a:tblPr/>
              <a:tblGrid>
                <a:gridCol w="1239102"/>
                <a:gridCol w="1495575"/>
                <a:gridCol w="1708135"/>
                <a:gridCol w="2181924"/>
              </a:tblGrid>
              <a:tr h="187221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TANGO </a:t>
                      </a: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STATS – 09/2020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87221">
                <a:tc>
                  <a:txBody>
                    <a:bodyPr/>
                    <a:lstStyle/>
                    <a:p>
                      <a:pPr algn="l" fontAlgn="b"/>
                      <a:endParaRPr lang="fr-F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DEVICES_NUMBER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DSERVER_DEFINED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TANGO_HOSTS_NUMBER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8722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MACHINE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15805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8722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BEAMLINES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20330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8722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LABORATORIES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grpSp>
        <p:nvGrpSpPr>
          <p:cNvPr id="20" name="Groupe 19"/>
          <p:cNvGrpSpPr/>
          <p:nvPr/>
        </p:nvGrpSpPr>
        <p:grpSpPr>
          <a:xfrm>
            <a:off x="1116382" y="3222759"/>
            <a:ext cx="3775857" cy="1332614"/>
            <a:chOff x="4334885" y="3789040"/>
            <a:chExt cx="3775857" cy="1332614"/>
          </a:xfrm>
        </p:grpSpPr>
        <p:pic>
          <p:nvPicPr>
            <p:cNvPr id="13" name="Picture 4" descr="D:\Tango\avatar-StephaneP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7217" y="4212996"/>
              <a:ext cx="667902" cy="698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5" descr="D:\Tango\avatar-Jad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2318" y="4227185"/>
              <a:ext cx="641186" cy="6699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7" descr="D:\Tango\avatar-Arafat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4284" y="4154011"/>
              <a:ext cx="507605" cy="694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0" descr="D:\Tango\avatar-Xavier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2419" y="4227185"/>
              <a:ext cx="580790" cy="6068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1" descr="D:\Tango\avatar-Florent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2452" y="4255639"/>
              <a:ext cx="701591" cy="577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à coins arrondis 17"/>
            <p:cNvSpPr/>
            <p:nvPr/>
          </p:nvSpPr>
          <p:spPr>
            <a:xfrm>
              <a:off x="4334885" y="3789040"/>
              <a:ext cx="3775857" cy="133261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t"/>
            <a:lstStyle/>
            <a:p>
              <a:pPr algn="ctr"/>
              <a:r>
                <a:rPr lang="fr-FR" dirty="0" smtClean="0">
                  <a:solidFill>
                    <a:schemeClr val="tx1"/>
                  </a:solidFill>
                </a:rPr>
                <a:t>C++</a:t>
              </a:r>
              <a:endParaRPr lang="fr-FR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6228184" y="3334677"/>
            <a:ext cx="2304256" cy="1108777"/>
            <a:chOff x="4499992" y="4912511"/>
            <a:chExt cx="2304256" cy="1108777"/>
          </a:xfrm>
        </p:grpSpPr>
        <p:pic>
          <p:nvPicPr>
            <p:cNvPr id="6" name="Picture 2" descr="D:\Tango\avatar-Sandra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2062" y="5309965"/>
              <a:ext cx="608274" cy="608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D:\Tango\avatar-Gwen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5301208"/>
              <a:ext cx="617031" cy="6170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à coins arrondis 20"/>
            <p:cNvSpPr/>
            <p:nvPr/>
          </p:nvSpPr>
          <p:spPr>
            <a:xfrm>
              <a:off x="4499992" y="4912511"/>
              <a:ext cx="2304256" cy="110877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fr-FR" dirty="0" smtClean="0">
                  <a:solidFill>
                    <a:schemeClr val="tx1"/>
                  </a:solidFill>
                </a:rPr>
                <a:t>JAVA</a:t>
              </a:r>
              <a:endParaRPr lang="fr-FR" dirty="0">
                <a:solidFill>
                  <a:schemeClr val="tx1"/>
                </a:solidFill>
              </a:endParaRPr>
            </a:p>
          </p:txBody>
        </p:sp>
      </p:grpSp>
      <p:sp>
        <p:nvSpPr>
          <p:cNvPr id="23" name="Rectangle à coins arrondis 22"/>
          <p:cNvSpPr/>
          <p:nvPr/>
        </p:nvSpPr>
        <p:spPr>
          <a:xfrm>
            <a:off x="2184117" y="4555373"/>
            <a:ext cx="1503767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1 </a:t>
            </a:r>
            <a:r>
              <a:rPr lang="fr-FR" dirty="0" err="1" smtClean="0">
                <a:solidFill>
                  <a:schemeClr val="tx1"/>
                </a:solidFill>
              </a:rPr>
              <a:t>contractor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71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7247120" cy="565200"/>
          </a:xfrm>
        </p:spPr>
        <p:txBody>
          <a:bodyPr/>
          <a:lstStyle/>
          <a:p>
            <a:r>
              <a:rPr lang="fr-FR" sz="2800" dirty="0" smtClean="0"/>
              <a:t>Lima Detector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5760640"/>
          </a:xfrm>
        </p:spPr>
        <p:txBody>
          <a:bodyPr>
            <a:normAutofit/>
          </a:bodyPr>
          <a:lstStyle/>
          <a:p>
            <a:r>
              <a:rPr lang="fr-FR" dirty="0" smtClean="0"/>
              <a:t>Collaboration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smtClean="0"/>
              <a:t>ESRF,  </a:t>
            </a:r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err="1" smtClean="0"/>
              <a:t>used</a:t>
            </a:r>
            <a:r>
              <a:rPr lang="fr-FR" dirty="0" smtClean="0"/>
              <a:t> by Alba</a:t>
            </a:r>
            <a:r>
              <a:rPr lang="fr-FR" dirty="0"/>
              <a:t>, </a:t>
            </a:r>
            <a:r>
              <a:rPr lang="fr-FR" dirty="0" err="1" smtClean="0"/>
              <a:t>MaxIV</a:t>
            </a:r>
            <a:r>
              <a:rPr lang="fr-FR" dirty="0" smtClean="0"/>
              <a:t>, </a:t>
            </a:r>
            <a:r>
              <a:rPr lang="fr-FR" dirty="0" err="1"/>
              <a:t>Desy</a:t>
            </a:r>
            <a:endParaRPr lang="fr-FR" dirty="0" smtClean="0"/>
          </a:p>
          <a:p>
            <a:r>
              <a:rPr lang="fr-FR" dirty="0"/>
              <a:t>Windows-</a:t>
            </a:r>
            <a:r>
              <a:rPr lang="fr-FR" dirty="0" smtClean="0"/>
              <a:t> </a:t>
            </a:r>
            <a:r>
              <a:rPr lang="fr-FR" dirty="0"/>
              <a:t>Linux 32-bit and </a:t>
            </a:r>
            <a:r>
              <a:rPr lang="fr-FR" dirty="0" smtClean="0"/>
              <a:t>64-bit</a:t>
            </a:r>
          </a:p>
          <a:p>
            <a:r>
              <a:rPr lang="fr-FR" dirty="0" smtClean="0"/>
              <a:t>One </a:t>
            </a:r>
            <a:r>
              <a:rPr lang="fr-FR" dirty="0" err="1" smtClean="0"/>
              <a:t>kind</a:t>
            </a:r>
            <a:r>
              <a:rPr lang="fr-FR" dirty="0" smtClean="0"/>
              <a:t> of </a:t>
            </a:r>
            <a:r>
              <a:rPr lang="fr-FR" dirty="0" err="1" smtClean="0"/>
              <a:t>DServer</a:t>
            </a:r>
            <a:r>
              <a:rPr lang="fr-FR" dirty="0" smtClean="0"/>
              <a:t> and lot of </a:t>
            </a:r>
            <a:r>
              <a:rPr lang="fr-FR" dirty="0" err="1" smtClean="0"/>
              <a:t>specifics</a:t>
            </a:r>
            <a:r>
              <a:rPr lang="fr-FR" dirty="0" smtClean="0"/>
              <a:t> </a:t>
            </a:r>
            <a:r>
              <a:rPr lang="fr-FR" dirty="0" err="1" smtClean="0"/>
              <a:t>devices</a:t>
            </a:r>
            <a:r>
              <a:rPr lang="fr-FR" dirty="0" smtClean="0"/>
              <a:t> :</a:t>
            </a:r>
          </a:p>
          <a:p>
            <a:pPr lvl="1"/>
            <a:r>
              <a:rPr lang="fr-FR" dirty="0" err="1" smtClean="0"/>
              <a:t>AndorCCD</a:t>
            </a:r>
            <a:r>
              <a:rPr lang="fr-FR" dirty="0"/>
              <a:t> </a:t>
            </a:r>
            <a:r>
              <a:rPr lang="fr-FR" dirty="0" err="1" smtClean="0"/>
              <a:t>BaslerCCD</a:t>
            </a:r>
            <a:r>
              <a:rPr lang="fr-FR" dirty="0" smtClean="0"/>
              <a:t> </a:t>
            </a:r>
            <a:r>
              <a:rPr lang="fr-FR" dirty="0" err="1" smtClean="0"/>
              <a:t>Dhyana</a:t>
            </a:r>
            <a:r>
              <a:rPr lang="fr-FR" dirty="0" smtClean="0"/>
              <a:t> </a:t>
            </a:r>
            <a:r>
              <a:rPr lang="fr-FR" dirty="0"/>
              <a:t>Eiger Hamamatsu </a:t>
            </a:r>
            <a:r>
              <a:rPr lang="fr-FR" dirty="0" err="1"/>
              <a:t>ImXpad</a:t>
            </a:r>
            <a:r>
              <a:rPr lang="fr-FR" dirty="0"/>
              <a:t> Lambda </a:t>
            </a:r>
            <a:r>
              <a:rPr lang="fr-FR" dirty="0" err="1"/>
              <a:t>MarCCD</a:t>
            </a:r>
            <a:r>
              <a:rPr lang="fr-FR" dirty="0"/>
              <a:t> </a:t>
            </a:r>
            <a:r>
              <a:rPr lang="fr-FR" dirty="0" err="1"/>
              <a:t>Maxipix</a:t>
            </a:r>
            <a:r>
              <a:rPr lang="fr-FR" dirty="0"/>
              <a:t> Merlin </a:t>
            </a:r>
            <a:r>
              <a:rPr lang="fr-FR" dirty="0" err="1"/>
              <a:t>Pco</a:t>
            </a:r>
            <a:r>
              <a:rPr lang="fr-FR" dirty="0"/>
              <a:t> </a:t>
            </a:r>
            <a:r>
              <a:rPr lang="fr-FR" dirty="0" err="1"/>
              <a:t>PerkinElmer</a:t>
            </a:r>
            <a:r>
              <a:rPr lang="fr-FR" dirty="0"/>
              <a:t>  </a:t>
            </a:r>
            <a:r>
              <a:rPr lang="fr-FR" dirty="0" err="1"/>
              <a:t>PilatusPixelDetector</a:t>
            </a:r>
            <a:r>
              <a:rPr lang="fr-FR" dirty="0"/>
              <a:t> </a:t>
            </a:r>
            <a:r>
              <a:rPr lang="fr-FR" dirty="0" err="1"/>
              <a:t>PrincetonCCD</a:t>
            </a:r>
            <a:r>
              <a:rPr lang="fr-FR" dirty="0"/>
              <a:t>  </a:t>
            </a:r>
            <a:r>
              <a:rPr lang="fr-FR" dirty="0" err="1"/>
              <a:t>ProsilicaCCD</a:t>
            </a:r>
            <a:r>
              <a:rPr lang="fr-FR" dirty="0"/>
              <a:t> </a:t>
            </a:r>
            <a:r>
              <a:rPr lang="fr-FR" dirty="0" err="1"/>
              <a:t>SimulatorCCD</a:t>
            </a:r>
            <a:r>
              <a:rPr lang="fr-FR" dirty="0"/>
              <a:t> </a:t>
            </a:r>
            <a:r>
              <a:rPr lang="fr-FR" dirty="0" err="1"/>
              <a:t>SlsEiger</a:t>
            </a:r>
            <a:r>
              <a:rPr lang="fr-FR" dirty="0"/>
              <a:t>  </a:t>
            </a:r>
            <a:r>
              <a:rPr lang="fr-FR" dirty="0" err="1"/>
              <a:t>SlsJungfrau</a:t>
            </a:r>
            <a:r>
              <a:rPr lang="fr-FR" dirty="0"/>
              <a:t> </a:t>
            </a:r>
            <a:r>
              <a:rPr lang="fr-FR" dirty="0" err="1"/>
              <a:t>SpectrumOneCCD</a:t>
            </a:r>
            <a:r>
              <a:rPr lang="fr-FR" dirty="0"/>
              <a:t> (WIP) </a:t>
            </a:r>
            <a:r>
              <a:rPr lang="fr-FR" dirty="0" err="1"/>
              <a:t>SpectralInstrument</a:t>
            </a:r>
            <a:r>
              <a:rPr lang="fr-FR" dirty="0"/>
              <a:t> (WIP) </a:t>
            </a:r>
            <a:r>
              <a:rPr lang="fr-FR" dirty="0" smtClean="0"/>
              <a:t>UFX </a:t>
            </a:r>
            <a:r>
              <a:rPr lang="fr-FR" dirty="0" err="1" smtClean="0"/>
              <a:t>Uview</a:t>
            </a:r>
            <a:r>
              <a:rPr lang="fr-FR" dirty="0" smtClean="0"/>
              <a:t> </a:t>
            </a:r>
            <a:r>
              <a:rPr lang="fr-FR" dirty="0" err="1"/>
              <a:t>XpadPixelDetector</a:t>
            </a:r>
            <a:r>
              <a:rPr lang="fr-FR" dirty="0"/>
              <a:t> </a:t>
            </a:r>
            <a:r>
              <a:rPr lang="fr-FR" dirty="0" smtClean="0"/>
              <a:t>Xspress3 </a:t>
            </a:r>
            <a:endParaRPr lang="fr-FR" dirty="0"/>
          </a:p>
        </p:txBody>
      </p:sp>
      <p:pic>
        <p:nvPicPr>
          <p:cNvPr id="9" name="Picture 7" descr="D:\Tango\avatar-Arafa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090" y="5186108"/>
            <a:ext cx="507605" cy="69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" descr="D:\Tango\avatar-Flo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244578"/>
            <a:ext cx="701591" cy="57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à coins arrondis 11"/>
          <p:cNvSpPr/>
          <p:nvPr/>
        </p:nvSpPr>
        <p:spPr>
          <a:xfrm>
            <a:off x="2843807" y="5085184"/>
            <a:ext cx="2880321" cy="10254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t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3413897" y="6110593"/>
            <a:ext cx="1503767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1 </a:t>
            </a:r>
            <a:r>
              <a:rPr lang="fr-FR" dirty="0" err="1" smtClean="0">
                <a:solidFill>
                  <a:schemeClr val="tx1"/>
                </a:solidFill>
              </a:rPr>
              <a:t>contractor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2050" name="Picture 2" descr="D:\Tango\avatar-Antoni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544" y="5326940"/>
            <a:ext cx="528270" cy="52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8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Acquisition Service and Data </a:t>
            </a:r>
            <a:r>
              <a:rPr lang="fr-FR" dirty="0" err="1" smtClean="0"/>
              <a:t>storage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139271"/>
          </a:xfrm>
        </p:spPr>
        <p:txBody>
          <a:bodyPr/>
          <a:lstStyle/>
          <a:p>
            <a:r>
              <a:rPr lang="fr-FR" dirty="0" smtClean="0"/>
              <a:t>2 Acquisition services</a:t>
            </a:r>
          </a:p>
          <a:p>
            <a:pPr lvl="1"/>
            <a:r>
              <a:rPr lang="fr-FR" dirty="0" err="1" smtClean="0"/>
              <a:t>Step</a:t>
            </a:r>
            <a:r>
              <a:rPr lang="fr-FR" dirty="0" smtClean="0"/>
              <a:t> by </a:t>
            </a:r>
            <a:r>
              <a:rPr lang="fr-FR" dirty="0" err="1" smtClean="0"/>
              <a:t>Step</a:t>
            </a:r>
            <a:r>
              <a:rPr lang="fr-FR" dirty="0" smtClean="0"/>
              <a:t> and </a:t>
            </a:r>
            <a:r>
              <a:rPr lang="fr-FR" dirty="0" err="1" smtClean="0"/>
              <a:t>FlyScan</a:t>
            </a:r>
            <a:endParaRPr lang="fr-FR" dirty="0" smtClean="0"/>
          </a:p>
          <a:p>
            <a:pPr lvl="1"/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electronic</a:t>
            </a:r>
            <a:r>
              <a:rPr lang="fr-FR" dirty="0" smtClean="0"/>
              <a:t> team</a:t>
            </a:r>
          </a:p>
          <a:p>
            <a:pPr marL="457200" lvl="1" indent="0">
              <a:buNone/>
            </a:pPr>
            <a:endParaRPr lang="fr-FR" dirty="0" smtClean="0"/>
          </a:p>
          <a:p>
            <a:pPr marL="457200" lvl="1" indent="0">
              <a:buNone/>
            </a:pPr>
            <a:endParaRPr lang="fr-FR" dirty="0"/>
          </a:p>
          <a:p>
            <a:pPr marL="457200" lvl="1" indent="0">
              <a:buNone/>
            </a:pPr>
            <a:endParaRPr lang="fr-FR" dirty="0" smtClean="0"/>
          </a:p>
          <a:p>
            <a:pPr lvl="1"/>
            <a:endParaRPr lang="fr-FR" dirty="0"/>
          </a:p>
          <a:p>
            <a:r>
              <a:rPr lang="fr-FR" dirty="0" err="1"/>
              <a:t>Experimental</a:t>
            </a:r>
            <a:r>
              <a:rPr lang="fr-FR" dirty="0"/>
              <a:t> Data Files Management</a:t>
            </a:r>
          </a:p>
          <a:p>
            <a:pPr lvl="1">
              <a:buFontTx/>
              <a:buChar char="-"/>
            </a:pPr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fr-FR" dirty="0" err="1" smtClean="0"/>
              <a:t>next</a:t>
            </a:r>
            <a:r>
              <a:rPr lang="fr-FR" dirty="0" smtClean="0"/>
              <a:t> </a:t>
            </a:r>
            <a:r>
              <a:rPr lang="fr-FR" dirty="0" err="1" smtClean="0"/>
              <a:t>presentation</a:t>
            </a:r>
            <a:endParaRPr lang="fr-FR" dirty="0" smtClean="0"/>
          </a:p>
          <a:p>
            <a:pPr marL="457200" lvl="1" indent="0">
              <a:buNone/>
            </a:pPr>
            <a:endParaRPr lang="fr-FR" dirty="0"/>
          </a:p>
          <a:p>
            <a:pPr marL="457200" lvl="1" indent="0">
              <a:buNone/>
            </a:pP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4" name="Picture 4" descr="D:\Tango\avatar-Stephane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598" y="1379551"/>
            <a:ext cx="616953" cy="61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D:\Tango\avatar-Raphaë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479" y="1384942"/>
            <a:ext cx="592275" cy="59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 descr="D:\Tango\avatar-Floren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144" y="1412776"/>
            <a:ext cx="648072" cy="51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7636548" y="206084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IHM</a:t>
            </a:r>
            <a:endParaRPr lang="fr-FR" dirty="0"/>
          </a:p>
        </p:txBody>
      </p:sp>
      <p:pic>
        <p:nvPicPr>
          <p:cNvPr id="11" name="Picture 9" descr="D:\Tango\avatar-patric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825" y="1388477"/>
            <a:ext cx="599512" cy="59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à coins arrondis 11"/>
          <p:cNvSpPr/>
          <p:nvPr/>
        </p:nvSpPr>
        <p:spPr>
          <a:xfrm>
            <a:off x="5148065" y="1268760"/>
            <a:ext cx="3528392" cy="11614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4" name="Groupe 13"/>
          <p:cNvGrpSpPr/>
          <p:nvPr/>
        </p:nvGrpSpPr>
        <p:grpSpPr>
          <a:xfrm>
            <a:off x="5724128" y="4221088"/>
            <a:ext cx="2086626" cy="1061671"/>
            <a:chOff x="5724128" y="4221088"/>
            <a:chExt cx="2086626" cy="1061671"/>
          </a:xfrm>
        </p:grpSpPr>
        <p:pic>
          <p:nvPicPr>
            <p:cNvPr id="6" name="Picture 9" descr="D:\Tango\avatar-patrick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4969" y="4310119"/>
              <a:ext cx="599512" cy="599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D:\Tango\avatar-StephaneP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1216" y="4292266"/>
              <a:ext cx="616953" cy="617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ZoneTexte 9"/>
            <p:cNvSpPr txBox="1"/>
            <p:nvPr/>
          </p:nvSpPr>
          <p:spPr>
            <a:xfrm>
              <a:off x="7004969" y="4913427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IHM</a:t>
              </a:r>
              <a:endParaRPr lang="fr-FR" dirty="0"/>
            </a:p>
          </p:txBody>
        </p:sp>
        <p:sp>
          <p:nvSpPr>
            <p:cNvPr id="13" name="Rectangle à coins arrondis 12"/>
            <p:cNvSpPr/>
            <p:nvPr/>
          </p:nvSpPr>
          <p:spPr>
            <a:xfrm>
              <a:off x="5724128" y="4221088"/>
              <a:ext cx="2086626" cy="106167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0543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OLEIL - fond gri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OLEIL - fond blan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7469</TotalTime>
  <Words>854</Words>
  <Application>Microsoft Office PowerPoint</Application>
  <PresentationFormat>Affichage à l'écran (4:3)</PresentationFormat>
  <Paragraphs>235</Paragraphs>
  <Slides>18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4</vt:i4>
      </vt:variant>
      <vt:variant>
        <vt:lpstr>Titres des diapositives</vt:lpstr>
      </vt:variant>
      <vt:variant>
        <vt:i4>18</vt:i4>
      </vt:variant>
    </vt:vector>
  </HeadingPairs>
  <TitlesOfParts>
    <vt:vector size="22" baseType="lpstr">
      <vt:lpstr>Conception personnalisée</vt:lpstr>
      <vt:lpstr>1_Conception personnalisée</vt:lpstr>
      <vt:lpstr>SOLEIL - fond gris</vt:lpstr>
      <vt:lpstr>SOLEIL - fond blanc</vt:lpstr>
      <vt:lpstr>ICA Activities Status – Tango Meeting 2020 November</vt:lpstr>
      <vt:lpstr>Plan</vt:lpstr>
      <vt:lpstr>Synchrotron SOLEIL</vt:lpstr>
      <vt:lpstr>SOLEIL and TANGO</vt:lpstr>
      <vt:lpstr>ICA team … and TANGO</vt:lpstr>
      <vt:lpstr>ICA team … and TANGO</vt:lpstr>
      <vt:lpstr>Tango Devices</vt:lpstr>
      <vt:lpstr>Lima Detector</vt:lpstr>
      <vt:lpstr>Acquisition Service and Data storage</vt:lpstr>
      <vt:lpstr>User Interfaces</vt:lpstr>
      <vt:lpstr>User Interface</vt:lpstr>
      <vt:lpstr>Archiving Service</vt:lpstr>
      <vt:lpstr>Tools</vt:lpstr>
      <vt:lpstr>Tools</vt:lpstr>
      <vt:lpstr>Operation</vt:lpstr>
      <vt:lpstr>Infrastructure</vt:lpstr>
      <vt:lpstr>Our Names</vt:lpstr>
      <vt:lpstr>In Image</vt:lpstr>
    </vt:vector>
  </TitlesOfParts>
  <Company>Synchrotron SOLEIL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YAO Stephanie</dc:creator>
  <cp:lastModifiedBy>PIERRE-JOSEPH Sandra</cp:lastModifiedBy>
  <cp:revision>347</cp:revision>
  <cp:lastPrinted>2018-10-16T09:18:49Z</cp:lastPrinted>
  <dcterms:created xsi:type="dcterms:W3CDTF">2016-11-25T17:34:53Z</dcterms:created>
  <dcterms:modified xsi:type="dcterms:W3CDTF">2020-11-16T14:22:41Z</dcterms:modified>
</cp:coreProperties>
</file>