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6" r:id="rId7"/>
    <p:sldId id="264" r:id="rId8"/>
    <p:sldId id="261" r:id="rId9"/>
    <p:sldId id="262" r:id="rId1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EDDF"/>
    <a:srgbClr val="F6F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97" autoAdjust="0"/>
    <p:restoredTop sz="94660"/>
  </p:normalViewPr>
  <p:slideViewPr>
    <p:cSldViewPr snapToGrid="0">
      <p:cViewPr varScale="1">
        <p:scale>
          <a:sx n="184" d="100"/>
          <a:sy n="184" d="100"/>
        </p:scale>
        <p:origin x="16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A6A50EC-AFA8-42C1-8BA0-33BC9DB7F0CD}"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3441040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A6A50EC-AFA8-42C1-8BA0-33BC9DB7F0CD}"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3922794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A6A50EC-AFA8-42C1-8BA0-33BC9DB7F0CD}"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367260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A6A50EC-AFA8-42C1-8BA0-33BC9DB7F0CD}"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130612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A6A50EC-AFA8-42C1-8BA0-33BC9DB7F0CD}"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389148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A6A50EC-AFA8-42C1-8BA0-33BC9DB7F0CD}" type="datetimeFigureOut">
              <a:rPr lang="ru-RU" smtClean="0"/>
              <a:t>14.11.2020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188146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629842" y="2087563"/>
            <a:ext cx="3868340" cy="307049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629150" y="2087563"/>
            <a:ext cx="3887391" cy="307049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A6A50EC-AFA8-42C1-8BA0-33BC9DB7F0CD}" type="datetimeFigureOut">
              <a:rPr lang="ru-RU" smtClean="0"/>
              <a:t>14.11.2020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130453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A6A50EC-AFA8-42C1-8BA0-33BC9DB7F0CD}" type="datetimeFigureOut">
              <a:rPr lang="ru-RU" smtClean="0"/>
              <a:t>14.11.2020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3496341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A50EC-AFA8-42C1-8BA0-33BC9DB7F0CD}" type="datetimeFigureOut">
              <a:rPr lang="ru-RU" smtClean="0"/>
              <a:t>14.11.2020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65641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FA6A50EC-AFA8-42C1-8BA0-33BC9DB7F0CD}" type="datetimeFigureOut">
              <a:rPr lang="ru-RU" smtClean="0"/>
              <a:t>14.11.2020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170610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FA6A50EC-AFA8-42C1-8BA0-33BC9DB7F0CD}" type="datetimeFigureOut">
              <a:rPr lang="ru-RU" smtClean="0"/>
              <a:t>14.11.2020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53DBA0-C0DF-4125-8BC5-771FD8BD9141}" type="slidenum">
              <a:rPr lang="ru-RU" smtClean="0"/>
              <a:t>‹#›</a:t>
            </a:fld>
            <a:endParaRPr lang="ru-RU"/>
          </a:p>
        </p:txBody>
      </p:sp>
    </p:spTree>
    <p:extLst>
      <p:ext uri="{BB962C8B-B14F-4D97-AF65-F5344CB8AC3E}">
        <p14:creationId xmlns:p14="http://schemas.microsoft.com/office/powerpoint/2010/main" val="3704450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CFB"/>
            </a:gs>
            <a:gs pos="74000">
              <a:srgbClr val="C1EDDF">
                <a:alpha val="20000"/>
              </a:srgbClr>
            </a:gs>
            <a:gs pos="83000">
              <a:srgbClr val="C1EDDF">
                <a:alpha val="20000"/>
              </a:srgbClr>
            </a:gs>
            <a:gs pos="100000">
              <a:srgbClr val="C1EDDF">
                <a:alpha val="20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FA6A50EC-AFA8-42C1-8BA0-33BC9DB7F0CD}" type="datetimeFigureOut">
              <a:rPr lang="ru-RU" smtClean="0"/>
              <a:t>14.11.2020</a:t>
            </a:fld>
            <a:endParaRPr lang="ru-RU"/>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953DBA0-C0DF-4125-8BC5-771FD8BD9141}" type="slidenum">
              <a:rPr lang="ru-RU" smtClean="0"/>
              <a:t>‹#›</a:t>
            </a:fld>
            <a:endParaRPr lang="ru-RU"/>
          </a:p>
        </p:txBody>
      </p:sp>
    </p:spTree>
    <p:extLst>
      <p:ext uri="{BB962C8B-B14F-4D97-AF65-F5344CB8AC3E}">
        <p14:creationId xmlns:p14="http://schemas.microsoft.com/office/powerpoint/2010/main" val="47692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0769" y="1961489"/>
            <a:ext cx="6858000" cy="1451704"/>
          </a:xfrm>
        </p:spPr>
        <p:txBody>
          <a:bodyPr/>
          <a:lstStyle/>
          <a:p>
            <a:r>
              <a:rPr lang="en-US" dirty="0" smtClean="0">
                <a:solidFill>
                  <a:schemeClr val="tx1">
                    <a:lumMod val="95000"/>
                    <a:lumOff val="5000"/>
                  </a:schemeClr>
                </a:solidFill>
                <a:latin typeface="Adobe Fangsong Std R" panose="02020400000000000000" pitchFamily="18" charset="-128"/>
                <a:ea typeface="Adobe Fangsong Std R" panose="02020400000000000000" pitchFamily="18" charset="-128"/>
              </a:rPr>
              <a:t>Preliminary notes on the USSR Control System</a:t>
            </a:r>
            <a:endParaRPr lang="ru-RU" dirty="0">
              <a:solidFill>
                <a:schemeClr val="tx1">
                  <a:lumMod val="95000"/>
                  <a:lumOff val="5000"/>
                </a:schemeClr>
              </a:solidFill>
              <a:latin typeface="Adobe Fangsong Std R" panose="02020400000000000000" pitchFamily="18" charset="-128"/>
              <a:ea typeface="Adobe Fangsong Std R" panose="02020400000000000000" pitchFamily="18" charset="-128"/>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90" y="128763"/>
            <a:ext cx="987585" cy="987585"/>
          </a:xfrm>
          <a:prstGeom prst="rect">
            <a:avLst/>
          </a:prstGeom>
        </p:spPr>
      </p:pic>
      <p:pic>
        <p:nvPicPr>
          <p:cNvPr id="3074" name="Picture 2" descr="https://www.cremlinplus.eu/common/hea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0478" y="259537"/>
            <a:ext cx="2170500" cy="417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59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8000" y="288000"/>
            <a:ext cx="7886700" cy="720000"/>
          </a:xfrm>
        </p:spPr>
        <p:txBody>
          <a:bodyPr/>
          <a:lstStyle/>
          <a:p>
            <a:r>
              <a:rPr lang="en-US" dirty="0" smtClean="0">
                <a:solidFill>
                  <a:srgbClr val="002060"/>
                </a:solidFill>
                <a:latin typeface="Times New Roman" panose="02020603050405020304" pitchFamily="18" charset="0"/>
              </a:rPr>
              <a:t>USSR: </a:t>
            </a:r>
            <a:r>
              <a:rPr lang="en-US" dirty="0">
                <a:solidFill>
                  <a:srgbClr val="002060"/>
                </a:solidFill>
                <a:latin typeface="Times New Roman" panose="02020603050405020304" pitchFamily="18" charset="0"/>
              </a:rPr>
              <a:t>new Russian MEGA-science project</a:t>
            </a:r>
            <a:endParaRPr lang="ru-RU" dirty="0">
              <a:solidFill>
                <a:srgbClr val="002060"/>
              </a:solidFill>
            </a:endParaRPr>
          </a:p>
        </p:txBody>
      </p:sp>
      <p:sp>
        <p:nvSpPr>
          <p:cNvPr id="3" name="Объект 2"/>
          <p:cNvSpPr>
            <a:spLocks noGrp="1"/>
          </p:cNvSpPr>
          <p:nvPr>
            <p:ph idx="1"/>
          </p:nvPr>
        </p:nvSpPr>
        <p:spPr>
          <a:xfrm>
            <a:off x="628650" y="1108713"/>
            <a:ext cx="7886700" cy="3809762"/>
          </a:xfrm>
        </p:spPr>
        <p:txBody>
          <a:bodyPr>
            <a:normAutofit fontScale="77500" lnSpcReduction="20000"/>
          </a:bodyPr>
          <a:lstStyle/>
          <a:p>
            <a:endParaRPr lang="ru-RU" dirty="0"/>
          </a:p>
          <a:p>
            <a:r>
              <a:rPr lang="en-US" dirty="0" smtClean="0">
                <a:latin typeface="Adobe Garamond Pro" panose="02020502060506020403" pitchFamily="18" charset="0"/>
              </a:rPr>
              <a:t>New Russian 4</a:t>
            </a:r>
            <a:r>
              <a:rPr lang="en-US" baseline="30000" dirty="0" smtClean="0">
                <a:latin typeface="Adobe Garamond Pro" panose="02020502060506020403" pitchFamily="18" charset="0"/>
              </a:rPr>
              <a:t>th</a:t>
            </a:r>
            <a:r>
              <a:rPr lang="en-US" dirty="0" smtClean="0">
                <a:latin typeface="Adobe Garamond Pro" panose="02020502060506020403" pitchFamily="18" charset="0"/>
              </a:rPr>
              <a:t> generation Synchrotron Radiation Source called USSR ( Ultimate Source for Synchrotron Radiation, former SSRS-4) has been chosen as a Russian national flagship project that will be open also for international, especially European utilization. The estimated core of USSR is a ~1.1 km diffraction limited storage ring with an electron energy of 6 GeV.</a:t>
            </a:r>
          </a:p>
          <a:p>
            <a:r>
              <a:rPr lang="en-US" dirty="0" smtClean="0">
                <a:latin typeface="Adobe Garamond Pro" panose="02020502060506020403" pitchFamily="18" charset="0"/>
              </a:rPr>
              <a:t>Today we are at the stage of CDR development, design and preliminary numerical simulations of main components of the USSR: lattice, beamlines, vacuum system, diagnostics and control, etc</a:t>
            </a:r>
            <a:r>
              <a:rPr lang="en-US" dirty="0">
                <a:latin typeface="Adobe Garamond Pro" panose="02020502060506020403" pitchFamily="18" charset="0"/>
              </a:rPr>
              <a:t>.</a:t>
            </a:r>
          </a:p>
          <a:p>
            <a:r>
              <a:rPr lang="en-US" dirty="0" smtClean="0">
                <a:latin typeface="Adobe Garamond Pro" panose="02020502060506020403" pitchFamily="18" charset="0"/>
              </a:rPr>
              <a:t>We want to take into account the international experience of new X-ray sources: ESRF, European XFEL,MAX-IV, Sirius and other projects Russian Federation participates in</a:t>
            </a:r>
            <a:r>
              <a:rPr lang="en-US" dirty="0">
                <a:latin typeface="Adobe Garamond Pro" panose="02020502060506020403" pitchFamily="18" charset="0"/>
              </a:rPr>
              <a:t>.</a:t>
            </a:r>
          </a:p>
          <a:p>
            <a:r>
              <a:rPr lang="en-US" dirty="0" smtClean="0">
                <a:latin typeface="Adobe Garamond Pro" panose="02020502060506020403" pitchFamily="18" charset="0"/>
              </a:rPr>
              <a:t>The USSR should be complement to the existing European sources and raised interest of the European scientific community. We are not going to be limited to only national scientific projects</a:t>
            </a:r>
            <a:r>
              <a:rPr lang="en-US" dirty="0">
                <a:latin typeface="Adobe Garamond Pro" panose="02020502060506020403" pitchFamily="18" charset="0"/>
              </a:rPr>
              <a:t>.</a:t>
            </a:r>
          </a:p>
          <a:p>
            <a:r>
              <a:rPr lang="en-US" dirty="0" smtClean="0">
                <a:latin typeface="Adobe Garamond Pro" panose="02020502060506020403" pitchFamily="18" charset="0"/>
              </a:rPr>
              <a:t>New machine shouldn’t be a replica of one of the existing sources. USSR must enhance capabilities of new sources and effectively fit into the existing European Mega-science infrastructure</a:t>
            </a:r>
            <a:r>
              <a:rPr lang="en-US" dirty="0">
                <a:latin typeface="Adobe Garamond Pro" panose="02020502060506020403" pitchFamily="18" charset="0"/>
              </a:rPr>
              <a:t>.</a:t>
            </a:r>
          </a:p>
          <a:p>
            <a:endParaRPr lang="ru-RU" dirty="0"/>
          </a:p>
        </p:txBody>
      </p:sp>
    </p:spTree>
    <p:extLst>
      <p:ext uri="{BB962C8B-B14F-4D97-AF65-F5344CB8AC3E}">
        <p14:creationId xmlns:p14="http://schemas.microsoft.com/office/powerpoint/2010/main" val="408818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000" y="288000"/>
            <a:ext cx="4160023" cy="720000"/>
          </a:xfrm>
        </p:spPr>
        <p:txBody>
          <a:bodyPr/>
          <a:lstStyle/>
          <a:p>
            <a:r>
              <a:rPr lang="en-US" dirty="0" smtClean="0">
                <a:solidFill>
                  <a:srgbClr val="002060"/>
                </a:solidFill>
                <a:latin typeface="Times New Roman" panose="02020603050405020304" pitchFamily="18" charset="0"/>
              </a:rPr>
              <a:t>USSR Description</a:t>
            </a:r>
            <a:endParaRPr lang="ru-RU" dirty="0">
              <a:solidFill>
                <a:srgbClr val="002060"/>
              </a:solidFill>
            </a:endParaRPr>
          </a:p>
        </p:txBody>
      </p:sp>
      <p:sp>
        <p:nvSpPr>
          <p:cNvPr id="8" name="Объект 2"/>
          <p:cNvSpPr>
            <a:spLocks noGrp="1"/>
          </p:cNvSpPr>
          <p:nvPr>
            <p:ph idx="1"/>
          </p:nvPr>
        </p:nvSpPr>
        <p:spPr>
          <a:xfrm>
            <a:off x="270844" y="2135332"/>
            <a:ext cx="2684616" cy="3122468"/>
          </a:xfrm>
        </p:spPr>
        <p:txBody>
          <a:bodyPr>
            <a:noAutofit/>
          </a:bodyPr>
          <a:lstStyle/>
          <a:p>
            <a:pPr>
              <a:lnSpc>
                <a:spcPct val="80000"/>
              </a:lnSpc>
              <a:spcBef>
                <a:spcPts val="600"/>
              </a:spcBef>
            </a:pPr>
            <a:r>
              <a:rPr lang="en-US" sz="1400" dirty="0">
                <a:latin typeface="Adobe Garamond Pro" panose="02020502060506020403" pitchFamily="18" charset="0"/>
              </a:rPr>
              <a:t>Consideration of a 8-bend </a:t>
            </a:r>
            <a:r>
              <a:rPr lang="en-US" sz="1400" dirty="0" err="1">
                <a:latin typeface="Adobe Garamond Pro" panose="02020502060506020403" pitchFamily="18" charset="0"/>
              </a:rPr>
              <a:t>Achromat</a:t>
            </a:r>
            <a:r>
              <a:rPr lang="en-US" sz="1400" dirty="0">
                <a:latin typeface="Adobe Garamond Pro" panose="02020502060506020403" pitchFamily="18" charset="0"/>
              </a:rPr>
              <a:t> lattice </a:t>
            </a:r>
          </a:p>
          <a:p>
            <a:pPr>
              <a:lnSpc>
                <a:spcPct val="80000"/>
              </a:lnSpc>
              <a:spcBef>
                <a:spcPts val="600"/>
              </a:spcBef>
            </a:pPr>
            <a:r>
              <a:rPr lang="en-US" sz="1400" dirty="0">
                <a:latin typeface="Adobe Garamond Pro" panose="02020502060506020403" pitchFamily="18" charset="0"/>
              </a:rPr>
              <a:t>Using a short Bend, 10cm, 2mrad, in the center of the cell </a:t>
            </a:r>
          </a:p>
          <a:p>
            <a:pPr>
              <a:lnSpc>
                <a:spcPct val="80000"/>
              </a:lnSpc>
              <a:spcBef>
                <a:spcPts val="600"/>
              </a:spcBef>
            </a:pPr>
            <a:r>
              <a:rPr lang="en-US" sz="1400" dirty="0">
                <a:latin typeface="Adobe Garamond Pro" panose="02020502060506020403" pitchFamily="18" charset="0"/>
              </a:rPr>
              <a:t>Using a long straight (10…15 m) for high beta-function value at injection 40 m </a:t>
            </a:r>
          </a:p>
          <a:p>
            <a:pPr>
              <a:lnSpc>
                <a:spcPct val="80000"/>
              </a:lnSpc>
              <a:spcBef>
                <a:spcPts val="600"/>
              </a:spcBef>
            </a:pPr>
            <a:r>
              <a:rPr lang="en-US" sz="1400" dirty="0">
                <a:latin typeface="Adobe Garamond Pro" panose="02020502060506020403" pitchFamily="18" charset="0"/>
              </a:rPr>
              <a:t>Using </a:t>
            </a:r>
            <a:r>
              <a:rPr lang="en-US" sz="1400" dirty="0" err="1">
                <a:latin typeface="Adobe Garamond Pro" panose="02020502060506020403" pitchFamily="18" charset="0"/>
              </a:rPr>
              <a:t>permendur</a:t>
            </a:r>
            <a:r>
              <a:rPr lang="en-US" sz="1400" dirty="0">
                <a:latin typeface="Adobe Garamond Pro" panose="02020502060506020403" pitchFamily="18" charset="0"/>
              </a:rPr>
              <a:t> in quadrupole magnets for getting on 30% larger chambers </a:t>
            </a:r>
          </a:p>
          <a:p>
            <a:pPr>
              <a:lnSpc>
                <a:spcPct val="80000"/>
              </a:lnSpc>
              <a:spcBef>
                <a:spcPts val="600"/>
              </a:spcBef>
            </a:pPr>
            <a:r>
              <a:rPr lang="en-US" sz="1400" dirty="0">
                <a:latin typeface="Adobe Garamond Pro" panose="02020502060506020403" pitchFamily="18" charset="0"/>
              </a:rPr>
              <a:t>ID dominate impedance budget (90%), +/- 4 mm vertical aperture </a:t>
            </a:r>
          </a:p>
        </p:txBody>
      </p:sp>
      <p:sp>
        <p:nvSpPr>
          <p:cNvPr id="5" name="Прямоугольник 4"/>
          <p:cNvSpPr/>
          <p:nvPr/>
        </p:nvSpPr>
        <p:spPr>
          <a:xfrm>
            <a:off x="4928112" y="307174"/>
            <a:ext cx="3249772" cy="307777"/>
          </a:xfrm>
          <a:prstGeom prst="rect">
            <a:avLst/>
          </a:prstGeom>
        </p:spPr>
        <p:txBody>
          <a:bodyPr wrap="square">
            <a:spAutoFit/>
          </a:bodyPr>
          <a:lstStyle/>
          <a:p>
            <a:pPr marR="56200"/>
            <a:r>
              <a:rPr lang="en-US" sz="1400" b="1" dirty="0">
                <a:solidFill>
                  <a:srgbClr val="002060"/>
                </a:solidFill>
                <a:latin typeface="Arial" panose="020B0604020202020204" pitchFamily="34" charset="0"/>
              </a:rPr>
              <a:t>Estimated USSR’s main parameters </a:t>
            </a:r>
            <a:endParaRPr lang="ru-RU" sz="1400" dirty="0">
              <a:solidFill>
                <a:srgbClr val="002060"/>
              </a:solidFill>
            </a:endParaRPr>
          </a:p>
        </p:txBody>
      </p:sp>
      <p:sp>
        <p:nvSpPr>
          <p:cNvPr id="9" name="Прямоугольник 8"/>
          <p:cNvSpPr/>
          <p:nvPr/>
        </p:nvSpPr>
        <p:spPr>
          <a:xfrm>
            <a:off x="198861" y="1687273"/>
            <a:ext cx="3190456" cy="307777"/>
          </a:xfrm>
          <a:prstGeom prst="rect">
            <a:avLst/>
          </a:prstGeom>
        </p:spPr>
        <p:txBody>
          <a:bodyPr wrap="square">
            <a:spAutoFit/>
          </a:bodyPr>
          <a:lstStyle/>
          <a:p>
            <a:pPr marR="12098"/>
            <a:r>
              <a:rPr lang="en-US" sz="1400" b="1" dirty="0">
                <a:solidFill>
                  <a:srgbClr val="002060"/>
                </a:solidFill>
                <a:latin typeface="Arial" panose="020B0604020202020204" pitchFamily="34" charset="0"/>
              </a:rPr>
              <a:t>Suggestions for USSR parameters </a:t>
            </a:r>
            <a:endParaRPr lang="ru-RU" sz="1400" dirty="0">
              <a:solidFill>
                <a:srgbClr val="002060"/>
              </a:solidFill>
            </a:endParaRPr>
          </a:p>
        </p:txBody>
      </p:sp>
      <p:pic>
        <p:nvPicPr>
          <p:cNvPr id="10" name="Рисунок 9"/>
          <p:cNvPicPr>
            <a:picLocks noChangeAspect="1"/>
          </p:cNvPicPr>
          <p:nvPr/>
        </p:nvPicPr>
        <p:blipFill>
          <a:blip r:embed="rId2"/>
          <a:stretch>
            <a:fillRect/>
          </a:stretch>
        </p:blipFill>
        <p:spPr>
          <a:xfrm>
            <a:off x="3119219" y="2280805"/>
            <a:ext cx="5874616" cy="3278137"/>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1890140579"/>
              </p:ext>
            </p:extLst>
          </p:nvPr>
        </p:nvGraphicFramePr>
        <p:xfrm>
          <a:off x="4978061" y="598327"/>
          <a:ext cx="3506116" cy="1588955"/>
        </p:xfrm>
        <a:graphic>
          <a:graphicData uri="http://schemas.openxmlformats.org/drawingml/2006/table">
            <a:tbl>
              <a:tblPr firstRow="1" bandRow="1">
                <a:tableStyleId>{5C22544A-7EE6-4342-B048-85BDC9FD1C3A}</a:tableStyleId>
              </a:tblPr>
              <a:tblGrid>
                <a:gridCol w="1372270">
                  <a:extLst>
                    <a:ext uri="{9D8B030D-6E8A-4147-A177-3AD203B41FA5}">
                      <a16:colId xmlns:a16="http://schemas.microsoft.com/office/drawing/2014/main" val="3761267280"/>
                    </a:ext>
                  </a:extLst>
                </a:gridCol>
                <a:gridCol w="681106">
                  <a:extLst>
                    <a:ext uri="{9D8B030D-6E8A-4147-A177-3AD203B41FA5}">
                      <a16:colId xmlns:a16="http://schemas.microsoft.com/office/drawing/2014/main" val="1078544376"/>
                    </a:ext>
                  </a:extLst>
                </a:gridCol>
                <a:gridCol w="1452740">
                  <a:extLst>
                    <a:ext uri="{9D8B030D-6E8A-4147-A177-3AD203B41FA5}">
                      <a16:colId xmlns:a16="http://schemas.microsoft.com/office/drawing/2014/main" val="263557953"/>
                    </a:ext>
                  </a:extLst>
                </a:gridCol>
              </a:tblGrid>
              <a:tr h="147654">
                <a:tc>
                  <a:txBody>
                    <a:bodyPr/>
                    <a:lstStyle/>
                    <a:p>
                      <a:r>
                        <a:rPr lang="en-US" sz="850" b="1" baseline="0" dirty="0" smtClean="0">
                          <a:solidFill>
                            <a:srgbClr val="000000"/>
                          </a:solidFill>
                          <a:latin typeface="Arial" panose="020B0604020202020204" pitchFamily="34" charset="0"/>
                        </a:rPr>
                        <a:t>Parameter</a:t>
                      </a:r>
                      <a:endParaRPr lang="ru-RU" sz="850" baseline="0" dirty="0"/>
                    </a:p>
                  </a:txBody>
                  <a:tcPr marL="36000" marR="36000" marT="0" marB="0" anchor="ctr"/>
                </a:tc>
                <a:tc>
                  <a:txBody>
                    <a:bodyPr/>
                    <a:lstStyle/>
                    <a:p>
                      <a:r>
                        <a:rPr lang="en-US" sz="850" b="1" baseline="0" dirty="0" smtClean="0">
                          <a:solidFill>
                            <a:srgbClr val="000000"/>
                          </a:solidFill>
                          <a:latin typeface="Arial" panose="020B0604020202020204" pitchFamily="34" charset="0"/>
                        </a:rPr>
                        <a:t>ESRF-EBS </a:t>
                      </a:r>
                      <a:endParaRPr lang="ru-RU" sz="850" baseline="0" dirty="0"/>
                    </a:p>
                  </a:txBody>
                  <a:tcPr marL="36000" marR="36000" marT="0" marB="0" anchor="ctr"/>
                </a:tc>
                <a:tc>
                  <a:txBody>
                    <a:bodyPr/>
                    <a:lstStyle/>
                    <a:p>
                      <a:r>
                        <a:rPr lang="en-US" sz="850" b="1" baseline="0" dirty="0" smtClean="0">
                          <a:solidFill>
                            <a:srgbClr val="000000"/>
                          </a:solidFill>
                          <a:latin typeface="Arial" panose="020B0604020202020204" pitchFamily="34" charset="0"/>
                        </a:rPr>
                        <a:t>USSR4 </a:t>
                      </a:r>
                      <a:endParaRPr lang="ru-RU" sz="850" baseline="0" dirty="0"/>
                    </a:p>
                  </a:txBody>
                  <a:tcPr marL="36000" marR="36000" marT="0" marB="0" anchor="ctr"/>
                </a:tc>
                <a:extLst>
                  <a:ext uri="{0D108BD9-81ED-4DB2-BD59-A6C34878D82A}">
                    <a16:rowId xmlns:a16="http://schemas.microsoft.com/office/drawing/2014/main" val="2983431781"/>
                  </a:ext>
                </a:extLst>
              </a:tr>
              <a:tr h="147654">
                <a:tc>
                  <a:txBody>
                    <a:bodyPr/>
                    <a:lstStyle/>
                    <a:p>
                      <a:r>
                        <a:rPr lang="en-US" sz="850" b="1" baseline="0" dirty="0" smtClean="0">
                          <a:solidFill>
                            <a:srgbClr val="000000"/>
                          </a:solidFill>
                          <a:latin typeface="Arial" panose="020B0604020202020204" pitchFamily="34" charset="0"/>
                        </a:rPr>
                        <a:t>Circumference, m </a:t>
                      </a:r>
                      <a:endParaRPr lang="ru-RU" sz="850" baseline="0" dirty="0"/>
                    </a:p>
                  </a:txBody>
                  <a:tcPr marL="36000" marR="36000" marT="0" marB="0" anchor="ctr"/>
                </a:tc>
                <a:tc>
                  <a:txBody>
                    <a:bodyPr/>
                    <a:lstStyle/>
                    <a:p>
                      <a:r>
                        <a:rPr lang="en-US" sz="850" baseline="0" dirty="0" smtClean="0"/>
                        <a:t>844</a:t>
                      </a:r>
                      <a:endParaRPr lang="ru-RU" sz="850" baseline="0" dirty="0"/>
                    </a:p>
                  </a:txBody>
                  <a:tcPr marL="36000" marR="36000" marT="0" marB="0" anchor="ctr"/>
                </a:tc>
                <a:tc>
                  <a:txBody>
                    <a:bodyPr/>
                    <a:lstStyle/>
                    <a:p>
                      <a:r>
                        <a:rPr lang="en-US" sz="850" baseline="0" dirty="0" smtClean="0"/>
                        <a:t>~1 100</a:t>
                      </a:r>
                      <a:endParaRPr lang="ru-RU" sz="850" baseline="0" dirty="0"/>
                    </a:p>
                  </a:txBody>
                  <a:tcPr marL="36000" marR="36000" marT="0" marB="0" anchor="ctr"/>
                </a:tc>
                <a:extLst>
                  <a:ext uri="{0D108BD9-81ED-4DB2-BD59-A6C34878D82A}">
                    <a16:rowId xmlns:a16="http://schemas.microsoft.com/office/drawing/2014/main" val="3024447327"/>
                  </a:ext>
                </a:extLst>
              </a:tr>
              <a:tr h="147654">
                <a:tc>
                  <a:txBody>
                    <a:bodyPr/>
                    <a:lstStyle/>
                    <a:p>
                      <a:r>
                        <a:rPr lang="sv-SE" sz="850" b="1" baseline="0" dirty="0" smtClean="0">
                          <a:solidFill>
                            <a:srgbClr val="000000"/>
                          </a:solidFill>
                          <a:latin typeface="Arial" panose="020B0604020202020204" pitchFamily="34" charset="0"/>
                        </a:rPr>
                        <a:t>Number of Cells </a:t>
                      </a:r>
                      <a:endParaRPr lang="ru-RU" sz="850" baseline="0" dirty="0"/>
                    </a:p>
                  </a:txBody>
                  <a:tcPr marL="36000" marR="36000" marT="0" marB="0" anchor="ctr"/>
                </a:tc>
                <a:tc>
                  <a:txBody>
                    <a:bodyPr/>
                    <a:lstStyle/>
                    <a:p>
                      <a:r>
                        <a:rPr lang="en-US" sz="850" baseline="0" dirty="0" smtClean="0"/>
                        <a:t>32</a:t>
                      </a:r>
                      <a:endParaRPr lang="ru-RU" sz="850" baseline="0" dirty="0"/>
                    </a:p>
                  </a:txBody>
                  <a:tcPr marL="36000" marR="36000" marT="0" marB="0" anchor="ctr"/>
                </a:tc>
                <a:tc>
                  <a:txBody>
                    <a:bodyPr/>
                    <a:lstStyle/>
                    <a:p>
                      <a:r>
                        <a:rPr lang="en-US" sz="850" baseline="0" dirty="0" smtClean="0"/>
                        <a:t>40</a:t>
                      </a:r>
                      <a:endParaRPr lang="ru-RU" sz="850" baseline="0" dirty="0"/>
                    </a:p>
                  </a:txBody>
                  <a:tcPr marL="36000" marR="36000" marT="0" marB="0" anchor="ctr"/>
                </a:tc>
                <a:extLst>
                  <a:ext uri="{0D108BD9-81ED-4DB2-BD59-A6C34878D82A}">
                    <a16:rowId xmlns:a16="http://schemas.microsoft.com/office/drawing/2014/main" val="178216242"/>
                  </a:ext>
                </a:extLst>
              </a:tr>
              <a:tr h="147654">
                <a:tc>
                  <a:txBody>
                    <a:bodyPr/>
                    <a:lstStyle/>
                    <a:p>
                      <a:r>
                        <a:rPr lang="sv-SE" sz="850" b="1" baseline="0" dirty="0" smtClean="0">
                          <a:solidFill>
                            <a:srgbClr val="000000"/>
                          </a:solidFill>
                          <a:latin typeface="Arial" panose="020B0604020202020204" pitchFamily="34" charset="0"/>
                        </a:rPr>
                        <a:t>Energy, GeV </a:t>
                      </a:r>
                      <a:endParaRPr lang="ru-RU" sz="850" baseline="0" dirty="0"/>
                    </a:p>
                  </a:txBody>
                  <a:tcPr marL="36000" marR="36000" marT="0" marB="0" anchor="ctr"/>
                </a:tc>
                <a:tc>
                  <a:txBody>
                    <a:bodyPr/>
                    <a:lstStyle/>
                    <a:p>
                      <a:r>
                        <a:rPr lang="en-US" sz="850" baseline="0" dirty="0" smtClean="0"/>
                        <a:t>6</a:t>
                      </a:r>
                      <a:endParaRPr lang="ru-RU" sz="850" baseline="0" dirty="0"/>
                    </a:p>
                  </a:txBody>
                  <a:tcPr marL="36000" marR="36000" marT="0" marB="0" anchor="ctr"/>
                </a:tc>
                <a:tc>
                  <a:txBody>
                    <a:bodyPr/>
                    <a:lstStyle/>
                    <a:p>
                      <a:r>
                        <a:rPr lang="en-US" sz="850" baseline="0" dirty="0" smtClean="0"/>
                        <a:t>6+FEL</a:t>
                      </a:r>
                      <a:endParaRPr lang="ru-RU" sz="850" baseline="0" dirty="0"/>
                    </a:p>
                  </a:txBody>
                  <a:tcPr marL="36000" marR="36000" marT="0" marB="0" anchor="ctr"/>
                </a:tc>
                <a:extLst>
                  <a:ext uri="{0D108BD9-81ED-4DB2-BD59-A6C34878D82A}">
                    <a16:rowId xmlns:a16="http://schemas.microsoft.com/office/drawing/2014/main" val="2515230719"/>
                  </a:ext>
                </a:extLst>
              </a:tr>
              <a:tr h="147654">
                <a:tc>
                  <a:txBody>
                    <a:bodyPr/>
                    <a:lstStyle/>
                    <a:p>
                      <a:r>
                        <a:rPr lang="pt-BR" sz="850" b="1" baseline="0" dirty="0" smtClean="0">
                          <a:solidFill>
                            <a:srgbClr val="000000"/>
                          </a:solidFill>
                          <a:latin typeface="Arial" panose="020B0604020202020204" pitchFamily="34" charset="0"/>
                        </a:rPr>
                        <a:t>Horizontal emittance, pm</a:t>
                      </a:r>
                      <a:endParaRPr lang="ru-RU" sz="850" baseline="0" dirty="0"/>
                    </a:p>
                  </a:txBody>
                  <a:tcPr marL="36000" marR="36000" marT="0" marB="0" anchor="ctr"/>
                </a:tc>
                <a:tc>
                  <a:txBody>
                    <a:bodyPr/>
                    <a:lstStyle/>
                    <a:p>
                      <a:r>
                        <a:rPr lang="en-US" sz="850" baseline="0" dirty="0" smtClean="0"/>
                        <a:t>133</a:t>
                      </a:r>
                      <a:endParaRPr lang="ru-RU" sz="850" baseline="0" dirty="0"/>
                    </a:p>
                  </a:txBody>
                  <a:tcPr marL="36000" marR="36000" marT="0" marB="0" anchor="ctr"/>
                </a:tc>
                <a:tc>
                  <a:txBody>
                    <a:bodyPr/>
                    <a:lstStyle/>
                    <a:p>
                      <a:r>
                        <a:rPr lang="en-US" sz="850" baseline="0" dirty="0" smtClean="0"/>
                        <a:t>68</a:t>
                      </a:r>
                      <a:endParaRPr lang="ru-RU" sz="850" baseline="0" dirty="0"/>
                    </a:p>
                  </a:txBody>
                  <a:tcPr marL="36000" marR="36000" marT="0" marB="0" anchor="ctr"/>
                </a:tc>
                <a:extLst>
                  <a:ext uri="{0D108BD9-81ED-4DB2-BD59-A6C34878D82A}">
                    <a16:rowId xmlns:a16="http://schemas.microsoft.com/office/drawing/2014/main" val="1920190974"/>
                  </a:ext>
                </a:extLst>
              </a:tr>
              <a:tr h="147654">
                <a:tc>
                  <a:txBody>
                    <a:bodyPr/>
                    <a:lstStyle/>
                    <a:p>
                      <a:r>
                        <a:rPr lang="en-US" sz="850" b="1" baseline="0" dirty="0" smtClean="0">
                          <a:solidFill>
                            <a:srgbClr val="000000"/>
                          </a:solidFill>
                          <a:latin typeface="Arial" panose="020B0604020202020204" pitchFamily="34" charset="0"/>
                        </a:rPr>
                        <a:t>Bunch length, mm </a:t>
                      </a:r>
                      <a:endParaRPr lang="ru-RU" sz="850" baseline="0" dirty="0"/>
                    </a:p>
                  </a:txBody>
                  <a:tcPr marL="36000" marR="36000" marT="0" marB="0" anchor="ctr"/>
                </a:tc>
                <a:tc>
                  <a:txBody>
                    <a:bodyPr/>
                    <a:lstStyle/>
                    <a:p>
                      <a:r>
                        <a:rPr lang="en-US" sz="850" baseline="0" dirty="0" smtClean="0"/>
                        <a:t>2.9 mm</a:t>
                      </a:r>
                      <a:endParaRPr lang="ru-RU" sz="850" baseline="0" dirty="0"/>
                    </a:p>
                  </a:txBody>
                  <a:tcPr marL="36000" marR="36000" marT="0" marB="0" anchor="ctr"/>
                </a:tc>
                <a:tc>
                  <a:txBody>
                    <a:bodyPr/>
                    <a:lstStyle/>
                    <a:p>
                      <a:r>
                        <a:rPr lang="en-US" sz="850" baseline="0" dirty="0" smtClean="0"/>
                        <a:t>2.32 mm</a:t>
                      </a:r>
                      <a:endParaRPr lang="ru-RU" sz="850" baseline="0" dirty="0"/>
                    </a:p>
                  </a:txBody>
                  <a:tcPr marL="36000" marR="36000" marT="0" marB="0" anchor="ctr"/>
                </a:tc>
                <a:extLst>
                  <a:ext uri="{0D108BD9-81ED-4DB2-BD59-A6C34878D82A}">
                    <a16:rowId xmlns:a16="http://schemas.microsoft.com/office/drawing/2014/main" val="129967238"/>
                  </a:ext>
                </a:extLst>
              </a:tr>
              <a:tr h="147654">
                <a:tc>
                  <a:txBody>
                    <a:bodyPr/>
                    <a:lstStyle/>
                    <a:p>
                      <a:r>
                        <a:rPr lang="en-US" sz="850" b="1" baseline="0" dirty="0" smtClean="0">
                          <a:solidFill>
                            <a:srgbClr val="000000"/>
                          </a:solidFill>
                          <a:latin typeface="Arial" panose="020B0604020202020204" pitchFamily="34" charset="0"/>
                        </a:rPr>
                        <a:t>Beam energy spread, % </a:t>
                      </a:r>
                      <a:endParaRPr lang="ru-RU" sz="850" baseline="0" dirty="0"/>
                    </a:p>
                  </a:txBody>
                  <a:tcPr marL="36000" marR="36000" marT="0" marB="0" anchor="ctr"/>
                </a:tc>
                <a:tc>
                  <a:txBody>
                    <a:bodyPr/>
                    <a:lstStyle/>
                    <a:p>
                      <a:r>
                        <a:rPr lang="en-US" sz="850" baseline="0" dirty="0" smtClean="0"/>
                        <a:t>0.095</a:t>
                      </a:r>
                      <a:endParaRPr lang="ru-RU" sz="850" baseline="0" dirty="0"/>
                    </a:p>
                  </a:txBody>
                  <a:tcPr marL="36000" marR="36000" marT="0" marB="0" anchor="ctr"/>
                </a:tc>
                <a:tc>
                  <a:txBody>
                    <a:bodyPr/>
                    <a:lstStyle/>
                    <a:p>
                      <a:r>
                        <a:rPr lang="en-US" sz="850" baseline="0" dirty="0" smtClean="0"/>
                        <a:t>&lt; 0.1</a:t>
                      </a:r>
                      <a:endParaRPr lang="ru-RU" sz="850" baseline="0" dirty="0"/>
                    </a:p>
                  </a:txBody>
                  <a:tcPr marL="36000" marR="36000" marT="0" marB="0" anchor="ctr"/>
                </a:tc>
                <a:extLst>
                  <a:ext uri="{0D108BD9-81ED-4DB2-BD59-A6C34878D82A}">
                    <a16:rowId xmlns:a16="http://schemas.microsoft.com/office/drawing/2014/main" val="3990657230"/>
                  </a:ext>
                </a:extLst>
              </a:tr>
              <a:tr h="260069">
                <a:tc>
                  <a:txBody>
                    <a:bodyPr/>
                    <a:lstStyle/>
                    <a:p>
                      <a:r>
                        <a:rPr lang="en-US" sz="850" b="1" baseline="0" dirty="0" smtClean="0">
                          <a:solidFill>
                            <a:srgbClr val="000000"/>
                          </a:solidFill>
                          <a:latin typeface="Arial" panose="020B0604020202020204" pitchFamily="34" charset="0"/>
                        </a:rPr>
                        <a:t>Lifetime, hour </a:t>
                      </a:r>
                      <a:endParaRPr lang="ru-RU" sz="850" baseline="0" dirty="0"/>
                    </a:p>
                  </a:txBody>
                  <a:tcPr marL="36000" marR="36000" marT="0" marB="0" anchor="ctr"/>
                </a:tc>
                <a:tc>
                  <a:txBody>
                    <a:bodyPr/>
                    <a:lstStyle/>
                    <a:p>
                      <a:r>
                        <a:rPr lang="en-US" sz="850" baseline="0" dirty="0" smtClean="0"/>
                        <a:t>1</a:t>
                      </a:r>
                    </a:p>
                    <a:p>
                      <a:r>
                        <a:rPr lang="en-US" sz="850" baseline="0" dirty="0" smtClean="0"/>
                        <a:t>18</a:t>
                      </a:r>
                      <a:endParaRPr lang="ru-RU" sz="850" baseline="0" dirty="0"/>
                    </a:p>
                  </a:txBody>
                  <a:tcPr marL="36000" marR="36000" marT="0" marB="0" anchor="ctr"/>
                </a:tc>
                <a:tc>
                  <a:txBody>
                    <a:bodyPr/>
                    <a:lstStyle/>
                    <a:p>
                      <a:r>
                        <a:rPr lang="en-US" sz="850" baseline="0" dirty="0" smtClean="0"/>
                        <a:t>&gt; 1 for high current per bunch</a:t>
                      </a:r>
                    </a:p>
                    <a:p>
                      <a:r>
                        <a:rPr lang="en-US" sz="850" baseline="0" dirty="0" smtClean="0"/>
                        <a:t>&gt; 10 </a:t>
                      </a:r>
                      <a:r>
                        <a:rPr lang="en-US" sz="850" baseline="0" dirty="0" smtClean="0"/>
                        <a:t>for low current per bunch</a:t>
                      </a:r>
                      <a:endParaRPr lang="ru-RU" sz="850" baseline="0" dirty="0"/>
                    </a:p>
                  </a:txBody>
                  <a:tcPr marL="36000" marR="36000" marT="0" marB="0" anchor="ctr"/>
                </a:tc>
                <a:extLst>
                  <a:ext uri="{0D108BD9-81ED-4DB2-BD59-A6C34878D82A}">
                    <a16:rowId xmlns:a16="http://schemas.microsoft.com/office/drawing/2014/main" val="3932555169"/>
                  </a:ext>
                </a:extLst>
              </a:tr>
              <a:tr h="147654">
                <a:tc>
                  <a:txBody>
                    <a:bodyPr/>
                    <a:lstStyle/>
                    <a:p>
                      <a:r>
                        <a:rPr lang="en-US" sz="850" b="1" baseline="0" dirty="0" smtClean="0">
                          <a:solidFill>
                            <a:srgbClr val="000000"/>
                          </a:solidFill>
                          <a:latin typeface="Arial" panose="020B0604020202020204" pitchFamily="34" charset="0"/>
                        </a:rPr>
                        <a:t>RF Voltage, MV</a:t>
                      </a:r>
                      <a:endParaRPr lang="ru-RU" sz="850" baseline="0" dirty="0"/>
                    </a:p>
                  </a:txBody>
                  <a:tcPr marL="36000" marR="36000" marT="0" marB="0" anchor="ctr"/>
                </a:tc>
                <a:tc>
                  <a:txBody>
                    <a:bodyPr/>
                    <a:lstStyle/>
                    <a:p>
                      <a:r>
                        <a:rPr lang="en-US" sz="850" baseline="0" dirty="0" smtClean="0"/>
                        <a:t>6.5</a:t>
                      </a:r>
                      <a:endParaRPr lang="ru-RU" sz="850" baseline="0" dirty="0"/>
                    </a:p>
                  </a:txBody>
                  <a:tcPr marL="36000" marR="36000" marT="0" marB="0" anchor="ctr"/>
                </a:tc>
                <a:tc>
                  <a:txBody>
                    <a:bodyPr/>
                    <a:lstStyle/>
                    <a:p>
                      <a:r>
                        <a:rPr lang="en-US" sz="850" baseline="0" dirty="0" smtClean="0"/>
                        <a:t>5</a:t>
                      </a:r>
                      <a:endParaRPr lang="ru-RU" sz="850" baseline="0" dirty="0"/>
                    </a:p>
                  </a:txBody>
                  <a:tcPr marL="36000" marR="36000" marT="0" marB="0" anchor="ctr"/>
                </a:tc>
                <a:extLst>
                  <a:ext uri="{0D108BD9-81ED-4DB2-BD59-A6C34878D82A}">
                    <a16:rowId xmlns:a16="http://schemas.microsoft.com/office/drawing/2014/main" val="2170621951"/>
                  </a:ext>
                </a:extLst>
              </a:tr>
              <a:tr h="147654">
                <a:tc>
                  <a:txBody>
                    <a:bodyPr/>
                    <a:lstStyle/>
                    <a:p>
                      <a:r>
                        <a:rPr lang="en-US" sz="850" b="1" baseline="0" dirty="0" smtClean="0">
                          <a:solidFill>
                            <a:srgbClr val="000000"/>
                          </a:solidFill>
                          <a:latin typeface="Arial" panose="020B0604020202020204" pitchFamily="34" charset="0"/>
                        </a:rPr>
                        <a:t>RF Frequency, MHz </a:t>
                      </a:r>
                      <a:endParaRPr lang="ru-RU" sz="850" baseline="0" dirty="0"/>
                    </a:p>
                  </a:txBody>
                  <a:tcPr marL="36000" marR="36000" marT="0" marB="0" anchor="ctr"/>
                </a:tc>
                <a:tc>
                  <a:txBody>
                    <a:bodyPr/>
                    <a:lstStyle/>
                    <a:p>
                      <a:r>
                        <a:rPr lang="en-US" sz="850" baseline="0" dirty="0" smtClean="0"/>
                        <a:t>352</a:t>
                      </a:r>
                      <a:endParaRPr lang="ru-RU" sz="850" baseline="0" dirty="0"/>
                    </a:p>
                  </a:txBody>
                  <a:tcPr marL="36000" marR="36000" marT="0" marB="0" anchor="ctr"/>
                </a:tc>
                <a:tc>
                  <a:txBody>
                    <a:bodyPr/>
                    <a:lstStyle/>
                    <a:p>
                      <a:r>
                        <a:rPr lang="en-US" sz="850" baseline="0" dirty="0" smtClean="0"/>
                        <a:t>476</a:t>
                      </a:r>
                      <a:endParaRPr lang="ru-RU" sz="850" baseline="0" dirty="0"/>
                    </a:p>
                  </a:txBody>
                  <a:tcPr marL="36000" marR="36000" marT="0" marB="0" anchor="ctr"/>
                </a:tc>
                <a:extLst>
                  <a:ext uri="{0D108BD9-81ED-4DB2-BD59-A6C34878D82A}">
                    <a16:rowId xmlns:a16="http://schemas.microsoft.com/office/drawing/2014/main" val="3201548357"/>
                  </a:ext>
                </a:extLst>
              </a:tr>
            </a:tbl>
          </a:graphicData>
        </a:graphic>
      </p:graphicFrame>
    </p:spTree>
    <p:extLst>
      <p:ext uri="{BB962C8B-B14F-4D97-AF65-F5344CB8AC3E}">
        <p14:creationId xmlns:p14="http://schemas.microsoft.com/office/powerpoint/2010/main" val="75089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8000" y="288000"/>
            <a:ext cx="5004000" cy="720000"/>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CREMLIN+</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8650" y="1449806"/>
            <a:ext cx="7886700" cy="3744828"/>
          </a:xfrm>
        </p:spPr>
        <p:txBody>
          <a:bodyPr>
            <a:normAutofit fontScale="92500" lnSpcReduction="10000"/>
          </a:bodyPr>
          <a:lstStyle/>
          <a:p>
            <a:r>
              <a:rPr lang="en-US" dirty="0" smtClean="0">
                <a:latin typeface="Adobe Garamond Pro" panose="02020502060506020403" pitchFamily="18" charset="0"/>
              </a:rPr>
              <a:t>CREMLIN Project – Connecting Russian and European Measures for Large-scale Research Infrastructures. Improving and strengthening European-Russian collaboration in Research Infrastructures. Funded by EU Horizon 2020. 19 Collaborators, 8 Work Packages over 3 years (2015-2018), including WP5 SSRS-4 – X-ray RI, NCR KI+ESRF. </a:t>
            </a:r>
          </a:p>
          <a:p>
            <a:r>
              <a:rPr lang="en-US" dirty="0" smtClean="0">
                <a:latin typeface="Adobe Garamond Pro" panose="02020502060506020403" pitchFamily="18" charset="0"/>
              </a:rPr>
              <a:t>CREMLIN+ is the successor to CREMLIN. Funding scheme: Research and Innovation Action (RIA). 35 Collaborators in 10 Work Packages over 4 years, including WP4 – USSR (former SSRS-4) – fourth-generation high energy synchrotron radiation source</a:t>
            </a:r>
            <a:r>
              <a:rPr lang="ru-RU" dirty="0" smtClean="0"/>
              <a:t>, </a:t>
            </a:r>
            <a:r>
              <a:rPr lang="en-US" dirty="0" smtClean="0">
                <a:latin typeface="Adobe Garamond Pro" panose="02020502060506020403" pitchFamily="18" charset="0"/>
              </a:rPr>
              <a:t>in the frame of preparation of synchrotron/neutron research program according to Executive Order on National Goals</a:t>
            </a:r>
            <a:r>
              <a:rPr lang="ru-RU" dirty="0" smtClean="0"/>
              <a:t>.</a:t>
            </a:r>
          </a:p>
          <a:p>
            <a:r>
              <a:rPr lang="en-US" dirty="0" smtClean="0">
                <a:latin typeface="Adobe Garamond Pro" panose="02020502060506020403" pitchFamily="18" charset="0"/>
              </a:rPr>
              <a:t>Main task of CREMLIN+ related to WP4: joint conceptual and technical design of Russian Infrastructures</a:t>
            </a:r>
          </a:p>
          <a:p>
            <a:r>
              <a:rPr lang="en-US" dirty="0" smtClean="0">
                <a:latin typeface="Adobe Garamond Pro" panose="02020502060506020403" pitchFamily="18" charset="0"/>
              </a:rPr>
              <a:t>WP4 Collaboration: NRC KI, ESRF, DESY, E-XFEL, INFN.</a:t>
            </a:r>
          </a:p>
        </p:txBody>
      </p:sp>
      <p:pic>
        <p:nvPicPr>
          <p:cNvPr id="4" name="Picture 2" descr="https://www.cremlinplus.eu/common/head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2765" y="295347"/>
            <a:ext cx="2915541" cy="56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12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88000"/>
            <a:ext cx="7886700" cy="720000"/>
          </a:xfrm>
        </p:spPr>
        <p:txBody>
          <a:bodyPr>
            <a:normAutofit fontScale="90000"/>
          </a:bodyPr>
          <a:lstStyle/>
          <a:p>
            <a:r>
              <a:rPr lang="en-US" dirty="0" smtClean="0">
                <a:solidFill>
                  <a:srgbClr val="002060"/>
                </a:solidFill>
                <a:latin typeface="Times New Roman" panose="02020603050405020304" pitchFamily="18" charset="0"/>
                <a:cs typeface="Times New Roman" panose="02020603050405020304" pitchFamily="18" charset="0"/>
              </a:rPr>
              <a:t>CREMLIN+ WP4.2 Control &amp; Diagnostic Task</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8650" y="1390428"/>
            <a:ext cx="8169443" cy="3323097"/>
          </a:xfrm>
        </p:spPr>
        <p:txBody>
          <a:bodyPr/>
          <a:lstStyle/>
          <a:p>
            <a:r>
              <a:rPr lang="en-US" dirty="0" smtClean="0">
                <a:latin typeface="Adobe Garamond Pro" panose="02020502060506020403" pitchFamily="18" charset="0"/>
              </a:rPr>
              <a:t>WP4 include several tasks: lattice and main ring systems, vacuum chambers, </a:t>
            </a:r>
            <a:r>
              <a:rPr lang="en-US" dirty="0" err="1" smtClean="0">
                <a:latin typeface="Adobe Garamond Pro" panose="02020502060506020403" pitchFamily="18" charset="0"/>
              </a:rPr>
              <a:t>photogun</a:t>
            </a:r>
            <a:r>
              <a:rPr lang="en-US" dirty="0" smtClean="0">
                <a:latin typeface="Adobe Garamond Pro" panose="02020502060506020403" pitchFamily="18" charset="0"/>
              </a:rPr>
              <a:t> and top-up linac, beamlines, and our: Task 4.2. Diagnostics and control for the main ring. Task 4.2 collaborators: NRC KI and ESRF.</a:t>
            </a:r>
          </a:p>
          <a:p>
            <a:r>
              <a:rPr lang="en-US" dirty="0" smtClean="0">
                <a:latin typeface="Adobe Garamond Pro" panose="02020502060506020403" pitchFamily="18" charset="0"/>
              </a:rPr>
              <a:t>Our main works are CDR reports: </a:t>
            </a:r>
          </a:p>
          <a:p>
            <a:pPr lvl="1"/>
            <a:r>
              <a:rPr lang="en-US" dirty="0" smtClean="0">
                <a:latin typeface="Adobe Garamond Pro" panose="02020502060506020403" pitchFamily="18" charset="0"/>
              </a:rPr>
              <a:t>Diagnostics: define diagnostics requirements; preliminary design of several measurement systems: emittance, BPM and BLM </a:t>
            </a:r>
          </a:p>
          <a:p>
            <a:pPr lvl="1"/>
            <a:r>
              <a:rPr lang="en-US" dirty="0" smtClean="0">
                <a:latin typeface="Adobe Garamond Pro" panose="02020502060506020403" pitchFamily="18" charset="0"/>
              </a:rPr>
              <a:t>Control System: define hardware requirement; design of software part of control system based on the TANGO framework; GUI review; timing and synchronization system evaluation</a:t>
            </a:r>
          </a:p>
          <a:p>
            <a:pPr lvl="1"/>
            <a:endParaRPr lang="en-US" dirty="0" smtClean="0"/>
          </a:p>
          <a:p>
            <a:endParaRPr lang="en-US" dirty="0" smtClean="0"/>
          </a:p>
          <a:p>
            <a:endParaRPr lang="ru-RU" dirty="0"/>
          </a:p>
        </p:txBody>
      </p:sp>
    </p:spTree>
    <p:extLst>
      <p:ext uri="{BB962C8B-B14F-4D97-AF65-F5344CB8AC3E}">
        <p14:creationId xmlns:p14="http://schemas.microsoft.com/office/powerpoint/2010/main" val="135076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3" y="957309"/>
            <a:ext cx="7200497" cy="4709844"/>
          </a:xfrm>
          <a:prstGeom prst="rect">
            <a:avLst/>
          </a:prstGeom>
        </p:spPr>
      </p:pic>
      <p:sp>
        <p:nvSpPr>
          <p:cNvPr id="5" name="Заголовок 1"/>
          <p:cNvSpPr>
            <a:spLocks noGrp="1"/>
          </p:cNvSpPr>
          <p:nvPr>
            <p:ph type="title"/>
          </p:nvPr>
        </p:nvSpPr>
        <p:spPr>
          <a:xfrm>
            <a:off x="628650" y="288000"/>
            <a:ext cx="7886700" cy="720000"/>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Diagnostic, Control </a:t>
            </a:r>
            <a:r>
              <a:rPr lang="en-US" dirty="0">
                <a:solidFill>
                  <a:srgbClr val="002060"/>
                </a:solidFill>
                <a:latin typeface="Times New Roman" panose="02020603050405020304" pitchFamily="18" charset="0"/>
                <a:cs typeface="Times New Roman" panose="02020603050405020304" pitchFamily="18" charset="0"/>
              </a:rPr>
              <a:t>&amp; </a:t>
            </a:r>
            <a:r>
              <a:rPr lang="en-US" dirty="0" smtClean="0">
                <a:solidFill>
                  <a:srgbClr val="002060"/>
                </a:solidFill>
                <a:latin typeface="Times New Roman" panose="02020603050405020304" pitchFamily="18" charset="0"/>
                <a:cs typeface="Times New Roman" panose="02020603050405020304" pitchFamily="18" charset="0"/>
              </a:rPr>
              <a:t>Timing</a:t>
            </a:r>
            <a:endParaRPr lang="ru-RU" dirty="0"/>
          </a:p>
        </p:txBody>
      </p:sp>
    </p:spTree>
    <p:extLst>
      <p:ext uri="{BB962C8B-B14F-4D97-AF65-F5344CB8AC3E}">
        <p14:creationId xmlns:p14="http://schemas.microsoft.com/office/powerpoint/2010/main" val="414591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88000"/>
            <a:ext cx="7886700" cy="720000"/>
          </a:xfrm>
        </p:spPr>
        <p:txBody>
          <a:bodyPr>
            <a:normAutofit/>
          </a:bodyPr>
          <a:lstStyle/>
          <a:p>
            <a:r>
              <a:rPr lang="en-US" dirty="0" smtClean="0">
                <a:solidFill>
                  <a:srgbClr val="002060"/>
                </a:solidFill>
                <a:latin typeface="Times New Roman" panose="02020603050405020304" pitchFamily="18" charset="0"/>
                <a:cs typeface="Times New Roman" panose="02020603050405020304" pitchFamily="18" charset="0"/>
              </a:rPr>
              <a:t>Control Systems Prototypes and Simulators</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8650" y="1485903"/>
            <a:ext cx="7886700" cy="3432572"/>
          </a:xfrm>
        </p:spPr>
        <p:txBody>
          <a:bodyPr/>
          <a:lstStyle/>
          <a:p>
            <a:r>
              <a:rPr lang="en-US" dirty="0" smtClean="0">
                <a:latin typeface="Adobe Garamond Pro" panose="02020502060506020403" pitchFamily="18" charset="0"/>
              </a:rPr>
              <a:t>USSR Control System simulator development can include:</a:t>
            </a:r>
          </a:p>
          <a:p>
            <a:pPr lvl="1"/>
            <a:r>
              <a:rPr lang="en-US" dirty="0" smtClean="0">
                <a:latin typeface="Adobe Garamond Pro" panose="02020502060506020403" pitchFamily="18" charset="0"/>
              </a:rPr>
              <a:t>Device servers simulators developments</a:t>
            </a:r>
          </a:p>
          <a:p>
            <a:pPr lvl="1"/>
            <a:r>
              <a:rPr lang="en-US" dirty="0" smtClean="0">
                <a:latin typeface="Adobe Garamond Pro" panose="02020502060506020403" pitchFamily="18" charset="0"/>
              </a:rPr>
              <a:t>Network and traffic management tools</a:t>
            </a:r>
          </a:p>
          <a:p>
            <a:pPr lvl="1"/>
            <a:r>
              <a:rPr lang="en-US" dirty="0" smtClean="0">
                <a:latin typeface="Adobe Garamond Pro" panose="02020502060506020403" pitchFamily="18" charset="0"/>
              </a:rPr>
              <a:t>Basic services developments: archiving, alarming, logging</a:t>
            </a:r>
          </a:p>
          <a:p>
            <a:pPr lvl="1"/>
            <a:r>
              <a:rPr lang="en-US" dirty="0" smtClean="0">
                <a:latin typeface="Adobe Garamond Pro" panose="02020502060506020403" pitchFamily="18" charset="0"/>
              </a:rPr>
              <a:t>User interfaces developments, including web interface</a:t>
            </a:r>
          </a:p>
          <a:p>
            <a:pPr lvl="1"/>
            <a:r>
              <a:rPr lang="en-US" dirty="0" smtClean="0">
                <a:latin typeface="Adobe Garamond Pro" panose="02020502060506020403" pitchFamily="18" charset="0"/>
              </a:rPr>
              <a:t>Beam optic simulator to CS prototype integration</a:t>
            </a:r>
            <a:endParaRPr lang="ru-RU" dirty="0" smtClean="0"/>
          </a:p>
          <a:p>
            <a:r>
              <a:rPr lang="en-US" dirty="0" smtClean="0">
                <a:latin typeface="Adobe Garamond Pro" panose="02020502060506020403" pitchFamily="18" charset="0"/>
              </a:rPr>
              <a:t>Development and tests of Control System on several accelerator’s subsystem prototypes: …, magnet control, …, LLRF, … , as a base for main Control System.</a:t>
            </a:r>
          </a:p>
        </p:txBody>
      </p:sp>
    </p:spTree>
    <p:extLst>
      <p:ext uri="{BB962C8B-B14F-4D97-AF65-F5344CB8AC3E}">
        <p14:creationId xmlns:p14="http://schemas.microsoft.com/office/powerpoint/2010/main" val="137131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395" y="288000"/>
            <a:ext cx="4572001" cy="916170"/>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Prototypes</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sz="2700" i="1" dirty="0">
                <a:solidFill>
                  <a:srgbClr val="002060"/>
                </a:solidFill>
                <a:latin typeface="Times New Roman" panose="02020603050405020304" pitchFamily="18" charset="0"/>
                <a:cs typeface="Times New Roman" panose="02020603050405020304" pitchFamily="18" charset="0"/>
              </a:rPr>
              <a:t>Net Topology Prototyping</a:t>
            </a:r>
            <a:endParaRPr lang="ru-RU" sz="2700" i="1" dirty="0">
              <a:solidFill>
                <a:srgbClr val="002060"/>
              </a:solidFill>
              <a:latin typeface="Times New Roman" panose="02020603050405020304" pitchFamily="18" charset="0"/>
              <a:cs typeface="Times New Roman" panose="02020603050405020304" pitchFamily="18" charset="0"/>
            </a:endParaRPr>
          </a:p>
        </p:txBody>
      </p:sp>
      <p:sp>
        <p:nvSpPr>
          <p:cNvPr id="8" name="Объект 2"/>
          <p:cNvSpPr>
            <a:spLocks noGrp="1"/>
          </p:cNvSpPr>
          <p:nvPr>
            <p:ph idx="1"/>
          </p:nvPr>
        </p:nvSpPr>
        <p:spPr>
          <a:xfrm>
            <a:off x="123931" y="1458591"/>
            <a:ext cx="4013401" cy="3824994"/>
          </a:xfrm>
        </p:spPr>
        <p:txBody>
          <a:bodyPr>
            <a:normAutofit fontScale="70000" lnSpcReduction="20000"/>
          </a:bodyPr>
          <a:lstStyle/>
          <a:p>
            <a:r>
              <a:rPr lang="en-US" dirty="0" smtClean="0">
                <a:latin typeface="Adobe Garamond Pro" panose="02020502060506020403" pitchFamily="18" charset="0"/>
              </a:rPr>
              <a:t>The family of switches must be able to implement the chosen topology by determining the route of data packets depending on the destination addresses contained in the headers of the Internet protocols. It should be possible to connect controllers of different systems to the closest switch, with the ability to separate data streams belonging to different systems from each other.</a:t>
            </a:r>
          </a:p>
          <a:p>
            <a:r>
              <a:rPr lang="en-US" dirty="0" smtClean="0">
                <a:latin typeface="Adobe Garamond Pro" panose="02020502060506020403" pitchFamily="18" charset="0"/>
              </a:rPr>
              <a:t>To control the routing of data packets, we can use the following mechanisms: virtual, or logical, local computer networks, or VLANs, and control of the routing of broadcast messages supported by the IGMP control protocol group, or multicast, data transmission.</a:t>
            </a:r>
          </a:p>
          <a:p>
            <a:r>
              <a:rPr lang="en-US" dirty="0" smtClean="0">
                <a:latin typeface="Adobe Garamond Pro" panose="02020502060506020403" pitchFamily="18" charset="0"/>
              </a:rPr>
              <a:t>Unidirectional Link Detection (ULDL) allows you to test for a physical connection to a remote host, and delay data packets until the connection is restored. Similar capabilities are used in standard traffic control mechanisms - flow control and blocking prevention - Head-Of-Line blocking.</a:t>
            </a:r>
          </a:p>
        </p:txBody>
      </p:sp>
      <p:sp>
        <p:nvSpPr>
          <p:cNvPr id="4" name="Rectangle 2"/>
          <p:cNvSpPr>
            <a:spLocks noChangeArrowheads="1"/>
          </p:cNvSpPr>
          <p:nvPr/>
        </p:nvSpPr>
        <p:spPr bwMode="auto">
          <a:xfrm>
            <a:off x="4191003" y="1836988"/>
            <a:ext cx="138564" cy="23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89" rIns="68580" bIns="34289" numCol="1" anchor="ctr" anchorCtr="0" compatLnSpc="1">
            <a:prstTxWarp prst="textNoShape">
              <a:avLst/>
            </a:prstTxWarp>
            <a:spAutoFit/>
          </a:bodyPr>
          <a:lstStyle/>
          <a:p>
            <a:endParaRPr lang="ru-RU" sz="1053"/>
          </a:p>
        </p:txBody>
      </p:sp>
      <p:graphicFrame>
        <p:nvGraphicFramePr>
          <p:cNvPr id="5" name="Объект 4"/>
          <p:cNvGraphicFramePr>
            <a:graphicFrameLocks noChangeAspect="1"/>
          </p:cNvGraphicFramePr>
          <p:nvPr>
            <p:extLst>
              <p:ext uri="{D42A27DB-BD31-4B8C-83A1-F6EECF244321}">
                <p14:modId xmlns:p14="http://schemas.microsoft.com/office/powerpoint/2010/main" val="3029324365"/>
              </p:ext>
            </p:extLst>
          </p:nvPr>
        </p:nvGraphicFramePr>
        <p:xfrm>
          <a:off x="4137333" y="2961867"/>
          <a:ext cx="4779169" cy="2321718"/>
        </p:xfrm>
        <a:graphic>
          <a:graphicData uri="http://schemas.openxmlformats.org/presentationml/2006/ole">
            <mc:AlternateContent xmlns:mc="http://schemas.openxmlformats.org/markup-compatibility/2006">
              <mc:Choice xmlns:v="urn:schemas-microsoft-com:vml" Requires="v">
                <p:oleObj spid="_x0000_s1137" name="Visio" r:id="rId3" imgW="6753110" imgH="3286242" progId="Visio.Drawing.15">
                  <p:embed/>
                </p:oleObj>
              </mc:Choice>
              <mc:Fallback>
                <p:oleObj name="Visio" r:id="rId3" imgW="6753110" imgH="3286242" progId="Visio.Drawing.15">
                  <p:embed/>
                  <p:pic>
                    <p:nvPicPr>
                      <p:cNvPr id="0" name="Object 1"/>
                      <p:cNvPicPr>
                        <a:picLocks noChangeAspect="1" noChangeArrowheads="1"/>
                      </p:cNvPicPr>
                      <p:nvPr/>
                    </p:nvPicPr>
                    <p:blipFill>
                      <a:blip r:embed="rId4"/>
                      <a:srcRect/>
                      <a:stretch>
                        <a:fillRect/>
                      </a:stretch>
                    </p:blipFill>
                    <p:spPr bwMode="auto">
                      <a:xfrm>
                        <a:off x="4137333" y="2961867"/>
                        <a:ext cx="4779169" cy="2321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5467353" y="2197748"/>
            <a:ext cx="138564" cy="23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89" rIns="68580" bIns="34289" numCol="1" anchor="ctr" anchorCtr="0" compatLnSpc="1">
            <a:prstTxWarp prst="textNoShape">
              <a:avLst/>
            </a:prstTxWarp>
            <a:spAutoFit/>
          </a:bodyPr>
          <a:lstStyle/>
          <a:p>
            <a:endParaRPr lang="ru-RU" sz="1053"/>
          </a:p>
        </p:txBody>
      </p:sp>
      <p:graphicFrame>
        <p:nvGraphicFramePr>
          <p:cNvPr id="7" name="Объект 6"/>
          <p:cNvGraphicFramePr>
            <a:graphicFrameLocks noChangeAspect="1"/>
          </p:cNvGraphicFramePr>
          <p:nvPr>
            <p:extLst>
              <p:ext uri="{D42A27DB-BD31-4B8C-83A1-F6EECF244321}">
                <p14:modId xmlns:p14="http://schemas.microsoft.com/office/powerpoint/2010/main" val="2082923303"/>
              </p:ext>
            </p:extLst>
          </p:nvPr>
        </p:nvGraphicFramePr>
        <p:xfrm>
          <a:off x="4900618" y="725138"/>
          <a:ext cx="3329747" cy="2056119"/>
        </p:xfrm>
        <a:graphic>
          <a:graphicData uri="http://schemas.openxmlformats.org/presentationml/2006/ole">
            <mc:AlternateContent xmlns:mc="http://schemas.openxmlformats.org/markup-compatibility/2006">
              <mc:Choice xmlns:v="urn:schemas-microsoft-com:vml" Requires="v">
                <p:oleObj spid="_x0000_s1138" name="Visio" r:id="rId5" imgW="3809913" imgH="2343267" progId="Visio.Drawing.15">
                  <p:embed/>
                </p:oleObj>
              </mc:Choice>
              <mc:Fallback>
                <p:oleObj name="Visio" r:id="rId5" imgW="3809913" imgH="2343267" progId="Visio.Drawing.15">
                  <p:embed/>
                  <p:pic>
                    <p:nvPicPr>
                      <p:cNvPr id="0" name="Object 3"/>
                      <p:cNvPicPr>
                        <a:picLocks noChangeAspect="1" noChangeArrowheads="1"/>
                      </p:cNvPicPr>
                      <p:nvPr/>
                    </p:nvPicPr>
                    <p:blipFill>
                      <a:blip r:embed="rId6"/>
                      <a:srcRect/>
                      <a:stretch>
                        <a:fillRect/>
                      </a:stretch>
                    </p:blipFill>
                    <p:spPr bwMode="auto">
                      <a:xfrm>
                        <a:off x="4900618" y="725138"/>
                        <a:ext cx="3329747" cy="2056119"/>
                      </a:xfrm>
                      <a:prstGeom prst="rect">
                        <a:avLst/>
                      </a:prstGeom>
                      <a:noFill/>
                    </p:spPr>
                  </p:pic>
                </p:oleObj>
              </mc:Fallback>
            </mc:AlternateContent>
          </a:graphicData>
        </a:graphic>
      </p:graphicFrame>
    </p:spTree>
    <p:extLst>
      <p:ext uri="{BB962C8B-B14F-4D97-AF65-F5344CB8AC3E}">
        <p14:creationId xmlns:p14="http://schemas.microsoft.com/office/powerpoint/2010/main" val="295863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8" y="288000"/>
            <a:ext cx="7886700" cy="994172"/>
          </a:xfrm>
        </p:spPr>
        <p:txBody>
          <a:bodyPr/>
          <a:lstStyle/>
          <a:p>
            <a:r>
              <a:rPr lang="en-US" dirty="0" smtClean="0">
                <a:solidFill>
                  <a:srgbClr val="002060"/>
                </a:solidFill>
                <a:latin typeface="Times New Roman" panose="02020603050405020304" pitchFamily="18" charset="0"/>
                <a:cs typeface="Times New Roman" panose="02020603050405020304" pitchFamily="18" charset="0"/>
              </a:rPr>
              <a:t>Prototypes</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sz="2700" i="1" dirty="0">
                <a:solidFill>
                  <a:srgbClr val="002060"/>
                </a:solidFill>
                <a:latin typeface="Times New Roman" panose="02020603050405020304" pitchFamily="18" charset="0"/>
                <a:cs typeface="Times New Roman" panose="02020603050405020304" pitchFamily="18" charset="0"/>
              </a:rPr>
              <a:t>HIPR (Heavy-Ion Prototype) CS developments</a:t>
            </a:r>
            <a:endParaRPr lang="ru-RU" sz="2700" i="1" dirty="0">
              <a:solidFill>
                <a:srgbClr val="002060"/>
              </a:solidFill>
              <a:latin typeface="Times New Roman" panose="02020603050405020304" pitchFamily="18" charset="0"/>
              <a:cs typeface="Times New Roman" panose="02020603050405020304" pitchFamily="18" charset="0"/>
            </a:endParaRPr>
          </a:p>
        </p:txBody>
      </p:sp>
      <p:sp>
        <p:nvSpPr>
          <p:cNvPr id="7" name="Объект 2"/>
          <p:cNvSpPr>
            <a:spLocks noGrp="1"/>
          </p:cNvSpPr>
          <p:nvPr>
            <p:ph idx="1"/>
          </p:nvPr>
        </p:nvSpPr>
        <p:spPr>
          <a:xfrm>
            <a:off x="264321" y="2800352"/>
            <a:ext cx="3607594" cy="2464595"/>
          </a:xfrm>
        </p:spPr>
        <p:txBody>
          <a:bodyPr>
            <a:normAutofit fontScale="85000" lnSpcReduction="20000"/>
          </a:bodyPr>
          <a:lstStyle/>
          <a:p>
            <a:r>
              <a:rPr lang="en-US" dirty="0" smtClean="0">
                <a:latin typeface="Adobe Garamond Pro" panose="02020502060506020403" pitchFamily="18" charset="0"/>
              </a:rPr>
              <a:t>As part of the creation of a double-charge helium injector on the basis of the existing HIPR installation, its control system is being modernized</a:t>
            </a:r>
          </a:p>
          <a:p>
            <a:r>
              <a:rPr lang="en-US" dirty="0" smtClean="0">
                <a:latin typeface="Adobe Garamond Pro" panose="02020502060506020403" pitchFamily="18" charset="0"/>
              </a:rPr>
              <a:t>This made it possible to use the prototype CS HIPR for testing the integration of CS into the TANGO framework</a:t>
            </a:r>
          </a:p>
          <a:p>
            <a:r>
              <a:rPr lang="en-US" dirty="0" smtClean="0">
                <a:latin typeface="Adobe Garamond Pro" panose="02020502060506020403" pitchFamily="18" charset="0"/>
              </a:rPr>
              <a:t>As the first test work, the gate from the HIPR control system to the user interface is implementing</a:t>
            </a:r>
          </a:p>
        </p:txBody>
      </p:sp>
      <p:graphicFrame>
        <p:nvGraphicFramePr>
          <p:cNvPr id="6" name="Объект 5"/>
          <p:cNvGraphicFramePr>
            <a:graphicFrameLocks noChangeAspect="1"/>
          </p:cNvGraphicFramePr>
          <p:nvPr>
            <p:extLst>
              <p:ext uri="{D42A27DB-BD31-4B8C-83A1-F6EECF244321}">
                <p14:modId xmlns:p14="http://schemas.microsoft.com/office/powerpoint/2010/main" val="136575319"/>
              </p:ext>
            </p:extLst>
          </p:nvPr>
        </p:nvGraphicFramePr>
        <p:xfrm>
          <a:off x="1489328" y="1427561"/>
          <a:ext cx="7895181" cy="3618309"/>
        </p:xfrm>
        <a:graphic>
          <a:graphicData uri="http://schemas.openxmlformats.org/presentationml/2006/ole">
            <mc:AlternateContent xmlns:mc="http://schemas.openxmlformats.org/markup-compatibility/2006">
              <mc:Choice xmlns:v="urn:schemas-microsoft-com:vml" Requires="v">
                <p:oleObj spid="_x0000_s2090" name="Visio" r:id="rId3" imgW="9934559" imgH="4552872" progId="Visio.Drawing.15">
                  <p:embed/>
                </p:oleObj>
              </mc:Choice>
              <mc:Fallback>
                <p:oleObj name="Visio" r:id="rId3" imgW="9934559" imgH="4552872" progId="Visio.Drawing.15">
                  <p:embed/>
                  <p:pic>
                    <p:nvPicPr>
                      <p:cNvPr id="0" name=""/>
                      <p:cNvPicPr/>
                      <p:nvPr/>
                    </p:nvPicPr>
                    <p:blipFill>
                      <a:blip r:embed="rId4"/>
                      <a:stretch>
                        <a:fillRect/>
                      </a:stretch>
                    </p:blipFill>
                    <p:spPr>
                      <a:xfrm>
                        <a:off x="1489328" y="1427561"/>
                        <a:ext cx="7895181" cy="3618309"/>
                      </a:xfrm>
                      <a:prstGeom prst="rect">
                        <a:avLst/>
                      </a:prstGeom>
                    </p:spPr>
                  </p:pic>
                </p:oleObj>
              </mc:Fallback>
            </mc:AlternateContent>
          </a:graphicData>
        </a:graphic>
      </p:graphicFrame>
    </p:spTree>
    <p:extLst>
      <p:ext uri="{BB962C8B-B14F-4D97-AF65-F5344CB8AC3E}">
        <p14:creationId xmlns:p14="http://schemas.microsoft.com/office/powerpoint/2010/main" val="4215749333"/>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3050</TotalTime>
  <Words>909</Words>
  <Application>Microsoft Office PowerPoint</Application>
  <PresentationFormat>Экран (16:10)</PresentationFormat>
  <Paragraphs>76</Paragraphs>
  <Slides>9</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9</vt:i4>
      </vt:variant>
    </vt:vector>
  </HeadingPairs>
  <TitlesOfParts>
    <vt:vector size="17" baseType="lpstr">
      <vt:lpstr>Adobe Fangsong Std R</vt:lpstr>
      <vt:lpstr>Adobe Garamond Pro</vt:lpstr>
      <vt:lpstr>Arial</vt:lpstr>
      <vt:lpstr>Calibri</vt:lpstr>
      <vt:lpstr>Calibri Light</vt:lpstr>
      <vt:lpstr>Times New Roman</vt:lpstr>
      <vt:lpstr>Тема Office</vt:lpstr>
      <vt:lpstr>Visio</vt:lpstr>
      <vt:lpstr>Preliminary notes on the USSR Control System</vt:lpstr>
      <vt:lpstr>USSR: new Russian MEGA-science project</vt:lpstr>
      <vt:lpstr>USSR Description</vt:lpstr>
      <vt:lpstr>CREMLIN+</vt:lpstr>
      <vt:lpstr>CREMLIN+ WP4.2 Control &amp; Diagnostic Task</vt:lpstr>
      <vt:lpstr>Diagnostic, Control &amp; Timing</vt:lpstr>
      <vt:lpstr>Control Systems Prototypes and Simulators</vt:lpstr>
      <vt:lpstr>Prototypes Net Topology Prototyping</vt:lpstr>
      <vt:lpstr>Prototypes HIPR (Heavy-Ion Prototype) CS developments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USER1</dc:creator>
  <cp:lastModifiedBy>USER1</cp:lastModifiedBy>
  <cp:revision>69</cp:revision>
  <dcterms:created xsi:type="dcterms:W3CDTF">2020-11-12T05:51:29Z</dcterms:created>
  <dcterms:modified xsi:type="dcterms:W3CDTF">2020-11-14T08:58:56Z</dcterms:modified>
</cp:coreProperties>
</file>