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F3096B-44D7-4C41-8E4A-A6EBB44664EB}">
  <a:tblStyle styleId="{EAF3096B-44D7-4C41-8E4A-A6EBB44664E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a81dd6ce2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a81dd6ce2_0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13a81dd6ce2_0_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a81dd6ce2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a81dd6ce2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13a81dd6ce2_0_6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a81dd6ce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a81dd6ce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3a81dd6ce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fe99d4148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fe99d4148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11fe99d4148_0_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fe99d4148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fe99d4148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1fe99d4148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a97edcdc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a97edcdc6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13a97edcdc6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a97edcdc6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a97edcdc6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13a97edcdc6_0_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50469287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50469287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t>Goals</a:t>
            </a:r>
            <a:endParaRPr b="1"/>
          </a:p>
          <a:p>
            <a:pPr indent="0" lvl="0" marL="0" rtl="0" algn="l">
              <a:lnSpc>
                <a:spcPct val="115000"/>
              </a:lnSpc>
              <a:spcBef>
                <a:spcPts val="0"/>
              </a:spcBef>
              <a:spcAft>
                <a:spcPts val="0"/>
              </a:spcAft>
              <a:buClr>
                <a:schemeClr val="dk1"/>
              </a:buClr>
              <a:buSzPts val="1100"/>
              <a:buFont typeface="Arial"/>
              <a:buNone/>
            </a:pPr>
            <a:r>
              <a:rPr lang="en-GB">
                <a:latin typeface="Arial"/>
                <a:ea typeface="Arial"/>
                <a:cs typeface="Arial"/>
                <a:sym typeface="Arial"/>
              </a:rPr>
              <a:t>•</a:t>
            </a:r>
            <a:r>
              <a:rPr lang="en-GB"/>
              <a:t>Share the knowledge on the Kernel Code</a:t>
            </a:r>
            <a:endParaRPr/>
          </a:p>
          <a:p>
            <a:pPr indent="0" lvl="0" marL="0" rtl="0" algn="l">
              <a:lnSpc>
                <a:spcPct val="115000"/>
              </a:lnSpc>
              <a:spcBef>
                <a:spcPts val="0"/>
              </a:spcBef>
              <a:spcAft>
                <a:spcPts val="0"/>
              </a:spcAft>
              <a:buNone/>
            </a:pPr>
            <a:r>
              <a:rPr lang="en-GB">
                <a:latin typeface="Arial"/>
                <a:ea typeface="Arial"/>
                <a:cs typeface="Arial"/>
                <a:sym typeface="Arial"/>
              </a:rPr>
              <a:t>•</a:t>
            </a:r>
            <a:r>
              <a:rPr lang="en-GB"/>
              <a:t>Help/Guide first contributors to the Kernel Code</a:t>
            </a:r>
            <a:endParaRPr sz="100"/>
          </a:p>
        </p:txBody>
      </p:sp>
      <p:sp>
        <p:nvSpPr>
          <p:cNvPr id="198" name="Google Shape;198;g1350469287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a97edcdc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a97edcdc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t>Goals</a:t>
            </a:r>
            <a:endParaRPr b="1"/>
          </a:p>
          <a:p>
            <a:pPr indent="0" lvl="0" marL="0" rtl="0" algn="l">
              <a:lnSpc>
                <a:spcPct val="115000"/>
              </a:lnSpc>
              <a:spcBef>
                <a:spcPts val="0"/>
              </a:spcBef>
              <a:spcAft>
                <a:spcPts val="0"/>
              </a:spcAft>
              <a:buClr>
                <a:schemeClr val="dk1"/>
              </a:buClr>
              <a:buSzPts val="1100"/>
              <a:buFont typeface="Arial"/>
              <a:buNone/>
            </a:pPr>
            <a:r>
              <a:rPr lang="en-GB">
                <a:latin typeface="Arial"/>
                <a:ea typeface="Arial"/>
                <a:cs typeface="Arial"/>
                <a:sym typeface="Arial"/>
              </a:rPr>
              <a:t>•</a:t>
            </a:r>
            <a:r>
              <a:rPr lang="en-GB"/>
              <a:t>Share the knowledge on the Kernel Code</a:t>
            </a:r>
            <a:endParaRPr/>
          </a:p>
          <a:p>
            <a:pPr indent="0" lvl="0" marL="0" rtl="0" algn="l">
              <a:lnSpc>
                <a:spcPct val="115000"/>
              </a:lnSpc>
              <a:spcBef>
                <a:spcPts val="0"/>
              </a:spcBef>
              <a:spcAft>
                <a:spcPts val="0"/>
              </a:spcAft>
              <a:buNone/>
            </a:pPr>
            <a:r>
              <a:rPr lang="en-GB">
                <a:latin typeface="Arial"/>
                <a:ea typeface="Arial"/>
                <a:cs typeface="Arial"/>
                <a:sym typeface="Arial"/>
              </a:rPr>
              <a:t>•</a:t>
            </a:r>
            <a:r>
              <a:rPr lang="en-GB"/>
              <a:t>Help/Guide first contributors to the Kernel Code</a:t>
            </a:r>
            <a:endParaRPr sz="100"/>
          </a:p>
        </p:txBody>
      </p:sp>
      <p:sp>
        <p:nvSpPr>
          <p:cNvPr id="208" name="Google Shape;208;g13a97edcdc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a97edcdc6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a97edcdc6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t>Goals</a:t>
            </a:r>
            <a:endParaRPr b="1"/>
          </a:p>
          <a:p>
            <a:pPr indent="0" lvl="0" marL="0" rtl="0" algn="l">
              <a:lnSpc>
                <a:spcPct val="115000"/>
              </a:lnSpc>
              <a:spcBef>
                <a:spcPts val="0"/>
              </a:spcBef>
              <a:spcAft>
                <a:spcPts val="0"/>
              </a:spcAft>
              <a:buClr>
                <a:schemeClr val="dk1"/>
              </a:buClr>
              <a:buSzPts val="1100"/>
              <a:buFont typeface="Arial"/>
              <a:buNone/>
            </a:pPr>
            <a:r>
              <a:rPr lang="en-GB">
                <a:latin typeface="Arial"/>
                <a:ea typeface="Arial"/>
                <a:cs typeface="Arial"/>
                <a:sym typeface="Arial"/>
              </a:rPr>
              <a:t>•</a:t>
            </a:r>
            <a:r>
              <a:rPr lang="en-GB"/>
              <a:t>Share the knowledge on the Kernel Code</a:t>
            </a:r>
            <a:endParaRPr/>
          </a:p>
          <a:p>
            <a:pPr indent="0" lvl="0" marL="0" rtl="0" algn="l">
              <a:lnSpc>
                <a:spcPct val="115000"/>
              </a:lnSpc>
              <a:spcBef>
                <a:spcPts val="0"/>
              </a:spcBef>
              <a:spcAft>
                <a:spcPts val="0"/>
              </a:spcAft>
              <a:buNone/>
            </a:pPr>
            <a:r>
              <a:rPr lang="en-GB">
                <a:latin typeface="Arial"/>
                <a:ea typeface="Arial"/>
                <a:cs typeface="Arial"/>
                <a:sym typeface="Arial"/>
              </a:rPr>
              <a:t>•</a:t>
            </a:r>
            <a:r>
              <a:rPr lang="en-GB"/>
              <a:t>Help/Guide first contributors to the Kernel Code</a:t>
            </a:r>
            <a:endParaRPr sz="100"/>
          </a:p>
        </p:txBody>
      </p:sp>
      <p:sp>
        <p:nvSpPr>
          <p:cNvPr id="217" name="Google Shape;217;g13a97edcdc6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3730b2ac3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3730b2ac3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133730b2ac3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a97edcdc6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a97edcdc6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a:t>Goals</a:t>
            </a:r>
            <a:endParaRPr b="1"/>
          </a:p>
          <a:p>
            <a:pPr indent="0" lvl="0" marL="0" rtl="0" algn="l">
              <a:lnSpc>
                <a:spcPct val="115000"/>
              </a:lnSpc>
              <a:spcBef>
                <a:spcPts val="0"/>
              </a:spcBef>
              <a:spcAft>
                <a:spcPts val="0"/>
              </a:spcAft>
              <a:buClr>
                <a:schemeClr val="dk1"/>
              </a:buClr>
              <a:buSzPts val="1100"/>
              <a:buFont typeface="Arial"/>
              <a:buNone/>
            </a:pPr>
            <a:r>
              <a:rPr lang="en-GB">
                <a:latin typeface="Arial"/>
                <a:ea typeface="Arial"/>
                <a:cs typeface="Arial"/>
                <a:sym typeface="Arial"/>
              </a:rPr>
              <a:t>•</a:t>
            </a:r>
            <a:r>
              <a:rPr lang="en-GB"/>
              <a:t>Share the knowledge on the Kernel Code</a:t>
            </a:r>
            <a:endParaRPr/>
          </a:p>
          <a:p>
            <a:pPr indent="0" lvl="0" marL="0" rtl="0" algn="l">
              <a:lnSpc>
                <a:spcPct val="115000"/>
              </a:lnSpc>
              <a:spcBef>
                <a:spcPts val="0"/>
              </a:spcBef>
              <a:spcAft>
                <a:spcPts val="0"/>
              </a:spcAft>
              <a:buNone/>
            </a:pPr>
            <a:r>
              <a:rPr lang="en-GB">
                <a:latin typeface="Arial"/>
                <a:ea typeface="Arial"/>
                <a:cs typeface="Arial"/>
                <a:sym typeface="Arial"/>
              </a:rPr>
              <a:t>•</a:t>
            </a:r>
            <a:r>
              <a:rPr lang="en-GB"/>
              <a:t>Help/Guide first contributors to the Kernel Code</a:t>
            </a:r>
            <a:endParaRPr sz="100"/>
          </a:p>
        </p:txBody>
      </p:sp>
      <p:sp>
        <p:nvSpPr>
          <p:cNvPr id="225" name="Google Shape;225;g13a97edcdc6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3730b2ac3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3730b2ac3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133730b2ac3_0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a97edcdc6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3a97edcdc6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13a97edcdc6_0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3a81dd6ce2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3a81dd6ce2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13a81dd6ce2_0_7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fe99d4148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fe99d4148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11fe99d4148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fe99d4148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fe99d4148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11fe99d4148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a81dd6ce2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a81dd6ce2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13a81dd6ce2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a81dd6ce2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a81dd6ce2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13a81dd6ce2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a81dd6ce2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a81dd6ce2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13a81dd6ce2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a81dd6ce2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3a81dd6ce2_0_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13a81dd6ce2_0_3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a81dd6ce2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a81dd6ce2_0_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13a81dd6ce2_0_4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683568" y="1268760"/>
            <a:ext cx="7772400" cy="1470025"/>
          </a:xfrm>
          <a:prstGeom prst="rect">
            <a:avLst/>
          </a:prstGeom>
          <a:solidFill>
            <a:srgbClr val="5AB02A"/>
          </a:solidFill>
          <a:ln>
            <a:noFill/>
          </a:ln>
        </p:spPr>
        <p:txBody>
          <a:bodyPr anchorCtr="0" anchor="ctr" bIns="0" lIns="72000" spcFirstLastPara="1" rIns="72000" wrap="square" tIns="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1331640" y="3429000"/>
            <a:ext cx="6400800" cy="1752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888888"/>
              </a:buClr>
              <a:buSzPts val="1800"/>
              <a:buNone/>
              <a:defRPr>
                <a:solidFill>
                  <a:srgbClr val="888888"/>
                </a:solidFill>
              </a:defRPr>
            </a:lvl1pPr>
            <a:lvl2pPr lvl="1" algn="ctr">
              <a:spcBef>
                <a:spcPts val="1000"/>
              </a:spcBef>
              <a:spcAft>
                <a:spcPts val="0"/>
              </a:spcAft>
              <a:buClr>
                <a:srgbClr val="888888"/>
              </a:buClr>
              <a:buSzPts val="1700"/>
              <a:buNone/>
              <a:defRPr>
                <a:solidFill>
                  <a:srgbClr val="888888"/>
                </a:solidFill>
              </a:defRPr>
            </a:lvl2pPr>
            <a:lvl3pPr lvl="2" algn="ctr">
              <a:lnSpc>
                <a:spcPct val="105000"/>
              </a:lnSpc>
              <a:spcBef>
                <a:spcPts val="1500"/>
              </a:spcBef>
              <a:spcAft>
                <a:spcPts val="0"/>
              </a:spcAft>
              <a:buClr>
                <a:srgbClr val="888888"/>
              </a:buClr>
              <a:buSzPts val="1500"/>
              <a:buNone/>
              <a:defRPr>
                <a:solidFill>
                  <a:srgbClr val="888888"/>
                </a:solidFill>
              </a:defRPr>
            </a:lvl3pPr>
            <a:lvl4pPr lvl="3" algn="ctr">
              <a:lnSpc>
                <a:spcPct val="110000"/>
              </a:lnSpc>
              <a:spcBef>
                <a:spcPts val="500"/>
              </a:spcBef>
              <a:spcAft>
                <a:spcPts val="0"/>
              </a:spcAft>
              <a:buSzPts val="1500"/>
              <a:buNone/>
              <a:defRPr>
                <a:solidFill>
                  <a:srgbClr val="888888"/>
                </a:solidFill>
              </a:defRPr>
            </a:lvl4pPr>
            <a:lvl5pPr lvl="4" algn="ctr">
              <a:spcBef>
                <a:spcPts val="400"/>
              </a:spcBef>
              <a:spcAft>
                <a:spcPts val="0"/>
              </a:spcAft>
              <a:buSzPts val="12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
          <p:cNvSpPr txBox="1"/>
          <p:nvPr/>
        </p:nvSpPr>
        <p:spPr>
          <a:xfrm>
            <a:off x="172150" y="6511175"/>
            <a:ext cx="546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800">
              <a:solidFill>
                <a:schemeClr val="accent1"/>
              </a:solidFill>
            </a:endParaRPr>
          </a:p>
        </p:txBody>
      </p:sp>
      <p:sp>
        <p:nvSpPr>
          <p:cNvPr id="23" name="Google Shape;23;p2"/>
          <p:cNvSpPr txBox="1"/>
          <p:nvPr>
            <p:ph idx="12" type="sldNum"/>
          </p:nvPr>
        </p:nvSpPr>
        <p:spPr>
          <a:xfrm>
            <a:off x="8556784" y="6333134"/>
            <a:ext cx="548700" cy="5250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 name="Shape 24"/>
        <p:cNvGrpSpPr/>
        <p:nvPr/>
      </p:nvGrpSpPr>
      <p:grpSpPr>
        <a:xfrm>
          <a:off x="0" y="0"/>
          <a:ext cx="0" cy="0"/>
          <a:chOff x="0" y="0"/>
          <a:chExt cx="0" cy="0"/>
        </a:xfrm>
      </p:grpSpPr>
      <p:sp>
        <p:nvSpPr>
          <p:cNvPr id="25" name="Google Shape;25;p3"/>
          <p:cNvSpPr txBox="1"/>
          <p:nvPr>
            <p:ph type="title"/>
          </p:nvPr>
        </p:nvSpPr>
        <p:spPr>
          <a:xfrm>
            <a:off x="727200" y="126000"/>
            <a:ext cx="8236800" cy="496800"/>
          </a:xfrm>
          <a:prstGeom prst="rect">
            <a:avLst/>
          </a:prstGeom>
          <a:solidFill>
            <a:srgbClr val="5AB02A"/>
          </a:solidFill>
          <a:ln>
            <a:noFill/>
          </a:ln>
        </p:spPr>
        <p:txBody>
          <a:bodyPr anchorCtr="0" anchor="ctr" bIns="0" lIns="108000" spcFirstLastPara="1" rIns="108000" wrap="square" tIns="0">
            <a:noAutofit/>
          </a:bodyPr>
          <a:lstStyle>
            <a:lvl1pPr lvl="0" algn="l">
              <a:lnSpc>
                <a:spcPct val="85000"/>
              </a:lnSpc>
              <a:spcBef>
                <a:spcPts val="0"/>
              </a:spcBef>
              <a:spcAft>
                <a:spcPts val="0"/>
              </a:spcAft>
              <a:buClr>
                <a:schemeClr val="lt1"/>
              </a:buClr>
              <a:buSzPts val="2500"/>
              <a:buFont typeface="Arial"/>
              <a:buNone/>
              <a:defRPr sz="2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3351600" y="1098000"/>
            <a:ext cx="5612400" cy="3564000"/>
          </a:xfrm>
          <a:prstGeom prst="rect">
            <a:avLst/>
          </a:prstGeom>
          <a:solidFill>
            <a:srgbClr val="5AB02A"/>
          </a:solidFill>
          <a:ln>
            <a:noFill/>
          </a:ln>
        </p:spPr>
        <p:txBody>
          <a:bodyPr anchorCtr="0" anchor="t" bIns="0" lIns="216000" spcFirstLastPara="1" rIns="0" wrap="square" tIns="252000">
            <a:noAutofit/>
          </a:bodyPr>
          <a:lstStyle>
            <a:lvl1pPr indent="-228600" lvl="0" marL="457200" algn="l">
              <a:spcBef>
                <a:spcPts val="0"/>
              </a:spcBef>
              <a:spcAft>
                <a:spcPts val="0"/>
              </a:spcAft>
              <a:buClr>
                <a:schemeClr val="lt1"/>
              </a:buClr>
              <a:buSzPts val="2800"/>
              <a:buFont typeface="Arial"/>
              <a:buNone/>
              <a:defRPr sz="2800">
                <a:solidFill>
                  <a:schemeClr val="lt1"/>
                </a:solidFill>
              </a:defRPr>
            </a:lvl1pPr>
            <a:lvl2pPr indent="-228600" lvl="1" marL="914400" algn="l">
              <a:spcBef>
                <a:spcPts val="400"/>
              </a:spcBef>
              <a:spcAft>
                <a:spcPts val="0"/>
              </a:spcAft>
              <a:buClr>
                <a:schemeClr val="lt1"/>
              </a:buClr>
              <a:buSzPts val="2600"/>
              <a:buFont typeface="Arial"/>
              <a:buNone/>
              <a:defRPr b="1" sz="2600">
                <a:solidFill>
                  <a:schemeClr val="lt1"/>
                </a:solidFill>
              </a:defRPr>
            </a:lvl2pPr>
            <a:lvl3pPr indent="-228600" lvl="2" marL="1371600" algn="l">
              <a:lnSpc>
                <a:spcPct val="80000"/>
              </a:lnSpc>
              <a:spcBef>
                <a:spcPts val="0"/>
              </a:spcBef>
              <a:spcAft>
                <a:spcPts val="0"/>
              </a:spcAft>
              <a:buClr>
                <a:schemeClr val="lt1"/>
              </a:buClr>
              <a:buSzPts val="2250"/>
              <a:buFont typeface="Arial"/>
              <a:buNone/>
              <a:defRPr sz="2250">
                <a:solidFill>
                  <a:schemeClr val="lt1"/>
                </a:solidFill>
              </a:defRPr>
            </a:lvl3pPr>
            <a:lvl4pPr indent="-228600" lvl="3" marL="1828800" algn="l">
              <a:lnSpc>
                <a:spcPct val="100000"/>
              </a:lnSpc>
              <a:spcBef>
                <a:spcPts val="0"/>
              </a:spcBef>
              <a:spcAft>
                <a:spcPts val="0"/>
              </a:spcAft>
              <a:buSzPts val="1400"/>
              <a:buNone/>
              <a:defRPr sz="1750">
                <a:solidFill>
                  <a:schemeClr val="lt1"/>
                </a:solidFill>
              </a:defRPr>
            </a:lvl4pPr>
            <a:lvl5pPr indent="-228600" lvl="4" marL="2286000" algn="l">
              <a:lnSpc>
                <a:spcPct val="80000"/>
              </a:lnSpc>
              <a:spcBef>
                <a:spcPts val="200"/>
              </a:spcBef>
              <a:spcAft>
                <a:spcPts val="0"/>
              </a:spcAft>
              <a:buSzPts val="1500"/>
              <a:buNone/>
              <a:defRPr b="1" i="0" sz="15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3"/>
          <p:cNvSpPr/>
          <p:nvPr>
            <p:ph idx="2" type="pic"/>
          </p:nvPr>
        </p:nvSpPr>
        <p:spPr>
          <a:xfrm>
            <a:off x="727200" y="1098000"/>
            <a:ext cx="2574000" cy="3564000"/>
          </a:xfrm>
          <a:prstGeom prst="rect">
            <a:avLst/>
          </a:prstGeom>
          <a:noFill/>
          <a:ln>
            <a:noFill/>
          </a:ln>
        </p:spPr>
      </p:sp>
      <p:sp>
        <p:nvSpPr>
          <p:cNvPr id="28" name="Google Shape;28;p3"/>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727200" y="126000"/>
            <a:ext cx="8236800" cy="496800"/>
          </a:xfrm>
          <a:prstGeom prst="rect">
            <a:avLst/>
          </a:prstGeom>
          <a:solidFill>
            <a:srgbClr val="5AB02A"/>
          </a:solidFill>
          <a:ln>
            <a:noFill/>
          </a:ln>
        </p:spPr>
        <p:txBody>
          <a:bodyPr anchorCtr="0" anchor="ctr" bIns="0" lIns="72000" spcFirstLastPara="1" rIns="72000" wrap="square" tIns="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727688" y="764704"/>
            <a:ext cx="8236800" cy="5400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1"/>
              </a:buClr>
              <a:buSzPts val="1800"/>
              <a:buNone/>
              <a:defRPr/>
            </a:lvl1pPr>
            <a:lvl2pPr indent="-228600" lvl="1" marL="914400" algn="l">
              <a:spcBef>
                <a:spcPts val="1000"/>
              </a:spcBef>
              <a:spcAft>
                <a:spcPts val="0"/>
              </a:spcAft>
              <a:buClr>
                <a:schemeClr val="dk1"/>
              </a:buClr>
              <a:buSzPts val="1700"/>
              <a:buNone/>
              <a:defRPr>
                <a:solidFill>
                  <a:schemeClr val="dk1"/>
                </a:solidFill>
              </a:defRPr>
            </a:lvl2pPr>
            <a:lvl3pPr indent="-228600" lvl="2" marL="1371600" algn="l">
              <a:lnSpc>
                <a:spcPct val="105000"/>
              </a:lnSpc>
              <a:spcBef>
                <a:spcPts val="1500"/>
              </a:spcBef>
              <a:spcAft>
                <a:spcPts val="0"/>
              </a:spcAft>
              <a:buClr>
                <a:schemeClr val="dk1"/>
              </a:buClr>
              <a:buSzPts val="1800"/>
              <a:buNone/>
              <a:defRPr/>
            </a:lvl3pPr>
            <a:lvl4pPr indent="-304800" lvl="3" marL="1828800" algn="l">
              <a:lnSpc>
                <a:spcPct val="110000"/>
              </a:lnSpc>
              <a:spcBef>
                <a:spcPts val="500"/>
              </a:spcBef>
              <a:spcAft>
                <a:spcPts val="0"/>
              </a:spcAft>
              <a:buSzPts val="1200"/>
              <a:buChar char="●"/>
              <a:defRPr/>
            </a:lvl4pPr>
            <a:lvl5pPr indent="-304800" lvl="4" marL="2286000" algn="l">
              <a:spcBef>
                <a:spcPts val="300"/>
              </a:spcBef>
              <a:spcAft>
                <a:spcPts val="0"/>
              </a:spcAft>
              <a:buSzPts val="1200"/>
              <a:buChar char="&gt;"/>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4"/>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se for importing slides">
  <p:cSld name="Use for importing slides">
    <p:spTree>
      <p:nvGrpSpPr>
        <p:cNvPr id="33" name="Shape 33"/>
        <p:cNvGrpSpPr/>
        <p:nvPr/>
      </p:nvGrpSpPr>
      <p:grpSpPr>
        <a:xfrm>
          <a:off x="0" y="0"/>
          <a:ext cx="0" cy="0"/>
          <a:chOff x="0" y="0"/>
          <a:chExt cx="0" cy="0"/>
        </a:xfrm>
      </p:grpSpPr>
      <p:sp>
        <p:nvSpPr>
          <p:cNvPr id="34" name="Google Shape;34;p5"/>
          <p:cNvSpPr txBox="1"/>
          <p:nvPr>
            <p:ph type="title"/>
          </p:nvPr>
        </p:nvSpPr>
        <p:spPr>
          <a:xfrm>
            <a:off x="727200" y="126000"/>
            <a:ext cx="8236800" cy="496800"/>
          </a:xfrm>
          <a:prstGeom prst="rect">
            <a:avLst/>
          </a:prstGeom>
          <a:solidFill>
            <a:srgbClr val="5AB02A"/>
          </a:solidFill>
          <a:ln>
            <a:noFill/>
          </a:ln>
        </p:spPr>
        <p:txBody>
          <a:bodyPr anchorCtr="0" anchor="ctr" bIns="0" lIns="72000" spcFirstLastPara="1" rIns="72000" wrap="square" tIns="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ur palette">
  <p:cSld name="colour palette">
    <p:spTree>
      <p:nvGrpSpPr>
        <p:cNvPr id="36" name="Shape 36"/>
        <p:cNvGrpSpPr/>
        <p:nvPr/>
      </p:nvGrpSpPr>
      <p:grpSpPr>
        <a:xfrm>
          <a:off x="0" y="0"/>
          <a:ext cx="0" cy="0"/>
          <a:chOff x="0" y="0"/>
          <a:chExt cx="0" cy="0"/>
        </a:xfrm>
      </p:grpSpPr>
      <p:sp>
        <p:nvSpPr>
          <p:cNvPr id="37" name="Google Shape;37;p6"/>
          <p:cNvSpPr txBox="1"/>
          <p:nvPr>
            <p:ph type="title"/>
          </p:nvPr>
        </p:nvSpPr>
        <p:spPr>
          <a:xfrm>
            <a:off x="727200" y="126000"/>
            <a:ext cx="8236800" cy="496800"/>
          </a:xfrm>
          <a:prstGeom prst="rect">
            <a:avLst/>
          </a:prstGeom>
          <a:solidFill>
            <a:srgbClr val="5AB02A"/>
          </a:solidFill>
          <a:ln>
            <a:noFill/>
          </a:ln>
        </p:spPr>
        <p:txBody>
          <a:bodyPr anchorCtr="0" anchor="ctr" bIns="0" lIns="72000" spcFirstLastPara="1" rIns="72000" wrap="square" tIns="0">
            <a:noAutofit/>
          </a:bodyPr>
          <a:lstStyle>
            <a:lvl1pPr lvl="0" algn="l">
              <a:spcBef>
                <a:spcPts val="0"/>
              </a:spcBef>
              <a:spcAft>
                <a:spcPts val="0"/>
              </a:spcAft>
              <a:buClr>
                <a:schemeClr val="lt1"/>
              </a:buClr>
              <a:buSzPts val="1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8" name="Google Shape;38;p6"/>
          <p:cNvGrpSpPr/>
          <p:nvPr/>
        </p:nvGrpSpPr>
        <p:grpSpPr>
          <a:xfrm>
            <a:off x="1751223" y="1016732"/>
            <a:ext cx="6421177" cy="4780955"/>
            <a:chOff x="977503" y="761588"/>
            <a:chExt cx="6421177" cy="4780955"/>
          </a:xfrm>
        </p:grpSpPr>
        <p:sp>
          <p:nvSpPr>
            <p:cNvPr id="39" name="Google Shape;39;p6"/>
            <p:cNvSpPr/>
            <p:nvPr/>
          </p:nvSpPr>
          <p:spPr>
            <a:xfrm>
              <a:off x="2803893" y="1812730"/>
              <a:ext cx="2628292" cy="2628292"/>
            </a:xfrm>
            <a:prstGeom prst="ellipse">
              <a:avLst/>
            </a:prstGeom>
            <a:solidFill>
              <a:srgbClr val="5AB0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6"/>
            <p:cNvSpPr/>
            <p:nvPr/>
          </p:nvSpPr>
          <p:spPr>
            <a:xfrm>
              <a:off x="4175956" y="1016392"/>
              <a:ext cx="576404" cy="576404"/>
            </a:xfrm>
            <a:prstGeom prst="ellipse">
              <a:avLst/>
            </a:prstGeom>
            <a:solidFill>
              <a:srgbClr val="ED770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 name="Google Shape;41;p6"/>
            <p:cNvSpPr/>
            <p:nvPr/>
          </p:nvSpPr>
          <p:spPr>
            <a:xfrm>
              <a:off x="5003708" y="1393465"/>
              <a:ext cx="576404" cy="576404"/>
            </a:xfrm>
            <a:prstGeom prst="ellipse">
              <a:avLst/>
            </a:prstGeom>
            <a:solidFill>
              <a:srgbClr val="F4A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6"/>
            <p:cNvSpPr/>
            <p:nvPr/>
          </p:nvSpPr>
          <p:spPr>
            <a:xfrm>
              <a:off x="5507764" y="1980062"/>
              <a:ext cx="576404" cy="576404"/>
            </a:xfrm>
            <a:prstGeom prst="ellipse">
              <a:avLst/>
            </a:prstGeom>
            <a:solidFill>
              <a:srgbClr val="FFD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 name="Google Shape;43;p6"/>
            <p:cNvSpPr/>
            <p:nvPr/>
          </p:nvSpPr>
          <p:spPr>
            <a:xfrm>
              <a:off x="5688124" y="2740535"/>
              <a:ext cx="576404" cy="576404"/>
            </a:xfrm>
            <a:prstGeom prst="ellipse">
              <a:avLst/>
            </a:prstGeom>
            <a:solidFill>
              <a:srgbClr val="51A0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4" name="Google Shape;44;p6"/>
            <p:cNvSpPr/>
            <p:nvPr/>
          </p:nvSpPr>
          <p:spPr>
            <a:xfrm>
              <a:off x="5580282" y="3501008"/>
              <a:ext cx="576404" cy="576404"/>
            </a:xfrm>
            <a:prstGeom prst="ellipse">
              <a:avLst/>
            </a:prstGeom>
            <a:solidFill>
              <a:srgbClr val="0098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5" name="Google Shape;45;p6"/>
            <p:cNvSpPr/>
            <p:nvPr/>
          </p:nvSpPr>
          <p:spPr>
            <a:xfrm>
              <a:off x="5148064" y="4169035"/>
              <a:ext cx="576404" cy="576404"/>
            </a:xfrm>
            <a:prstGeom prst="ellipse">
              <a:avLst/>
            </a:prstGeom>
            <a:solidFill>
              <a:srgbClr val="AF00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 name="Google Shape;46;p6"/>
            <p:cNvSpPr/>
            <p:nvPr/>
          </p:nvSpPr>
          <p:spPr>
            <a:xfrm>
              <a:off x="2367594" y="1709154"/>
              <a:ext cx="576404" cy="576404"/>
            </a:xfrm>
            <a:prstGeom prst="ellipse">
              <a:avLst/>
            </a:prstGeom>
            <a:solidFill>
              <a:srgbClr val="132577">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 name="Google Shape;47;p6"/>
            <p:cNvSpPr/>
            <p:nvPr/>
          </p:nvSpPr>
          <p:spPr>
            <a:xfrm>
              <a:off x="2079392" y="2433493"/>
              <a:ext cx="576404" cy="576404"/>
            </a:xfrm>
            <a:prstGeom prst="ellipse">
              <a:avLst/>
            </a:prstGeom>
            <a:solidFill>
              <a:srgbClr val="132577">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6"/>
            <p:cNvSpPr/>
            <p:nvPr/>
          </p:nvSpPr>
          <p:spPr>
            <a:xfrm>
              <a:off x="3491370" y="4689140"/>
              <a:ext cx="576404" cy="576404"/>
            </a:xfrm>
            <a:prstGeom prst="ellipse">
              <a:avLst/>
            </a:prstGeom>
            <a:solidFill>
              <a:srgbClr val="B7B9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9" name="Google Shape;49;p6"/>
            <p:cNvSpPr/>
            <p:nvPr/>
          </p:nvSpPr>
          <p:spPr>
            <a:xfrm>
              <a:off x="2706262" y="4329100"/>
              <a:ext cx="576404" cy="576404"/>
            </a:xfrm>
            <a:prstGeom prst="ellipse">
              <a:avLst/>
            </a:prstGeom>
            <a:solidFill>
              <a:srgbClr val="D1D2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 name="Google Shape;50;p6"/>
            <p:cNvSpPr/>
            <p:nvPr/>
          </p:nvSpPr>
          <p:spPr>
            <a:xfrm>
              <a:off x="2113415" y="3746995"/>
              <a:ext cx="576404" cy="576404"/>
            </a:xfrm>
            <a:prstGeom prst="ellips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 name="Google Shape;51;p6"/>
            <p:cNvSpPr txBox="1"/>
            <p:nvPr/>
          </p:nvSpPr>
          <p:spPr>
            <a:xfrm>
              <a:off x="3545461" y="3053707"/>
              <a:ext cx="12609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lt1"/>
                </a:solidFill>
                <a:latin typeface="Arial"/>
                <a:ea typeface="Arial"/>
                <a:cs typeface="Arial"/>
                <a:sym typeface="Arial"/>
              </a:endParaRPr>
            </a:p>
          </p:txBody>
        </p:sp>
        <p:sp>
          <p:nvSpPr>
            <p:cNvPr id="52" name="Google Shape;52;p6"/>
            <p:cNvSpPr txBox="1"/>
            <p:nvPr/>
          </p:nvSpPr>
          <p:spPr>
            <a:xfrm>
              <a:off x="4339537" y="761588"/>
              <a:ext cx="12609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R237G119B003</a:t>
              </a:r>
              <a:endParaRPr sz="1200">
                <a:solidFill>
                  <a:schemeClr val="dk1"/>
                </a:solidFill>
                <a:latin typeface="Arial"/>
                <a:ea typeface="Arial"/>
                <a:cs typeface="Arial"/>
                <a:sym typeface="Arial"/>
              </a:endParaRPr>
            </a:p>
          </p:txBody>
        </p:sp>
        <p:sp>
          <p:nvSpPr>
            <p:cNvPr id="53" name="Google Shape;53;p6"/>
            <p:cNvSpPr txBox="1"/>
            <p:nvPr/>
          </p:nvSpPr>
          <p:spPr>
            <a:xfrm>
              <a:off x="5273712" y="1162931"/>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R244G163B000</a:t>
              </a:r>
              <a:endParaRPr sz="1200">
                <a:solidFill>
                  <a:schemeClr val="dk1"/>
                </a:solidFill>
                <a:latin typeface="Arial"/>
                <a:ea typeface="Arial"/>
                <a:cs typeface="Arial"/>
                <a:sym typeface="Arial"/>
              </a:endParaRPr>
            </a:p>
          </p:txBody>
        </p:sp>
        <p:sp>
          <p:nvSpPr>
            <p:cNvPr id="54" name="Google Shape;54;p6"/>
            <p:cNvSpPr txBox="1"/>
            <p:nvPr/>
          </p:nvSpPr>
          <p:spPr>
            <a:xfrm>
              <a:off x="5795966" y="1756869"/>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R255G221B000</a:t>
              </a:r>
              <a:endParaRPr sz="1200">
                <a:solidFill>
                  <a:schemeClr val="dk1"/>
                </a:solidFill>
                <a:latin typeface="Arial"/>
                <a:ea typeface="Arial"/>
                <a:cs typeface="Arial"/>
                <a:sym typeface="Arial"/>
              </a:endParaRPr>
            </a:p>
          </p:txBody>
        </p:sp>
        <p:sp>
          <p:nvSpPr>
            <p:cNvPr id="55" name="Google Shape;55;p6"/>
            <p:cNvSpPr txBox="1"/>
            <p:nvPr/>
          </p:nvSpPr>
          <p:spPr>
            <a:xfrm>
              <a:off x="6084168" y="2570541"/>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R081G160B038</a:t>
              </a:r>
              <a:endParaRPr sz="1200">
                <a:solidFill>
                  <a:schemeClr val="dk1"/>
                </a:solidFill>
                <a:latin typeface="Arial"/>
                <a:ea typeface="Arial"/>
                <a:cs typeface="Arial"/>
                <a:sym typeface="Arial"/>
              </a:endParaRPr>
            </a:p>
          </p:txBody>
        </p:sp>
        <p:sp>
          <p:nvSpPr>
            <p:cNvPr id="56" name="Google Shape;56;p6"/>
            <p:cNvSpPr txBox="1"/>
            <p:nvPr/>
          </p:nvSpPr>
          <p:spPr>
            <a:xfrm>
              <a:off x="6084168" y="3409385"/>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R000G152B212</a:t>
              </a:r>
              <a:endParaRPr sz="1200">
                <a:solidFill>
                  <a:schemeClr val="dk1"/>
                </a:solidFill>
                <a:latin typeface="Arial"/>
                <a:ea typeface="Arial"/>
                <a:cs typeface="Arial"/>
                <a:sym typeface="Arial"/>
              </a:endParaRPr>
            </a:p>
          </p:txBody>
        </p:sp>
        <p:sp>
          <p:nvSpPr>
            <p:cNvPr id="57" name="Google Shape;57;p6"/>
            <p:cNvSpPr txBox="1"/>
            <p:nvPr/>
          </p:nvSpPr>
          <p:spPr>
            <a:xfrm>
              <a:off x="5677172" y="4159448"/>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R175G000B124</a:t>
              </a:r>
              <a:endParaRPr sz="1200">
                <a:solidFill>
                  <a:schemeClr val="dk1"/>
                </a:solidFill>
                <a:latin typeface="Arial"/>
                <a:ea typeface="Arial"/>
                <a:cs typeface="Arial"/>
                <a:sym typeface="Arial"/>
              </a:endParaRPr>
            </a:p>
          </p:txBody>
        </p:sp>
        <p:sp>
          <p:nvSpPr>
            <p:cNvPr id="58" name="Google Shape;58;p6"/>
            <p:cNvSpPr txBox="1"/>
            <p:nvPr/>
          </p:nvSpPr>
          <p:spPr>
            <a:xfrm>
              <a:off x="1312568" y="1497250"/>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ESRF blue 75%</a:t>
              </a:r>
              <a:endParaRPr sz="1200">
                <a:solidFill>
                  <a:schemeClr val="dk1"/>
                </a:solidFill>
                <a:latin typeface="Arial"/>
                <a:ea typeface="Arial"/>
                <a:cs typeface="Arial"/>
                <a:sym typeface="Arial"/>
              </a:endParaRPr>
            </a:p>
          </p:txBody>
        </p:sp>
        <p:sp>
          <p:nvSpPr>
            <p:cNvPr id="59" name="Google Shape;59;p6"/>
            <p:cNvSpPr txBox="1"/>
            <p:nvPr/>
          </p:nvSpPr>
          <p:spPr>
            <a:xfrm>
              <a:off x="977503" y="2279467"/>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ESRF blue 50%</a:t>
              </a:r>
              <a:endParaRPr sz="1200">
                <a:solidFill>
                  <a:schemeClr val="dk1"/>
                </a:solidFill>
                <a:latin typeface="Arial"/>
                <a:ea typeface="Arial"/>
                <a:cs typeface="Arial"/>
                <a:sym typeface="Arial"/>
              </a:endParaRPr>
            </a:p>
          </p:txBody>
        </p:sp>
        <p:sp>
          <p:nvSpPr>
            <p:cNvPr id="60" name="Google Shape;60;p6"/>
            <p:cNvSpPr txBox="1"/>
            <p:nvPr/>
          </p:nvSpPr>
          <p:spPr>
            <a:xfrm>
              <a:off x="2878263" y="5265544"/>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R183G185B186</a:t>
              </a:r>
              <a:endParaRPr sz="1200">
                <a:solidFill>
                  <a:schemeClr val="dk1"/>
                </a:solidFill>
                <a:latin typeface="Arial"/>
                <a:ea typeface="Arial"/>
                <a:cs typeface="Arial"/>
                <a:sym typeface="Arial"/>
              </a:endParaRPr>
            </a:p>
          </p:txBody>
        </p:sp>
        <p:sp>
          <p:nvSpPr>
            <p:cNvPr id="61" name="Google Shape;61;p6"/>
            <p:cNvSpPr txBox="1"/>
            <p:nvPr/>
          </p:nvSpPr>
          <p:spPr>
            <a:xfrm>
              <a:off x="1968154" y="4899336"/>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R209G210B212</a:t>
              </a:r>
              <a:endParaRPr sz="1200">
                <a:solidFill>
                  <a:schemeClr val="dk1"/>
                </a:solidFill>
                <a:latin typeface="Arial"/>
                <a:ea typeface="Arial"/>
                <a:cs typeface="Arial"/>
                <a:sym typeface="Arial"/>
              </a:endParaRPr>
            </a:p>
          </p:txBody>
        </p:sp>
        <p:sp>
          <p:nvSpPr>
            <p:cNvPr id="62" name="Google Shape;62;p6"/>
            <p:cNvSpPr txBox="1"/>
            <p:nvPr/>
          </p:nvSpPr>
          <p:spPr>
            <a:xfrm>
              <a:off x="1238010" y="4311927"/>
              <a:ext cx="13145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R244G244B244</a:t>
              </a:r>
              <a:endParaRPr sz="1200">
                <a:solidFill>
                  <a:schemeClr val="dk1"/>
                </a:solidFill>
                <a:latin typeface="Arial"/>
                <a:ea typeface="Arial"/>
                <a:cs typeface="Arial"/>
                <a:sym typeface="Arial"/>
              </a:endParaRPr>
            </a:p>
          </p:txBody>
        </p:sp>
      </p:grpSp>
      <p:sp>
        <p:nvSpPr>
          <p:cNvPr id="63" name="Google Shape;63;p6"/>
          <p:cNvSpPr/>
          <p:nvPr/>
        </p:nvSpPr>
        <p:spPr>
          <a:xfrm>
            <a:off x="4283968" y="3212976"/>
            <a:ext cx="128272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R081G160B038</a:t>
            </a:r>
            <a:endParaRPr b="0" i="0" sz="1200" u="none" cap="none" strike="noStrike">
              <a:solidFill>
                <a:srgbClr val="000000"/>
              </a:solidFill>
              <a:latin typeface="Arial"/>
              <a:ea typeface="Arial"/>
              <a:cs typeface="Arial"/>
              <a:sym typeface="Arial"/>
            </a:endParaRPr>
          </a:p>
        </p:txBody>
      </p:sp>
      <p:sp>
        <p:nvSpPr>
          <p:cNvPr id="64" name="Google Shape;64;p6"/>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fond_doc_word.png" id="10" name="Google Shape;10;p1"/>
          <p:cNvPicPr preferRelativeResize="0"/>
          <p:nvPr/>
        </p:nvPicPr>
        <p:blipFill rotWithShape="1">
          <a:blip r:embed="rId1">
            <a:alphaModFix/>
          </a:blip>
          <a:srcRect b="0" l="0" r="0" t="0"/>
          <a:stretch/>
        </p:blipFill>
        <p:spPr>
          <a:xfrm>
            <a:off x="107504" y="2929798"/>
            <a:ext cx="3384376" cy="3733754"/>
          </a:xfrm>
          <a:prstGeom prst="rect">
            <a:avLst/>
          </a:prstGeom>
          <a:noFill/>
          <a:ln>
            <a:noFill/>
          </a:ln>
        </p:spPr>
      </p:pic>
      <p:sp>
        <p:nvSpPr>
          <p:cNvPr id="11" name="Google Shape;11;p1"/>
          <p:cNvSpPr txBox="1"/>
          <p:nvPr/>
        </p:nvSpPr>
        <p:spPr>
          <a:xfrm>
            <a:off x="5571925" y="6483450"/>
            <a:ext cx="14682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800">
                <a:solidFill>
                  <a:schemeClr val="accent1"/>
                </a:solidFill>
              </a:rPr>
              <a:t>2022-06-29 - 2022-06-30</a:t>
            </a:r>
            <a:endParaRPr b="1" sz="800">
              <a:solidFill>
                <a:schemeClr val="accent1"/>
              </a:solidFill>
            </a:endParaRPr>
          </a:p>
        </p:txBody>
      </p:sp>
      <p:sp>
        <p:nvSpPr>
          <p:cNvPr id="12" name="Google Shape;12;p1"/>
          <p:cNvSpPr txBox="1"/>
          <p:nvPr>
            <p:ph idx="12" type="sldNum"/>
          </p:nvPr>
        </p:nvSpPr>
        <p:spPr>
          <a:xfrm>
            <a:off x="154496" y="6531150"/>
            <a:ext cx="547800" cy="212400"/>
          </a:xfrm>
          <a:prstGeom prst="rect">
            <a:avLst/>
          </a:prstGeom>
          <a:noFill/>
          <a:ln>
            <a:noFill/>
          </a:ln>
        </p:spPr>
        <p:txBody>
          <a:bodyPr anchorCtr="0" anchor="b" bIns="0" lIns="0" spcFirstLastPara="1" rIns="0" wrap="square" tIns="0">
            <a:noAutofit/>
          </a:bodyPr>
          <a:lstStyle>
            <a:lvl1pPr indent="0" lvl="0" marL="0" marR="0" rtl="0" algn="l">
              <a:spcBef>
                <a:spcPts val="0"/>
              </a:spcBef>
              <a:buNone/>
              <a:defRPr b="1" i="0" sz="800" u="none" cap="none" strike="noStrike">
                <a:solidFill>
                  <a:schemeClr val="dk2"/>
                </a:solidFill>
                <a:latin typeface="Arial"/>
                <a:ea typeface="Arial"/>
                <a:cs typeface="Arial"/>
                <a:sym typeface="Arial"/>
              </a:defRPr>
            </a:lvl1pPr>
            <a:lvl2pPr indent="0" lvl="1" marL="0" marR="0" rtl="0" algn="l">
              <a:spcBef>
                <a:spcPts val="0"/>
              </a:spcBef>
              <a:buNone/>
              <a:defRPr b="1" i="0" sz="800" u="none" cap="none" strike="noStrike">
                <a:solidFill>
                  <a:schemeClr val="dk2"/>
                </a:solidFill>
                <a:latin typeface="Arial"/>
                <a:ea typeface="Arial"/>
                <a:cs typeface="Arial"/>
                <a:sym typeface="Arial"/>
              </a:defRPr>
            </a:lvl2pPr>
            <a:lvl3pPr indent="0" lvl="2" marL="0" marR="0" rtl="0" algn="l">
              <a:spcBef>
                <a:spcPts val="0"/>
              </a:spcBef>
              <a:buNone/>
              <a:defRPr b="1" i="0" sz="800" u="none" cap="none" strike="noStrike">
                <a:solidFill>
                  <a:schemeClr val="dk2"/>
                </a:solidFill>
                <a:latin typeface="Arial"/>
                <a:ea typeface="Arial"/>
                <a:cs typeface="Arial"/>
                <a:sym typeface="Arial"/>
              </a:defRPr>
            </a:lvl3pPr>
            <a:lvl4pPr indent="0" lvl="3" marL="0" marR="0" rtl="0" algn="l">
              <a:spcBef>
                <a:spcPts val="0"/>
              </a:spcBef>
              <a:buNone/>
              <a:defRPr b="1" i="0" sz="800" u="none" cap="none" strike="noStrike">
                <a:solidFill>
                  <a:schemeClr val="dk2"/>
                </a:solidFill>
                <a:latin typeface="Arial"/>
                <a:ea typeface="Arial"/>
                <a:cs typeface="Arial"/>
                <a:sym typeface="Arial"/>
              </a:defRPr>
            </a:lvl4pPr>
            <a:lvl5pPr indent="0" lvl="4" marL="0" marR="0" rtl="0" algn="l">
              <a:spcBef>
                <a:spcPts val="0"/>
              </a:spcBef>
              <a:buNone/>
              <a:defRPr b="1" i="0" sz="800" u="none" cap="none" strike="noStrike">
                <a:solidFill>
                  <a:schemeClr val="dk2"/>
                </a:solidFill>
                <a:latin typeface="Arial"/>
                <a:ea typeface="Arial"/>
                <a:cs typeface="Arial"/>
                <a:sym typeface="Arial"/>
              </a:defRPr>
            </a:lvl5pPr>
            <a:lvl6pPr indent="0" lvl="5" marL="0" marR="0" rtl="0" algn="l">
              <a:spcBef>
                <a:spcPts val="0"/>
              </a:spcBef>
              <a:buNone/>
              <a:defRPr b="1" i="0" sz="800" u="none" cap="none" strike="noStrike">
                <a:solidFill>
                  <a:schemeClr val="dk2"/>
                </a:solidFill>
                <a:latin typeface="Arial"/>
                <a:ea typeface="Arial"/>
                <a:cs typeface="Arial"/>
                <a:sym typeface="Arial"/>
              </a:defRPr>
            </a:lvl6pPr>
            <a:lvl7pPr indent="0" lvl="6" marL="0" marR="0" rtl="0" algn="l">
              <a:spcBef>
                <a:spcPts val="0"/>
              </a:spcBef>
              <a:buNone/>
              <a:defRPr b="1" i="0" sz="800" u="none" cap="none" strike="noStrike">
                <a:solidFill>
                  <a:schemeClr val="dk2"/>
                </a:solidFill>
                <a:latin typeface="Arial"/>
                <a:ea typeface="Arial"/>
                <a:cs typeface="Arial"/>
                <a:sym typeface="Arial"/>
              </a:defRPr>
            </a:lvl7pPr>
            <a:lvl8pPr indent="0" lvl="7" marL="0" marR="0" rtl="0" algn="l">
              <a:spcBef>
                <a:spcPts val="0"/>
              </a:spcBef>
              <a:buNone/>
              <a:defRPr b="1" i="0" sz="800" u="none" cap="none" strike="noStrike">
                <a:solidFill>
                  <a:schemeClr val="dk2"/>
                </a:solidFill>
                <a:latin typeface="Arial"/>
                <a:ea typeface="Arial"/>
                <a:cs typeface="Arial"/>
                <a:sym typeface="Arial"/>
              </a:defRPr>
            </a:lvl8pPr>
            <a:lvl9pPr indent="0" lvl="8" marL="0" marR="0" rtl="0" algn="l">
              <a:spcBef>
                <a:spcPts val="0"/>
              </a:spcBef>
              <a:buNone/>
              <a:defRPr b="1"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13" name="Google Shape;13;p1"/>
          <p:cNvSpPr txBox="1"/>
          <p:nvPr/>
        </p:nvSpPr>
        <p:spPr>
          <a:xfrm>
            <a:off x="727200" y="6483450"/>
            <a:ext cx="4844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1"/>
                </a:solidFill>
              </a:rPr>
              <a:t>Tango Controls Community Meeting, MAX IV Lund, Sweden</a:t>
            </a:r>
            <a:endParaRPr b="1" sz="800">
              <a:solidFill>
                <a:schemeClr val="accent1"/>
              </a:solidFill>
            </a:endParaRPr>
          </a:p>
        </p:txBody>
      </p:sp>
      <p:sp>
        <p:nvSpPr>
          <p:cNvPr id="14" name="Google Shape;14;p1"/>
          <p:cNvSpPr txBox="1"/>
          <p:nvPr>
            <p:ph type="title"/>
          </p:nvPr>
        </p:nvSpPr>
        <p:spPr>
          <a:xfrm>
            <a:off x="727200" y="126000"/>
            <a:ext cx="8236800" cy="496800"/>
          </a:xfrm>
          <a:prstGeom prst="rect">
            <a:avLst/>
          </a:prstGeom>
          <a:solidFill>
            <a:srgbClr val="5AB02A"/>
          </a:solidFill>
          <a:ln>
            <a:noFill/>
          </a:ln>
        </p:spPr>
        <p:txBody>
          <a:bodyPr anchorCtr="0" anchor="ctr" bIns="0" lIns="72000" spcFirstLastPara="1" rIns="72000" wrap="square" tIns="0">
            <a:noAutofit/>
          </a:bodyPr>
          <a:lstStyle>
            <a:lvl1pPr lvl="0" marR="0" rtl="0" algn="l">
              <a:spcBef>
                <a:spcPts val="0"/>
              </a:spcBef>
              <a:spcAft>
                <a:spcPts val="0"/>
              </a:spcAft>
              <a:buClr>
                <a:schemeClr val="lt1"/>
              </a:buClr>
              <a:buSzPts val="1600"/>
              <a:buFont typeface="Arial"/>
              <a:buNone/>
              <a:defRPr b="1" i="0" sz="1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
          <p:cNvSpPr txBox="1"/>
          <p:nvPr>
            <p:ph idx="1" type="body"/>
          </p:nvPr>
        </p:nvSpPr>
        <p:spPr>
          <a:xfrm>
            <a:off x="727200" y="764704"/>
            <a:ext cx="8236800" cy="540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228600" lvl="1" marL="914400" marR="0" rtl="0" algn="l">
              <a:spcBef>
                <a:spcPts val="10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5000"/>
              </a:lnSpc>
              <a:spcBef>
                <a:spcPts val="15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3pPr>
            <a:lvl4pPr indent="-323850" lvl="3" marL="1828800" marR="0" rtl="0" algn="l">
              <a:lnSpc>
                <a:spcPct val="110000"/>
              </a:lnSpc>
              <a:spcBef>
                <a:spcPts val="500"/>
              </a:spcBef>
              <a:spcAft>
                <a:spcPts val="0"/>
              </a:spcAft>
              <a:buClr>
                <a:schemeClr val="accent6"/>
              </a:buClr>
              <a:buSzPts val="1500"/>
              <a:buFont typeface="Noto Sans Symbols"/>
              <a:buChar char="●"/>
              <a:defRPr b="0" i="0" sz="1500" u="none" cap="none" strike="noStrike">
                <a:solidFill>
                  <a:schemeClr val="dk1"/>
                </a:solidFill>
                <a:latin typeface="Arial"/>
                <a:ea typeface="Arial"/>
                <a:cs typeface="Arial"/>
                <a:sym typeface="Arial"/>
              </a:defRPr>
            </a:lvl4pPr>
            <a:lvl5pPr indent="-304800" lvl="4" marL="2286000" marR="0" rtl="0" algn="l">
              <a:spcBef>
                <a:spcPts val="400"/>
              </a:spcBef>
              <a:spcAft>
                <a:spcPts val="0"/>
              </a:spcAft>
              <a:buClr>
                <a:schemeClr val="accent6"/>
              </a:buClr>
              <a:buSzPts val="1200"/>
              <a:buFont typeface="Arial"/>
              <a:buChar char="&gt;"/>
              <a:defRPr b="0" i="1" sz="1200" u="none" cap="none" strike="noStrike">
                <a:solidFill>
                  <a:schemeClr val="dk1"/>
                </a:solidFill>
                <a:latin typeface="Arial"/>
                <a:ea typeface="Arial"/>
                <a:cs typeface="Arial"/>
                <a:sym typeface="Arial"/>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 name="Google Shape;16;p1"/>
          <p:cNvSpPr/>
          <p:nvPr/>
        </p:nvSpPr>
        <p:spPr>
          <a:xfrm>
            <a:off x="180000" y="126000"/>
            <a:ext cx="496800" cy="496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a:off x="180000" y="126000"/>
            <a:ext cx="496800" cy="496800"/>
          </a:xfrm>
          <a:prstGeom prst="rect">
            <a:avLst/>
          </a:prstGeom>
          <a:solidFill>
            <a:srgbClr val="5AB0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Tango_Controls_Couleur.jpg" id="18" name="Google Shape;18;p1"/>
          <p:cNvPicPr preferRelativeResize="0"/>
          <p:nvPr/>
        </p:nvPicPr>
        <p:blipFill rotWithShape="1">
          <a:blip r:embed="rId2">
            <a:alphaModFix/>
          </a:blip>
          <a:srcRect b="0" l="0" r="0" t="0"/>
          <a:stretch/>
        </p:blipFill>
        <p:spPr>
          <a:xfrm>
            <a:off x="7073438" y="6237312"/>
            <a:ext cx="2070562" cy="6206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884">
          <p15:clr>
            <a:srgbClr val="F26B43"/>
          </p15:clr>
        </p15:guide>
        <p15:guide id="2" pos="113">
          <p15:clr>
            <a:srgbClr val="F26B43"/>
          </p15:clr>
        </p15:guide>
        <p15:guide id="3" orient="horz" pos="482">
          <p15:clr>
            <a:srgbClr val="F26B43"/>
          </p15:clr>
        </p15:guide>
        <p15:guide id="4" pos="453">
          <p15:clr>
            <a:srgbClr val="F26B43"/>
          </p15:clr>
        </p15:guide>
        <p15:guide id="5" pos="56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ithub.com/tango-controls/cppTango/https://gitlab.com/tango-controls/cppTango/-/merge_requests/551" TargetMode="External"/><Relationship Id="rId4" Type="http://schemas.openxmlformats.org/officeDocument/2006/relationships/hyperlink" Target="https://gitlab.com/tango-controls/cppTango/-/merge_requests/60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0" Type="http://schemas.openxmlformats.org/officeDocument/2006/relationships/hyperlink" Target="https://gitlab.com/tango-controls/cppTango/-/merge_requests/841" TargetMode="External"/><Relationship Id="rId22" Type="http://schemas.openxmlformats.org/officeDocument/2006/relationships/hyperlink" Target="https://tango-controls.gitlab.io/cppTango/" TargetMode="External"/><Relationship Id="rId21" Type="http://schemas.openxmlformats.org/officeDocument/2006/relationships/hyperlink" Target="https://tango-controls.gitlab.io/cppTango/" TargetMode="External"/><Relationship Id="rId24" Type="http://schemas.openxmlformats.org/officeDocument/2006/relationships/hyperlink" Target="https://tango-controls.gitlab.io/cppTango/" TargetMode="External"/><Relationship Id="rId23" Type="http://schemas.openxmlformats.org/officeDocument/2006/relationships/hyperlink" Target="https://tango-controls.gitlab.io/cppTango/"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gitlab.com/tango-controls/cppTango/-/issues/880" TargetMode="External"/><Relationship Id="rId4" Type="http://schemas.openxmlformats.org/officeDocument/2006/relationships/hyperlink" Target="https://gitlab.com/tango-controls/cppTango/-/merge_requests/893" TargetMode="External"/><Relationship Id="rId9" Type="http://schemas.openxmlformats.org/officeDocument/2006/relationships/hyperlink" Target="https://gitlab.com/tango-controls/cppTango/-/issues/550" TargetMode="External"/><Relationship Id="rId25" Type="http://schemas.openxmlformats.org/officeDocument/2006/relationships/hyperlink" Target="https://gitlab.com/tango-controls/cppTango/-/merge_requests/780" TargetMode="External"/><Relationship Id="rId5" Type="http://schemas.openxmlformats.org/officeDocument/2006/relationships/hyperlink" Target="https://gitlab.com/tango-controls/cppTango/-/merge_requests/893" TargetMode="External"/><Relationship Id="rId6" Type="http://schemas.openxmlformats.org/officeDocument/2006/relationships/hyperlink" Target="https://gitlab.com/tango-controls/cppTango/-/issues/839" TargetMode="External"/><Relationship Id="rId7" Type="http://schemas.openxmlformats.org/officeDocument/2006/relationships/hyperlink" Target="https://gitlab.com/tango-controls/cppTango/-/merge_requests/905" TargetMode="External"/><Relationship Id="rId8" Type="http://schemas.openxmlformats.org/officeDocument/2006/relationships/hyperlink" Target="https://gitlab.com/tango-controls/cppTango/-/merge_requests/905" TargetMode="External"/><Relationship Id="rId11" Type="http://schemas.openxmlformats.org/officeDocument/2006/relationships/hyperlink" Target="https://gitlab.com/tango-controls/cppTango/-/merge_requests/896" TargetMode="External"/><Relationship Id="rId10" Type="http://schemas.openxmlformats.org/officeDocument/2006/relationships/hyperlink" Target="https://gitlab.com/tango-controls/cppTango/-/merge_requests/896" TargetMode="External"/><Relationship Id="rId13" Type="http://schemas.openxmlformats.org/officeDocument/2006/relationships/hyperlink" Target="https://gitlab.com/tango-controls/cppTango/-/merge_requests/866" TargetMode="External"/><Relationship Id="rId12" Type="http://schemas.openxmlformats.org/officeDocument/2006/relationships/hyperlink" Target="https://gitlab.com/tango-controls/cppTango/-/issues/858" TargetMode="External"/><Relationship Id="rId15" Type="http://schemas.openxmlformats.org/officeDocument/2006/relationships/hyperlink" Target="https://gitlab.com/tango-controls/cppTango/-/issues/816" TargetMode="External"/><Relationship Id="rId14" Type="http://schemas.openxmlformats.org/officeDocument/2006/relationships/hyperlink" Target="https://gitlab.com/tango-controls/cppTango/-/merge_requests/866" TargetMode="External"/><Relationship Id="rId17" Type="http://schemas.openxmlformats.org/officeDocument/2006/relationships/hyperlink" Target="https://gitlab.com/tango-controls/cppTango/-/merge_requests/818" TargetMode="External"/><Relationship Id="rId16" Type="http://schemas.openxmlformats.org/officeDocument/2006/relationships/hyperlink" Target="https://gitlab.com/tango-controls/cppTango/-/merge_requests/818" TargetMode="External"/><Relationship Id="rId19" Type="http://schemas.openxmlformats.org/officeDocument/2006/relationships/hyperlink" Target="https://gitlab.com/tango-controls/cppTango/-/merge_requests/841" TargetMode="External"/><Relationship Id="rId18" Type="http://schemas.openxmlformats.org/officeDocument/2006/relationships/hyperlink" Target="https://gitlab.com/tango-controls/cppTango/-/issues/767" TargetMode="External"/></Relationships>
</file>

<file path=ppt/slides/_rels/slide14.xml.rels><?xml version="1.0" encoding="UTF-8" standalone="yes"?><Relationships xmlns="http://schemas.openxmlformats.org/package/2006/relationships"><Relationship Id="rId20" Type="http://schemas.openxmlformats.org/officeDocument/2006/relationships/hyperlink" Target="https://gitlab.com/tango-controls/cppTango/-/merge_requests/852" TargetMode="External"/><Relationship Id="rId22" Type="http://schemas.openxmlformats.org/officeDocument/2006/relationships/hyperlink" Target="https://gitlab.com/tango-controls/cppTango/-/merge_requests/896" TargetMode="External"/><Relationship Id="rId21" Type="http://schemas.openxmlformats.org/officeDocument/2006/relationships/hyperlink" Target="https://gitlab.com/tango-controls/cppTango/-/issues/550" TargetMode="External"/><Relationship Id="rId23" Type="http://schemas.openxmlformats.org/officeDocument/2006/relationships/hyperlink" Target="https://gitlab.com/tango-controls/cppTango/-/merge_requests/896"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gitlab.com/tango-controls/cppTango/-/merge_requests/852" TargetMode="External"/><Relationship Id="rId4" Type="http://schemas.openxmlformats.org/officeDocument/2006/relationships/hyperlink" Target="https://gitlab.com/tango-controls/cppTango/-/merge_requests/852" TargetMode="External"/><Relationship Id="rId9" Type="http://schemas.openxmlformats.org/officeDocument/2006/relationships/hyperlink" Target="https://gitlab.com/tango-controls/cppTango/-/issues/842" TargetMode="External"/><Relationship Id="rId5" Type="http://schemas.openxmlformats.org/officeDocument/2006/relationships/hyperlink" Target="https://gitlab.com/tango-controls/cppTango/-/issues/675" TargetMode="External"/><Relationship Id="rId6" Type="http://schemas.openxmlformats.org/officeDocument/2006/relationships/hyperlink" Target="https://gitlab.com/tango-controls/cppTango/-/merge_requests/778" TargetMode="External"/><Relationship Id="rId7" Type="http://schemas.openxmlformats.org/officeDocument/2006/relationships/hyperlink" Target="https://gitlab.com/tango-controls/cppTango/-/merge_requests/778" TargetMode="External"/><Relationship Id="rId8" Type="http://schemas.openxmlformats.org/officeDocument/2006/relationships/hyperlink" Target="https://gitlab.com/tango-controls/cppTango/-/merge_requests/828" TargetMode="External"/><Relationship Id="rId11" Type="http://schemas.openxmlformats.org/officeDocument/2006/relationships/hyperlink" Target="https://gitlab.com/tango-controls/cppTango/-/merge_requests/842" TargetMode="External"/><Relationship Id="rId10" Type="http://schemas.openxmlformats.org/officeDocument/2006/relationships/hyperlink" Target="https://gitlab.com/tango-controls/cppTango/-/merge_requests/842" TargetMode="External"/><Relationship Id="rId13" Type="http://schemas.openxmlformats.org/officeDocument/2006/relationships/hyperlink" Target="https://gitlab.com/tango-controls/cppTango/-/merge_requests/863" TargetMode="External"/><Relationship Id="rId12" Type="http://schemas.openxmlformats.org/officeDocument/2006/relationships/hyperlink" Target="https://gitlab.com/tango-controls/cppTango/-/issues/409" TargetMode="External"/><Relationship Id="rId15" Type="http://schemas.openxmlformats.org/officeDocument/2006/relationships/hyperlink" Target="https://gitlab.com/tango-controls/cppTango/-/issues/691" TargetMode="External"/><Relationship Id="rId14" Type="http://schemas.openxmlformats.org/officeDocument/2006/relationships/hyperlink" Target="https://gitlab.com/tango-controls/cppTango/-/merge_requests/863" TargetMode="External"/><Relationship Id="rId17" Type="http://schemas.openxmlformats.org/officeDocument/2006/relationships/hyperlink" Target="https://gitlab.com/tango-controls/cppTango/-/merge_requests/873" TargetMode="External"/><Relationship Id="rId16" Type="http://schemas.openxmlformats.org/officeDocument/2006/relationships/hyperlink" Target="https://gitlab.com/tango-controls/cppTango/-/merge_requests/873" TargetMode="External"/><Relationship Id="rId19" Type="http://schemas.openxmlformats.org/officeDocument/2006/relationships/hyperlink" Target="https://gitlab.com/tango-controls/cppTango/-/merge_requests/852" TargetMode="External"/><Relationship Id="rId18" Type="http://schemas.openxmlformats.org/officeDocument/2006/relationships/hyperlink" Target="https://gitlab.com/tango-controls/cppTango/-/issues/84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gitlab.com/tango-controls/TangoTickets/-/issues/61#note_974367265" TargetMode="External"/><Relationship Id="rId4" Type="http://schemas.openxmlformats.org/officeDocument/2006/relationships/hyperlink" Target="https://gitlab.com/tango-controls/TangoTickets/-/issues/6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channel/UCezS9cMkektZNItYnPOAQvg"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github.com/tango-controls/tango-kernel-followu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gitlab.com/tango-controls/cppTango/-/milestones" TargetMode="External"/><Relationship Id="rId4" Type="http://schemas.openxmlformats.org/officeDocument/2006/relationships/hyperlink" Target="https://www.gitlab.com/tango-controls/cppTango/issues" TargetMode="External"/><Relationship Id="rId5" Type="http://schemas.openxmlformats.org/officeDocument/2006/relationships/hyperlink" Target="https://www.github.com/tango-controls/TangoSourceDistribution/issu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gitlab.com/tango-controls/cppTango/-/issues/927" TargetMode="External"/><Relationship Id="rId4" Type="http://schemas.openxmlformats.org/officeDocument/2006/relationships/hyperlink" Target="https://gitlab.com/tango-controls/cppTango/-/issues/847" TargetMode="External"/><Relationship Id="rId11" Type="http://schemas.openxmlformats.org/officeDocument/2006/relationships/hyperlink" Target="https://gitlab.com/tango-controls/cppTango/-/issues/773" TargetMode="External"/><Relationship Id="rId10" Type="http://schemas.openxmlformats.org/officeDocument/2006/relationships/hyperlink" Target="https://gitlab.com/tango-controls/cppTango/-/issues/864" TargetMode="External"/><Relationship Id="rId9" Type="http://schemas.openxmlformats.org/officeDocument/2006/relationships/hyperlink" Target="https://gitlab.com/tango-controls/cppTango/-/issues/881" TargetMode="External"/><Relationship Id="rId5" Type="http://schemas.openxmlformats.org/officeDocument/2006/relationships/hyperlink" Target="https://gitlab.com/tango-controls/cppTango/-/issues/829" TargetMode="External"/><Relationship Id="rId6" Type="http://schemas.openxmlformats.org/officeDocument/2006/relationships/hyperlink" Target="https://gitlab.com/tango-controls/cppTango/-/issues/949" TargetMode="External"/><Relationship Id="rId7" Type="http://schemas.openxmlformats.org/officeDocument/2006/relationships/hyperlink" Target="https://gitlab.com/tango-controls/cppTango/-/issues/888" TargetMode="External"/><Relationship Id="rId8" Type="http://schemas.openxmlformats.org/officeDocument/2006/relationships/hyperlink" Target="https://gitlab.com/tango-controls/cppTango/-/issues/8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gitlab.com/tango-controls/cppTango/-/issues/946" TargetMode="External"/><Relationship Id="rId4" Type="http://schemas.openxmlformats.org/officeDocument/2006/relationships/hyperlink" Target="https://gitlab.com/tango-controls/cppTango/-/issues/942" TargetMode="External"/><Relationship Id="rId11" Type="http://schemas.openxmlformats.org/officeDocument/2006/relationships/hyperlink" Target="https://gitlab.com/tango-controls/cppTango/-/issues/936" TargetMode="External"/><Relationship Id="rId10" Type="http://schemas.openxmlformats.org/officeDocument/2006/relationships/hyperlink" Target="https://gitlab.com/tango-controls/cppTango/-/issues/891" TargetMode="External"/><Relationship Id="rId9" Type="http://schemas.openxmlformats.org/officeDocument/2006/relationships/hyperlink" Target="https://gitlab.com/tango-controls/cppTango/-/issues/725" TargetMode="External"/><Relationship Id="rId5" Type="http://schemas.openxmlformats.org/officeDocument/2006/relationships/hyperlink" Target="https://gitlab.com/tango-controls/cppTango/-/issues/940" TargetMode="External"/><Relationship Id="rId6" Type="http://schemas.openxmlformats.org/officeDocument/2006/relationships/hyperlink" Target="https://gitlab.com/tango-controls/cppTango/-/issues/939" TargetMode="External"/><Relationship Id="rId7" Type="http://schemas.openxmlformats.org/officeDocument/2006/relationships/hyperlink" Target="https://gitlab.com/tango-controls/cppTango/-/issues/875" TargetMode="External"/><Relationship Id="rId8" Type="http://schemas.openxmlformats.org/officeDocument/2006/relationships/hyperlink" Target="https://gitlab.com/tango-controls/cppTango/-/issues/90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gitlab.com/tango-controls/cppTango/-/issues/934" TargetMode="External"/><Relationship Id="rId4" Type="http://schemas.openxmlformats.org/officeDocument/2006/relationships/hyperlink" Target="https://gitlab.com/tango-controls/cppTango/-/issues/735" TargetMode="External"/><Relationship Id="rId5" Type="http://schemas.openxmlformats.org/officeDocument/2006/relationships/hyperlink" Target="https://gitlab.com/tango-controls/cppTango/-/issues/88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gitlab.com/tango-controls/cppTango/-/issues/895" TargetMode="External"/><Relationship Id="rId4" Type="http://schemas.openxmlformats.org/officeDocument/2006/relationships/hyperlink" Target="https://gitlab.com/tango-controls/cppTango/-/issues/792" TargetMode="External"/><Relationship Id="rId5" Type="http://schemas.openxmlformats.org/officeDocument/2006/relationships/hyperlink" Target="https://gitlab.com/tango-controls/cppTango/-/issues/886" TargetMode="External"/><Relationship Id="rId6" Type="http://schemas.openxmlformats.org/officeDocument/2006/relationships/hyperlink" Target="https://gitlab.com/tango-controls/cppTango/-/issues/84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itlab.com/tango-controls/cppTango/-/issues/74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7"/>
          <p:cNvSpPr txBox="1"/>
          <p:nvPr>
            <p:ph type="ctrTitle"/>
          </p:nvPr>
        </p:nvSpPr>
        <p:spPr>
          <a:xfrm>
            <a:off x="683568" y="1268760"/>
            <a:ext cx="7772400" cy="1470025"/>
          </a:xfrm>
          <a:prstGeom prst="rect">
            <a:avLst/>
          </a:prstGeom>
          <a:solidFill>
            <a:srgbClr val="5AB02A"/>
          </a:solidFill>
          <a:ln>
            <a:noFill/>
          </a:ln>
        </p:spPr>
        <p:txBody>
          <a:bodyPr anchorCtr="0" anchor="ctr" bIns="0" lIns="72000" spcFirstLastPara="1" rIns="72000" wrap="square" tIns="0">
            <a:noAutofit/>
          </a:bodyPr>
          <a:lstStyle/>
          <a:p>
            <a:pPr indent="0" lvl="0" marL="0" rtl="0" algn="ctr">
              <a:spcBef>
                <a:spcPts val="0"/>
              </a:spcBef>
              <a:spcAft>
                <a:spcPts val="0"/>
              </a:spcAft>
              <a:buClr>
                <a:schemeClr val="lt1"/>
              </a:buClr>
              <a:buSzPts val="4000"/>
              <a:buFont typeface="Arial"/>
              <a:buNone/>
            </a:pPr>
            <a:r>
              <a:rPr lang="en-GB" sz="4000"/>
              <a:t>cppTango</a:t>
            </a:r>
            <a:r>
              <a:rPr lang="en-GB" sz="4000"/>
              <a:t> UPDATES</a:t>
            </a:r>
            <a:endParaRPr sz="4000"/>
          </a:p>
        </p:txBody>
      </p:sp>
      <p:sp>
        <p:nvSpPr>
          <p:cNvPr id="70" name="Google Shape;70;p7"/>
          <p:cNvSpPr txBox="1"/>
          <p:nvPr>
            <p:ph idx="1" type="subTitle"/>
          </p:nvPr>
        </p:nvSpPr>
        <p:spPr>
          <a:xfrm>
            <a:off x="1331640" y="3429000"/>
            <a:ext cx="6400800" cy="1752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888888"/>
              </a:buClr>
              <a:buSzPts val="1800"/>
              <a:buNone/>
            </a:pPr>
            <a:r>
              <a:t/>
            </a:r>
            <a:endParaRPr/>
          </a:p>
        </p:txBody>
      </p:sp>
      <p:pic>
        <p:nvPicPr>
          <p:cNvPr id="71" name="Google Shape;71;p7"/>
          <p:cNvPicPr preferRelativeResize="0"/>
          <p:nvPr/>
        </p:nvPicPr>
        <p:blipFill>
          <a:blip r:embed="rId3">
            <a:alphaModFix/>
          </a:blip>
          <a:stretch>
            <a:fillRect/>
          </a:stretch>
        </p:blipFill>
        <p:spPr>
          <a:xfrm>
            <a:off x="1479400" y="2971150"/>
            <a:ext cx="6105299" cy="319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 potentially impacting users </a:t>
            </a:r>
            <a:r>
              <a:rPr lang="en-GB"/>
              <a:t> (!742)</a:t>
            </a:r>
            <a:endParaRPr/>
          </a:p>
        </p:txBody>
      </p:sp>
      <p:sp>
        <p:nvSpPr>
          <p:cNvPr id="145" name="Google Shape;145;p16"/>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146" name="Google Shape;146;p16"/>
          <p:cNvPicPr preferRelativeResize="0"/>
          <p:nvPr/>
        </p:nvPicPr>
        <p:blipFill>
          <a:blip r:embed="rId3">
            <a:alphaModFix/>
          </a:blip>
          <a:stretch>
            <a:fillRect/>
          </a:stretch>
        </p:blipFill>
        <p:spPr>
          <a:xfrm>
            <a:off x="204788" y="1973013"/>
            <a:ext cx="8734425" cy="300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 potentially impacting users </a:t>
            </a:r>
            <a:endParaRPr/>
          </a:p>
        </p:txBody>
      </p:sp>
      <p:sp>
        <p:nvSpPr>
          <p:cNvPr id="153" name="Google Shape;153;p17"/>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54" name="Google Shape;154;p17"/>
          <p:cNvSpPr txBox="1"/>
          <p:nvPr/>
        </p:nvSpPr>
        <p:spPr>
          <a:xfrm>
            <a:off x="537875" y="1056550"/>
            <a:ext cx="8236800" cy="43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700"/>
              </a:spcBef>
              <a:spcAft>
                <a:spcPts val="0"/>
              </a:spcAft>
              <a:buClr>
                <a:schemeClr val="dk1"/>
              </a:buClr>
              <a:buSzPts val="1100"/>
              <a:buFont typeface="Arial"/>
              <a:buNone/>
            </a:pPr>
            <a:r>
              <a:rPr lang="en-GB" sz="3000">
                <a:solidFill>
                  <a:schemeClr val="dk1"/>
                </a:solidFill>
              </a:rPr>
              <a:t>•</a:t>
            </a:r>
            <a:r>
              <a:rPr lang="en-GB" sz="3000">
                <a:solidFill>
                  <a:schemeClr val="dk1"/>
                </a:solidFill>
                <a:latin typeface="Calibri"/>
                <a:ea typeface="Calibri"/>
                <a:cs typeface="Calibri"/>
                <a:sym typeface="Calibri"/>
              </a:rPr>
              <a:t>Add </a:t>
            </a:r>
            <a:r>
              <a:rPr lang="en-GB" sz="3000">
                <a:solidFill>
                  <a:srgbClr val="FF0000"/>
                </a:solidFill>
                <a:latin typeface="Calibri"/>
                <a:ea typeface="Calibri"/>
                <a:cs typeface="Calibri"/>
                <a:sym typeface="Calibri"/>
              </a:rPr>
              <a:t>server_init_hook()</a:t>
            </a:r>
            <a:r>
              <a:rPr lang="en-GB" sz="3000">
                <a:solidFill>
                  <a:schemeClr val="dk1"/>
                </a:solidFill>
                <a:latin typeface="Calibri"/>
                <a:ea typeface="Calibri"/>
                <a:cs typeface="Calibri"/>
                <a:sym typeface="Calibri"/>
              </a:rPr>
              <a:t> method (</a:t>
            </a:r>
            <a:r>
              <a:rPr lang="en-GB" sz="3000" u="sng">
                <a:solidFill>
                  <a:schemeClr val="hlink"/>
                </a:solidFill>
                <a:latin typeface="Calibri"/>
                <a:ea typeface="Calibri"/>
                <a:cs typeface="Calibri"/>
                <a:sym typeface="Calibri"/>
                <a:hlinkClick r:id="rId3"/>
              </a:rPr>
              <a:t>!551</a:t>
            </a:r>
            <a:r>
              <a:rPr lang="en-GB"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GB" sz="2600">
                <a:solidFill>
                  <a:schemeClr val="dk1"/>
                </a:solidFill>
              </a:rPr>
              <a:t>–</a:t>
            </a:r>
            <a:r>
              <a:rPr lang="en-GB" sz="2600">
                <a:solidFill>
                  <a:schemeClr val="dk1"/>
                </a:solidFill>
                <a:latin typeface="Calibri"/>
                <a:ea typeface="Calibri"/>
                <a:cs typeface="Calibri"/>
                <a:sym typeface="Calibri"/>
              </a:rPr>
              <a:t>Called when admin and all other devices are exported</a:t>
            </a:r>
            <a:endParaRPr sz="2600">
              <a:solidFill>
                <a:schemeClr val="dk1"/>
              </a:solidFill>
              <a:latin typeface="Calibri"/>
              <a:ea typeface="Calibri"/>
              <a:cs typeface="Calibri"/>
              <a:sym typeface="Calibri"/>
            </a:endParaRPr>
          </a:p>
          <a:p>
            <a:pPr indent="0" lvl="0" marL="0" rtl="0" algn="l">
              <a:lnSpc>
                <a:spcPct val="115000"/>
              </a:lnSpc>
              <a:spcBef>
                <a:spcPts val="600"/>
              </a:spcBef>
              <a:spcAft>
                <a:spcPts val="0"/>
              </a:spcAft>
              <a:buClr>
                <a:schemeClr val="dk1"/>
              </a:buClr>
              <a:buSzPts val="1100"/>
              <a:buFont typeface="Arial"/>
              <a:buNone/>
            </a:pPr>
            <a:r>
              <a:rPr lang="en-GB" sz="2400">
                <a:solidFill>
                  <a:schemeClr val="dk1"/>
                </a:solidFill>
              </a:rPr>
              <a:t>–</a:t>
            </a:r>
            <a:r>
              <a:rPr lang="en-GB" sz="2400">
                <a:solidFill>
                  <a:schemeClr val="dk1"/>
                </a:solidFill>
                <a:latin typeface="Courier New"/>
                <a:ea typeface="Courier New"/>
                <a:cs typeface="Courier New"/>
                <a:sym typeface="Courier New"/>
              </a:rPr>
              <a:t>void MyDev::server_init_hook() override;</a:t>
            </a:r>
            <a:endParaRPr sz="2400">
              <a:solidFill>
                <a:schemeClr val="dk1"/>
              </a:solidFill>
              <a:latin typeface="Courier New"/>
              <a:ea typeface="Courier New"/>
              <a:cs typeface="Courier New"/>
              <a:sym typeface="Courier New"/>
            </a:endParaRPr>
          </a:p>
          <a:p>
            <a:pPr indent="0" lvl="0" marL="0" rtl="0" algn="l">
              <a:lnSpc>
                <a:spcPct val="115000"/>
              </a:lnSpc>
              <a:spcBef>
                <a:spcPts val="700"/>
              </a:spcBef>
              <a:spcAft>
                <a:spcPts val="0"/>
              </a:spcAft>
              <a:buClr>
                <a:schemeClr val="dk1"/>
              </a:buClr>
              <a:buSzPts val="1100"/>
              <a:buFont typeface="Arial"/>
              <a:buNone/>
            </a:pPr>
            <a:r>
              <a:rPr lang="en-GB" sz="3000">
                <a:solidFill>
                  <a:schemeClr val="dk1"/>
                </a:solidFill>
              </a:rPr>
              <a:t>•</a:t>
            </a:r>
            <a:r>
              <a:rPr lang="en-GB" sz="3000">
                <a:solidFill>
                  <a:schemeClr val="dk1"/>
                </a:solidFill>
                <a:latin typeface="Calibri"/>
                <a:ea typeface="Calibri"/>
                <a:cs typeface="Calibri"/>
                <a:sym typeface="Calibri"/>
              </a:rPr>
              <a:t>Support for grouping remote devices (!</a:t>
            </a:r>
            <a:r>
              <a:rPr lang="en-GB" sz="3000" u="sng">
                <a:solidFill>
                  <a:schemeClr val="hlink"/>
                </a:solidFill>
                <a:latin typeface="Calibri"/>
                <a:ea typeface="Calibri"/>
                <a:cs typeface="Calibri"/>
                <a:sym typeface="Calibri"/>
                <a:hlinkClick r:id="rId4"/>
              </a:rPr>
              <a:t>608</a:t>
            </a:r>
            <a:r>
              <a:rPr lang="en-GB"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400">
                <a:solidFill>
                  <a:schemeClr val="dk1"/>
                </a:solidFill>
              </a:rPr>
              <a:t>–</a:t>
            </a:r>
            <a:r>
              <a:rPr lang="en-GB" sz="2400">
                <a:solidFill>
                  <a:schemeClr val="dk1"/>
                </a:solidFill>
                <a:latin typeface="Courier New"/>
                <a:ea typeface="Courier New"/>
                <a:cs typeface="Courier New"/>
                <a:sym typeface="Courier New"/>
              </a:rPr>
              <a:t>group.add("tango://remote:20000/dev/*");</a:t>
            </a:r>
            <a:endParaRPr sz="2800">
              <a:solidFill>
                <a:schemeClr val="dk1"/>
              </a:solidFill>
            </a:endParaRPr>
          </a:p>
          <a:p>
            <a:pPr indent="0" lvl="0" marL="0" rtl="0" algn="l">
              <a:lnSpc>
                <a:spcPct val="115000"/>
              </a:lnSpc>
              <a:spcBef>
                <a:spcPts val="600"/>
              </a:spcBef>
              <a:spcAft>
                <a:spcPts val="0"/>
              </a:spcAft>
              <a:buNone/>
            </a:pPr>
            <a:r>
              <a:rPr lang="en-GB" sz="2800">
                <a:solidFill>
                  <a:schemeClr val="dk1"/>
                </a:solidFill>
              </a:rPr>
              <a:t>Planned:</a:t>
            </a:r>
            <a:endParaRPr sz="240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GB" sz="2800">
                <a:solidFill>
                  <a:schemeClr val="dk1"/>
                </a:solidFill>
              </a:rPr>
              <a:t>•</a:t>
            </a:r>
            <a:r>
              <a:rPr lang="en-GB" sz="2800">
                <a:solidFill>
                  <a:schemeClr val="dk1"/>
                </a:solidFill>
                <a:latin typeface="Calibri"/>
                <a:ea typeface="Calibri"/>
                <a:cs typeface="Calibri"/>
                <a:sym typeface="Calibri"/>
              </a:rPr>
              <a:t>Notifd event no longer supported (only ZMQ events)</a:t>
            </a:r>
            <a:endParaRPr sz="2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2800">
                <a:solidFill>
                  <a:schemeClr val="dk1"/>
                </a:solidFill>
              </a:rPr>
              <a:t>•</a:t>
            </a:r>
            <a:r>
              <a:rPr lang="en-GB" sz="2800">
                <a:solidFill>
                  <a:schemeClr val="dk1"/>
                </a:solidFill>
                <a:latin typeface="Calibri"/>
                <a:ea typeface="Calibri"/>
                <a:cs typeface="Calibri"/>
                <a:sym typeface="Calibri"/>
              </a:rPr>
              <a:t>Multicast events no longer supported</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9.3.5</a:t>
            </a:r>
            <a:endParaRPr/>
          </a:p>
        </p:txBody>
      </p:sp>
      <p:sp>
        <p:nvSpPr>
          <p:cNvPr id="161" name="Google Shape;161;p18"/>
          <p:cNvSpPr txBox="1"/>
          <p:nvPr>
            <p:ph idx="1" type="body"/>
          </p:nvPr>
        </p:nvSpPr>
        <p:spPr>
          <a:xfrm>
            <a:off x="834600" y="1045200"/>
            <a:ext cx="8022000" cy="221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GB" sz="2500"/>
              <a:t>Latest cppTango stable release: cppTango 9.3.5</a:t>
            </a:r>
            <a:endParaRPr b="0" sz="2500"/>
          </a:p>
          <a:p>
            <a:pPr indent="0" lvl="0" marL="0" rtl="0" algn="l">
              <a:spcBef>
                <a:spcPts val="1000"/>
              </a:spcBef>
              <a:spcAft>
                <a:spcPts val="1000"/>
              </a:spcAft>
              <a:buNone/>
            </a:pPr>
            <a:r>
              <a:rPr b="0" lang="en-GB" sz="2500"/>
              <a:t>released in February 2022.</a:t>
            </a:r>
            <a:endParaRPr sz="2500"/>
          </a:p>
        </p:txBody>
      </p:sp>
      <p:sp>
        <p:nvSpPr>
          <p:cNvPr id="162" name="Google Shape;162;p18"/>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9.3.5 - Main Changes</a:t>
            </a:r>
            <a:endParaRPr/>
          </a:p>
        </p:txBody>
      </p:sp>
      <p:sp>
        <p:nvSpPr>
          <p:cNvPr id="169" name="Google Shape;169;p19"/>
          <p:cNvSpPr txBox="1"/>
          <p:nvPr>
            <p:ph idx="1" type="body"/>
          </p:nvPr>
        </p:nvSpPr>
        <p:spPr>
          <a:xfrm>
            <a:off x="319201" y="764700"/>
            <a:ext cx="8645400" cy="5400000"/>
          </a:xfrm>
          <a:prstGeom prst="rect">
            <a:avLst/>
          </a:prstGeom>
        </p:spPr>
        <p:txBody>
          <a:bodyPr anchorCtr="0" anchor="t" bIns="0" lIns="0" spcFirstLastPara="1" rIns="0" wrap="square" tIns="0">
            <a:noAutofit/>
          </a:bodyPr>
          <a:lstStyle/>
          <a:p>
            <a:pPr indent="-336550" lvl="0" marL="457200" rtl="0" algn="l">
              <a:lnSpc>
                <a:spcPct val="115000"/>
              </a:lnSpc>
              <a:spcBef>
                <a:spcPts val="1200"/>
              </a:spcBef>
              <a:spcAft>
                <a:spcPts val="0"/>
              </a:spcAft>
              <a:buSzPts val="1700"/>
              <a:buChar char="●"/>
            </a:pPr>
            <a:r>
              <a:rPr b="0" lang="en-GB" sz="1700"/>
              <a:t>ZMQ ports used for the Tango events can now be configured using TANGO_ZMQ_EVENT_PORT and TANGO_ZMQ_HEARTBEAT_PORT environment variables ((</a:t>
            </a:r>
            <a:r>
              <a:rPr b="0" lang="en-GB" sz="1700" u="sng">
                <a:solidFill>
                  <a:schemeClr val="hlink"/>
                </a:solidFill>
                <a:hlinkClick r:id="rId3"/>
              </a:rPr>
              <a:t>#880</a:t>
            </a:r>
            <a:r>
              <a:rPr b="0" lang="en-GB" sz="1700"/>
              <a:t>,</a:t>
            </a:r>
            <a:r>
              <a:rPr b="0" lang="en-GB" sz="1700">
                <a:uFill>
                  <a:noFill/>
                </a:uFill>
                <a:hlinkClick r:id="rId4"/>
              </a:rPr>
              <a:t> </a:t>
            </a:r>
            <a:r>
              <a:rPr b="0" lang="en-GB" sz="1700" u="sng">
                <a:solidFill>
                  <a:schemeClr val="hlink"/>
                </a:solidFill>
                <a:hlinkClick r:id="rId5"/>
              </a:rPr>
              <a:t>!893</a:t>
            </a:r>
            <a:r>
              <a:rPr b="0" lang="en-GB" sz="1700"/>
              <a:t>).</a:t>
            </a:r>
            <a:endParaRPr b="0" sz="1700"/>
          </a:p>
          <a:p>
            <a:pPr indent="-336550" lvl="0" marL="457200" rtl="0" algn="l">
              <a:lnSpc>
                <a:spcPct val="115000"/>
              </a:lnSpc>
              <a:spcBef>
                <a:spcPts val="0"/>
              </a:spcBef>
              <a:spcAft>
                <a:spcPts val="0"/>
              </a:spcAft>
              <a:buSzPts val="1700"/>
              <a:buChar char="●"/>
            </a:pPr>
            <a:r>
              <a:rPr b="0" lang="en-GB" sz="1700"/>
              <a:t>cppTango can now also be compiled in Release mode with debugging information using CMAKE_BUILD_TYPE=RelWithDebInfo </a:t>
            </a:r>
            <a:endParaRPr b="0" sz="1700"/>
          </a:p>
          <a:p>
            <a:pPr indent="-336550" lvl="0" marL="457200" rtl="0" algn="l">
              <a:lnSpc>
                <a:spcPct val="115000"/>
              </a:lnSpc>
              <a:spcBef>
                <a:spcPts val="0"/>
              </a:spcBef>
              <a:spcAft>
                <a:spcPts val="0"/>
              </a:spcAft>
              <a:buSzPts val="1700"/>
              <a:buChar char="●"/>
            </a:pPr>
            <a:r>
              <a:rPr b="0" lang="en-GB" sz="1700"/>
              <a:t>cppTango can also be compiled in Release mode with the smallest possible binary size using CMAKE_BUILD_TYPE=MinSizeRel (</a:t>
            </a:r>
            <a:r>
              <a:rPr b="0" lang="en-GB" sz="1700" u="sng">
                <a:solidFill>
                  <a:schemeClr val="hlink"/>
                </a:solidFill>
                <a:hlinkClick r:id="rId6"/>
              </a:rPr>
              <a:t>#839</a:t>
            </a:r>
            <a:r>
              <a:rPr b="0" lang="en-GB" sz="1700"/>
              <a:t>,</a:t>
            </a:r>
            <a:r>
              <a:rPr b="0" lang="en-GB" sz="1700">
                <a:uFill>
                  <a:noFill/>
                </a:uFill>
                <a:hlinkClick r:id="rId7"/>
              </a:rPr>
              <a:t> </a:t>
            </a:r>
            <a:r>
              <a:rPr b="0" lang="en-GB" sz="1700" u="sng">
                <a:solidFill>
                  <a:schemeClr val="hlink"/>
                </a:solidFill>
                <a:hlinkClick r:id="rId8"/>
              </a:rPr>
              <a:t>!905</a:t>
            </a:r>
            <a:r>
              <a:rPr b="0" lang="en-GB" sz="1700"/>
              <a:t>).</a:t>
            </a:r>
            <a:endParaRPr b="0" sz="1700"/>
          </a:p>
          <a:p>
            <a:pPr indent="-336550" lvl="0" marL="457200" rtl="0" algn="l">
              <a:lnSpc>
                <a:spcPct val="115000"/>
              </a:lnSpc>
              <a:spcBef>
                <a:spcPts val="0"/>
              </a:spcBef>
              <a:spcAft>
                <a:spcPts val="0"/>
              </a:spcAft>
              <a:buSzPts val="1700"/>
              <a:buChar char="●"/>
            </a:pPr>
            <a:r>
              <a:rPr b="0" lang="en-GB" sz="1700"/>
              <a:t>The way to build on Windows has been modified to be able to build independently the static and dynamic versions of the library (</a:t>
            </a:r>
            <a:r>
              <a:rPr b="0" lang="en-GB" sz="1700" u="sng">
                <a:solidFill>
                  <a:schemeClr val="hlink"/>
                </a:solidFill>
                <a:hlinkClick r:id="rId9"/>
              </a:rPr>
              <a:t>#550</a:t>
            </a:r>
            <a:r>
              <a:rPr b="0" lang="en-GB" sz="1700"/>
              <a:t>,</a:t>
            </a:r>
            <a:r>
              <a:rPr b="0" lang="en-GB" sz="1700">
                <a:uFill>
                  <a:noFill/>
                </a:uFill>
                <a:hlinkClick r:id="rId10"/>
              </a:rPr>
              <a:t> </a:t>
            </a:r>
            <a:r>
              <a:rPr b="0" lang="en-GB" sz="1700" u="sng">
                <a:solidFill>
                  <a:schemeClr val="hlink"/>
                </a:solidFill>
                <a:hlinkClick r:id="rId11"/>
              </a:rPr>
              <a:t>!896</a:t>
            </a:r>
            <a:r>
              <a:rPr b="0" lang="en-GB" sz="1700"/>
              <a:t>).</a:t>
            </a:r>
            <a:endParaRPr b="0" sz="1700"/>
          </a:p>
          <a:p>
            <a:pPr indent="-336550" lvl="0" marL="457200" rtl="0" algn="l">
              <a:lnSpc>
                <a:spcPct val="115000"/>
              </a:lnSpc>
              <a:spcBef>
                <a:spcPts val="0"/>
              </a:spcBef>
              <a:spcAft>
                <a:spcPts val="0"/>
              </a:spcAft>
              <a:buSzPts val="1700"/>
              <a:buChar char="●"/>
            </a:pPr>
            <a:r>
              <a:rPr b="0" lang="en-GB" sz="1700"/>
              <a:t>The logging timestamp precision has been increased to microseconds (</a:t>
            </a:r>
            <a:r>
              <a:rPr b="0" lang="en-GB" sz="1700" u="sng">
                <a:solidFill>
                  <a:schemeClr val="hlink"/>
                </a:solidFill>
                <a:hlinkClick r:id="rId12"/>
              </a:rPr>
              <a:t>#858</a:t>
            </a:r>
            <a:r>
              <a:rPr b="0" lang="en-GB" sz="1700"/>
              <a:t>,</a:t>
            </a:r>
            <a:r>
              <a:rPr b="0" lang="en-GB" sz="1700">
                <a:uFill>
                  <a:noFill/>
                </a:uFill>
                <a:hlinkClick r:id="rId13"/>
              </a:rPr>
              <a:t> </a:t>
            </a:r>
            <a:r>
              <a:rPr b="0" lang="en-GB" sz="1700" u="sng">
                <a:solidFill>
                  <a:schemeClr val="hlink"/>
                </a:solidFill>
                <a:hlinkClick r:id="rId14"/>
              </a:rPr>
              <a:t>!866</a:t>
            </a:r>
            <a:r>
              <a:rPr b="0" lang="en-GB" sz="1700"/>
              <a:t>).</a:t>
            </a:r>
            <a:endParaRPr b="0" sz="1700"/>
          </a:p>
          <a:p>
            <a:pPr indent="-336550" lvl="0" marL="457200" rtl="0" algn="l">
              <a:lnSpc>
                <a:spcPct val="115000"/>
              </a:lnSpc>
              <a:spcBef>
                <a:spcPts val="0"/>
              </a:spcBef>
              <a:spcAft>
                <a:spcPts val="0"/>
              </a:spcAft>
              <a:buSzPts val="1700"/>
              <a:buChar char="●"/>
            </a:pPr>
            <a:r>
              <a:rPr b="0" lang="en-GB" sz="1700"/>
              <a:t>An artificial limit of 6 device classes per device server when using the File Database has been removed (</a:t>
            </a:r>
            <a:r>
              <a:rPr b="0" lang="en-GB" sz="1700" u="sng">
                <a:solidFill>
                  <a:schemeClr val="hlink"/>
                </a:solidFill>
                <a:hlinkClick r:id="rId15"/>
              </a:rPr>
              <a:t>#816</a:t>
            </a:r>
            <a:r>
              <a:rPr b="0" lang="en-GB" sz="1700"/>
              <a:t>,</a:t>
            </a:r>
            <a:r>
              <a:rPr b="0" lang="en-GB" sz="1700">
                <a:uFill>
                  <a:noFill/>
                </a:uFill>
                <a:hlinkClick r:id="rId16"/>
              </a:rPr>
              <a:t> </a:t>
            </a:r>
            <a:r>
              <a:rPr b="0" lang="en-GB" sz="1700" u="sng">
                <a:solidFill>
                  <a:schemeClr val="hlink"/>
                </a:solidFill>
                <a:hlinkClick r:id="rId17"/>
              </a:rPr>
              <a:t>!818</a:t>
            </a:r>
            <a:r>
              <a:rPr b="0" lang="en-GB" sz="1700"/>
              <a:t>).</a:t>
            </a:r>
            <a:endParaRPr b="0" sz="1700"/>
          </a:p>
          <a:p>
            <a:pPr indent="-336550" lvl="0" marL="457200" rtl="0" algn="l">
              <a:lnSpc>
                <a:spcPct val="115000"/>
              </a:lnSpc>
              <a:spcBef>
                <a:spcPts val="0"/>
              </a:spcBef>
              <a:spcAft>
                <a:spcPts val="0"/>
              </a:spcAft>
              <a:buSzPts val="1700"/>
              <a:buChar char="●"/>
            </a:pPr>
            <a:r>
              <a:rPr b="0" lang="en-GB" sz="1700"/>
              <a:t>It is now possible to compile the Tango C++ library on Alpine Linux using musl libc (</a:t>
            </a:r>
            <a:r>
              <a:rPr b="0" lang="en-GB" sz="1700" u="sng">
                <a:solidFill>
                  <a:schemeClr val="hlink"/>
                </a:solidFill>
                <a:hlinkClick r:id="rId18"/>
              </a:rPr>
              <a:t>#767</a:t>
            </a:r>
            <a:r>
              <a:rPr b="0" lang="en-GB" sz="1700"/>
              <a:t>,</a:t>
            </a:r>
            <a:r>
              <a:rPr b="0" lang="en-GB" sz="1700">
                <a:uFill>
                  <a:noFill/>
                </a:uFill>
                <a:hlinkClick r:id="rId19"/>
              </a:rPr>
              <a:t> </a:t>
            </a:r>
            <a:r>
              <a:rPr b="0" lang="en-GB" sz="1700" u="sng">
                <a:solidFill>
                  <a:schemeClr val="hlink"/>
                </a:solidFill>
                <a:hlinkClick r:id="rId20"/>
              </a:rPr>
              <a:t>!841</a:t>
            </a:r>
            <a:r>
              <a:rPr b="0" lang="en-GB" sz="1700"/>
              <a:t>). </a:t>
            </a:r>
            <a:endParaRPr b="0" sz="1700"/>
          </a:p>
          <a:p>
            <a:pPr indent="-336550" lvl="0" marL="457200" rtl="0" algn="l">
              <a:lnSpc>
                <a:spcPct val="115000"/>
              </a:lnSpc>
              <a:spcBef>
                <a:spcPts val="0"/>
              </a:spcBef>
              <a:spcAft>
                <a:spcPts val="0"/>
              </a:spcAft>
              <a:buSzPts val="1700"/>
              <a:buChar char="●"/>
            </a:pPr>
            <a:r>
              <a:rPr b="0" lang="en-GB" sz="1700"/>
              <a:t>Some additional classes are now also documented in the</a:t>
            </a:r>
            <a:r>
              <a:rPr b="0" lang="en-GB" sz="1700">
                <a:uFill>
                  <a:noFill/>
                </a:uFill>
                <a:hlinkClick r:id="rId21"/>
              </a:rPr>
              <a:t> </a:t>
            </a:r>
            <a:r>
              <a:rPr b="0" lang="en-GB" sz="1700" u="sng">
                <a:solidFill>
                  <a:schemeClr val="hlink"/>
                </a:solidFill>
                <a:hlinkClick r:id="rId22"/>
              </a:rPr>
              <a:t>Doxygen documentation</a:t>
            </a:r>
            <a:r>
              <a:rPr b="0" lang="en-GB" sz="1700"/>
              <a:t> which is now available on Gitlab.com:</a:t>
            </a:r>
            <a:r>
              <a:rPr b="0" lang="en-GB" sz="1700">
                <a:uFill>
                  <a:noFill/>
                </a:uFill>
                <a:hlinkClick r:id="rId23"/>
              </a:rPr>
              <a:t> </a:t>
            </a:r>
            <a:r>
              <a:rPr b="0" lang="en-GB" sz="1700" u="sng">
                <a:solidFill>
                  <a:schemeClr val="hlink"/>
                </a:solidFill>
                <a:hlinkClick r:id="rId24"/>
              </a:rPr>
              <a:t>https://tango-controls.gitlab.io/cppTango/</a:t>
            </a:r>
            <a:r>
              <a:rPr b="0" lang="en-GB" sz="1700"/>
              <a:t> (</a:t>
            </a:r>
            <a:r>
              <a:rPr b="0" lang="en-GB" sz="1700" u="sng">
                <a:solidFill>
                  <a:schemeClr val="hlink"/>
                </a:solidFill>
                <a:hlinkClick r:id="rId25"/>
              </a:rPr>
              <a:t>!780</a:t>
            </a:r>
            <a:r>
              <a:rPr b="0" lang="en-GB" sz="1700"/>
              <a:t>).</a:t>
            </a:r>
            <a:endParaRPr b="0" sz="1700"/>
          </a:p>
          <a:p>
            <a:pPr indent="0" lvl="0" marL="0" rtl="0" algn="l">
              <a:lnSpc>
                <a:spcPct val="115000"/>
              </a:lnSpc>
              <a:spcBef>
                <a:spcPts val="1200"/>
              </a:spcBef>
              <a:spcAft>
                <a:spcPts val="0"/>
              </a:spcAft>
              <a:buNone/>
            </a:pPr>
            <a:r>
              <a:t/>
            </a:r>
            <a:endParaRPr b="0" sz="1300"/>
          </a:p>
          <a:p>
            <a:pPr indent="0" lvl="0" marL="0" rtl="0" algn="l">
              <a:spcBef>
                <a:spcPts val="1200"/>
              </a:spcBef>
              <a:spcAft>
                <a:spcPts val="1000"/>
              </a:spcAft>
              <a:buNone/>
            </a:pPr>
            <a:r>
              <a:t/>
            </a:r>
            <a:endParaRPr sz="1900"/>
          </a:p>
        </p:txBody>
      </p:sp>
      <p:sp>
        <p:nvSpPr>
          <p:cNvPr id="170" name="Google Shape;170;p19"/>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9.3.5 - Bug fixes</a:t>
            </a:r>
            <a:endParaRPr/>
          </a:p>
        </p:txBody>
      </p:sp>
      <p:sp>
        <p:nvSpPr>
          <p:cNvPr id="177" name="Google Shape;177;p20"/>
          <p:cNvSpPr txBox="1"/>
          <p:nvPr>
            <p:ph idx="1" type="body"/>
          </p:nvPr>
        </p:nvSpPr>
        <p:spPr>
          <a:xfrm>
            <a:off x="572925" y="919475"/>
            <a:ext cx="8236800" cy="4768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0" lang="en-GB" sz="2000"/>
              <a:t>Many bugs have been fixed, the most important ones are:</a:t>
            </a:r>
            <a:endParaRPr b="0" sz="2000"/>
          </a:p>
          <a:p>
            <a:pPr indent="-355600" lvl="0" marL="457200" rtl="0" algn="l">
              <a:lnSpc>
                <a:spcPct val="115000"/>
              </a:lnSpc>
              <a:spcBef>
                <a:spcPts val="1200"/>
              </a:spcBef>
              <a:spcAft>
                <a:spcPts val="0"/>
              </a:spcAft>
              <a:buSzPts val="2000"/>
              <a:buChar char="●"/>
            </a:pPr>
            <a:r>
              <a:rPr b="0" lang="en-GB" sz="2000"/>
              <a:t>Events should now work better in nodb mode</a:t>
            </a:r>
            <a:r>
              <a:rPr b="0" lang="en-GB" sz="2000">
                <a:uFill>
                  <a:noFill/>
                </a:uFill>
                <a:hlinkClick r:id="rId3"/>
              </a:rPr>
              <a:t> (</a:t>
            </a:r>
            <a:r>
              <a:rPr b="0" lang="en-GB" sz="2000" u="sng">
                <a:solidFill>
                  <a:schemeClr val="hlink"/>
                </a:solidFill>
                <a:hlinkClick r:id="rId4"/>
              </a:rPr>
              <a:t>!852</a:t>
            </a:r>
            <a:r>
              <a:rPr b="0" lang="en-GB" sz="2000"/>
              <a:t>)</a:t>
            </a:r>
            <a:endParaRPr b="0" sz="2000"/>
          </a:p>
          <a:p>
            <a:pPr indent="-355600" lvl="0" marL="457200" rtl="0" algn="l">
              <a:lnSpc>
                <a:spcPct val="115000"/>
              </a:lnSpc>
              <a:spcBef>
                <a:spcPts val="0"/>
              </a:spcBef>
              <a:spcAft>
                <a:spcPts val="0"/>
              </a:spcAft>
              <a:buSzPts val="2000"/>
              <a:buChar char="●"/>
            </a:pPr>
            <a:r>
              <a:rPr b="0" lang="en-GB" sz="2000"/>
              <a:t>Fix the problem where archive periodic events were no longer received after a polling restart (</a:t>
            </a:r>
            <a:r>
              <a:rPr b="0" lang="en-GB" sz="2000" u="sng">
                <a:solidFill>
                  <a:schemeClr val="hlink"/>
                </a:solidFill>
                <a:hlinkClick r:id="rId5"/>
              </a:rPr>
              <a:t>#675</a:t>
            </a:r>
            <a:r>
              <a:rPr b="0" lang="en-GB" sz="2000"/>
              <a:t>,</a:t>
            </a:r>
            <a:r>
              <a:rPr b="0" lang="en-GB" sz="2000">
                <a:uFill>
                  <a:noFill/>
                </a:uFill>
                <a:hlinkClick r:id="rId6"/>
              </a:rPr>
              <a:t> </a:t>
            </a:r>
            <a:r>
              <a:rPr b="0" lang="en-GB" sz="2000" u="sng">
                <a:solidFill>
                  <a:schemeClr val="hlink"/>
                </a:solidFill>
                <a:hlinkClick r:id="rId7"/>
              </a:rPr>
              <a:t>!778</a:t>
            </a:r>
            <a:r>
              <a:rPr b="0" lang="en-GB" sz="2000"/>
              <a:t>)</a:t>
            </a:r>
            <a:endParaRPr b="0" sz="2000"/>
          </a:p>
          <a:p>
            <a:pPr indent="-355600" lvl="0" marL="457200" rtl="0" algn="l">
              <a:lnSpc>
                <a:spcPct val="115000"/>
              </a:lnSpc>
              <a:spcBef>
                <a:spcPts val="0"/>
              </a:spcBef>
              <a:spcAft>
                <a:spcPts val="0"/>
              </a:spcAft>
              <a:buSzPts val="2000"/>
              <a:buChar char="●"/>
            </a:pPr>
            <a:r>
              <a:rPr b="0" lang="en-GB" sz="2000"/>
              <a:t>Allow compiling JPEG support with MMX extensions with old compilers again (</a:t>
            </a:r>
            <a:r>
              <a:rPr b="0" lang="en-GB" sz="2000" u="sng">
                <a:solidFill>
                  <a:schemeClr val="hlink"/>
                </a:solidFill>
                <a:hlinkClick r:id="rId8"/>
              </a:rPr>
              <a:t>!828</a:t>
            </a:r>
            <a:r>
              <a:rPr b="0" lang="en-GB" sz="2000"/>
              <a:t>)</a:t>
            </a:r>
            <a:endParaRPr b="0" sz="2000"/>
          </a:p>
          <a:p>
            <a:pPr indent="-355600" lvl="0" marL="457200" rtl="0" algn="l">
              <a:lnSpc>
                <a:spcPct val="115000"/>
              </a:lnSpc>
              <a:spcBef>
                <a:spcPts val="0"/>
              </a:spcBef>
              <a:spcAft>
                <a:spcPts val="0"/>
              </a:spcAft>
              <a:buSzPts val="2000"/>
              <a:buChar char="●"/>
            </a:pPr>
            <a:r>
              <a:rPr b="0" lang="en-GB" sz="2000"/>
              <a:t>Fix wrong usage of omniORB object leading to crash (</a:t>
            </a:r>
            <a:r>
              <a:rPr b="0" lang="en-GB" sz="2000" u="sng">
                <a:solidFill>
                  <a:schemeClr val="hlink"/>
                </a:solidFill>
                <a:hlinkClick r:id="rId9"/>
              </a:rPr>
              <a:t>#842</a:t>
            </a:r>
            <a:r>
              <a:rPr b="0" lang="en-GB" sz="2000"/>
              <a:t>,</a:t>
            </a:r>
            <a:r>
              <a:rPr b="0" lang="en-GB" sz="2000">
                <a:uFill>
                  <a:noFill/>
                </a:uFill>
                <a:hlinkClick r:id="rId10"/>
              </a:rPr>
              <a:t> </a:t>
            </a:r>
            <a:r>
              <a:rPr b="0" lang="en-GB" sz="2000" u="sng">
                <a:solidFill>
                  <a:schemeClr val="hlink"/>
                </a:solidFill>
                <a:hlinkClick r:id="rId11"/>
              </a:rPr>
              <a:t>!842</a:t>
            </a:r>
            <a:r>
              <a:rPr b="0" lang="en-GB" sz="2000"/>
              <a:t>)</a:t>
            </a:r>
            <a:endParaRPr b="0" sz="2000"/>
          </a:p>
          <a:p>
            <a:pPr indent="-355600" lvl="0" marL="457200" rtl="0" algn="l">
              <a:lnSpc>
                <a:spcPct val="115000"/>
              </a:lnSpc>
              <a:spcBef>
                <a:spcPts val="0"/>
              </a:spcBef>
              <a:spcAft>
                <a:spcPts val="0"/>
              </a:spcAft>
              <a:buSzPts val="2000"/>
              <a:buChar char="●"/>
            </a:pPr>
            <a:r>
              <a:rPr b="0" lang="en-GB" sz="2000"/>
              <a:t>Fix deadlock when updating attribute configuration (</a:t>
            </a:r>
            <a:r>
              <a:rPr b="0" lang="en-GB" sz="2000" u="sng">
                <a:solidFill>
                  <a:schemeClr val="hlink"/>
                </a:solidFill>
                <a:hlinkClick r:id="rId12"/>
              </a:rPr>
              <a:t>#409</a:t>
            </a:r>
            <a:r>
              <a:rPr b="0" lang="en-GB" sz="2000"/>
              <a:t>,</a:t>
            </a:r>
            <a:r>
              <a:rPr b="0" lang="en-GB" sz="2000">
                <a:uFill>
                  <a:noFill/>
                </a:uFill>
                <a:hlinkClick r:id="rId13"/>
              </a:rPr>
              <a:t> </a:t>
            </a:r>
            <a:r>
              <a:rPr b="0" lang="en-GB" sz="2000" u="sng">
                <a:solidFill>
                  <a:schemeClr val="hlink"/>
                </a:solidFill>
                <a:hlinkClick r:id="rId14"/>
              </a:rPr>
              <a:t>!863</a:t>
            </a:r>
            <a:r>
              <a:rPr b="0" lang="en-GB" sz="2000"/>
              <a:t>)</a:t>
            </a:r>
            <a:endParaRPr b="0" sz="2000"/>
          </a:p>
          <a:p>
            <a:pPr indent="-355600" lvl="0" marL="457200" rtl="0" algn="l">
              <a:lnSpc>
                <a:spcPct val="115000"/>
              </a:lnSpc>
              <a:spcBef>
                <a:spcPts val="0"/>
              </a:spcBef>
              <a:spcAft>
                <a:spcPts val="0"/>
              </a:spcAft>
              <a:buSzPts val="2000"/>
              <a:buChar char="●"/>
            </a:pPr>
            <a:r>
              <a:rPr b="0" lang="en-GB" sz="2000"/>
              <a:t>Catch more exceptions in the PollThread to avoid crashes (</a:t>
            </a:r>
            <a:r>
              <a:rPr b="0" lang="en-GB" sz="2000" u="sng">
                <a:solidFill>
                  <a:schemeClr val="hlink"/>
                </a:solidFill>
                <a:hlinkClick r:id="rId15"/>
              </a:rPr>
              <a:t>#691</a:t>
            </a:r>
            <a:r>
              <a:rPr b="0" lang="en-GB" sz="2000"/>
              <a:t>,</a:t>
            </a:r>
            <a:r>
              <a:rPr b="0" lang="en-GB" sz="2000">
                <a:uFill>
                  <a:noFill/>
                </a:uFill>
                <a:hlinkClick r:id="rId16"/>
              </a:rPr>
              <a:t> </a:t>
            </a:r>
            <a:r>
              <a:rPr b="0" lang="en-GB" sz="2000" u="sng">
                <a:solidFill>
                  <a:schemeClr val="hlink"/>
                </a:solidFill>
                <a:hlinkClick r:id="rId17"/>
              </a:rPr>
              <a:t>!873</a:t>
            </a:r>
            <a:r>
              <a:rPr b="0" lang="en-GB" sz="2000"/>
              <a:t>)</a:t>
            </a:r>
            <a:endParaRPr b="0" sz="2000"/>
          </a:p>
          <a:p>
            <a:pPr indent="-355600" lvl="0" marL="457200" rtl="0" algn="l">
              <a:lnSpc>
                <a:spcPct val="115000"/>
              </a:lnSpc>
              <a:spcBef>
                <a:spcPts val="0"/>
              </a:spcBef>
              <a:spcAft>
                <a:spcPts val="0"/>
              </a:spcAft>
              <a:buSzPts val="2000"/>
              <a:buChar char="●"/>
            </a:pPr>
            <a:r>
              <a:rPr b="0" lang="en-GB" sz="2000"/>
              <a:t>Fix segfault on unsubscribing (</a:t>
            </a:r>
            <a:r>
              <a:rPr b="0" lang="en-GB" sz="2000" u="sng">
                <a:solidFill>
                  <a:schemeClr val="hlink"/>
                </a:solidFill>
                <a:hlinkClick r:id="rId18"/>
              </a:rPr>
              <a:t>#843</a:t>
            </a:r>
            <a:r>
              <a:rPr b="0" lang="en-GB" sz="2000"/>
              <a:t>,</a:t>
            </a:r>
            <a:r>
              <a:rPr b="0" lang="en-GB" sz="2000">
                <a:uFill>
                  <a:noFill/>
                </a:uFill>
                <a:hlinkClick r:id="rId19"/>
              </a:rPr>
              <a:t> </a:t>
            </a:r>
            <a:r>
              <a:rPr b="0" lang="en-GB" sz="2000" u="sng">
                <a:solidFill>
                  <a:schemeClr val="hlink"/>
                </a:solidFill>
                <a:hlinkClick r:id="rId20"/>
              </a:rPr>
              <a:t>!852</a:t>
            </a:r>
            <a:r>
              <a:rPr b="0" lang="en-GB" sz="2000"/>
              <a:t>)</a:t>
            </a:r>
            <a:endParaRPr b="0" sz="2000"/>
          </a:p>
          <a:p>
            <a:pPr indent="-355600" lvl="0" marL="457200" rtl="0" algn="l">
              <a:lnSpc>
                <a:spcPct val="115000"/>
              </a:lnSpc>
              <a:spcBef>
                <a:spcPts val="0"/>
              </a:spcBef>
              <a:spcAft>
                <a:spcPts val="0"/>
              </a:spcAft>
              <a:buSzPts val="2000"/>
              <a:buChar char="●"/>
            </a:pPr>
            <a:r>
              <a:rPr b="0" lang="en-GB" sz="2000"/>
              <a:t>Fix crash when reading a forwarded State attribute (</a:t>
            </a:r>
            <a:r>
              <a:rPr b="0" lang="en-GB" sz="2000" u="sng">
                <a:solidFill>
                  <a:schemeClr val="hlink"/>
                </a:solidFill>
                <a:hlinkClick r:id="rId21"/>
              </a:rPr>
              <a:t>#550</a:t>
            </a:r>
            <a:r>
              <a:rPr b="0" lang="en-GB" sz="2000"/>
              <a:t>,</a:t>
            </a:r>
            <a:r>
              <a:rPr b="0" lang="en-GB" sz="2000">
                <a:uFill>
                  <a:noFill/>
                </a:uFill>
                <a:hlinkClick r:id="rId22"/>
              </a:rPr>
              <a:t> </a:t>
            </a:r>
            <a:r>
              <a:rPr b="0" lang="en-GB" sz="2000" u="sng">
                <a:solidFill>
                  <a:schemeClr val="hlink"/>
                </a:solidFill>
                <a:hlinkClick r:id="rId23"/>
              </a:rPr>
              <a:t>!896</a:t>
            </a:r>
            <a:r>
              <a:rPr b="0" lang="en-GB" sz="2000"/>
              <a:t>)</a:t>
            </a:r>
            <a:endParaRPr b="0" sz="2000"/>
          </a:p>
          <a:p>
            <a:pPr indent="0" lvl="0" marL="0" rtl="0" algn="l">
              <a:spcBef>
                <a:spcPts val="1200"/>
              </a:spcBef>
              <a:spcAft>
                <a:spcPts val="1000"/>
              </a:spcAft>
              <a:buNone/>
            </a:pPr>
            <a:r>
              <a:t/>
            </a:r>
            <a:endParaRPr/>
          </a:p>
        </p:txBody>
      </p:sp>
      <p:sp>
        <p:nvSpPr>
          <p:cNvPr id="178" name="Google Shape;178;p20"/>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TangoSourceDistribution 9.3.5</a:t>
            </a:r>
            <a:endParaRPr/>
          </a:p>
        </p:txBody>
      </p:sp>
      <p:sp>
        <p:nvSpPr>
          <p:cNvPr id="185" name="Google Shape;185;p21"/>
          <p:cNvSpPr txBox="1"/>
          <p:nvPr>
            <p:ph idx="1" type="body"/>
          </p:nvPr>
        </p:nvSpPr>
        <p:spPr>
          <a:xfrm>
            <a:off x="572925" y="843275"/>
            <a:ext cx="8236800" cy="47682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b="0" lang="en-GB" sz="2000"/>
              <a:t>Finalize move to Gitlab (CI, releases)</a:t>
            </a:r>
            <a:endParaRPr b="0" sz="2000"/>
          </a:p>
          <a:p>
            <a:pPr indent="-342900" lvl="0" marL="457200" rtl="0" algn="l">
              <a:spcBef>
                <a:spcPts val="0"/>
              </a:spcBef>
              <a:spcAft>
                <a:spcPts val="0"/>
              </a:spcAft>
              <a:buSzPts val="1800"/>
              <a:buChar char="-"/>
            </a:pPr>
            <a:r>
              <a:rPr b="0" lang="en-GB" sz="2000"/>
              <a:t>Remove references to bintray</a:t>
            </a:r>
            <a:br>
              <a:rPr b="0" lang="en-GB" sz="2000"/>
            </a:br>
            <a:br>
              <a:rPr b="0" lang="en-GB" sz="2000"/>
            </a:br>
            <a:r>
              <a:rPr b="0" lang="en-GB" sz="2000"/>
              <a:t>Comes with: </a:t>
            </a:r>
            <a:endParaRPr b="0" sz="2000"/>
          </a:p>
          <a:p>
            <a:pPr indent="-355600" lvl="1" marL="914400" rtl="0" algn="l">
              <a:spcBef>
                <a:spcPts val="0"/>
              </a:spcBef>
              <a:spcAft>
                <a:spcPts val="0"/>
              </a:spcAft>
              <a:buSzPts val="2000"/>
              <a:buChar char="-"/>
            </a:pPr>
            <a:r>
              <a:rPr b="0" lang="en-GB" sz="2000"/>
              <a:t>TangoTest 3.</a:t>
            </a:r>
            <a:r>
              <a:rPr lang="en-GB" sz="2000"/>
              <a:t>4</a:t>
            </a:r>
            <a:endParaRPr sz="2000"/>
          </a:p>
          <a:p>
            <a:pPr indent="-355600" lvl="1" marL="914400" rtl="0" algn="l">
              <a:spcBef>
                <a:spcPts val="0"/>
              </a:spcBef>
              <a:spcAft>
                <a:spcPts val="0"/>
              </a:spcAft>
              <a:buSzPts val="2000"/>
              <a:buChar char="-"/>
            </a:pPr>
            <a:r>
              <a:rPr lang="en-GB" sz="2000"/>
              <a:t>TangoDatabase 5.17</a:t>
            </a:r>
            <a:endParaRPr sz="2000"/>
          </a:p>
          <a:p>
            <a:pPr indent="-355600" lvl="1" marL="914400" rtl="0" algn="l">
              <a:spcBef>
                <a:spcPts val="0"/>
              </a:spcBef>
              <a:spcAft>
                <a:spcPts val="0"/>
              </a:spcAft>
              <a:buSzPts val="2000"/>
              <a:buChar char="-"/>
            </a:pPr>
            <a:r>
              <a:rPr b="0" lang="en-GB" sz="2000"/>
              <a:t>cppTango 9.3.</a:t>
            </a:r>
            <a:r>
              <a:rPr lang="en-GB" sz="2000"/>
              <a:t>5</a:t>
            </a:r>
            <a:endParaRPr b="0" sz="2000"/>
          </a:p>
          <a:p>
            <a:pPr indent="-355600" lvl="1" marL="914400" rtl="0" algn="l">
              <a:spcBef>
                <a:spcPts val="0"/>
              </a:spcBef>
              <a:spcAft>
                <a:spcPts val="0"/>
              </a:spcAft>
              <a:buSzPts val="2000"/>
              <a:buChar char="-"/>
            </a:pPr>
            <a:r>
              <a:rPr lang="en-GB" sz="2000"/>
              <a:t>tango-idl 5.1.0</a:t>
            </a:r>
            <a:endParaRPr sz="2000"/>
          </a:p>
          <a:p>
            <a:pPr indent="-355600" lvl="1" marL="914400" rtl="0" algn="l">
              <a:spcBef>
                <a:spcPts val="0"/>
              </a:spcBef>
              <a:spcAft>
                <a:spcPts val="0"/>
              </a:spcAft>
              <a:buSzPts val="2000"/>
              <a:buChar char="-"/>
            </a:pPr>
            <a:r>
              <a:rPr lang="en-GB" sz="2000"/>
              <a:t>TangoAccessControl 2.17</a:t>
            </a:r>
            <a:endParaRPr sz="2000"/>
          </a:p>
          <a:p>
            <a:pPr indent="-355600" lvl="1" marL="914400" rtl="0" algn="l">
              <a:spcBef>
                <a:spcPts val="0"/>
              </a:spcBef>
              <a:spcAft>
                <a:spcPts val="0"/>
              </a:spcAft>
              <a:buSzPts val="2000"/>
              <a:buChar char="-"/>
            </a:pPr>
            <a:r>
              <a:rPr lang="en-GB" sz="2000"/>
              <a:t>Starter 7.7</a:t>
            </a:r>
            <a:endParaRPr sz="2000"/>
          </a:p>
          <a:p>
            <a:pPr indent="-355600" lvl="1" marL="914400" rtl="0" algn="l">
              <a:spcBef>
                <a:spcPts val="0"/>
              </a:spcBef>
              <a:spcAft>
                <a:spcPts val="0"/>
              </a:spcAft>
              <a:buSzPts val="2000"/>
              <a:buChar char="-"/>
            </a:pPr>
            <a:r>
              <a:rPr lang="en-GB" sz="2000"/>
              <a:t>tango_admin 1.16</a:t>
            </a:r>
            <a:endParaRPr sz="2000"/>
          </a:p>
          <a:p>
            <a:pPr indent="-355600" lvl="1" marL="914400" rtl="0" algn="l">
              <a:spcBef>
                <a:spcPts val="0"/>
              </a:spcBef>
              <a:spcAft>
                <a:spcPts val="0"/>
              </a:spcAft>
              <a:buSzPts val="2000"/>
              <a:buChar char="-"/>
            </a:pPr>
            <a:r>
              <a:rPr lang="en-GB" sz="2000"/>
              <a:t>tango-doc 9.3.5</a:t>
            </a:r>
            <a:endParaRPr sz="2000"/>
          </a:p>
        </p:txBody>
      </p:sp>
      <p:sp>
        <p:nvSpPr>
          <p:cNvPr id="186" name="Google Shape;186;p21"/>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Tango Windows Installer</a:t>
            </a:r>
            <a:endParaRPr/>
          </a:p>
        </p:txBody>
      </p:sp>
      <p:sp>
        <p:nvSpPr>
          <p:cNvPr id="193" name="Google Shape;193;p22"/>
          <p:cNvSpPr txBox="1"/>
          <p:nvPr>
            <p:ph idx="1" type="body"/>
          </p:nvPr>
        </p:nvSpPr>
        <p:spPr>
          <a:xfrm>
            <a:off x="431400" y="920125"/>
            <a:ext cx="8532600" cy="28836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b="0" lang="en-GB" sz="2000"/>
              <a:t>Beta version of the Tango Windows installer available:</a:t>
            </a:r>
            <a:endParaRPr b="0" sz="2000"/>
          </a:p>
          <a:p>
            <a:pPr indent="0" lvl="0" marL="0" rtl="0" algn="l">
              <a:spcBef>
                <a:spcPts val="1000"/>
              </a:spcBef>
              <a:spcAft>
                <a:spcPts val="0"/>
              </a:spcAft>
              <a:buNone/>
            </a:pPr>
            <a:r>
              <a:rPr b="0" lang="en-GB" sz="2000" u="sng">
                <a:solidFill>
                  <a:schemeClr val="hlink"/>
                </a:solidFill>
                <a:hlinkClick r:id="rId3"/>
              </a:rPr>
              <a:t>https://gitlab.com/tango-controls/TangoTickets/-/issues/61#note_974367265</a:t>
            </a:r>
            <a:endParaRPr b="0" sz="2000"/>
          </a:p>
          <a:p>
            <a:pPr indent="0" lvl="0" marL="0" rtl="0" algn="l">
              <a:spcBef>
                <a:spcPts val="1000"/>
              </a:spcBef>
              <a:spcAft>
                <a:spcPts val="0"/>
              </a:spcAft>
              <a:buNone/>
            </a:pPr>
            <a:r>
              <a:t/>
            </a:r>
            <a:endParaRPr b="0" sz="2000"/>
          </a:p>
          <a:p>
            <a:pPr indent="0" lvl="0" marL="0" rtl="0" algn="l">
              <a:spcBef>
                <a:spcPts val="1000"/>
              </a:spcBef>
              <a:spcAft>
                <a:spcPts val="1000"/>
              </a:spcAft>
              <a:buNone/>
            </a:pPr>
            <a:r>
              <a:rPr b="0" lang="en-GB" sz="2000"/>
              <a:t>Please try it out and give some feedback in </a:t>
            </a:r>
            <a:r>
              <a:rPr b="0" lang="en-GB" sz="2000" u="sng">
                <a:solidFill>
                  <a:schemeClr val="hlink"/>
                </a:solidFill>
                <a:hlinkClick r:id="rId4"/>
              </a:rPr>
              <a:t>https://gitlab.com/tango-controls/TangoTickets/-/issues/61</a:t>
            </a:r>
            <a:endParaRPr b="0" sz="2000"/>
          </a:p>
        </p:txBody>
      </p:sp>
      <p:sp>
        <p:nvSpPr>
          <p:cNvPr id="194" name="Google Shape;194;p22"/>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Tango Kernel Webinars</a:t>
            </a:r>
            <a:endParaRPr/>
          </a:p>
        </p:txBody>
      </p:sp>
      <p:sp>
        <p:nvSpPr>
          <p:cNvPr id="201" name="Google Shape;201;p23"/>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202" name="Google Shape;202;p23"/>
          <p:cNvSpPr txBox="1"/>
          <p:nvPr/>
        </p:nvSpPr>
        <p:spPr>
          <a:xfrm>
            <a:off x="320825" y="879550"/>
            <a:ext cx="8731800" cy="160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2800">
                <a:solidFill>
                  <a:schemeClr val="dk1"/>
                </a:solidFill>
                <a:latin typeface="Calibri"/>
                <a:ea typeface="Calibri"/>
                <a:cs typeface="Calibri"/>
                <a:sym typeface="Calibri"/>
              </a:rPr>
              <a:t>Goals</a:t>
            </a:r>
            <a:endParaRPr b="1" sz="2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2800">
                <a:solidFill>
                  <a:schemeClr val="dk1"/>
                </a:solidFill>
              </a:rPr>
              <a:t>•</a:t>
            </a:r>
            <a:r>
              <a:rPr lang="en-GB" sz="2800">
                <a:solidFill>
                  <a:schemeClr val="dk1"/>
                </a:solidFill>
                <a:latin typeface="Calibri"/>
                <a:ea typeface="Calibri"/>
                <a:cs typeface="Calibri"/>
                <a:sym typeface="Calibri"/>
              </a:rPr>
              <a:t>Share the knowledge on the Kernel Code</a:t>
            </a:r>
            <a:endParaRPr sz="2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2800">
                <a:solidFill>
                  <a:schemeClr val="dk1"/>
                </a:solidFill>
              </a:rPr>
              <a:t>•</a:t>
            </a:r>
            <a:r>
              <a:rPr lang="en-GB" sz="2800">
                <a:solidFill>
                  <a:schemeClr val="dk1"/>
                </a:solidFill>
                <a:latin typeface="Calibri"/>
                <a:ea typeface="Calibri"/>
                <a:cs typeface="Calibri"/>
                <a:sym typeface="Calibri"/>
              </a:rPr>
              <a:t>Help/Guide first contributors to the Kernel Code</a:t>
            </a:r>
            <a:endParaRPr sz="2800">
              <a:solidFill>
                <a:schemeClr val="dk1"/>
              </a:solidFill>
              <a:latin typeface="Calibri"/>
              <a:ea typeface="Calibri"/>
              <a:cs typeface="Calibri"/>
              <a:sym typeface="Calibri"/>
            </a:endParaRPr>
          </a:p>
        </p:txBody>
      </p:sp>
      <p:pic>
        <p:nvPicPr>
          <p:cNvPr id="203" name="Google Shape;203;p23"/>
          <p:cNvPicPr preferRelativeResize="0"/>
          <p:nvPr/>
        </p:nvPicPr>
        <p:blipFill>
          <a:blip r:embed="rId3">
            <a:alphaModFix/>
          </a:blip>
          <a:stretch>
            <a:fillRect/>
          </a:stretch>
        </p:blipFill>
        <p:spPr>
          <a:xfrm>
            <a:off x="2200275" y="2743100"/>
            <a:ext cx="4743450" cy="1933575"/>
          </a:xfrm>
          <a:prstGeom prst="rect">
            <a:avLst/>
          </a:prstGeom>
          <a:noFill/>
          <a:ln>
            <a:noFill/>
          </a:ln>
        </p:spPr>
      </p:pic>
      <p:sp>
        <p:nvSpPr>
          <p:cNvPr id="204" name="Google Shape;204;p23"/>
          <p:cNvSpPr txBox="1"/>
          <p:nvPr/>
        </p:nvSpPr>
        <p:spPr>
          <a:xfrm>
            <a:off x="1449000" y="4767450"/>
            <a:ext cx="6246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600">
                <a:solidFill>
                  <a:schemeClr val="dk1"/>
                </a:solidFill>
                <a:latin typeface="Calibri"/>
                <a:ea typeface="Calibri"/>
                <a:cs typeface="Calibri"/>
                <a:sym typeface="Calibri"/>
              </a:rPr>
              <a:t>https://tenor.com/view/nod-beard-pai-mei-gif-5470798</a:t>
            </a:r>
            <a:endParaRPr sz="16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Tango Kernel Webinars</a:t>
            </a:r>
            <a:endParaRPr/>
          </a:p>
        </p:txBody>
      </p:sp>
      <p:sp>
        <p:nvSpPr>
          <p:cNvPr id="211" name="Google Shape;211;p24"/>
          <p:cNvSpPr txBox="1"/>
          <p:nvPr>
            <p:ph idx="1" type="body"/>
          </p:nvPr>
        </p:nvSpPr>
        <p:spPr>
          <a:xfrm>
            <a:off x="727700" y="764703"/>
            <a:ext cx="8236800" cy="1024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400">
                <a:latin typeface="Calibri"/>
                <a:ea typeface="Calibri"/>
                <a:cs typeface="Calibri"/>
                <a:sym typeface="Calibri"/>
              </a:rPr>
              <a:t>Video records available on tango-controls YouTube channel:</a:t>
            </a:r>
            <a:endParaRPr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2000" u="sng">
                <a:solidFill>
                  <a:schemeClr val="hlink"/>
                </a:solidFill>
                <a:latin typeface="Calibri"/>
                <a:ea typeface="Calibri"/>
                <a:cs typeface="Calibri"/>
                <a:sym typeface="Calibri"/>
                <a:hlinkClick r:id="rId3"/>
              </a:rPr>
              <a:t>https://www.youtube.com/channel/UCezS9cMkektZNItYnPOAQvg</a:t>
            </a:r>
            <a:endParaRPr sz="2000" u="sng">
              <a:solidFill>
                <a:schemeClr val="hlink"/>
              </a:solidFill>
              <a:latin typeface="Calibri"/>
              <a:ea typeface="Calibri"/>
              <a:cs typeface="Calibri"/>
              <a:sym typeface="Calibri"/>
            </a:endParaRPr>
          </a:p>
          <a:p>
            <a:pPr indent="0" lvl="0" marL="0" rtl="0" algn="l">
              <a:spcBef>
                <a:spcPts val="0"/>
              </a:spcBef>
              <a:spcAft>
                <a:spcPts val="1000"/>
              </a:spcAft>
              <a:buNone/>
            </a:pPr>
            <a:r>
              <a:t/>
            </a:r>
            <a:endParaRPr/>
          </a:p>
        </p:txBody>
      </p:sp>
      <p:sp>
        <p:nvSpPr>
          <p:cNvPr id="212" name="Google Shape;212;p24"/>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213" name="Google Shape;213;p24"/>
          <p:cNvPicPr preferRelativeResize="0"/>
          <p:nvPr/>
        </p:nvPicPr>
        <p:blipFill>
          <a:blip r:embed="rId4">
            <a:alphaModFix/>
          </a:blip>
          <a:stretch>
            <a:fillRect/>
          </a:stretch>
        </p:blipFill>
        <p:spPr>
          <a:xfrm>
            <a:off x="446000" y="1634778"/>
            <a:ext cx="8251982" cy="45826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Tango Kernel Teleconf Meetings</a:t>
            </a:r>
            <a:endParaRPr/>
          </a:p>
        </p:txBody>
      </p:sp>
      <p:sp>
        <p:nvSpPr>
          <p:cNvPr id="220" name="Google Shape;220;p25"/>
          <p:cNvSpPr txBox="1"/>
          <p:nvPr>
            <p:ph idx="1" type="body"/>
          </p:nvPr>
        </p:nvSpPr>
        <p:spPr>
          <a:xfrm>
            <a:off x="249150" y="968650"/>
            <a:ext cx="8645700" cy="4640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0" lang="en-GB" sz="2400"/>
              <a:t>•</a:t>
            </a:r>
            <a:r>
              <a:rPr b="0" lang="en-GB" sz="2400">
                <a:latin typeface="Calibri"/>
                <a:ea typeface="Calibri"/>
                <a:cs typeface="Calibri"/>
                <a:sym typeface="Calibri"/>
              </a:rPr>
              <a:t>On 2</a:t>
            </a:r>
            <a:r>
              <a:rPr b="0" baseline="30000" lang="en-GB" sz="2400">
                <a:latin typeface="Calibri"/>
                <a:ea typeface="Calibri"/>
                <a:cs typeface="Calibri"/>
                <a:sym typeface="Calibri"/>
              </a:rPr>
              <a:t>nd</a:t>
            </a:r>
            <a:r>
              <a:rPr b="0" lang="en-GB" sz="2400">
                <a:latin typeface="Calibri"/>
                <a:ea typeface="Calibri"/>
                <a:cs typeface="Calibri"/>
                <a:sym typeface="Calibri"/>
              </a:rPr>
              <a:t> and 4</a:t>
            </a:r>
            <a:r>
              <a:rPr b="0" baseline="30000" lang="en-GB" sz="2400">
                <a:latin typeface="Calibri"/>
                <a:ea typeface="Calibri"/>
                <a:cs typeface="Calibri"/>
                <a:sym typeface="Calibri"/>
              </a:rPr>
              <a:t>th</a:t>
            </a:r>
            <a:r>
              <a:rPr b="0" lang="en-GB" sz="2400">
                <a:latin typeface="Calibri"/>
                <a:ea typeface="Calibri"/>
                <a:cs typeface="Calibri"/>
                <a:sym typeface="Calibri"/>
              </a:rPr>
              <a:t> Thursday of the month at 15:00 (Paris time)</a:t>
            </a:r>
            <a:br>
              <a:rPr b="0" lang="en-GB" sz="2400">
                <a:latin typeface="Calibri"/>
                <a:ea typeface="Calibri"/>
                <a:cs typeface="Calibri"/>
                <a:sym typeface="Calibri"/>
              </a:rPr>
            </a:br>
            <a:endParaRPr b="0" sz="2400"/>
          </a:p>
          <a:p>
            <a:pPr indent="0" lvl="0" marL="0" rtl="0" algn="l">
              <a:lnSpc>
                <a:spcPct val="115000"/>
              </a:lnSpc>
              <a:spcBef>
                <a:spcPts val="0"/>
              </a:spcBef>
              <a:spcAft>
                <a:spcPts val="0"/>
              </a:spcAft>
              <a:buClr>
                <a:schemeClr val="dk1"/>
              </a:buClr>
              <a:buSzPts val="1100"/>
              <a:buFont typeface="Arial"/>
              <a:buNone/>
            </a:pPr>
            <a:r>
              <a:rPr b="0" lang="en-GB" sz="2400"/>
              <a:t>•</a:t>
            </a:r>
            <a:r>
              <a:rPr b="0" lang="en-GB" sz="2400">
                <a:latin typeface="Calibri"/>
                <a:ea typeface="Calibri"/>
                <a:cs typeface="Calibri"/>
                <a:sym typeface="Calibri"/>
              </a:rPr>
              <a:t>Agenda and minutes available on Github: </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GB" sz="2000"/>
              <a:t>•</a:t>
            </a:r>
            <a:r>
              <a:rPr b="0" lang="en-GB" sz="2000" u="sng">
                <a:solidFill>
                  <a:schemeClr val="hlink"/>
                </a:solidFill>
                <a:latin typeface="Calibri"/>
                <a:ea typeface="Calibri"/>
                <a:cs typeface="Calibri"/>
                <a:sym typeface="Calibri"/>
                <a:hlinkClick r:id="rId3"/>
              </a:rPr>
              <a:t>https://github.com/tango-controls/tango-kernel-followup</a:t>
            </a:r>
            <a:r>
              <a:rPr b="0" lang="en-GB" sz="2000">
                <a:latin typeface="Calibri"/>
                <a:ea typeface="Calibri"/>
                <a:cs typeface="Calibri"/>
                <a:sym typeface="Calibri"/>
              </a:rPr>
              <a:t> </a:t>
            </a:r>
            <a:br>
              <a:rPr b="0" lang="en-GB" sz="2000">
                <a:latin typeface="Calibri"/>
                <a:ea typeface="Calibri"/>
                <a:cs typeface="Calibri"/>
                <a:sym typeface="Calibri"/>
              </a:rPr>
            </a:br>
            <a:endParaRPr b="0" sz="2000">
              <a:latin typeface="Calibri"/>
              <a:ea typeface="Calibri"/>
              <a:cs typeface="Calibri"/>
              <a:sym typeface="Calibri"/>
            </a:endParaRPr>
          </a:p>
          <a:p>
            <a:pPr indent="0" lvl="0" marL="0" rtl="0" algn="l">
              <a:lnSpc>
                <a:spcPct val="115000"/>
              </a:lnSpc>
              <a:spcBef>
                <a:spcPts val="0"/>
              </a:spcBef>
              <a:spcAft>
                <a:spcPts val="0"/>
              </a:spcAft>
              <a:buNone/>
            </a:pPr>
            <a:r>
              <a:rPr b="0" lang="en-GB" sz="2400"/>
              <a:t>•</a:t>
            </a:r>
            <a:r>
              <a:rPr b="0" lang="en-GB" sz="2400">
                <a:latin typeface="Calibri"/>
                <a:ea typeface="Calibri"/>
                <a:cs typeface="Calibri"/>
                <a:sym typeface="Calibri"/>
              </a:rPr>
              <a:t>Status of recent development </a:t>
            </a:r>
            <a:r>
              <a:rPr b="0" lang="en-GB" sz="2000">
                <a:latin typeface="Calibri"/>
                <a:ea typeface="Calibri"/>
                <a:cs typeface="Calibri"/>
                <a:sym typeface="Calibri"/>
              </a:rPr>
              <a:t>(cppTango, JTango, pyTango, POGO, RFCs, …)</a:t>
            </a:r>
            <a:endParaRPr b="0" sz="2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br>
              <a:rPr b="0" lang="en-GB" sz="2400"/>
            </a:br>
            <a:r>
              <a:rPr b="0" lang="en-GB" sz="2400"/>
              <a:t>•</a:t>
            </a:r>
            <a:r>
              <a:rPr b="0" lang="en-GB" sz="2400">
                <a:latin typeface="Calibri"/>
                <a:ea typeface="Calibri"/>
                <a:cs typeface="Calibri"/>
                <a:sym typeface="Calibri"/>
              </a:rPr>
              <a:t>Technical discussions</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GB" sz="2400"/>
              <a:t>•</a:t>
            </a:r>
            <a:r>
              <a:rPr b="0" lang="en-GB" sz="2400">
                <a:latin typeface="Calibri"/>
                <a:ea typeface="Calibri"/>
                <a:cs typeface="Calibri"/>
                <a:sym typeface="Calibri"/>
              </a:rPr>
              <a:t>Define priorities</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1000"/>
              </a:spcAft>
              <a:buNone/>
            </a:pPr>
            <a:r>
              <a:t/>
            </a:r>
            <a:endParaRPr/>
          </a:p>
        </p:txBody>
      </p:sp>
      <p:sp>
        <p:nvSpPr>
          <p:cNvPr id="221" name="Google Shape;221;p25"/>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ph type="title"/>
          </p:nvPr>
        </p:nvSpPr>
        <p:spPr>
          <a:xfrm>
            <a:off x="727200" y="126000"/>
            <a:ext cx="8236800" cy="496800"/>
          </a:xfrm>
          <a:prstGeom prst="rect">
            <a:avLst/>
          </a:prstGeom>
        </p:spPr>
        <p:txBody>
          <a:bodyPr anchorCtr="0" anchor="ctr" bIns="0" lIns="108000" spcFirstLastPara="1" rIns="108000" wrap="square" tIns="0">
            <a:noAutofit/>
          </a:bodyPr>
          <a:lstStyle/>
          <a:p>
            <a:pPr indent="0" lvl="0" marL="0" rtl="0" algn="l">
              <a:spcBef>
                <a:spcPts val="0"/>
              </a:spcBef>
              <a:spcAft>
                <a:spcPts val="0"/>
              </a:spcAft>
              <a:buNone/>
            </a:pPr>
            <a:r>
              <a:rPr lang="en-GB"/>
              <a:t>cppTango: Fixed release cycles</a:t>
            </a:r>
            <a:endParaRPr/>
          </a:p>
        </p:txBody>
      </p:sp>
      <p:sp>
        <p:nvSpPr>
          <p:cNvPr id="78" name="Google Shape;78;p8"/>
          <p:cNvSpPr txBox="1"/>
          <p:nvPr>
            <p:ph idx="1" type="body"/>
          </p:nvPr>
        </p:nvSpPr>
        <p:spPr>
          <a:xfrm>
            <a:off x="3780175" y="840575"/>
            <a:ext cx="5183700" cy="5176800"/>
          </a:xfrm>
          <a:prstGeom prst="rect">
            <a:avLst/>
          </a:prstGeom>
        </p:spPr>
        <p:txBody>
          <a:bodyPr anchorCtr="0" anchor="t" bIns="0" lIns="216000" spcFirstLastPara="1" rIns="0" wrap="square" tIns="252000">
            <a:noAutofit/>
          </a:bodyPr>
          <a:lstStyle/>
          <a:p>
            <a:pPr indent="0" lvl="0" marL="0" rtl="0" algn="l">
              <a:spcBef>
                <a:spcPts val="0"/>
              </a:spcBef>
              <a:spcAft>
                <a:spcPts val="0"/>
              </a:spcAft>
              <a:buNone/>
            </a:pPr>
            <a:r>
              <a:rPr lang="en-GB"/>
              <a:t>NEW: 6 month release cycle</a:t>
            </a:r>
            <a:endParaRPr/>
          </a:p>
          <a:p>
            <a:pPr indent="0" lvl="0" marL="0" rtl="0" algn="l">
              <a:spcBef>
                <a:spcPts val="300"/>
              </a:spcBef>
              <a:spcAft>
                <a:spcPts val="0"/>
              </a:spcAft>
              <a:buNone/>
            </a:pPr>
            <a:r>
              <a:rPr lang="en-GB" sz="2400"/>
              <a:t>→</a:t>
            </a:r>
            <a:r>
              <a:rPr lang="en-GB" sz="2400"/>
              <a:t> 9.4.0 release on 2022-10-02</a:t>
            </a:r>
            <a:endParaRPr sz="2400"/>
          </a:p>
          <a:p>
            <a:pPr indent="0" lvl="0" marL="0" rtl="0" algn="l">
              <a:spcBef>
                <a:spcPts val="300"/>
              </a:spcBef>
              <a:spcAft>
                <a:spcPts val="0"/>
              </a:spcAft>
              <a:buNone/>
            </a:pPr>
            <a:r>
              <a:t/>
            </a:r>
            <a:endParaRPr/>
          </a:p>
          <a:p>
            <a:pPr indent="0" lvl="0" marL="0" rtl="0" algn="l">
              <a:spcBef>
                <a:spcPts val="300"/>
              </a:spcBef>
              <a:spcAft>
                <a:spcPts val="0"/>
              </a:spcAft>
              <a:buNone/>
            </a:pPr>
            <a:r>
              <a:rPr lang="en-GB"/>
              <a:t>Focus on 9.4.x</a:t>
            </a:r>
            <a:endParaRPr/>
          </a:p>
          <a:p>
            <a:pPr indent="-355600" lvl="0" marL="457200" rtl="0" algn="l">
              <a:spcBef>
                <a:spcPts val="300"/>
              </a:spcBef>
              <a:spcAft>
                <a:spcPts val="0"/>
              </a:spcAft>
              <a:buSzPts val="2000"/>
              <a:buChar char="●"/>
            </a:pPr>
            <a:r>
              <a:rPr lang="en-GB" sz="2000"/>
              <a:t>Major overhaul → see next slides</a:t>
            </a:r>
            <a:endParaRPr sz="2000"/>
          </a:p>
          <a:p>
            <a:pPr indent="-355600" lvl="0" marL="457200" rtl="0" algn="l">
              <a:spcBef>
                <a:spcPts val="0"/>
              </a:spcBef>
              <a:spcAft>
                <a:spcPts val="0"/>
              </a:spcAft>
              <a:buSzPts val="2000"/>
              <a:buChar char="●"/>
            </a:pPr>
            <a:r>
              <a:rPr lang="en-GB" sz="2000"/>
              <a:t>Quick bug fix releases</a:t>
            </a:r>
            <a:endParaRPr sz="2000"/>
          </a:p>
          <a:p>
            <a:pPr indent="0" lvl="0" marL="0" rtl="0" algn="l">
              <a:spcBef>
                <a:spcPts val="300"/>
              </a:spcBef>
              <a:spcAft>
                <a:spcPts val="0"/>
              </a:spcAft>
              <a:buNone/>
            </a:pPr>
            <a:r>
              <a:t/>
            </a:r>
            <a:endParaRPr/>
          </a:p>
          <a:p>
            <a:pPr indent="0" lvl="0" marL="0" rtl="0" algn="l">
              <a:spcBef>
                <a:spcPts val="300"/>
              </a:spcBef>
              <a:spcAft>
                <a:spcPts val="0"/>
              </a:spcAft>
              <a:buNone/>
            </a:pPr>
            <a:r>
              <a:rPr lang="en-GB"/>
              <a:t>9.3.x in maintenance mode</a:t>
            </a:r>
            <a:endParaRPr/>
          </a:p>
          <a:p>
            <a:pPr indent="-355600" lvl="0" marL="457200" rtl="0" algn="l">
              <a:spcBef>
                <a:spcPts val="300"/>
              </a:spcBef>
              <a:spcAft>
                <a:spcPts val="0"/>
              </a:spcAft>
              <a:buSzPts val="2000"/>
              <a:buChar char="●"/>
            </a:pPr>
            <a:r>
              <a:rPr lang="en-GB" sz="2000"/>
              <a:t>Critical bug fixes only</a:t>
            </a:r>
            <a:endParaRPr sz="2000"/>
          </a:p>
          <a:p>
            <a:pPr indent="-355600" lvl="0" marL="457200" rtl="0" algn="l">
              <a:spcBef>
                <a:spcPts val="0"/>
              </a:spcBef>
              <a:spcAft>
                <a:spcPts val="0"/>
              </a:spcAft>
              <a:buSzPts val="2000"/>
              <a:buChar char="●"/>
            </a:pPr>
            <a:r>
              <a:rPr lang="en-GB" sz="2000"/>
              <a:t>No backporting of new features</a:t>
            </a:r>
            <a:endParaRPr sz="2000"/>
          </a:p>
          <a:p>
            <a:pPr indent="-355600" lvl="0" marL="457200" rtl="0" algn="l">
              <a:spcBef>
                <a:spcPts val="0"/>
              </a:spcBef>
              <a:spcAft>
                <a:spcPts val="0"/>
              </a:spcAft>
              <a:buSzPts val="2000"/>
              <a:buChar char="●"/>
            </a:pPr>
            <a:r>
              <a:rPr lang="en-GB" sz="2000"/>
              <a:t>No new features</a:t>
            </a:r>
            <a:endParaRPr sz="2000"/>
          </a:p>
        </p:txBody>
      </p:sp>
      <p:sp>
        <p:nvSpPr>
          <p:cNvPr id="79" name="Google Shape;79;p8"/>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solidFill>
                  <a:schemeClr val="lt1"/>
                </a:solidFill>
              </a:rPr>
              <a:t>‹#›</a:t>
            </a:fld>
            <a:endParaRPr>
              <a:solidFill>
                <a:schemeClr val="lt1"/>
              </a:solidFill>
            </a:endParaRPr>
          </a:p>
        </p:txBody>
      </p:sp>
      <p:pic>
        <p:nvPicPr>
          <p:cNvPr id="80" name="Google Shape;80;p8"/>
          <p:cNvPicPr preferRelativeResize="0"/>
          <p:nvPr>
            <p:ph idx="2" type="pic"/>
          </p:nvPr>
        </p:nvPicPr>
        <p:blipFill rotWithShape="1">
          <a:blip r:embed="rId3">
            <a:alphaModFix/>
          </a:blip>
          <a:srcRect b="0" l="475" r="465" t="0"/>
          <a:stretch/>
        </p:blipFill>
        <p:spPr>
          <a:xfrm>
            <a:off x="41325" y="840566"/>
            <a:ext cx="3738850" cy="5176871"/>
          </a:xfrm>
          <a:prstGeom prst="rect">
            <a:avLst/>
          </a:prstGeom>
        </p:spPr>
      </p:pic>
      <p:sp>
        <p:nvSpPr>
          <p:cNvPr id="81" name="Google Shape;81;p8"/>
          <p:cNvSpPr txBox="1"/>
          <p:nvPr/>
        </p:nvSpPr>
        <p:spPr>
          <a:xfrm>
            <a:off x="41325" y="6017425"/>
            <a:ext cx="1294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t>© Gary Larson</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weekly</a:t>
            </a:r>
            <a:r>
              <a:rPr lang="en-GB"/>
              <a:t> Meetings</a:t>
            </a:r>
            <a:endParaRPr/>
          </a:p>
        </p:txBody>
      </p:sp>
      <p:sp>
        <p:nvSpPr>
          <p:cNvPr id="228" name="Google Shape;228;p26"/>
          <p:cNvSpPr txBox="1"/>
          <p:nvPr>
            <p:ph idx="1" type="body"/>
          </p:nvPr>
        </p:nvSpPr>
        <p:spPr>
          <a:xfrm>
            <a:off x="727200" y="1249094"/>
            <a:ext cx="8236800" cy="2613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0" lang="en-GB" sz="2400"/>
              <a:t>•</a:t>
            </a:r>
            <a:r>
              <a:rPr b="0" lang="en-GB" sz="2400">
                <a:latin typeface="Calibri"/>
                <a:ea typeface="Calibri"/>
                <a:cs typeface="Calibri"/>
                <a:sym typeface="Calibri"/>
              </a:rPr>
              <a:t>Usually on Thursday at 14:00 (Paris time)</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0" sz="2400">
              <a:latin typeface="Calibri"/>
              <a:ea typeface="Calibri"/>
              <a:cs typeface="Calibri"/>
              <a:sym typeface="Calibri"/>
            </a:endParaRPr>
          </a:p>
          <a:p>
            <a:pPr indent="0" lvl="0" marL="0" rtl="0" algn="l">
              <a:lnSpc>
                <a:spcPct val="115000"/>
              </a:lnSpc>
              <a:spcBef>
                <a:spcPts val="0"/>
              </a:spcBef>
              <a:spcAft>
                <a:spcPts val="0"/>
              </a:spcAft>
              <a:buNone/>
            </a:pPr>
            <a:r>
              <a:rPr b="0" lang="en-GB" sz="2400"/>
              <a:t>• </a:t>
            </a:r>
            <a:r>
              <a:rPr b="0" lang="en-GB" sz="2400">
                <a:latin typeface="Calibri"/>
                <a:ea typeface="Calibri"/>
                <a:cs typeface="Calibri"/>
                <a:sym typeface="Calibri"/>
              </a:rPr>
              <a:t>Reminder usually sent on cpptango-dev tango-controls slack channel</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br>
              <a:rPr b="0" lang="en-GB" sz="2400"/>
            </a:br>
            <a:r>
              <a:rPr b="0" lang="en-GB" sz="2400"/>
              <a:t>•</a:t>
            </a:r>
            <a:r>
              <a:rPr b="0" lang="en-GB" sz="2400">
                <a:latin typeface="Calibri"/>
                <a:ea typeface="Calibri"/>
                <a:cs typeface="Calibri"/>
                <a:sym typeface="Calibri"/>
              </a:rPr>
              <a:t>Technical discussions</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0" sz="2400"/>
          </a:p>
          <a:p>
            <a:pPr indent="0" lvl="0" marL="0" rtl="0" algn="l">
              <a:lnSpc>
                <a:spcPct val="115000"/>
              </a:lnSpc>
              <a:spcBef>
                <a:spcPts val="0"/>
              </a:spcBef>
              <a:spcAft>
                <a:spcPts val="0"/>
              </a:spcAft>
              <a:buClr>
                <a:schemeClr val="dk1"/>
              </a:buClr>
              <a:buSzPts val="1100"/>
              <a:buFont typeface="Arial"/>
              <a:buNone/>
            </a:pPr>
            <a:r>
              <a:rPr b="0" lang="en-GB" sz="2400"/>
              <a:t>•</a:t>
            </a:r>
            <a:r>
              <a:rPr b="0" lang="en-GB" sz="2400">
                <a:latin typeface="Calibri"/>
                <a:ea typeface="Calibri"/>
                <a:cs typeface="Calibri"/>
                <a:sym typeface="Calibri"/>
              </a:rPr>
              <a:t>Define priorities</a:t>
            </a:r>
            <a:endParaRPr b="0" sz="2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1000"/>
              </a:spcAft>
              <a:buNone/>
            </a:pPr>
            <a:r>
              <a:t/>
            </a:r>
            <a:endParaRPr/>
          </a:p>
        </p:txBody>
      </p:sp>
      <p:sp>
        <p:nvSpPr>
          <p:cNvPr id="229" name="Google Shape;229;p26"/>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Meet the team</a:t>
            </a:r>
            <a:endParaRPr/>
          </a:p>
        </p:txBody>
      </p:sp>
      <p:sp>
        <p:nvSpPr>
          <p:cNvPr id="236" name="Google Shape;236;p27"/>
          <p:cNvSpPr txBox="1"/>
          <p:nvPr>
            <p:ph idx="1" type="body"/>
          </p:nvPr>
        </p:nvSpPr>
        <p:spPr>
          <a:xfrm>
            <a:off x="727700" y="4565128"/>
            <a:ext cx="8236800" cy="159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GB" sz="1200"/>
              <a:t>Top row from left to right: Reynald Bourtembourg (ESRF), Thomas Juerges (SKAO), Tomasz Madej (S2Innovations)</a:t>
            </a:r>
            <a:endParaRPr b="0" sz="1200"/>
          </a:p>
          <a:p>
            <a:pPr indent="0" lvl="0" marL="0" rtl="0" algn="l">
              <a:spcBef>
                <a:spcPts val="1000"/>
              </a:spcBef>
              <a:spcAft>
                <a:spcPts val="0"/>
              </a:spcAft>
              <a:buNone/>
            </a:pPr>
            <a:r>
              <a:rPr b="0" lang="en-GB" sz="1200"/>
              <a:t>Bottom row from left to right: Nicolas Leclercq (ESRF), Thomas Braun (byte-physics)</a:t>
            </a:r>
            <a:endParaRPr b="0" sz="1200"/>
          </a:p>
          <a:p>
            <a:pPr indent="0" lvl="0" marL="0" rtl="0" algn="l">
              <a:spcBef>
                <a:spcPts val="1000"/>
              </a:spcBef>
              <a:spcAft>
                <a:spcPts val="0"/>
              </a:spcAft>
              <a:buNone/>
            </a:pPr>
            <a:r>
              <a:t/>
            </a:r>
            <a:endParaRPr sz="1200"/>
          </a:p>
          <a:p>
            <a:pPr indent="0" lvl="0" marL="0" rtl="0" algn="l">
              <a:spcBef>
                <a:spcPts val="1000"/>
              </a:spcBef>
              <a:spcAft>
                <a:spcPts val="1000"/>
              </a:spcAft>
              <a:buNone/>
            </a:pPr>
            <a:r>
              <a:rPr lang="en-GB"/>
              <a:t>Weekly meetings can be fun! Please join us.</a:t>
            </a:r>
            <a:endParaRPr sz="1200"/>
          </a:p>
        </p:txBody>
      </p:sp>
      <p:sp>
        <p:nvSpPr>
          <p:cNvPr id="237" name="Google Shape;237;p27"/>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238" name="Google Shape;238;p27"/>
          <p:cNvPicPr preferRelativeResize="0"/>
          <p:nvPr/>
        </p:nvPicPr>
        <p:blipFill>
          <a:blip r:embed="rId3">
            <a:alphaModFix/>
          </a:blip>
          <a:stretch>
            <a:fillRect/>
          </a:stretch>
        </p:blipFill>
        <p:spPr>
          <a:xfrm>
            <a:off x="152400" y="775200"/>
            <a:ext cx="8839204" cy="34441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Tango-Controls Forum</a:t>
            </a:r>
            <a:endParaRPr/>
          </a:p>
        </p:txBody>
      </p:sp>
      <p:sp>
        <p:nvSpPr>
          <p:cNvPr id="245" name="Google Shape;245;p28"/>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246" name="Google Shape;246;p28"/>
          <p:cNvPicPr preferRelativeResize="0"/>
          <p:nvPr/>
        </p:nvPicPr>
        <p:blipFill>
          <a:blip r:embed="rId3">
            <a:alphaModFix/>
          </a:blip>
          <a:stretch>
            <a:fillRect/>
          </a:stretch>
        </p:blipFill>
        <p:spPr>
          <a:xfrm>
            <a:off x="457200" y="1144850"/>
            <a:ext cx="8229600" cy="742950"/>
          </a:xfrm>
          <a:prstGeom prst="rect">
            <a:avLst/>
          </a:prstGeom>
          <a:noFill/>
          <a:ln>
            <a:noFill/>
          </a:ln>
        </p:spPr>
      </p:pic>
      <p:pic>
        <p:nvPicPr>
          <p:cNvPr id="247" name="Google Shape;247;p28"/>
          <p:cNvPicPr preferRelativeResize="0"/>
          <p:nvPr/>
        </p:nvPicPr>
        <p:blipFill>
          <a:blip r:embed="rId4">
            <a:alphaModFix/>
          </a:blip>
          <a:stretch>
            <a:fillRect/>
          </a:stretch>
        </p:blipFill>
        <p:spPr>
          <a:xfrm>
            <a:off x="1352550" y="2167700"/>
            <a:ext cx="6438900" cy="3581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This is the last slide (Yes, really!)</a:t>
            </a:r>
            <a:endParaRPr/>
          </a:p>
        </p:txBody>
      </p:sp>
      <p:sp>
        <p:nvSpPr>
          <p:cNvPr id="254" name="Google Shape;254;p29"/>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255" name="Google Shape;255;p29"/>
          <p:cNvSpPr txBox="1"/>
          <p:nvPr/>
        </p:nvSpPr>
        <p:spPr>
          <a:xfrm>
            <a:off x="293550" y="2346125"/>
            <a:ext cx="8556900" cy="273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chemeClr val="dk1"/>
                </a:solidFill>
                <a:latin typeface="Calibri"/>
                <a:ea typeface="Calibri"/>
                <a:cs typeface="Calibri"/>
                <a:sym typeface="Calibri"/>
              </a:rPr>
              <a:t>Acknowledgement:</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1600">
                <a:solidFill>
                  <a:schemeClr val="dk1"/>
                </a:solidFill>
                <a:latin typeface="Calibri"/>
                <a:ea typeface="Calibri"/>
                <a:cs typeface="Calibri"/>
                <a:sym typeface="Calibri"/>
              </a:rPr>
              <a:t>Michal Liszcz</a:t>
            </a:r>
            <a:r>
              <a:rPr lang="en-GB" sz="1600">
                <a:solidFill>
                  <a:schemeClr val="dk1"/>
                </a:solidFill>
                <a:latin typeface="Calibri"/>
                <a:ea typeface="Calibri"/>
                <a:cs typeface="Calibri"/>
                <a:sym typeface="Calibri"/>
              </a:rPr>
              <a:t>, </a:t>
            </a:r>
            <a:r>
              <a:rPr b="1" lang="en-GB" sz="1600">
                <a:solidFill>
                  <a:schemeClr val="dk1"/>
                </a:solidFill>
                <a:latin typeface="Calibri"/>
                <a:ea typeface="Calibri"/>
                <a:cs typeface="Calibri"/>
                <a:sym typeface="Calibri"/>
              </a:rPr>
              <a:t>Aya Yoshimura</a:t>
            </a:r>
            <a:r>
              <a:rPr lang="en-GB" sz="1600">
                <a:solidFill>
                  <a:schemeClr val="dk1"/>
                </a:solidFill>
                <a:latin typeface="Calibri"/>
                <a:ea typeface="Calibri"/>
                <a:cs typeface="Calibri"/>
                <a:sym typeface="Calibri"/>
              </a:rPr>
              <a:t>, </a:t>
            </a:r>
            <a:r>
              <a:rPr b="1" lang="en-GB" sz="1600">
                <a:solidFill>
                  <a:schemeClr val="dk1"/>
                </a:solidFill>
                <a:latin typeface="Calibri"/>
                <a:ea typeface="Calibri"/>
                <a:cs typeface="Calibri"/>
                <a:sym typeface="Calibri"/>
              </a:rPr>
              <a:t>Benjamin Bertrand</a:t>
            </a:r>
            <a:r>
              <a:rPr lang="en-GB" sz="1600">
                <a:solidFill>
                  <a:schemeClr val="dk1"/>
                </a:solidFill>
                <a:latin typeface="Calibri"/>
                <a:ea typeface="Calibri"/>
                <a:cs typeface="Calibri"/>
                <a:sym typeface="Calibri"/>
              </a:rPr>
              <a:t>, </a:t>
            </a:r>
            <a:r>
              <a:rPr b="1" lang="en-GB" sz="1600">
                <a:solidFill>
                  <a:schemeClr val="dk1"/>
                </a:solidFill>
                <a:latin typeface="Calibri"/>
                <a:ea typeface="Calibri"/>
                <a:cs typeface="Calibri"/>
                <a:sym typeface="Calibri"/>
              </a:rPr>
              <a:t>Damien Lacoste, Grzegorz Kowalski, Jack Yates, Nicolas Leclercq, Reynald Bourtembourg, Thomas Braun, Thomas Juerges, Tomasz Madej</a:t>
            </a:r>
            <a:r>
              <a:rPr lang="en-GB" sz="1600">
                <a:solidFill>
                  <a:schemeClr val="dk1"/>
                </a:solidFill>
                <a:latin typeface="Calibri"/>
                <a:ea typeface="Calibri"/>
                <a:cs typeface="Calibri"/>
                <a:sym typeface="Calibri"/>
              </a:rPr>
              <a:t>, Alexander Senchenko, Andy Goetz, Anton Joubert, Carlos Pascual, Dmitry Egorov, Emmanuel Taurel, Frédéric Picca, Geoff Mant, Giacomo Strangolino, Graziano Scalamera, Guifré Cuni, Hélder Ribeiro, Igor Khokhriakov, Jairo Moldes, Jean-Luc Pons, Johan Venter, Katarzyna Rzęsikowska, Lorenzo Pivetta, Marius Elvert, Michał Gandor, Nicolas Tappret, Pascal Verdier, Piotr Goryl, Sergi Rubio, Sébastien Gara, Tiago Coutinho, Zbigniew Reszela and so many others for their contributions (PR, bug reports, code reviews, comments, …)</a:t>
            </a:r>
            <a:endParaRPr sz="1600">
              <a:solidFill>
                <a:schemeClr val="dk1"/>
              </a:solidFill>
              <a:latin typeface="Calibri"/>
              <a:ea typeface="Calibri"/>
              <a:cs typeface="Calibri"/>
              <a:sym typeface="Calibri"/>
            </a:endParaRPr>
          </a:p>
        </p:txBody>
      </p:sp>
      <p:sp>
        <p:nvSpPr>
          <p:cNvPr id="256" name="Google Shape;256;p29"/>
          <p:cNvSpPr txBox="1"/>
          <p:nvPr/>
        </p:nvSpPr>
        <p:spPr>
          <a:xfrm>
            <a:off x="393750" y="5206950"/>
            <a:ext cx="83565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u="sng">
                <a:solidFill>
                  <a:schemeClr val="hlink"/>
                </a:solidFill>
                <a:hlinkClick r:id="rId3"/>
              </a:rPr>
              <a:t>https://gitlab.com/tango-controls/cppTango/-/milestones</a:t>
            </a:r>
            <a:endParaRPr sz="1800"/>
          </a:p>
          <a:p>
            <a:pPr indent="0" lvl="0" marL="0" rtl="0" algn="l">
              <a:lnSpc>
                <a:spcPct val="115000"/>
              </a:lnSpc>
              <a:spcBef>
                <a:spcPts val="0"/>
              </a:spcBef>
              <a:spcAft>
                <a:spcPts val="0"/>
              </a:spcAft>
              <a:buNone/>
            </a:pPr>
            <a:r>
              <a:rPr lang="en-GB" sz="1800" u="sng">
                <a:solidFill>
                  <a:schemeClr val="hlink"/>
                </a:solidFill>
                <a:latin typeface="Calibri"/>
                <a:ea typeface="Calibri"/>
                <a:cs typeface="Calibri"/>
                <a:sym typeface="Calibri"/>
                <a:hlinkClick r:id="rId4"/>
              </a:rPr>
              <a:t>https://www.gitlab.com/tango-controls/cppTango/issues</a:t>
            </a:r>
            <a:endParaRPr sz="1800" u="sng">
              <a:solidFill>
                <a:schemeClr val="hlink"/>
              </a:solidFill>
              <a:latin typeface="Calibri"/>
              <a:ea typeface="Calibri"/>
              <a:cs typeface="Calibri"/>
              <a:sym typeface="Calibri"/>
            </a:endParaRPr>
          </a:p>
          <a:p>
            <a:pPr indent="0" lvl="0" marL="0" rtl="0" algn="l">
              <a:lnSpc>
                <a:spcPct val="115000"/>
              </a:lnSpc>
              <a:spcBef>
                <a:spcPts val="0"/>
              </a:spcBef>
              <a:spcAft>
                <a:spcPts val="0"/>
              </a:spcAft>
              <a:buNone/>
            </a:pPr>
            <a:r>
              <a:rPr lang="en-GB" sz="1800" u="sng">
                <a:solidFill>
                  <a:schemeClr val="hlink"/>
                </a:solidFill>
                <a:latin typeface="Calibri"/>
                <a:ea typeface="Calibri"/>
                <a:cs typeface="Calibri"/>
                <a:sym typeface="Calibri"/>
                <a:hlinkClick r:id="rId5"/>
              </a:rPr>
              <a:t>https://www.gitlab.com/tango-controls/TangoSourceDistribution/issues</a:t>
            </a:r>
            <a:endParaRPr sz="1800" u="sng">
              <a:solidFill>
                <a:schemeClr val="hlink"/>
              </a:solidFill>
              <a:latin typeface="Calibri"/>
              <a:ea typeface="Calibri"/>
              <a:cs typeface="Calibri"/>
              <a:sym typeface="Calibri"/>
            </a:endParaRPr>
          </a:p>
        </p:txBody>
      </p:sp>
      <p:sp>
        <p:nvSpPr>
          <p:cNvPr id="257" name="Google Shape;257;p29"/>
          <p:cNvSpPr txBox="1"/>
          <p:nvPr/>
        </p:nvSpPr>
        <p:spPr>
          <a:xfrm>
            <a:off x="2276400" y="924400"/>
            <a:ext cx="45912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t>Thank you!</a:t>
            </a:r>
            <a:endParaRPr b="1" sz="3600"/>
          </a:p>
          <a:p>
            <a:pPr indent="0" lvl="0" marL="0" rtl="0" algn="ctr">
              <a:spcBef>
                <a:spcPts val="0"/>
              </a:spcBef>
              <a:spcAft>
                <a:spcPts val="0"/>
              </a:spcAft>
              <a:buNone/>
            </a:pPr>
            <a:r>
              <a:rPr b="1" lang="en-GB" sz="3600"/>
              <a:t>Any questions?</a:t>
            </a:r>
            <a:endParaRPr b="1"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9"/>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Development Branches</a:t>
            </a:r>
            <a:endParaRPr/>
          </a:p>
        </p:txBody>
      </p:sp>
      <p:sp>
        <p:nvSpPr>
          <p:cNvPr id="88" name="Google Shape;88;p9"/>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89" name="Google Shape;89;p9"/>
          <p:cNvGraphicFramePr/>
          <p:nvPr/>
        </p:nvGraphicFramePr>
        <p:xfrm>
          <a:off x="179700" y="622800"/>
          <a:ext cx="3000000" cy="3000000"/>
        </p:xfrm>
        <a:graphic>
          <a:graphicData uri="http://schemas.openxmlformats.org/drawingml/2006/table">
            <a:tbl>
              <a:tblPr>
                <a:noFill/>
                <a:tableStyleId>{EAF3096B-44D7-4C41-8E4A-A6EBB44664EB}</a:tableStyleId>
              </a:tblPr>
              <a:tblGrid>
                <a:gridCol w="4392300"/>
                <a:gridCol w="4392300"/>
              </a:tblGrid>
              <a:tr h="396200">
                <a:tc>
                  <a:txBody>
                    <a:bodyPr/>
                    <a:lstStyle/>
                    <a:p>
                      <a:pPr indent="0" lvl="0" marL="0" rtl="0" algn="ctr">
                        <a:spcBef>
                          <a:spcPts val="0"/>
                        </a:spcBef>
                        <a:spcAft>
                          <a:spcPts val="0"/>
                        </a:spcAft>
                        <a:buNone/>
                      </a:pPr>
                      <a:r>
                        <a:rPr b="1" lang="en-GB" sz="2000"/>
                        <a:t>main</a:t>
                      </a:r>
                      <a:endParaRPr b="1" sz="2000"/>
                    </a:p>
                  </a:txBody>
                  <a:tcPr marT="91425" marB="91425" marR="91425" marL="91425"/>
                </a:tc>
                <a:tc>
                  <a:txBody>
                    <a:bodyPr/>
                    <a:lstStyle/>
                    <a:p>
                      <a:pPr indent="0" lvl="0" marL="0" rtl="0" algn="ctr">
                        <a:spcBef>
                          <a:spcPts val="0"/>
                        </a:spcBef>
                        <a:spcAft>
                          <a:spcPts val="0"/>
                        </a:spcAft>
                        <a:buNone/>
                      </a:pPr>
                      <a:r>
                        <a:rPr b="1" lang="en-GB" sz="2000"/>
                        <a:t>9.3-backports</a:t>
                      </a:r>
                      <a:endParaRPr b="1" sz="2000"/>
                    </a:p>
                  </a:txBody>
                  <a:tcPr marT="91425" marB="91425" marR="91425" marL="91425"/>
                </a:tc>
              </a:tr>
              <a:tr h="457175">
                <a:tc>
                  <a:txBody>
                    <a:bodyPr/>
                    <a:lstStyle/>
                    <a:p>
                      <a:pPr indent="0" lvl="0" marL="0" rtl="0" algn="ctr">
                        <a:lnSpc>
                          <a:spcPct val="115000"/>
                        </a:lnSpc>
                        <a:spcBef>
                          <a:spcPts val="0"/>
                        </a:spcBef>
                        <a:spcAft>
                          <a:spcPts val="0"/>
                        </a:spcAft>
                        <a:buNone/>
                      </a:pPr>
                      <a:r>
                        <a:rPr lang="en-GB" sz="1800">
                          <a:solidFill>
                            <a:schemeClr val="dk1"/>
                          </a:solidFill>
                          <a:latin typeface="Calibri"/>
                          <a:ea typeface="Calibri"/>
                          <a:cs typeface="Calibri"/>
                          <a:sym typeface="Calibri"/>
                        </a:rPr>
                        <a:t>Future cppTango 9.4.x</a:t>
                      </a:r>
                      <a:endParaRPr/>
                    </a:p>
                  </a:txBody>
                  <a:tcPr marT="91425" marB="91425" marR="91425" marL="91425"/>
                </a:tc>
                <a:tc>
                  <a:txBody>
                    <a:bodyPr/>
                    <a:lstStyle/>
                    <a:p>
                      <a:pPr indent="0" lvl="0" marL="0" rtl="0" algn="ctr">
                        <a:lnSpc>
                          <a:spcPct val="115000"/>
                        </a:lnSpc>
                        <a:spcBef>
                          <a:spcPts val="0"/>
                        </a:spcBef>
                        <a:spcAft>
                          <a:spcPts val="0"/>
                        </a:spcAft>
                        <a:buNone/>
                      </a:pPr>
                      <a:r>
                        <a:rPr lang="en-GB" sz="1800">
                          <a:solidFill>
                            <a:schemeClr val="dk1"/>
                          </a:solidFill>
                          <a:latin typeface="Calibri"/>
                          <a:ea typeface="Calibri"/>
                          <a:cs typeface="Calibri"/>
                          <a:sym typeface="Calibri"/>
                        </a:rPr>
                        <a:t>(9.3.x </a:t>
                      </a:r>
                      <a:r>
                        <a:rPr b="1" lang="en-GB" sz="1800">
                          <a:solidFill>
                            <a:schemeClr val="lt1"/>
                          </a:solidFill>
                          <a:highlight>
                            <a:schemeClr val="accent6"/>
                          </a:highlight>
                          <a:latin typeface="Calibri"/>
                          <a:ea typeface="Calibri"/>
                          <a:cs typeface="Calibri"/>
                          <a:sym typeface="Calibri"/>
                        </a:rPr>
                        <a:t>LTS</a:t>
                      </a:r>
                      <a:r>
                        <a:rPr lang="en-GB" sz="1800">
                          <a:solidFill>
                            <a:schemeClr val="dk1"/>
                          </a:solidFill>
                          <a:latin typeface="Calibri"/>
                          <a:ea typeface="Calibri"/>
                          <a:cs typeface="Calibri"/>
                          <a:sym typeface="Calibri"/>
                        </a:rPr>
                        <a:t> branch)</a:t>
                      </a:r>
                      <a:endParaRPr/>
                    </a:p>
                  </a:txBody>
                  <a:tcPr marT="91425" marB="91425" marR="91425" marL="91425"/>
                </a:tc>
              </a:tr>
              <a:tr h="1088100">
                <a:tc>
                  <a:txBody>
                    <a:bodyPr/>
                    <a:lstStyle/>
                    <a:p>
                      <a:pPr indent="0" lvl="0" marL="0" rtl="0" algn="ctr">
                        <a:lnSpc>
                          <a:spcPct val="115000"/>
                        </a:lnSpc>
                        <a:spcBef>
                          <a:spcPts val="0"/>
                        </a:spcBef>
                        <a:spcAft>
                          <a:spcPts val="0"/>
                        </a:spcAft>
                        <a:buNone/>
                      </a:pPr>
                      <a:r>
                        <a:rPr lang="en-GB" sz="1800">
                          <a:solidFill>
                            <a:schemeClr val="dk1"/>
                          </a:solidFill>
                          <a:latin typeface="Calibri"/>
                          <a:ea typeface="Calibri"/>
                          <a:cs typeface="Calibri"/>
                          <a:sym typeface="Calibri"/>
                        </a:rPr>
                        <a:t>Requires </a:t>
                      </a:r>
                      <a:r>
                        <a:rPr b="1" lang="en-GB" sz="1800">
                          <a:solidFill>
                            <a:schemeClr val="dk1"/>
                          </a:solidFill>
                          <a:latin typeface="Calibri"/>
                          <a:ea typeface="Calibri"/>
                          <a:cs typeface="Calibri"/>
                          <a:sym typeface="Calibri"/>
                        </a:rPr>
                        <a:t>C++14</a:t>
                      </a:r>
                      <a:r>
                        <a:rPr lang="en-GB" sz="1800">
                          <a:solidFill>
                            <a:schemeClr val="dk1"/>
                          </a:solidFill>
                          <a:latin typeface="Calibri"/>
                          <a:ea typeface="Calibri"/>
                          <a:cs typeface="Calibri"/>
                          <a:sym typeface="Calibri"/>
                        </a:rPr>
                        <a:t> at least</a:t>
                      </a:r>
                      <a:endParaRPr/>
                    </a:p>
                  </a:txBody>
                  <a:tcPr marT="91425" marB="91425" marR="91425" marL="91425"/>
                </a:tc>
                <a:tc>
                  <a:txBody>
                    <a:bodyPr/>
                    <a:lstStyle/>
                    <a:p>
                      <a:pPr indent="0" lvl="0" marL="0" rtl="0" algn="ctr">
                        <a:lnSpc>
                          <a:spcPct val="115000"/>
                        </a:lnSpc>
                        <a:spcBef>
                          <a:spcPts val="0"/>
                        </a:spcBef>
                        <a:spcAft>
                          <a:spcPts val="0"/>
                        </a:spcAft>
                        <a:buNone/>
                      </a:pPr>
                      <a:r>
                        <a:rPr lang="en-GB" sz="1800">
                          <a:solidFill>
                            <a:schemeClr val="dk1"/>
                          </a:solidFill>
                          <a:latin typeface="Calibri"/>
                          <a:ea typeface="Calibri"/>
                          <a:cs typeface="Calibri"/>
                          <a:sym typeface="Calibri"/>
                        </a:rPr>
                        <a:t>Does not require C++11 </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(Can be compiled on old compilers but might need a more recent CMake version)</a:t>
                      </a:r>
                      <a:endParaRPr/>
                    </a:p>
                  </a:txBody>
                  <a:tcPr marT="91425" marB="91425" marR="91425" marL="91425"/>
                </a:tc>
              </a:tr>
              <a:tr h="501825">
                <a:tc>
                  <a:txBody>
                    <a:bodyPr/>
                    <a:lstStyle/>
                    <a:p>
                      <a:pPr indent="0" lvl="0" marL="0" rtl="0" algn="ctr">
                        <a:lnSpc>
                          <a:spcPct val="115000"/>
                        </a:lnSpc>
                        <a:spcBef>
                          <a:spcPts val="0"/>
                        </a:spcBef>
                        <a:spcAft>
                          <a:spcPts val="0"/>
                        </a:spcAft>
                        <a:buNone/>
                      </a:pPr>
                      <a:r>
                        <a:rPr b="1" lang="en-GB" sz="1800">
                          <a:solidFill>
                            <a:schemeClr val="lt1"/>
                          </a:solidFill>
                          <a:highlight>
                            <a:srgbClr val="FF0000"/>
                          </a:highlight>
                          <a:latin typeface="Calibri"/>
                          <a:ea typeface="Calibri"/>
                          <a:cs typeface="Calibri"/>
                          <a:sym typeface="Calibri"/>
                        </a:rPr>
                        <a:t>Not </a:t>
                      </a:r>
                      <a:r>
                        <a:rPr lang="en-GB" sz="1800">
                          <a:solidFill>
                            <a:schemeClr val="lt1"/>
                          </a:solidFill>
                          <a:highlight>
                            <a:srgbClr val="FF0000"/>
                          </a:highlight>
                          <a:latin typeface="Calibri"/>
                          <a:ea typeface="Calibri"/>
                          <a:cs typeface="Calibri"/>
                          <a:sym typeface="Calibri"/>
                        </a:rPr>
                        <a:t>binary compatible</a:t>
                      </a:r>
                      <a:r>
                        <a:rPr lang="en-GB" sz="1800">
                          <a:solidFill>
                            <a:schemeClr val="dk1"/>
                          </a:solidFill>
                          <a:latin typeface="Calibri"/>
                          <a:ea typeface="Calibri"/>
                          <a:cs typeface="Calibri"/>
                          <a:sym typeface="Calibri"/>
                        </a:rPr>
                        <a:t> with cppTango 9.3.x</a:t>
                      </a:r>
                      <a:endParaRPr/>
                    </a:p>
                  </a:txBody>
                  <a:tcPr marT="91425" marB="91425" marR="91425" marL="91425"/>
                </a:tc>
                <a:tc>
                  <a:txBody>
                    <a:bodyPr/>
                    <a:lstStyle/>
                    <a:p>
                      <a:pPr indent="0" lvl="0" marL="0" rtl="0" algn="ctr">
                        <a:lnSpc>
                          <a:spcPct val="115000"/>
                        </a:lnSpc>
                        <a:spcBef>
                          <a:spcPts val="0"/>
                        </a:spcBef>
                        <a:spcAft>
                          <a:spcPts val="0"/>
                        </a:spcAft>
                        <a:buNone/>
                      </a:pPr>
                      <a:r>
                        <a:rPr lang="en-GB" sz="1800">
                          <a:solidFill>
                            <a:schemeClr val="dk1"/>
                          </a:solidFill>
                          <a:latin typeface="Calibri"/>
                          <a:ea typeface="Calibri"/>
                          <a:cs typeface="Calibri"/>
                          <a:sym typeface="Calibri"/>
                        </a:rPr>
                        <a:t>Binary compatible with cppTango 9.3.x</a:t>
                      </a:r>
                      <a:endParaRPr/>
                    </a:p>
                  </a:txBody>
                  <a:tcPr marT="91425" marB="91425" marR="91425" marL="91425"/>
                </a:tc>
              </a:tr>
              <a:tr h="396200">
                <a:tc>
                  <a:txBody>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Gitlab CI:</a:t>
                      </a:r>
                      <a:endParaRPr sz="18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Debian 9, 10 and 11, 11-cross-32bit</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Alpine</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Ubuntu 20.04</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Latest LLVM (</a:t>
                      </a:r>
                      <a:r>
                        <a:rPr b="1" lang="en-GB" sz="1700">
                          <a:solidFill>
                            <a:schemeClr val="dk1"/>
                          </a:solidFill>
                          <a:latin typeface="Calibri"/>
                          <a:ea typeface="Calibri"/>
                          <a:cs typeface="Calibri"/>
                          <a:sym typeface="Calibri"/>
                        </a:rPr>
                        <a:t>14.0.5</a:t>
                      </a:r>
                      <a:r>
                        <a:rPr lang="en-GB"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Latest GCC (</a:t>
                      </a:r>
                      <a:r>
                        <a:rPr b="1" lang="en-GB" sz="1700">
                          <a:solidFill>
                            <a:schemeClr val="dk1"/>
                          </a:solidFill>
                          <a:latin typeface="Calibri"/>
                          <a:ea typeface="Calibri"/>
                          <a:cs typeface="Calibri"/>
                          <a:sym typeface="Calibri"/>
                        </a:rPr>
                        <a:t>12.1.0</a:t>
                      </a:r>
                      <a:r>
                        <a:rPr lang="en-GB"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Clang-tidy, clang-analyzer</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Sanitizers (ASAN, TSAN, UBSAN)</a:t>
                      </a:r>
                      <a:endParaRPr sz="1700">
                        <a:solidFill>
                          <a:schemeClr val="dk1"/>
                        </a:solidFill>
                        <a:latin typeface="Calibri"/>
                        <a:ea typeface="Calibri"/>
                        <a:cs typeface="Calibri"/>
                        <a:sym typeface="Calibri"/>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Gitlab CI:</a:t>
                      </a:r>
                      <a:endParaRPr sz="18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Debian 7, 8, 9 and 10 (c++98!) (frozen)</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Alpine</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Ubuntu 20.04 (planned)</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LLVM unsupported (frozen)!</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GCC (8.3.0, frozen)</a:t>
                      </a:r>
                      <a:endParaRPr sz="1700">
                        <a:solidFill>
                          <a:schemeClr val="dk1"/>
                        </a:solidFill>
                        <a:latin typeface="Calibri"/>
                        <a:ea typeface="Calibri"/>
                        <a:cs typeface="Calibri"/>
                        <a:sym typeface="Calibri"/>
                      </a:endParaRPr>
                    </a:p>
                  </a:txBody>
                  <a:tcPr marT="91425" marB="91425" marR="91425" marL="91425"/>
                </a:tc>
              </a:tr>
              <a:tr h="396200">
                <a:tc>
                  <a:txBody>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Appveyor: win32 and x64 msvc 15</a:t>
                      </a:r>
                      <a:endParaRPr sz="1800">
                        <a:solidFill>
                          <a:schemeClr val="dk1"/>
                        </a:solidFill>
                        <a:latin typeface="Calibri"/>
                        <a:ea typeface="Calibri"/>
                        <a:cs typeface="Calibri"/>
                        <a:sym typeface="Calibri"/>
                      </a:endParaRPr>
                    </a:p>
                    <a:p>
                      <a:pPr indent="0" lvl="0" marL="0" rtl="0" algn="ctr">
                        <a:spcBef>
                          <a:spcPts val="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None/>
                      </a:pPr>
                      <a:r>
                        <a:rPr lang="en-GB" sz="1800">
                          <a:solidFill>
                            <a:schemeClr val="dk1"/>
                          </a:solidFill>
                          <a:latin typeface="Calibri"/>
                          <a:ea typeface="Calibri"/>
                          <a:cs typeface="Calibri"/>
                          <a:sym typeface="Calibri"/>
                        </a:rPr>
                        <a:t>Appveyor: win32 and x64 for msvc9, msvc10, msvc12, msvc14 and msvc 15</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0"/>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a:t>
            </a:r>
            <a:endParaRPr/>
          </a:p>
        </p:txBody>
      </p:sp>
      <p:sp>
        <p:nvSpPr>
          <p:cNvPr id="96" name="Google Shape;96;p10"/>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97" name="Google Shape;97;p10"/>
          <p:cNvSpPr txBox="1"/>
          <p:nvPr/>
        </p:nvSpPr>
        <p:spPr>
          <a:xfrm>
            <a:off x="179400" y="711213"/>
            <a:ext cx="8836800" cy="553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3"/>
              </a:rPr>
              <a:t>!927</a:t>
            </a:r>
            <a:r>
              <a:rPr lang="en-GB" sz="2500">
                <a:solidFill>
                  <a:schemeClr val="dk1"/>
                </a:solidFill>
                <a:latin typeface="Calibri"/>
                <a:ea typeface="Calibri"/>
                <a:cs typeface="Calibri"/>
                <a:sym typeface="Calibri"/>
              </a:rPr>
              <a:t> Addition of Database::get_class_property_list wildcard method for </a:t>
            </a:r>
            <a:r>
              <a:rPr lang="en-GB" sz="2500" u="sng">
                <a:solidFill>
                  <a:schemeClr val="hlink"/>
                </a:solidFill>
                <a:latin typeface="Calibri"/>
                <a:ea typeface="Calibri"/>
                <a:cs typeface="Calibri"/>
                <a:sym typeface="Calibri"/>
                <a:hlinkClick r:id="rId4"/>
              </a:rPr>
              <a:t>cppTango#847</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5"/>
              </a:rPr>
              <a:t>!829</a:t>
            </a:r>
            <a:r>
              <a:rPr lang="en-GB" sz="2500">
                <a:solidFill>
                  <a:schemeClr val="dk1"/>
                </a:solidFill>
                <a:latin typeface="Calibri"/>
                <a:ea typeface="Calibri"/>
                <a:cs typeface="Calibri"/>
                <a:sym typeface="Calibri"/>
              </a:rPr>
              <a:t> Fix a bug in FileDatabase::DbGetClassProperty (#816) [Forwardport]</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6"/>
              </a:rPr>
              <a:t>!949</a:t>
            </a:r>
            <a:r>
              <a:rPr lang="en-GB" sz="2500">
                <a:solidFill>
                  <a:schemeClr val="dk1"/>
                </a:solidFill>
                <a:latin typeface="Calibri"/>
                <a:ea typeface="Calibri"/>
                <a:cs typeface="Calibri"/>
                <a:sym typeface="Calibri"/>
              </a:rPr>
              <a:t> .gitlab-ci.yml: Remove CI for debian 9</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7"/>
              </a:rPr>
              <a:t>!888</a:t>
            </a:r>
            <a:r>
              <a:rPr lang="en-GB" sz="2500">
                <a:solidFill>
                  <a:schemeClr val="dk1"/>
                </a:solidFill>
                <a:latin typeface="Calibri"/>
                <a:ea typeface="Calibri"/>
                <a:cs typeface="Calibri"/>
                <a:sym typeface="Calibri"/>
              </a:rPr>
              <a:t> Fix crash with DevString forwarded attributes (#512)</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8"/>
              </a:rPr>
              <a:t>!854</a:t>
            </a:r>
            <a:r>
              <a:rPr lang="en-GB" sz="2500">
                <a:solidFill>
                  <a:schemeClr val="dk1"/>
                </a:solidFill>
                <a:latin typeface="Calibri"/>
                <a:ea typeface="Calibri"/>
                <a:cs typeface="Calibri"/>
                <a:sym typeface="Calibri"/>
              </a:rPr>
              <a:t> Don't treat state attribute special (To be able to extract State attribute twice from a DeviceAttribute)</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9"/>
              </a:rPr>
              <a:t>!881</a:t>
            </a:r>
            <a:r>
              <a:rPr lang="en-GB" sz="2500">
                <a:solidFill>
                  <a:schemeClr val="dk1"/>
                </a:solidFill>
                <a:latin typeface="Calibri"/>
                <a:ea typeface="Calibri"/>
                <a:cs typeface="Calibri"/>
                <a:sym typeface="Calibri"/>
              </a:rPr>
              <a:t> Use new docker images from gitlab</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10"/>
              </a:rPr>
              <a:t>!864</a:t>
            </a:r>
            <a:r>
              <a:rPr lang="en-GB" sz="2500">
                <a:solidFill>
                  <a:schemeClr val="dk1"/>
                </a:solidFill>
                <a:latin typeface="Calibri"/>
                <a:ea typeface="Calibri"/>
                <a:cs typeface="Calibri"/>
                <a:sym typeface="Calibri"/>
              </a:rPr>
              <a:t> Add support for sanitizers</a:t>
            </a:r>
            <a:endParaRPr sz="25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500">
                <a:solidFill>
                  <a:schemeClr val="dk1"/>
                </a:solidFill>
              </a:rPr>
              <a:t>•</a:t>
            </a:r>
            <a:r>
              <a:rPr lang="en-GB" sz="2500" u="sng">
                <a:solidFill>
                  <a:schemeClr val="hlink"/>
                </a:solidFill>
                <a:latin typeface="Calibri"/>
                <a:ea typeface="Calibri"/>
                <a:cs typeface="Calibri"/>
                <a:sym typeface="Calibri"/>
                <a:hlinkClick r:id="rId11"/>
              </a:rPr>
              <a:t>!773</a:t>
            </a:r>
            <a:r>
              <a:rPr lang="en-GB" sz="2500">
                <a:solidFill>
                  <a:schemeClr val="dk1"/>
                </a:solidFill>
                <a:latin typeface="Calibri"/>
                <a:ea typeface="Calibri"/>
                <a:cs typeface="Calibri"/>
                <a:sym typeface="Calibri"/>
              </a:rPr>
              <a:t> cppapi/server/pollthread.cpp: Catch more exceptions</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1"/>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a:t>
            </a:r>
            <a:endParaRPr/>
          </a:p>
        </p:txBody>
      </p:sp>
      <p:sp>
        <p:nvSpPr>
          <p:cNvPr id="104" name="Google Shape;104;p11"/>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05" name="Google Shape;105;p11"/>
          <p:cNvSpPr txBox="1"/>
          <p:nvPr/>
        </p:nvSpPr>
        <p:spPr>
          <a:xfrm>
            <a:off x="268675" y="765175"/>
            <a:ext cx="8836800" cy="5247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60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3"/>
              </a:rPr>
              <a:t>!946</a:t>
            </a:r>
            <a:r>
              <a:rPr lang="en-GB" sz="2700">
                <a:solidFill>
                  <a:schemeClr val="dk1"/>
                </a:solidFill>
                <a:latin typeface="Calibri"/>
                <a:ea typeface="Calibri"/>
                <a:cs typeface="Calibri"/>
                <a:sym typeface="Calibri"/>
              </a:rPr>
              <a:t> ci/gcc-latest/Dockerfile: Update to 12.1</a:t>
            </a:r>
            <a:endParaRPr sz="27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4"/>
              </a:rPr>
              <a:t>!942</a:t>
            </a:r>
            <a:r>
              <a:rPr lang="en-GB" sz="2700">
                <a:solidFill>
                  <a:schemeClr val="dk1"/>
                </a:solidFill>
                <a:latin typeface="Calibri"/>
                <a:ea typeface="Calibri"/>
                <a:cs typeface="Calibri"/>
                <a:sym typeface="Calibri"/>
              </a:rPr>
              <a:t> Resolve "Breaking changes coming with Gitlab 15.0“</a:t>
            </a:r>
            <a:endParaRPr sz="27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5"/>
              </a:rPr>
              <a:t>!940</a:t>
            </a:r>
            <a:r>
              <a:rPr lang="en-GB" sz="2700">
                <a:solidFill>
                  <a:schemeClr val="dk1"/>
                </a:solidFill>
                <a:latin typeface="Calibri"/>
                <a:ea typeface="Calibri"/>
                <a:cs typeface="Calibri"/>
                <a:sym typeface="Calibri"/>
              </a:rPr>
              <a:t> appveyor.yml: Remove Visual Studio 2015 support</a:t>
            </a:r>
            <a:endParaRPr sz="27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6"/>
              </a:rPr>
              <a:t>!939</a:t>
            </a:r>
            <a:r>
              <a:rPr lang="en-GB" sz="2700">
                <a:solidFill>
                  <a:schemeClr val="dk1"/>
                </a:solidFill>
                <a:latin typeface="Calibri"/>
                <a:ea typeface="Calibri"/>
                <a:cs typeface="Calibri"/>
                <a:sym typeface="Calibri"/>
              </a:rPr>
              <a:t> CODEOWNERS: Adapt it (Added Thomas Juerges and removed Nicolas Leclercq)</a:t>
            </a:r>
            <a:endParaRPr sz="27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7"/>
              </a:rPr>
              <a:t>!875</a:t>
            </a:r>
            <a:r>
              <a:rPr lang="en-GB" sz="2700">
                <a:solidFill>
                  <a:schemeClr val="dk1"/>
                </a:solidFill>
                <a:latin typeface="Calibri"/>
                <a:ea typeface="Calibri"/>
                <a:cs typeface="Calibri"/>
                <a:sym typeface="Calibri"/>
              </a:rPr>
              <a:t> Add conda recipe to build dev packages</a:t>
            </a:r>
            <a:endParaRPr sz="27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8"/>
              </a:rPr>
              <a:t>!906</a:t>
            </a:r>
            <a:r>
              <a:rPr lang="en-GB" sz="2700">
                <a:solidFill>
                  <a:schemeClr val="dk1"/>
                </a:solidFill>
                <a:latin typeface="Calibri"/>
                <a:ea typeface="Calibri"/>
                <a:cs typeface="Calibri"/>
                <a:sym typeface="Calibri"/>
              </a:rPr>
              <a:t> Remove PyLock and PyData</a:t>
            </a:r>
            <a:endParaRPr sz="27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9"/>
              </a:rPr>
              <a:t>!725</a:t>
            </a:r>
            <a:r>
              <a:rPr lang="en-GB" sz="2700">
                <a:solidFill>
                  <a:schemeClr val="dk1"/>
                </a:solidFill>
                <a:latin typeface="Calibri"/>
                <a:ea typeface="Calibri"/>
                <a:cs typeface="Calibri"/>
                <a:sym typeface="Calibri"/>
              </a:rPr>
              <a:t> Remove deprecated functions usage</a:t>
            </a:r>
            <a:endParaRPr sz="27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700" u="sng">
                <a:solidFill>
                  <a:schemeClr val="hlink"/>
                </a:solidFill>
                <a:latin typeface="Calibri"/>
                <a:ea typeface="Calibri"/>
                <a:cs typeface="Calibri"/>
                <a:sym typeface="Calibri"/>
                <a:hlinkClick r:id="rId10"/>
              </a:rPr>
              <a:t>!891</a:t>
            </a:r>
            <a:r>
              <a:rPr lang="en-GB" sz="2700">
                <a:solidFill>
                  <a:schemeClr val="dk1"/>
                </a:solidFill>
                <a:latin typeface="Calibri"/>
                <a:ea typeface="Calibri"/>
                <a:cs typeface="Calibri"/>
                <a:sym typeface="Calibri"/>
              </a:rPr>
              <a:t> Remove sonar and coveralls related code</a:t>
            </a:r>
            <a:endParaRPr sz="2300">
              <a:solidFill>
                <a:schemeClr val="dk1"/>
              </a:solidFill>
            </a:endParaRPr>
          </a:p>
          <a:p>
            <a:pPr indent="-342900" lvl="0" marL="457200" rtl="0" algn="l">
              <a:lnSpc>
                <a:spcPct val="115000"/>
              </a:lnSpc>
              <a:spcBef>
                <a:spcPts val="0"/>
              </a:spcBef>
              <a:spcAft>
                <a:spcPts val="0"/>
              </a:spcAft>
              <a:buClr>
                <a:schemeClr val="dk1"/>
              </a:buClr>
              <a:buSzPts val="1800"/>
              <a:buFont typeface="Calibri"/>
              <a:buChar char="●"/>
            </a:pPr>
            <a:r>
              <a:rPr lang="en-GB" sz="2300" u="sng">
                <a:solidFill>
                  <a:schemeClr val="hlink"/>
                </a:solidFill>
                <a:hlinkClick r:id="rId11"/>
              </a:rPr>
              <a:t>!936</a:t>
            </a:r>
            <a:r>
              <a:rPr lang="en-GB" sz="2300">
                <a:solidFill>
                  <a:schemeClr val="dk1"/>
                </a:solidFill>
              </a:rPr>
              <a:t> Support not exported devices in group wildcards (To be reviewed)</a:t>
            </a:r>
            <a:endParaRPr sz="27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2"/>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 potentially impacting users</a:t>
            </a:r>
            <a:endParaRPr/>
          </a:p>
        </p:txBody>
      </p:sp>
      <p:sp>
        <p:nvSpPr>
          <p:cNvPr id="112" name="Google Shape;112;p12"/>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13" name="Google Shape;113;p12"/>
          <p:cNvSpPr txBox="1"/>
          <p:nvPr/>
        </p:nvSpPr>
        <p:spPr>
          <a:xfrm>
            <a:off x="179400" y="959050"/>
            <a:ext cx="8785200" cy="520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700"/>
              </a:spcBef>
              <a:spcAft>
                <a:spcPts val="0"/>
              </a:spcAft>
              <a:buNone/>
            </a:pPr>
            <a:r>
              <a:rPr lang="en-GB" sz="2600">
                <a:solidFill>
                  <a:schemeClr val="dk1"/>
                </a:solidFill>
              </a:rPr>
              <a:t>•</a:t>
            </a:r>
            <a:r>
              <a:rPr lang="en-GB" sz="2600" u="sng">
                <a:solidFill>
                  <a:schemeClr val="hlink"/>
                </a:solidFill>
                <a:latin typeface="Calibri"/>
                <a:ea typeface="Calibri"/>
                <a:cs typeface="Calibri"/>
                <a:sym typeface="Calibri"/>
                <a:hlinkClick r:id="rId3"/>
              </a:rPr>
              <a:t>!934</a:t>
            </a:r>
            <a:r>
              <a:rPr lang="en-GB" sz="2600">
                <a:solidFill>
                  <a:schemeClr val="dk1"/>
                </a:solidFill>
                <a:latin typeface="Calibri"/>
                <a:ea typeface="Calibri"/>
                <a:cs typeface="Calibri"/>
                <a:sym typeface="Calibri"/>
              </a:rPr>
              <a:t> Rename coutXXX macros to TANGO_LOG_XX. !! Device Servers code need to be regenerated with a new version of Pogo</a:t>
            </a:r>
            <a:endParaRPr sz="26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GB" sz="2600">
                <a:solidFill>
                  <a:schemeClr val="dk1"/>
                </a:solidFill>
              </a:rPr>
              <a:t>•</a:t>
            </a:r>
            <a:r>
              <a:rPr lang="en-GB" sz="2600" u="sng">
                <a:solidFill>
                  <a:schemeClr val="hlink"/>
                </a:solidFill>
                <a:latin typeface="Calibri"/>
                <a:ea typeface="Calibri"/>
                <a:cs typeface="Calibri"/>
                <a:sym typeface="Calibri"/>
                <a:hlinkClick r:id="rId4"/>
              </a:rPr>
              <a:t>!735</a:t>
            </a:r>
            <a:r>
              <a:rPr lang="en-GB" sz="2600">
                <a:solidFill>
                  <a:schemeClr val="dk1"/>
                </a:solidFill>
                <a:latin typeface="Calibri"/>
                <a:ea typeface="Calibri"/>
                <a:cs typeface="Calibri"/>
                <a:sym typeface="Calibri"/>
              </a:rPr>
              <a:t> Public/private header separation and stable ABI proposal</a:t>
            </a:r>
            <a:endParaRPr sz="26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GB" sz="2600">
                <a:solidFill>
                  <a:schemeClr val="dk1"/>
                </a:solidFill>
              </a:rPr>
              <a:t>•</a:t>
            </a:r>
            <a:r>
              <a:rPr lang="en-GB" sz="2600" u="sng">
                <a:solidFill>
                  <a:schemeClr val="hlink"/>
                </a:solidFill>
                <a:latin typeface="Calibri"/>
                <a:ea typeface="Calibri"/>
                <a:cs typeface="Calibri"/>
                <a:sym typeface="Calibri"/>
                <a:hlinkClick r:id="rId5"/>
              </a:rPr>
              <a:t>!885</a:t>
            </a:r>
            <a:r>
              <a:rPr lang="en-GB" sz="2600">
                <a:solidFill>
                  <a:schemeClr val="dk1"/>
                </a:solidFill>
                <a:latin typeface="Calibri"/>
                <a:ea typeface="Calibri"/>
                <a:cs typeface="Calibri"/>
                <a:sym typeface="Calibri"/>
              </a:rPr>
              <a:t> Resolve "Remove code duplications when switching over data types“ =&gt; ~ 5000 loc less</a:t>
            </a:r>
            <a:endParaRPr sz="26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GB" sz="2600">
                <a:solidFill>
                  <a:schemeClr val="dk1"/>
                </a:solidFill>
              </a:rPr>
              <a:t>•</a:t>
            </a:r>
            <a:r>
              <a:rPr lang="en-GB" sz="2600">
                <a:solidFill>
                  <a:schemeClr val="dk1"/>
                </a:solidFill>
                <a:latin typeface="Calibri"/>
                <a:ea typeface="Calibri"/>
                <a:cs typeface="Calibri"/>
                <a:sym typeface="Calibri"/>
              </a:rPr>
              <a:t>TANGO_USE_USING_NAMESPACE=OFF (default = ON)</a:t>
            </a:r>
            <a:endParaRPr sz="26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GB" sz="2600">
                <a:solidFill>
                  <a:schemeClr val="dk1"/>
                </a:solidFill>
                <a:latin typeface="Courier New"/>
                <a:ea typeface="Courier New"/>
                <a:cs typeface="Courier New"/>
                <a:sym typeface="Courier New"/>
              </a:rPr>
              <a:t>using namespace std;  </a:t>
            </a:r>
            <a:endParaRPr sz="2600">
              <a:solidFill>
                <a:schemeClr val="dk1"/>
              </a:solidFill>
              <a:latin typeface="Courier New"/>
              <a:ea typeface="Courier New"/>
              <a:cs typeface="Courier New"/>
              <a:sym typeface="Courier New"/>
            </a:endParaRPr>
          </a:p>
          <a:p>
            <a:pPr indent="0" lvl="0" marL="0" rtl="0" algn="l">
              <a:lnSpc>
                <a:spcPct val="115000"/>
              </a:lnSpc>
              <a:spcBef>
                <a:spcPts val="700"/>
              </a:spcBef>
              <a:spcAft>
                <a:spcPts val="0"/>
              </a:spcAft>
              <a:buNone/>
            </a:pPr>
            <a:r>
              <a:rPr lang="en-GB" sz="2600">
                <a:solidFill>
                  <a:schemeClr val="dk1"/>
                </a:solidFill>
                <a:latin typeface="Calibri"/>
                <a:ea typeface="Calibri"/>
                <a:cs typeface="Calibri"/>
                <a:sym typeface="Calibri"/>
              </a:rPr>
              <a:t>no longer added in tango headers</a:t>
            </a:r>
            <a:endParaRPr sz="26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t/>
            </a:r>
            <a:endParaRPr sz="2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3"/>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 potentially impacting users</a:t>
            </a:r>
            <a:endParaRPr/>
          </a:p>
        </p:txBody>
      </p:sp>
      <p:sp>
        <p:nvSpPr>
          <p:cNvPr id="120" name="Google Shape;120;p13"/>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21" name="Google Shape;121;p13"/>
          <p:cNvSpPr txBox="1"/>
          <p:nvPr/>
        </p:nvSpPr>
        <p:spPr>
          <a:xfrm>
            <a:off x="179400" y="1114650"/>
            <a:ext cx="8785200" cy="439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lang="en-GB" sz="2400">
                <a:solidFill>
                  <a:schemeClr val="dk1"/>
                </a:solidFill>
              </a:rPr>
              <a:t>•</a:t>
            </a:r>
            <a:r>
              <a:rPr lang="en-GB" sz="2400">
                <a:solidFill>
                  <a:schemeClr val="dk1"/>
                </a:solidFill>
                <a:latin typeface="Calibri"/>
                <a:ea typeface="Calibri"/>
                <a:cs typeface="Calibri"/>
                <a:sym typeface="Calibri"/>
              </a:rPr>
              <a:t>New optional dependency to libjpeg or libjpeg-turbo</a:t>
            </a:r>
            <a:endParaRPr sz="2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rPr lang="en-GB" sz="2400">
                <a:solidFill>
                  <a:schemeClr val="dk1"/>
                </a:solidFill>
              </a:rPr>
              <a:t>•</a:t>
            </a:r>
            <a:r>
              <a:rPr lang="en-GB" sz="2400">
                <a:solidFill>
                  <a:schemeClr val="dk1"/>
                </a:solidFill>
                <a:latin typeface="Calibri"/>
                <a:ea typeface="Calibri"/>
                <a:cs typeface="Calibri"/>
                <a:sym typeface="Calibri"/>
              </a:rPr>
              <a:t>Possibility to compile in RelWithDebInfo or MinRelSize</a:t>
            </a:r>
            <a:endParaRPr sz="2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rPr lang="en-GB" sz="2400">
                <a:solidFill>
                  <a:schemeClr val="dk1"/>
                </a:solidFill>
              </a:rPr>
              <a:t>•</a:t>
            </a:r>
            <a:r>
              <a:rPr lang="en-GB" sz="2400" u="sng">
                <a:solidFill>
                  <a:schemeClr val="hlink"/>
                </a:solidFill>
                <a:latin typeface="Calibri"/>
                <a:ea typeface="Calibri"/>
                <a:cs typeface="Calibri"/>
                <a:sym typeface="Calibri"/>
                <a:hlinkClick r:id="rId3"/>
              </a:rPr>
              <a:t>!895</a:t>
            </a:r>
            <a:r>
              <a:rPr lang="en-GB" sz="2400">
                <a:solidFill>
                  <a:schemeClr val="dk1"/>
                </a:solidFill>
                <a:latin typeface="Calibri"/>
                <a:ea typeface="Calibri"/>
                <a:cs typeface="Calibri"/>
                <a:sym typeface="Calibri"/>
              </a:rPr>
              <a:t> add prefix "TANGO_" to cmake options</a:t>
            </a:r>
            <a:endParaRPr sz="2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rPr lang="en-GB" sz="2400">
                <a:solidFill>
                  <a:schemeClr val="dk1"/>
                </a:solidFill>
              </a:rPr>
              <a:t>•</a:t>
            </a:r>
            <a:r>
              <a:rPr lang="en-GB" sz="2400" u="sng">
                <a:solidFill>
                  <a:schemeClr val="hlink"/>
                </a:solidFill>
                <a:latin typeface="Calibri"/>
                <a:ea typeface="Calibri"/>
                <a:cs typeface="Calibri"/>
                <a:sym typeface="Calibri"/>
                <a:hlinkClick r:id="rId4"/>
              </a:rPr>
              <a:t>!792</a:t>
            </a:r>
            <a:r>
              <a:rPr lang="en-GB" sz="2400">
                <a:solidFill>
                  <a:schemeClr val="dk1"/>
                </a:solidFill>
                <a:latin typeface="Calibri"/>
                <a:ea typeface="Calibri"/>
                <a:cs typeface="Calibri"/>
                <a:sym typeface="Calibri"/>
              </a:rPr>
              <a:t>  Make compilation on 32bit linux warnings free and remove TANGO_LONGXX defines</a:t>
            </a:r>
            <a:endParaRPr sz="2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rPr lang="en-GB" sz="2400">
                <a:solidFill>
                  <a:schemeClr val="dk1"/>
                </a:solidFill>
              </a:rPr>
              <a:t>•</a:t>
            </a:r>
            <a:r>
              <a:rPr lang="en-GB" sz="2400" u="sng">
                <a:solidFill>
                  <a:schemeClr val="hlink"/>
                </a:solidFill>
                <a:latin typeface="Calibri"/>
                <a:ea typeface="Calibri"/>
                <a:cs typeface="Calibri"/>
                <a:sym typeface="Calibri"/>
                <a:hlinkClick r:id="rId5"/>
              </a:rPr>
              <a:t>!886</a:t>
            </a:r>
            <a:r>
              <a:rPr lang="en-GB" sz="2400">
                <a:solidFill>
                  <a:schemeClr val="dk1"/>
                </a:solidFill>
                <a:latin typeface="Calibri"/>
                <a:ea typeface="Calibri"/>
                <a:cs typeface="Calibri"/>
                <a:sym typeface="Calibri"/>
              </a:rPr>
              <a:t> Fix 622/Change input reference arguments to const references</a:t>
            </a:r>
            <a:endParaRPr sz="2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rPr lang="en-GB" sz="2400">
                <a:solidFill>
                  <a:schemeClr val="dk1"/>
                </a:solidFill>
              </a:rPr>
              <a:t>•</a:t>
            </a:r>
            <a:r>
              <a:rPr lang="en-GB" sz="2400" u="sng">
                <a:solidFill>
                  <a:schemeClr val="hlink"/>
                </a:solidFill>
                <a:latin typeface="Calibri"/>
                <a:ea typeface="Calibri"/>
                <a:cs typeface="Calibri"/>
                <a:sym typeface="Calibri"/>
                <a:hlinkClick r:id="rId6"/>
              </a:rPr>
              <a:t>!845</a:t>
            </a:r>
            <a:r>
              <a:rPr lang="en-GB" sz="2400">
                <a:solidFill>
                  <a:schemeClr val="dk1"/>
                </a:solidFill>
                <a:latin typeface="Calibri"/>
                <a:ea typeface="Calibri"/>
                <a:cs typeface="Calibri"/>
                <a:sym typeface="Calibri"/>
              </a:rPr>
              <a:t> Change logging default layout (More human readable timestamp, thread number has been removed)</a:t>
            </a:r>
            <a:endParaRPr sz="24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t/>
            </a:r>
            <a:endParaRPr sz="27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 potentially impacting users </a:t>
            </a:r>
            <a:r>
              <a:rPr lang="en-GB"/>
              <a:t> (!742)</a:t>
            </a:r>
            <a:endParaRPr/>
          </a:p>
        </p:txBody>
      </p:sp>
      <p:sp>
        <p:nvSpPr>
          <p:cNvPr id="128" name="Google Shape;128;p14"/>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29" name="Google Shape;129;p14"/>
          <p:cNvSpPr txBox="1"/>
          <p:nvPr/>
        </p:nvSpPr>
        <p:spPr>
          <a:xfrm>
            <a:off x="179400" y="1018575"/>
            <a:ext cx="8785200" cy="229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lang="en-GB" sz="3200" u="sng">
                <a:solidFill>
                  <a:schemeClr val="hlink"/>
                </a:solidFill>
                <a:latin typeface="Calibri"/>
                <a:ea typeface="Calibri"/>
                <a:cs typeface="Calibri"/>
                <a:sym typeface="Calibri"/>
                <a:hlinkClick r:id="rId3"/>
              </a:rPr>
              <a:t>!742</a:t>
            </a:r>
            <a:r>
              <a:rPr lang="en-GB" sz="3200">
                <a:solidFill>
                  <a:schemeClr val="dk1"/>
                </a:solidFill>
                <a:latin typeface="Calibri"/>
                <a:ea typeface="Calibri"/>
                <a:cs typeface="Calibri"/>
                <a:sym typeface="Calibri"/>
              </a:rPr>
              <a:t> Function name and line number in logs and exceptions:</a:t>
            </a:r>
            <a:endParaRPr sz="32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t/>
            </a:r>
            <a:endParaRPr sz="2400">
              <a:solidFill>
                <a:schemeClr val="dk1"/>
              </a:solidFill>
              <a:latin typeface="Calibri"/>
              <a:ea typeface="Calibri"/>
              <a:cs typeface="Calibri"/>
              <a:sym typeface="Calibri"/>
            </a:endParaRPr>
          </a:p>
          <a:p>
            <a:pPr indent="0" lvl="0" marL="0" rtl="0" algn="l">
              <a:lnSpc>
                <a:spcPct val="115000"/>
              </a:lnSpc>
              <a:spcBef>
                <a:spcPts val="600"/>
              </a:spcBef>
              <a:spcAft>
                <a:spcPts val="0"/>
              </a:spcAft>
              <a:buNone/>
            </a:pPr>
            <a:r>
              <a:rPr lang="en-GB" sz="2700">
                <a:solidFill>
                  <a:schemeClr val="dk1"/>
                </a:solidFill>
              </a:rPr>
              <a:t> 	</a:t>
            </a:r>
            <a:endParaRPr sz="2700">
              <a:solidFill>
                <a:schemeClr val="dk1"/>
              </a:solidFill>
            </a:endParaRPr>
          </a:p>
        </p:txBody>
      </p:sp>
      <p:sp>
        <p:nvSpPr>
          <p:cNvPr id="130" name="Google Shape;130;p14"/>
          <p:cNvSpPr txBox="1"/>
          <p:nvPr/>
        </p:nvSpPr>
        <p:spPr>
          <a:xfrm>
            <a:off x="179400" y="2382050"/>
            <a:ext cx="8785200" cy="1280700"/>
          </a:xfrm>
          <a:prstGeom prst="rect">
            <a:avLst/>
          </a:prstGeom>
          <a:solidFill>
            <a:schemeClr val="dk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600">
                <a:solidFill>
                  <a:srgbClr val="FFFFFF"/>
                </a:solidFill>
                <a:highlight>
                  <a:schemeClr val="dk1"/>
                </a:highlight>
              </a:rPr>
              <a:t>2021-05-04T23:04:41,544490+0200 DEBUG (utils.cpp:412) dserver/Mytestclass/test Connected to database</a:t>
            </a:r>
            <a:endParaRPr sz="1600">
              <a:solidFill>
                <a:srgbClr val="FFFFFF"/>
              </a:solidFill>
              <a:highlight>
                <a:schemeClr val="dk1"/>
              </a:highlight>
            </a:endParaRPr>
          </a:p>
          <a:p>
            <a:pPr indent="0" lvl="0" marL="0" rtl="0" algn="l">
              <a:lnSpc>
                <a:spcPct val="115000"/>
              </a:lnSpc>
              <a:spcBef>
                <a:spcPts val="0"/>
              </a:spcBef>
              <a:spcAft>
                <a:spcPts val="0"/>
              </a:spcAft>
              <a:buNone/>
            </a:pPr>
            <a:r>
              <a:rPr lang="en-GB" sz="1600">
                <a:solidFill>
                  <a:srgbClr val="FFFFFF"/>
                </a:solidFill>
                <a:highlight>
                  <a:schemeClr val="dk1"/>
                </a:highlight>
              </a:rPr>
              <a:t>2021-05-04T23:04:41,544872+0200 DEBUG (utils.cpp:1627) dserver/Mytestclass/test Entering init_device() method</a:t>
            </a:r>
            <a:endParaRPr sz="1600">
              <a:solidFill>
                <a:srgbClr val="FFFFFF"/>
              </a:solidFill>
              <a:highlight>
                <a:schemeClr val="dk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727200" y="126000"/>
            <a:ext cx="8236800" cy="496800"/>
          </a:xfrm>
          <a:prstGeom prst="rect">
            <a:avLst/>
          </a:prstGeom>
        </p:spPr>
        <p:txBody>
          <a:bodyPr anchorCtr="0" anchor="ctr" bIns="0" lIns="72000" spcFirstLastPara="1" rIns="72000" wrap="square" tIns="0">
            <a:noAutofit/>
          </a:bodyPr>
          <a:lstStyle/>
          <a:p>
            <a:pPr indent="0" lvl="0" marL="0" rtl="0" algn="l">
              <a:spcBef>
                <a:spcPts val="0"/>
              </a:spcBef>
              <a:spcAft>
                <a:spcPts val="0"/>
              </a:spcAft>
              <a:buNone/>
            </a:pPr>
            <a:r>
              <a:rPr lang="en-GB"/>
              <a:t>cppTango 9.4 - Changes potentially impacting users (!742)</a:t>
            </a:r>
            <a:endParaRPr/>
          </a:p>
        </p:txBody>
      </p:sp>
      <p:sp>
        <p:nvSpPr>
          <p:cNvPr id="137" name="Google Shape;137;p15"/>
          <p:cNvSpPr txBox="1"/>
          <p:nvPr>
            <p:ph idx="12" type="sldNum"/>
          </p:nvPr>
        </p:nvSpPr>
        <p:spPr>
          <a:xfrm>
            <a:off x="8556784" y="6333134"/>
            <a:ext cx="548700" cy="5250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38" name="Google Shape;138;p15"/>
          <p:cNvSpPr txBox="1"/>
          <p:nvPr/>
        </p:nvSpPr>
        <p:spPr>
          <a:xfrm>
            <a:off x="134250" y="1018575"/>
            <a:ext cx="8875500" cy="4285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void TangoTest::read_throw_exception(Tango::Attribute &amp;attr)</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DEBUG_STREAM &lt;&lt; "TangoTest::read_throw_exception(Tango::Attribute &amp;attr) entering...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&lt;&lt; std::endl;</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 PROTECTED REGION ID(TangoTest::read_throw_exception) ENABLED START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a:t>
            </a:r>
            <a:r>
              <a:rPr lang="en-GB" sz="1800">
                <a:solidFill>
                  <a:srgbClr val="C00000"/>
                </a:solidFill>
                <a:latin typeface="Calibri"/>
                <a:ea typeface="Calibri"/>
                <a:cs typeface="Calibri"/>
                <a:sym typeface="Calibri"/>
              </a:rPr>
              <a:t>TANGO_THROW_EXCEPTION((const char *) "exception test",</a:t>
            </a:r>
            <a:endParaRPr sz="1800">
              <a:solidFill>
                <a:srgbClr val="C0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rgbClr val="C00000"/>
                </a:solidFill>
                <a:latin typeface="Calibri"/>
                <a:ea typeface="Calibri"/>
                <a:cs typeface="Calibri"/>
                <a:sym typeface="Calibri"/>
              </a:rPr>
              <a:t>                                   	               (const char *) "here is the exception you requested");</a:t>
            </a:r>
            <a:endParaRPr sz="1800">
              <a:solidFill>
                <a:srgbClr val="C0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Tango::Except::throw_exception((const char *) "exception test",</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(const char *) "here is the exception you requested",</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(const char *) "TangoTest::read_throw_exception");</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    /*----- PROTECTED REGION END -----*/  //  TangoTest::read_throw_exception</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ango Controls-default">
  <a:themeElements>
    <a:clrScheme name="ESRF-LightBlue">
      <a:dk1>
        <a:srgbClr val="000000"/>
      </a:dk1>
      <a:lt1>
        <a:srgbClr val="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