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6" r:id="rId5"/>
    <p:sldId id="257" r:id="rId6"/>
    <p:sldId id="258" r:id="rId7"/>
    <p:sldId id="260" r:id="rId8"/>
    <p:sldId id="283" r:id="rId9"/>
    <p:sldId id="261" r:id="rId10"/>
    <p:sldId id="276" r:id="rId11"/>
    <p:sldId id="271" r:id="rId12"/>
    <p:sldId id="269" r:id="rId13"/>
    <p:sldId id="284" r:id="rId14"/>
    <p:sldId id="259" r:id="rId15"/>
    <p:sldId id="277" r:id="rId16"/>
    <p:sldId id="278" r:id="rId17"/>
    <p:sldId id="279" r:id="rId18"/>
    <p:sldId id="285" r:id="rId19"/>
    <p:sldId id="273" r:id="rId20"/>
    <p:sldId id="268" r:id="rId21"/>
    <p:sldId id="286" r:id="rId22"/>
    <p:sldId id="275" r:id="rId23"/>
    <p:sldId id="282" r:id="rId24"/>
    <p:sldId id="272" r:id="rId25"/>
    <p:sldId id="280"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76"/>
    <p:restoredTop sz="79796"/>
  </p:normalViewPr>
  <p:slideViewPr>
    <p:cSldViewPr snapToGrid="0" snapToObjects="1" showGuides="1">
      <p:cViewPr varScale="1">
        <p:scale>
          <a:sx n="101" d="100"/>
          <a:sy n="101" d="100"/>
        </p:scale>
        <p:origin x="1312" y="1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93D0AE-253A-0841-99E6-ED326168C812}" type="datetimeFigureOut">
              <a:rPr lang="sv-SE" smtClean="0"/>
              <a:t>2022-06-30</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1F5DC-E62E-1741-B9C7-0404885C399A}" type="slidenum">
              <a:rPr lang="sv-SE" smtClean="0"/>
              <a:t>‹#›</a:t>
            </a:fld>
            <a:endParaRPr lang="sv-SE"/>
          </a:p>
        </p:txBody>
      </p:sp>
    </p:spTree>
    <p:extLst>
      <p:ext uri="{BB962C8B-B14F-4D97-AF65-F5344CB8AC3E}">
        <p14:creationId xmlns:p14="http://schemas.microsoft.com/office/powerpoint/2010/main" val="1531253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8241F5DC-E62E-1741-B9C7-0404885C399A}" type="slidenum">
              <a:rPr lang="sv-SE" smtClean="0"/>
              <a:t>1</a:t>
            </a:fld>
            <a:endParaRPr lang="sv-SE"/>
          </a:p>
        </p:txBody>
      </p:sp>
    </p:spTree>
    <p:extLst>
      <p:ext uri="{BB962C8B-B14F-4D97-AF65-F5344CB8AC3E}">
        <p14:creationId xmlns:p14="http://schemas.microsoft.com/office/powerpoint/2010/main" val="202960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latin typeface="Cambria Math" panose="02040503050406030204" pitchFamily="18" charset="0"/>
                  </a:rPr>
                  <a:t>General representation </a:t>
                </a:r>
                <a:r>
                  <a:rPr lang="sv-SE" b="0" i="1" dirty="0" err="1">
                    <a:latin typeface="Cambria Math" panose="02040503050406030204" pitchFamily="18" charset="0"/>
                  </a:rPr>
                  <a:t>of</a:t>
                </a:r>
                <a:r>
                  <a:rPr lang="sv-SE" b="0" i="1" dirty="0">
                    <a:latin typeface="Cambria Math" panose="02040503050406030204" pitchFamily="18" charset="0"/>
                  </a:rPr>
                  <a:t> the output u </a:t>
                </a:r>
                <a:r>
                  <a:rPr lang="sv-SE" b="0" i="1" dirty="0" err="1">
                    <a:latin typeface="Cambria Math" panose="02040503050406030204" pitchFamily="18" charset="0"/>
                  </a:rPr>
                  <a:t>function</a:t>
                </a:r>
                <a:r>
                  <a:rPr lang="sv-SE" b="0" i="1" dirty="0">
                    <a:latin typeface="Cambria Math" panose="02040503050406030204" pitchFamily="18" charset="0"/>
                  </a:rPr>
                  <a:t> in </a:t>
                </a:r>
                <a:r>
                  <a:rPr lang="sv-SE" b="0" i="1" dirty="0" err="1">
                    <a:latin typeface="Cambria Math" panose="02040503050406030204" pitchFamily="18" charset="0"/>
                  </a:rPr>
                  <a:t>discrete</a:t>
                </a:r>
                <a:r>
                  <a:rPr lang="sv-SE" b="0" i="1" dirty="0">
                    <a:latin typeface="Cambria Math" panose="02040503050406030204" pitchFamily="18" charset="0"/>
                  </a:rPr>
                  <a:t> </a:t>
                </a:r>
                <a:r>
                  <a:rPr lang="sv-SE" b="0" i="1" dirty="0" err="1">
                    <a:latin typeface="Cambria Math" panose="02040503050406030204" pitchFamily="18" charset="0"/>
                  </a:rPr>
                  <a:t>time</a:t>
                </a:r>
                <a:r>
                  <a:rPr lang="sv-SE" b="0" i="1" dirty="0">
                    <a:latin typeface="Cambria Math"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sv-SE" b="0" i="1" smtClean="0">
                          <a:latin typeface="Cambria Math" panose="02040503050406030204" pitchFamily="18" charset="0"/>
                        </a:rPr>
                        <m:t>𝑢</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𝑢</m:t>
                          </m:r>
                        </m:e>
                        <m:sub>
                          <m:r>
                            <a:rPr lang="sv-SE" b="0" i="1" smtClean="0">
                              <a:latin typeface="Cambria Math" panose="02040503050406030204" pitchFamily="18" charset="0"/>
                            </a:rPr>
                            <m:t>𝑝</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𝑢</m:t>
                          </m:r>
                        </m:e>
                        <m:sub>
                          <m:r>
                            <a:rPr lang="sv-SE" b="0" i="1" smtClean="0">
                              <a:latin typeface="Cambria Math" panose="02040503050406030204" pitchFamily="18" charset="0"/>
                            </a:rPr>
                            <m:t>𝑖</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𝑢</m:t>
                          </m:r>
                        </m:e>
                        <m:sub>
                          <m:r>
                            <a:rPr lang="sv-SE" b="0" i="1" smtClean="0">
                              <a:latin typeface="Cambria Math" panose="02040503050406030204" pitchFamily="18" charset="0"/>
                            </a:rPr>
                            <m:t>𝑑</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oMath>
                  </m:oMathPara>
                </a14:m>
                <a:endParaRPr lang="sv-SE"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latin typeface="Cambria Math" panose="02040503050406030204" pitchFamily="18" charset="0"/>
                  </a:rPr>
                  <a:t>Z transform for </a:t>
                </a:r>
                <a:r>
                  <a:rPr lang="sv-SE" b="0" i="1" dirty="0" err="1">
                    <a:latin typeface="Cambria Math" panose="02040503050406030204" pitchFamily="18" charset="0"/>
                  </a:rPr>
                  <a:t>each</a:t>
                </a:r>
                <a:r>
                  <a:rPr lang="sv-SE" b="0" i="1" dirty="0">
                    <a:latin typeface="Cambria Math" panose="02040503050406030204" pitchFamily="18" charset="0"/>
                  </a:rPr>
                  <a:t> term </a:t>
                </a:r>
                <a:r>
                  <a:rPr lang="sv-SE" b="0" i="1" dirty="0" err="1">
                    <a:latin typeface="Cambria Math" panose="02040503050406030204" pitchFamily="18" charset="0"/>
                  </a:rPr>
                  <a:t>of</a:t>
                </a:r>
                <a:r>
                  <a:rPr lang="sv-SE" b="0" i="1" dirty="0">
                    <a:latin typeface="Cambria Math" panose="02040503050406030204" pitchFamily="18" charset="0"/>
                  </a:rPr>
                  <a:t> the output u</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sv-SE" b="0" i="1" smtClean="0">
                              <a:latin typeface="Cambria Math" panose="02040503050406030204" pitchFamily="18" charset="0"/>
                            </a:rPr>
                          </m:ctrlPr>
                        </m:sSubPr>
                        <m:e>
                          <m:r>
                            <a:rPr lang="sv-SE" b="0" i="1" smtClean="0">
                              <a:latin typeface="Cambria Math" panose="02040503050406030204" pitchFamily="18" charset="0"/>
                            </a:rPr>
                            <m:t>𝑈</m:t>
                          </m:r>
                        </m:e>
                        <m:sub>
                          <m:r>
                            <a:rPr lang="sv-SE" b="0" i="1" smtClean="0">
                              <a:latin typeface="Cambria Math" panose="02040503050406030204" pitchFamily="18" charset="0"/>
                            </a:rPr>
                            <m:t>𝑝</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r>
                        <a:rPr lang="sv-SE" b="0" i="1" smtClean="0">
                          <a:latin typeface="Cambria Math" panose="02040503050406030204" pitchFamily="18" charset="0"/>
                        </a:rPr>
                        <m:t>=</m:t>
                      </m:r>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oMath>
                    <m:oMath xmlns:m="http://schemas.openxmlformats.org/officeDocument/2006/math">
                      <m:sSub>
                        <m:sSubPr>
                          <m:ctrlPr>
                            <a:rPr lang="sv-SE" b="0" i="1" smtClean="0">
                              <a:latin typeface="Cambria Math" panose="02040503050406030204" pitchFamily="18" charset="0"/>
                            </a:rPr>
                          </m:ctrlPr>
                        </m:sSubPr>
                        <m:e>
                          <m:r>
                            <a:rPr lang="sv-SE" b="0" i="1" smtClean="0">
                              <a:latin typeface="Cambria Math" panose="02040503050406030204" pitchFamily="18" charset="0"/>
                            </a:rPr>
                            <m:t>𝑈</m:t>
                          </m:r>
                        </m:e>
                        <m:sub>
                          <m:r>
                            <a:rPr lang="sv-SE" b="0" i="1" smtClean="0">
                              <a:latin typeface="Cambria Math" panose="02040503050406030204" pitchFamily="18" charset="0"/>
                            </a:rPr>
                            <m:t>𝑖</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r>
                        <a:rPr lang="sv-SE" b="0" i="1" smtClean="0">
                          <a:latin typeface="Cambria Math" panose="02040503050406030204" pitchFamily="18" charset="0"/>
                        </a:rPr>
                        <m:t>=</m:t>
                      </m:r>
                      <m:d>
                        <m:dPr>
                          <m:ctrlPr>
                            <a:rPr lang="sv-SE" b="0" i="1" smtClean="0">
                              <a:latin typeface="Cambria Math" panose="02040503050406030204" pitchFamily="18" charset="0"/>
                            </a:rPr>
                          </m:ctrlPr>
                        </m:dPr>
                        <m:e>
                          <m:sSup>
                            <m:sSupPr>
                              <m:ctrlPr>
                                <a:rPr lang="sv-SE" i="1">
                                  <a:latin typeface="Cambria Math" panose="02040503050406030204" pitchFamily="18" charset="0"/>
                                </a:rPr>
                              </m:ctrlPr>
                            </m:sSupPr>
                            <m:e>
                              <m:r>
                                <a:rPr lang="sv-SE" i="1">
                                  <a:latin typeface="Cambria Math" panose="02040503050406030204" pitchFamily="18" charset="0"/>
                                </a:rPr>
                                <m:t>𝑧</m:t>
                              </m:r>
                            </m:e>
                            <m:sup>
                              <m:r>
                                <a:rPr lang="sv-SE" i="1">
                                  <a:latin typeface="Cambria Math" panose="02040503050406030204" pitchFamily="18" charset="0"/>
                                </a:rPr>
                                <m:t>−1</m:t>
                              </m:r>
                            </m:sup>
                          </m:sSup>
                          <m:sSub>
                            <m:sSubPr>
                              <m:ctrlPr>
                                <a:rPr lang="sv-SE" i="1">
                                  <a:latin typeface="Cambria Math" panose="02040503050406030204" pitchFamily="18" charset="0"/>
                                </a:rPr>
                              </m:ctrlPr>
                            </m:sSubPr>
                            <m:e>
                              <m:r>
                                <a:rPr lang="sv-SE" i="1">
                                  <a:latin typeface="Cambria Math" panose="02040503050406030204" pitchFamily="18" charset="0"/>
                                </a:rPr>
                                <m:t>𝑈</m:t>
                              </m:r>
                            </m:e>
                            <m:sub>
                              <m:r>
                                <a:rPr lang="sv-SE" i="1">
                                  <a:latin typeface="Cambria Math" panose="02040503050406030204" pitchFamily="18" charset="0"/>
                                </a:rPr>
                                <m:t>𝑖</m:t>
                              </m:r>
                            </m:sub>
                          </m:sSub>
                          <m:d>
                            <m:dPr>
                              <m:begChr m:val="["/>
                              <m:endChr m:val="]"/>
                              <m:ctrlPr>
                                <a:rPr lang="sv-SE" i="1">
                                  <a:latin typeface="Cambria Math" panose="02040503050406030204" pitchFamily="18" charset="0"/>
                                </a:rPr>
                              </m:ctrlPr>
                            </m:dPr>
                            <m:e>
                              <m:r>
                                <a:rPr lang="sv-SE" i="1">
                                  <a:latin typeface="Cambria Math" panose="02040503050406030204" pitchFamily="18" charset="0"/>
                                </a:rPr>
                                <m:t>𝑧</m:t>
                              </m:r>
                            </m:e>
                          </m:d>
                          <m:r>
                            <a:rPr lang="sv-SE" i="1">
                              <a:latin typeface="Cambria Math" panose="02040503050406030204" pitchFamily="18" charset="0"/>
                            </a:rPr>
                            <m:t>+</m:t>
                          </m:r>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𝑠</m:t>
                              </m:r>
                            </m:sub>
                          </m:sSub>
                        </m:e>
                      </m:d>
                      <m:r>
                        <a:rPr lang="sv-SE" b="0" i="1" smtClean="0">
                          <a:latin typeface="Cambria Math" panose="02040503050406030204" pitchFamily="18" charset="0"/>
                        </a:rPr>
                        <m:t>=</m:t>
                      </m:r>
                      <m:f>
                        <m:fPr>
                          <m:ctrlPr>
                            <a:rPr lang="sv-SE" b="0" i="1" smtClean="0">
                              <a:latin typeface="Cambria Math" panose="02040503050406030204" pitchFamily="18" charset="0"/>
                            </a:rPr>
                          </m:ctrlPr>
                        </m:fPr>
                        <m:num>
                          <m:r>
                            <a:rPr lang="sv-SE" b="0" i="1" smtClean="0">
                              <a:latin typeface="Cambria Math" panose="02040503050406030204" pitchFamily="18" charset="0"/>
                            </a:rPr>
                            <m:t>1</m:t>
                          </m:r>
                        </m:num>
                        <m:den>
                          <m:d>
                            <m:dPr>
                              <m:ctrlPr>
                                <a:rPr lang="sv-SE" b="0" i="1" smtClean="0">
                                  <a:latin typeface="Cambria Math" panose="02040503050406030204" pitchFamily="18" charset="0"/>
                                </a:rPr>
                              </m:ctrlPr>
                            </m:dPr>
                            <m:e>
                              <m:r>
                                <a:rPr lang="sv-SE" b="0" i="1" smtClean="0">
                                  <a:latin typeface="Cambria Math" panose="02040503050406030204" pitchFamily="18" charset="0"/>
                                </a:rPr>
                                <m:t>1−</m:t>
                              </m:r>
                              <m:sSup>
                                <m:sSupPr>
                                  <m:ctrlPr>
                                    <a:rPr lang="sv-SE" b="0" i="1" smtClean="0">
                                      <a:latin typeface="Cambria Math" panose="02040503050406030204" pitchFamily="18" charset="0"/>
                                    </a:rPr>
                                  </m:ctrlPr>
                                </m:sSupPr>
                                <m:e>
                                  <m:r>
                                    <a:rPr lang="sv-SE" b="0" i="1" smtClean="0">
                                      <a:latin typeface="Cambria Math" panose="02040503050406030204" pitchFamily="18" charset="0"/>
                                    </a:rPr>
                                    <m:t>𝑧</m:t>
                                  </m:r>
                                </m:e>
                                <m:sup>
                                  <m:r>
                                    <a:rPr lang="sv-SE" b="0" i="1" smtClean="0">
                                      <a:latin typeface="Cambria Math" panose="02040503050406030204" pitchFamily="18" charset="0"/>
                                    </a:rPr>
                                    <m:t>−1</m:t>
                                  </m:r>
                                </m:sup>
                              </m:sSup>
                            </m:e>
                          </m:d>
                        </m:den>
                      </m:f>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𝑆</m:t>
                          </m:r>
                        </m:sub>
                      </m:sSub>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𝑆</m:t>
                          </m:r>
                        </m:sub>
                      </m:sSub>
                      <m:f>
                        <m:fPr>
                          <m:ctrlPr>
                            <a:rPr lang="sv-SE" b="0" i="1" smtClean="0">
                              <a:latin typeface="Cambria Math" panose="02040503050406030204" pitchFamily="18" charset="0"/>
                            </a:rPr>
                          </m:ctrlPr>
                        </m:fPr>
                        <m:num>
                          <m:r>
                            <a:rPr lang="sv-SE" b="0" i="1" smtClean="0">
                              <a:latin typeface="Cambria Math" panose="02040503050406030204" pitchFamily="18" charset="0"/>
                            </a:rPr>
                            <m:t>𝑧</m:t>
                          </m:r>
                        </m:num>
                        <m:den>
                          <m:r>
                            <a:rPr lang="sv-SE" b="0" i="1" smtClean="0">
                              <a:latin typeface="Cambria Math" panose="02040503050406030204" pitchFamily="18" charset="0"/>
                            </a:rPr>
                            <m:t>𝑧</m:t>
                          </m:r>
                          <m:r>
                            <a:rPr lang="sv-SE" b="0" i="1" smtClean="0">
                              <a:latin typeface="Cambria Math" panose="02040503050406030204" pitchFamily="18" charset="0"/>
                            </a:rPr>
                            <m:t>−1</m:t>
                          </m:r>
                        </m:den>
                      </m:f>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oMath>
                    <m:oMath xmlns:m="http://schemas.openxmlformats.org/officeDocument/2006/math">
                      <m:sSub>
                        <m:sSubPr>
                          <m:ctrlPr>
                            <a:rPr lang="sv-SE" b="0" i="1" smtClean="0">
                              <a:latin typeface="Cambria Math" panose="02040503050406030204" pitchFamily="18" charset="0"/>
                            </a:rPr>
                          </m:ctrlPr>
                        </m:sSubPr>
                        <m:e>
                          <m:r>
                            <a:rPr lang="sv-SE" b="0" i="1" smtClean="0">
                              <a:latin typeface="Cambria Math" panose="02040503050406030204" pitchFamily="18" charset="0"/>
                            </a:rPr>
                            <m:t>𝑈</m:t>
                          </m:r>
                        </m:e>
                        <m:sub>
                          <m:r>
                            <a:rPr lang="sv-SE" b="0" i="1" smtClean="0">
                              <a:latin typeface="Cambria Math" panose="02040503050406030204" pitchFamily="18" charset="0"/>
                            </a:rPr>
                            <m:t>𝑑</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r>
                        <a:rPr lang="sv-SE" b="0" i="1" smtClean="0">
                          <a:latin typeface="Cambria Math" panose="02040503050406030204" pitchFamily="18" charset="0"/>
                        </a:rPr>
                        <m:t>=</m:t>
                      </m:r>
                      <m:f>
                        <m:fPr>
                          <m:ctrlPr>
                            <a:rPr lang="sv-SE" b="0" i="1" smtClean="0">
                              <a:latin typeface="Cambria Math" panose="02040503050406030204" pitchFamily="18" charset="0"/>
                            </a:rPr>
                          </m:ctrlPr>
                        </m:fPr>
                        <m:num>
                          <m:r>
                            <a:rPr lang="sv-SE" b="0" i="1" smtClean="0">
                              <a:latin typeface="Cambria Math" panose="02040503050406030204" pitchFamily="18" charset="0"/>
                            </a:rPr>
                            <m:t>1</m:t>
                          </m:r>
                        </m:num>
                        <m:den>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𝑠</m:t>
                              </m:r>
                            </m:sub>
                          </m:sSub>
                        </m:den>
                      </m:f>
                      <m:d>
                        <m:dPr>
                          <m:ctrlPr>
                            <a:rPr lang="sv-SE" b="0" i="1" smtClean="0">
                              <a:latin typeface="Cambria Math" panose="02040503050406030204" pitchFamily="18" charset="0"/>
                            </a:rPr>
                          </m:ctrlPr>
                        </m:dPr>
                        <m:e>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r>
                            <a:rPr lang="sv-SE" b="0" i="1" smtClean="0">
                              <a:latin typeface="Cambria Math" panose="02040503050406030204" pitchFamily="18" charset="0"/>
                            </a:rPr>
                            <m:t>−</m:t>
                          </m:r>
                          <m:sSup>
                            <m:sSupPr>
                              <m:ctrlPr>
                                <a:rPr lang="sv-SE" b="0" i="1" smtClean="0">
                                  <a:latin typeface="Cambria Math" panose="02040503050406030204" pitchFamily="18" charset="0"/>
                                </a:rPr>
                              </m:ctrlPr>
                            </m:sSupPr>
                            <m:e>
                              <m:r>
                                <a:rPr lang="sv-SE" b="0" i="1" smtClean="0">
                                  <a:latin typeface="Cambria Math" panose="02040503050406030204" pitchFamily="18" charset="0"/>
                                </a:rPr>
                                <m:t>𝑧</m:t>
                              </m:r>
                            </m:e>
                            <m:sup>
                              <m:r>
                                <a:rPr lang="sv-SE" b="0" i="1" smtClean="0">
                                  <a:latin typeface="Cambria Math" panose="02040503050406030204" pitchFamily="18" charset="0"/>
                                </a:rPr>
                                <m:t>−1</m:t>
                              </m:r>
                            </m:sup>
                          </m:sSup>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e>
                      </m:d>
                      <m:r>
                        <a:rPr lang="sv-SE" b="0" i="1" smtClean="0">
                          <a:latin typeface="Cambria Math" panose="02040503050406030204" pitchFamily="18" charset="0"/>
                        </a:rPr>
                        <m:t>=</m:t>
                      </m:r>
                      <m:f>
                        <m:fPr>
                          <m:ctrlPr>
                            <a:rPr lang="sv-SE" b="0" i="1" smtClean="0">
                              <a:latin typeface="Cambria Math" panose="02040503050406030204" pitchFamily="18" charset="0"/>
                            </a:rPr>
                          </m:ctrlPr>
                        </m:fPr>
                        <m:num>
                          <m:r>
                            <a:rPr lang="sv-SE" b="0" i="1" smtClean="0">
                              <a:latin typeface="Cambria Math" panose="02040503050406030204" pitchFamily="18" charset="0"/>
                            </a:rPr>
                            <m:t>1−</m:t>
                          </m:r>
                          <m:sSup>
                            <m:sSupPr>
                              <m:ctrlPr>
                                <a:rPr lang="sv-SE" b="0" i="1" smtClean="0">
                                  <a:latin typeface="Cambria Math" panose="02040503050406030204" pitchFamily="18" charset="0"/>
                                </a:rPr>
                              </m:ctrlPr>
                            </m:sSupPr>
                            <m:e>
                              <m:r>
                                <a:rPr lang="sv-SE" b="0" i="1" smtClean="0">
                                  <a:latin typeface="Cambria Math" panose="02040503050406030204" pitchFamily="18" charset="0"/>
                                </a:rPr>
                                <m:t>𝑧</m:t>
                              </m:r>
                            </m:e>
                            <m:sup>
                              <m:r>
                                <a:rPr lang="sv-SE" b="0" i="1" smtClean="0">
                                  <a:latin typeface="Cambria Math" panose="02040503050406030204" pitchFamily="18" charset="0"/>
                                </a:rPr>
                                <m:t>−1</m:t>
                              </m:r>
                            </m:sup>
                          </m:sSup>
                        </m:num>
                        <m:den>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𝑠</m:t>
                              </m:r>
                            </m:sub>
                          </m:sSub>
                        </m:den>
                      </m:f>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r>
                        <a:rPr lang="sv-SE" b="0" i="1" smtClean="0">
                          <a:latin typeface="Cambria Math" panose="02040503050406030204" pitchFamily="18" charset="0"/>
                        </a:rPr>
                        <m:t>=</m:t>
                      </m:r>
                      <m:f>
                        <m:fPr>
                          <m:ctrlPr>
                            <a:rPr lang="sv-SE" b="0" i="1" smtClean="0">
                              <a:latin typeface="Cambria Math" panose="02040503050406030204" pitchFamily="18" charset="0"/>
                            </a:rPr>
                          </m:ctrlPr>
                        </m:fPr>
                        <m:num>
                          <m:r>
                            <a:rPr lang="sv-SE" b="0" i="1" smtClean="0">
                              <a:latin typeface="Cambria Math" panose="02040503050406030204" pitchFamily="18" charset="0"/>
                            </a:rPr>
                            <m:t>𝑧</m:t>
                          </m:r>
                          <m:r>
                            <a:rPr lang="sv-SE" b="0" i="1" smtClean="0">
                              <a:latin typeface="Cambria Math" panose="02040503050406030204" pitchFamily="18" charset="0"/>
                            </a:rPr>
                            <m:t>−1</m:t>
                          </m:r>
                        </m:num>
                        <m:den>
                          <m:r>
                            <a:rPr lang="sv-SE" b="0" i="1" smtClean="0">
                              <a:latin typeface="Cambria Math" panose="02040503050406030204" pitchFamily="18" charset="0"/>
                            </a:rPr>
                            <m:t>𝑧</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𝑠</m:t>
                              </m:r>
                            </m:sub>
                          </m:sSub>
                        </m:den>
                      </m:f>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oMath>
                  </m:oMathPara>
                </a14:m>
                <a:endParaRPr lang="en-GB" dirty="0"/>
              </a:p>
              <a:p>
                <a:r>
                  <a:rPr lang="en-GB" dirty="0"/>
                  <a:t>The derivative and integral term uses the Backward Euler realization for in the discrete domain</a:t>
                </a:r>
              </a:p>
              <a:p>
                <a:pPr/>
                <a14:m>
                  <m:oMathPara xmlns:m="http://schemas.openxmlformats.org/officeDocument/2006/math">
                    <m:oMathParaPr>
                      <m:jc m:val="centerGroup"/>
                    </m:oMathParaPr>
                    <m:oMath xmlns:m="http://schemas.openxmlformats.org/officeDocument/2006/math">
                      <m:f>
                        <m:fPr>
                          <m:ctrlPr>
                            <a:rPr lang="sv-SE" b="0" i="1" smtClean="0">
                              <a:latin typeface="Cambria Math" panose="02040503050406030204" pitchFamily="18" charset="0"/>
                            </a:rPr>
                          </m:ctrlPr>
                        </m:fPr>
                        <m:num>
                          <m:r>
                            <a:rPr lang="sv-SE" b="0" i="1" smtClean="0">
                              <a:latin typeface="Cambria Math" panose="02040503050406030204" pitchFamily="18" charset="0"/>
                            </a:rPr>
                            <m:t>𝑈</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num>
                        <m:den>
                          <m:r>
                            <a:rPr lang="sv-SE" b="0" i="1" smtClean="0">
                              <a:latin typeface="Cambria Math" panose="02040503050406030204" pitchFamily="18" charset="0"/>
                            </a:rPr>
                            <m:t>𝐸</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𝑧</m:t>
                              </m:r>
                            </m:e>
                          </m:d>
                        </m:den>
                      </m:f>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𝐾</m:t>
                          </m:r>
                        </m:e>
                        <m:sub>
                          <m:r>
                            <a:rPr lang="sv-SE" b="0" i="1" smtClean="0">
                              <a:latin typeface="Cambria Math" panose="02040503050406030204" pitchFamily="18" charset="0"/>
                            </a:rPr>
                            <m:t>𝑝</m:t>
                          </m:r>
                        </m:sub>
                      </m:sSub>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𝐾</m:t>
                          </m:r>
                        </m:e>
                        <m:sub>
                          <m:r>
                            <a:rPr lang="sv-SE" b="0" i="1" smtClean="0">
                              <a:latin typeface="Cambria Math" panose="02040503050406030204" pitchFamily="18" charset="0"/>
                            </a:rPr>
                            <m:t>𝑖</m:t>
                          </m:r>
                        </m:sub>
                      </m:sSub>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f>
                        <m:fPr>
                          <m:ctrlPr>
                            <a:rPr lang="sv-SE" i="1">
                              <a:latin typeface="Cambria Math" panose="02040503050406030204" pitchFamily="18" charset="0"/>
                            </a:rPr>
                          </m:ctrlPr>
                        </m:fPr>
                        <m:num>
                          <m:r>
                            <a:rPr lang="sv-SE" i="1">
                              <a:latin typeface="Cambria Math" panose="02040503050406030204" pitchFamily="18" charset="0"/>
                            </a:rPr>
                            <m:t>𝑧</m:t>
                          </m:r>
                        </m:num>
                        <m:den>
                          <m:r>
                            <a:rPr lang="sv-SE" i="1">
                              <a:latin typeface="Cambria Math" panose="02040503050406030204" pitchFamily="18" charset="0"/>
                            </a:rPr>
                            <m:t>𝑧</m:t>
                          </m:r>
                          <m:r>
                            <a:rPr lang="sv-SE" i="1">
                              <a:latin typeface="Cambria Math" panose="02040503050406030204" pitchFamily="18" charset="0"/>
                            </a:rPr>
                            <m:t>−1</m:t>
                          </m:r>
                        </m:den>
                      </m:f>
                      <m:r>
                        <a:rPr lang="sv-SE" b="0" i="1" smtClean="0">
                          <a:latin typeface="Cambria Math" panose="02040503050406030204" pitchFamily="18" charset="0"/>
                        </a:rPr>
                        <m:t>+</m:t>
                      </m:r>
                      <m:f>
                        <m:fPr>
                          <m:ctrlPr>
                            <a:rPr lang="sv-SE" i="1">
                              <a:latin typeface="Cambria Math" panose="02040503050406030204" pitchFamily="18" charset="0"/>
                            </a:rPr>
                          </m:ctrlPr>
                        </m:fPr>
                        <m:num>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𝑑</m:t>
                              </m:r>
                            </m:sub>
                          </m:sSub>
                        </m:num>
                        <m:den>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den>
                      </m:f>
                      <m:f>
                        <m:fPr>
                          <m:ctrlPr>
                            <a:rPr lang="sv-SE" i="1">
                              <a:latin typeface="Cambria Math" panose="02040503050406030204" pitchFamily="18" charset="0"/>
                            </a:rPr>
                          </m:ctrlPr>
                        </m:fPr>
                        <m:num>
                          <m:r>
                            <a:rPr lang="sv-SE" i="1">
                              <a:latin typeface="Cambria Math" panose="02040503050406030204" pitchFamily="18" charset="0"/>
                            </a:rPr>
                            <m:t>𝑧</m:t>
                          </m:r>
                          <m:r>
                            <a:rPr lang="sv-SE" i="1">
                              <a:latin typeface="Cambria Math" panose="02040503050406030204" pitchFamily="18" charset="0"/>
                            </a:rPr>
                            <m:t>−1</m:t>
                          </m:r>
                        </m:num>
                        <m:den>
                          <m:r>
                            <a:rPr lang="sv-SE" i="1">
                              <a:latin typeface="Cambria Math" panose="02040503050406030204" pitchFamily="18" charset="0"/>
                            </a:rPr>
                            <m:t>𝑧</m:t>
                          </m:r>
                        </m:den>
                      </m:f>
                    </m:oMath>
                    <m:oMath xmlns:m="http://schemas.openxmlformats.org/officeDocument/2006/math">
                      <m:f>
                        <m:fPr>
                          <m:ctrlPr>
                            <a:rPr lang="sv-SE" i="1">
                              <a:latin typeface="Cambria Math" panose="02040503050406030204" pitchFamily="18" charset="0"/>
                            </a:rPr>
                          </m:ctrlPr>
                        </m:fPr>
                        <m:num>
                          <m:r>
                            <a:rPr lang="sv-SE" i="1">
                              <a:latin typeface="Cambria Math" panose="02040503050406030204" pitchFamily="18" charset="0"/>
                            </a:rPr>
                            <m:t>𝑈</m:t>
                          </m:r>
                          <m:d>
                            <m:dPr>
                              <m:begChr m:val="["/>
                              <m:endChr m:val="]"/>
                              <m:ctrlPr>
                                <a:rPr lang="sv-SE" i="1">
                                  <a:latin typeface="Cambria Math" panose="02040503050406030204" pitchFamily="18" charset="0"/>
                                </a:rPr>
                              </m:ctrlPr>
                            </m:dPr>
                            <m:e>
                              <m:r>
                                <a:rPr lang="sv-SE" i="1">
                                  <a:latin typeface="Cambria Math" panose="02040503050406030204" pitchFamily="18" charset="0"/>
                                </a:rPr>
                                <m:t>𝑧</m:t>
                              </m:r>
                            </m:e>
                          </m:d>
                        </m:num>
                        <m:den>
                          <m:r>
                            <a:rPr lang="sv-SE" i="1">
                              <a:latin typeface="Cambria Math" panose="02040503050406030204" pitchFamily="18" charset="0"/>
                            </a:rPr>
                            <m:t>𝐸</m:t>
                          </m:r>
                          <m:d>
                            <m:dPr>
                              <m:begChr m:val="["/>
                              <m:endChr m:val="]"/>
                              <m:ctrlPr>
                                <a:rPr lang="sv-SE" i="1">
                                  <a:latin typeface="Cambria Math" panose="02040503050406030204" pitchFamily="18" charset="0"/>
                                </a:rPr>
                              </m:ctrlPr>
                            </m:dPr>
                            <m:e>
                              <m:r>
                                <a:rPr lang="sv-SE" i="1">
                                  <a:latin typeface="Cambria Math" panose="02040503050406030204" pitchFamily="18" charset="0"/>
                                </a:rPr>
                                <m:t>𝑧</m:t>
                              </m:r>
                            </m:e>
                          </m:d>
                        </m:den>
                      </m:f>
                      <m:r>
                        <a:rPr lang="sv-SE" i="1">
                          <a:latin typeface="Cambria Math" panose="02040503050406030204" pitchFamily="18" charset="0"/>
                        </a:rPr>
                        <m:t>=</m:t>
                      </m:r>
                      <m:f>
                        <m:fPr>
                          <m:ctrlPr>
                            <a:rPr lang="sv-SE" i="1" smtClean="0">
                              <a:latin typeface="Cambria Math" panose="02040503050406030204" pitchFamily="18" charset="0"/>
                            </a:rPr>
                          </m:ctrlPr>
                        </m:fPr>
                        <m:num>
                          <m:d>
                            <m:dPr>
                              <m:ctrlPr>
                                <a:rPr lang="sv-SE" i="1" smtClean="0">
                                  <a:latin typeface="Cambria Math" panose="02040503050406030204" pitchFamily="18" charset="0"/>
                                </a:rPr>
                              </m:ctrlPr>
                            </m:dPr>
                            <m:e>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𝑝</m:t>
                                  </m:r>
                                </m:sub>
                              </m:sSub>
                              <m:r>
                                <a:rPr lang="sv-SE" i="1">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𝑖</m:t>
                                  </m:r>
                                </m:sub>
                              </m:sSub>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r>
                                <a:rPr lang="sv-SE" i="1">
                                  <a:latin typeface="Cambria Math" panose="02040503050406030204" pitchFamily="18" charset="0"/>
                                </a:rPr>
                                <m:t>−</m:t>
                              </m:r>
                              <m:f>
                                <m:fPr>
                                  <m:ctrlPr>
                                    <a:rPr lang="sv-SE" i="1">
                                      <a:latin typeface="Cambria Math" panose="02040503050406030204" pitchFamily="18" charset="0"/>
                                    </a:rPr>
                                  </m:ctrlPr>
                                </m:fPr>
                                <m:num>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𝑑</m:t>
                                      </m:r>
                                    </m:sub>
                                  </m:sSub>
                                </m:num>
                                <m:den>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den>
                              </m:f>
                            </m:e>
                          </m:d>
                          <m:r>
                            <a:rPr lang="sv-SE" i="1">
                              <a:latin typeface="Cambria Math" panose="02040503050406030204" pitchFamily="18" charset="0"/>
                            </a:rPr>
                            <m:t> −</m:t>
                          </m:r>
                          <m:sSup>
                            <m:sSupPr>
                              <m:ctrlPr>
                                <a:rPr lang="sv-SE" i="1">
                                  <a:latin typeface="Cambria Math" panose="02040503050406030204" pitchFamily="18" charset="0"/>
                                </a:rPr>
                              </m:ctrlPr>
                            </m:sSupPr>
                            <m:e>
                              <m:r>
                                <a:rPr lang="sv-SE" i="1">
                                  <a:latin typeface="Cambria Math" panose="02040503050406030204" pitchFamily="18" charset="0"/>
                                </a:rPr>
                                <m:t>𝑧</m:t>
                              </m:r>
                            </m:e>
                            <m:sup>
                              <m:r>
                                <a:rPr lang="sv-SE" b="0" i="1" smtClean="0">
                                  <a:latin typeface="Cambria Math" panose="02040503050406030204" pitchFamily="18" charset="0"/>
                                </a:rPr>
                                <m:t>−</m:t>
                              </m:r>
                              <m:r>
                                <a:rPr lang="sv-SE" i="1">
                                  <a:latin typeface="Cambria Math" panose="02040503050406030204" pitchFamily="18" charset="0"/>
                                </a:rPr>
                                <m:t>1</m:t>
                              </m:r>
                            </m:sup>
                          </m:sSup>
                          <m:d>
                            <m:dPr>
                              <m:ctrlPr>
                                <a:rPr lang="sv-SE" i="1">
                                  <a:latin typeface="Cambria Math" panose="02040503050406030204" pitchFamily="18" charset="0"/>
                                </a:rPr>
                              </m:ctrlPr>
                            </m:dPr>
                            <m:e>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𝑃</m:t>
                                  </m:r>
                                </m:sub>
                              </m:sSub>
                              <m:r>
                                <a:rPr lang="sv-SE" i="1">
                                  <a:latin typeface="Cambria Math" panose="02040503050406030204" pitchFamily="18" charset="0"/>
                                </a:rPr>
                                <m:t>+</m:t>
                              </m:r>
                              <m:f>
                                <m:fPr>
                                  <m:ctrlPr>
                                    <a:rPr lang="sv-SE" i="1">
                                      <a:latin typeface="Cambria Math" panose="02040503050406030204" pitchFamily="18" charset="0"/>
                                    </a:rPr>
                                  </m:ctrlPr>
                                </m:fPr>
                                <m:num>
                                  <m:r>
                                    <a:rPr lang="sv-SE" i="1">
                                      <a:latin typeface="Cambria Math" panose="02040503050406030204" pitchFamily="18" charset="0"/>
                                    </a:rPr>
                                    <m:t>2</m:t>
                                  </m:r>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𝑑</m:t>
                                      </m:r>
                                    </m:sub>
                                  </m:sSub>
                                </m:num>
                                <m:den>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𝑠</m:t>
                                      </m:r>
                                    </m:sub>
                                  </m:sSub>
                                </m:den>
                              </m:f>
                            </m:e>
                          </m:d>
                          <m:r>
                            <a:rPr lang="sv-SE" i="1">
                              <a:latin typeface="Cambria Math" panose="02040503050406030204" pitchFamily="18" charset="0"/>
                            </a:rPr>
                            <m:t>+</m:t>
                          </m:r>
                          <m:sSup>
                            <m:sSupPr>
                              <m:ctrlPr>
                                <a:rPr lang="sv-SE" i="1">
                                  <a:latin typeface="Cambria Math" panose="02040503050406030204" pitchFamily="18" charset="0"/>
                                </a:rPr>
                              </m:ctrlPr>
                            </m:sSupPr>
                            <m:e>
                              <m:r>
                                <a:rPr lang="sv-SE" i="1">
                                  <a:latin typeface="Cambria Math" panose="02040503050406030204" pitchFamily="18" charset="0"/>
                                </a:rPr>
                                <m:t>𝑧</m:t>
                              </m:r>
                            </m:e>
                            <m:sup>
                              <m:r>
                                <a:rPr lang="sv-SE" i="1">
                                  <a:latin typeface="Cambria Math" panose="02040503050406030204" pitchFamily="18" charset="0"/>
                                </a:rPr>
                                <m:t>−2</m:t>
                              </m:r>
                            </m:sup>
                          </m:sSup>
                          <m:f>
                            <m:fPr>
                              <m:ctrlPr>
                                <a:rPr lang="sv-SE" i="1">
                                  <a:latin typeface="Cambria Math" panose="02040503050406030204" pitchFamily="18" charset="0"/>
                                </a:rPr>
                              </m:ctrlPr>
                            </m:fPr>
                            <m:num>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𝑑</m:t>
                                  </m:r>
                                </m:sub>
                              </m:sSub>
                            </m:num>
                            <m:den>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den>
                          </m:f>
                        </m:num>
                        <m:den>
                          <m:r>
                            <a:rPr lang="sv-SE" b="0" i="1" smtClean="0">
                              <a:latin typeface="Cambria Math" panose="02040503050406030204" pitchFamily="18" charset="0"/>
                            </a:rPr>
                            <m:t>1−</m:t>
                          </m:r>
                          <m:sSup>
                            <m:sSupPr>
                              <m:ctrlPr>
                                <a:rPr lang="sv-SE" b="0" i="1" smtClean="0">
                                  <a:latin typeface="Cambria Math" panose="02040503050406030204" pitchFamily="18" charset="0"/>
                                </a:rPr>
                              </m:ctrlPr>
                            </m:sSupPr>
                            <m:e>
                              <m:r>
                                <a:rPr lang="sv-SE" b="0" i="1" smtClean="0">
                                  <a:latin typeface="Cambria Math" panose="02040503050406030204" pitchFamily="18" charset="0"/>
                                </a:rPr>
                                <m:t>𝑧</m:t>
                              </m:r>
                            </m:e>
                            <m:sup>
                              <m:r>
                                <a:rPr lang="sv-SE" b="0" i="1" smtClean="0">
                                  <a:latin typeface="Cambria Math" panose="02040503050406030204" pitchFamily="18" charset="0"/>
                                </a:rPr>
                                <m:t>−1</m:t>
                              </m:r>
                            </m:sup>
                          </m:sSup>
                        </m:den>
                      </m:f>
                    </m:oMath>
                  </m:oMathPara>
                </a14:m>
                <a:endParaRPr lang="en-GB" dirty="0"/>
              </a:p>
              <a:p>
                <a:endParaRPr lang="en-GB"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latin typeface="Cambria Math" panose="02040503050406030204" pitchFamily="18" charset="0"/>
                  </a:rPr>
                  <a:t>General representation </a:t>
                </a:r>
                <a:r>
                  <a:rPr lang="sv-SE" b="0" i="1" dirty="0" err="1">
                    <a:latin typeface="Cambria Math" panose="02040503050406030204" pitchFamily="18" charset="0"/>
                  </a:rPr>
                  <a:t>of</a:t>
                </a:r>
                <a:r>
                  <a:rPr lang="sv-SE" b="0" i="1" dirty="0">
                    <a:latin typeface="Cambria Math" panose="02040503050406030204" pitchFamily="18" charset="0"/>
                  </a:rPr>
                  <a:t> the output u </a:t>
                </a:r>
                <a:r>
                  <a:rPr lang="sv-SE" b="0" i="1" dirty="0" err="1">
                    <a:latin typeface="Cambria Math" panose="02040503050406030204" pitchFamily="18" charset="0"/>
                  </a:rPr>
                  <a:t>function</a:t>
                </a:r>
                <a:r>
                  <a:rPr lang="sv-SE" b="0" i="1" dirty="0">
                    <a:latin typeface="Cambria Math" panose="02040503050406030204" pitchFamily="18" charset="0"/>
                  </a:rPr>
                  <a:t> in </a:t>
                </a:r>
                <a:r>
                  <a:rPr lang="sv-SE" b="0" i="1" dirty="0" err="1">
                    <a:latin typeface="Cambria Math" panose="02040503050406030204" pitchFamily="18" charset="0"/>
                  </a:rPr>
                  <a:t>discrete</a:t>
                </a:r>
                <a:r>
                  <a:rPr lang="sv-SE" b="0" i="1" dirty="0">
                    <a:latin typeface="Cambria Math" panose="02040503050406030204" pitchFamily="18" charset="0"/>
                  </a:rPr>
                  <a:t> </a:t>
                </a:r>
                <a:r>
                  <a:rPr lang="sv-SE" b="0" i="1" dirty="0" err="1">
                    <a:latin typeface="Cambria Math" panose="02040503050406030204" pitchFamily="18" charset="0"/>
                  </a:rPr>
                  <a:t>time</a:t>
                </a:r>
                <a:r>
                  <a:rPr lang="sv-SE" b="0" i="1" dirty="0">
                    <a:latin typeface="Cambria Math" panose="020405030504060302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latin typeface="Cambria Math" panose="02040503050406030204" pitchFamily="18" charset="0"/>
                  </a:rPr>
                  <a:t>𝑢[𝑘]=𝑢_𝑝 [𝑘]+𝑢_𝑖 [𝑘]+𝑢_𝑑 [𝑘]</a:t>
                </a:r>
                <a:endParaRPr lang="sv-SE" b="0" i="1" dirty="0">
                  <a:latin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1" dirty="0">
                    <a:latin typeface="Cambria Math" panose="02040503050406030204" pitchFamily="18" charset="0"/>
                  </a:rPr>
                  <a:t>Z transform for </a:t>
                </a:r>
                <a:r>
                  <a:rPr lang="sv-SE" b="0" i="1" dirty="0" err="1">
                    <a:latin typeface="Cambria Math" panose="02040503050406030204" pitchFamily="18" charset="0"/>
                  </a:rPr>
                  <a:t>each</a:t>
                </a:r>
                <a:r>
                  <a:rPr lang="sv-SE" b="0" i="1" dirty="0">
                    <a:latin typeface="Cambria Math" panose="02040503050406030204" pitchFamily="18" charset="0"/>
                  </a:rPr>
                  <a:t> term </a:t>
                </a:r>
                <a:r>
                  <a:rPr lang="sv-SE" b="0" i="1" dirty="0" err="1">
                    <a:latin typeface="Cambria Math" panose="02040503050406030204" pitchFamily="18" charset="0"/>
                  </a:rPr>
                  <a:t>of</a:t>
                </a:r>
                <a:r>
                  <a:rPr lang="sv-SE" b="0" i="1" dirty="0">
                    <a:latin typeface="Cambria Math" panose="02040503050406030204" pitchFamily="18" charset="0"/>
                  </a:rPr>
                  <a:t> the output u</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a:latin typeface="Cambria Math" panose="02040503050406030204" pitchFamily="18" charset="0"/>
                  </a:rPr>
                  <a:t>𝑈_𝑝 [𝑧]=𝐸[𝑧]</a:t>
                </a:r>
                <a:br>
                  <a:rPr lang="sv-SE" b="0" i="1" dirty="0">
                    <a:latin typeface="Cambria Math" panose="02040503050406030204" pitchFamily="18" charset="0"/>
                  </a:rPr>
                </a:br>
                <a:r>
                  <a:rPr lang="sv-SE" b="0" i="0">
                    <a:latin typeface="Cambria Math" panose="02040503050406030204" pitchFamily="18" charset="0"/>
                  </a:rPr>
                  <a:t>𝑈_𝑖 [𝑧]=(</a:t>
                </a:r>
                <a:r>
                  <a:rPr lang="sv-SE" i="0">
                    <a:latin typeface="Cambria Math" panose="02040503050406030204" pitchFamily="18" charset="0"/>
                  </a:rPr>
                  <a:t>𝑧^(−1) 𝑈_𝑖 [𝑧]+</a:t>
                </a:r>
                <a:r>
                  <a:rPr lang="sv-SE" b="0" i="0">
                    <a:latin typeface="Cambria Math" panose="02040503050406030204" pitchFamily="18" charset="0"/>
                  </a:rPr>
                  <a:t>𝐸[𝑧] 𝑇_𝑠 )=1/((1−𝑧^(−1) ) ) 𝑇_𝑆 𝐸[𝑧]=𝑇_𝑆  𝑧/(𝑧−1) 𝐸[𝑧]</a:t>
                </a:r>
                <a:br>
                  <a:rPr lang="sv-SE" b="0" i="1" dirty="0">
                    <a:latin typeface="Cambria Math" panose="02040503050406030204" pitchFamily="18" charset="0"/>
                  </a:rPr>
                </a:br>
                <a:r>
                  <a:rPr lang="sv-SE" b="0" i="0">
                    <a:latin typeface="Cambria Math" panose="02040503050406030204" pitchFamily="18" charset="0"/>
                  </a:rPr>
                  <a:t>𝑈_𝑑 [𝑧]=1/𝑇_𝑠  (𝐸[𝑧]−𝑧^(−1) 𝐸[𝑧])=(1−𝑧^(−1))/𝑇_𝑠  𝐸[𝑧]=(𝑧−1)/(𝑧𝑇_𝑠 ) 𝐸[𝑧]</a:t>
                </a:r>
                <a:endParaRPr lang="en-GB" dirty="0"/>
              </a:p>
              <a:p>
                <a:r>
                  <a:rPr lang="en-GB" dirty="0"/>
                  <a:t>The derivative and integral term uses the Backward Euler realization for in the discrete domain</a:t>
                </a:r>
              </a:p>
              <a:p>
                <a:r>
                  <a:rPr lang="sv-SE" b="0" i="0">
                    <a:latin typeface="Cambria Math" panose="02040503050406030204" pitchFamily="18" charset="0"/>
                  </a:rPr>
                  <a:t>𝑈[𝑧]/𝐸[𝑧] =𝐾_𝑝+𝐾_𝑖 </a:t>
                </a:r>
                <a:r>
                  <a:rPr lang="sv-SE" i="0">
                    <a:latin typeface="Cambria Math" panose="02040503050406030204" pitchFamily="18" charset="0"/>
                  </a:rPr>
                  <a:t>𝑇_𝑆  𝑧/(𝑧−1)</a:t>
                </a:r>
                <a:r>
                  <a:rPr lang="sv-SE" b="0" i="0">
                    <a:latin typeface="Cambria Math" panose="02040503050406030204" pitchFamily="18" charset="0"/>
                  </a:rPr>
                  <a:t>+</a:t>
                </a:r>
                <a:r>
                  <a:rPr lang="sv-SE" i="0">
                    <a:latin typeface="Cambria Math" panose="02040503050406030204" pitchFamily="18" charset="0"/>
                  </a:rPr>
                  <a:t>𝐾_𝑑/𝑇_𝑆   (𝑧−1)/𝑧</a:t>
                </a:r>
                <a:br>
                  <a:rPr lang="sv-SE" i="1" dirty="0">
                    <a:latin typeface="Cambria Math" panose="02040503050406030204" pitchFamily="18" charset="0"/>
                  </a:rPr>
                </a:br>
                <a:r>
                  <a:rPr lang="sv-SE" i="0">
                    <a:latin typeface="Cambria Math" panose="02040503050406030204" pitchFamily="18" charset="0"/>
                  </a:rPr>
                  <a:t>𝑈[𝑧]/𝐸[𝑧] =((𝐾_𝑝+𝐾_𝑖 𝑇_𝑆−𝐾_𝑑/𝑇_𝑆 )  −𝑧^(</a:t>
                </a:r>
                <a:r>
                  <a:rPr lang="sv-SE" b="0" i="0">
                    <a:latin typeface="Cambria Math" panose="02040503050406030204" pitchFamily="18" charset="0"/>
                  </a:rPr>
                  <a:t>−</a:t>
                </a:r>
                <a:r>
                  <a:rPr lang="sv-SE" i="0">
                    <a:latin typeface="Cambria Math" panose="02040503050406030204" pitchFamily="18" charset="0"/>
                  </a:rPr>
                  <a:t>1) (𝐾_𝑃+(2𝐾_𝑑)/𝑇_𝑠 )+𝑧^(−2)  𝐾_𝑑/𝑇_𝑆 )/(</a:t>
                </a:r>
                <a:r>
                  <a:rPr lang="sv-SE" b="0" i="0">
                    <a:latin typeface="Cambria Math" panose="02040503050406030204" pitchFamily="18" charset="0"/>
                  </a:rPr>
                  <a:t>1−𝑧^(−1) )</a:t>
                </a:r>
                <a:endParaRPr lang="en-GB" dirty="0"/>
              </a:p>
              <a:p>
                <a:endParaRPr lang="en-GB" dirty="0"/>
              </a:p>
            </p:txBody>
          </p:sp>
        </mc:Fallback>
      </mc:AlternateContent>
      <p:sp>
        <p:nvSpPr>
          <p:cNvPr id="4" name="Slide Number Placeholder 3"/>
          <p:cNvSpPr>
            <a:spLocks noGrp="1"/>
          </p:cNvSpPr>
          <p:nvPr>
            <p:ph type="sldNum" sz="quarter" idx="5"/>
          </p:nvPr>
        </p:nvSpPr>
        <p:spPr/>
        <p:txBody>
          <a:bodyPr/>
          <a:lstStyle/>
          <a:p>
            <a:fld id="{8241F5DC-E62E-1741-B9C7-0404885C399A}" type="slidenum">
              <a:rPr lang="sv-SE" smtClean="0"/>
              <a:t>7</a:t>
            </a:fld>
            <a:endParaRPr lang="sv-SE"/>
          </a:p>
        </p:txBody>
      </p:sp>
    </p:spTree>
    <p:extLst>
      <p:ext uri="{BB962C8B-B14F-4D97-AF65-F5344CB8AC3E}">
        <p14:creationId xmlns:p14="http://schemas.microsoft.com/office/powerpoint/2010/main" val="2303940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41F5DC-E62E-1741-B9C7-0404885C399A}" type="slidenum">
              <a:rPr lang="sv-SE" smtClean="0"/>
              <a:t>8</a:t>
            </a:fld>
            <a:endParaRPr lang="sv-SE"/>
          </a:p>
        </p:txBody>
      </p:sp>
    </p:spTree>
    <p:extLst>
      <p:ext uri="{BB962C8B-B14F-4D97-AF65-F5344CB8AC3E}">
        <p14:creationId xmlns:p14="http://schemas.microsoft.com/office/powerpoint/2010/main" val="2223996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8241F5DC-E62E-1741-B9C7-0404885C399A}" type="slidenum">
              <a:rPr lang="sv-SE" smtClean="0"/>
              <a:t>9</a:t>
            </a:fld>
            <a:endParaRPr lang="sv-SE"/>
          </a:p>
        </p:txBody>
      </p:sp>
    </p:spTree>
    <p:extLst>
      <p:ext uri="{BB962C8B-B14F-4D97-AF65-F5344CB8AC3E}">
        <p14:creationId xmlns:p14="http://schemas.microsoft.com/office/powerpoint/2010/main" val="1240669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8241F5DC-E62E-1741-B9C7-0404885C399A}" type="slidenum">
              <a:rPr lang="sv-SE" smtClean="0"/>
              <a:t>12</a:t>
            </a:fld>
            <a:endParaRPr lang="sv-SE"/>
          </a:p>
        </p:txBody>
      </p:sp>
    </p:spTree>
    <p:extLst>
      <p:ext uri="{BB962C8B-B14F-4D97-AF65-F5344CB8AC3E}">
        <p14:creationId xmlns:p14="http://schemas.microsoft.com/office/powerpoint/2010/main" val="5972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8241F5DC-E62E-1741-B9C7-0404885C399A}" type="slidenum">
              <a:rPr lang="sv-SE" smtClean="0"/>
              <a:t>18</a:t>
            </a:fld>
            <a:endParaRPr lang="sv-SE"/>
          </a:p>
        </p:txBody>
      </p:sp>
    </p:spTree>
    <p:extLst>
      <p:ext uri="{BB962C8B-B14F-4D97-AF65-F5344CB8AC3E}">
        <p14:creationId xmlns:p14="http://schemas.microsoft.com/office/powerpoint/2010/main" val="3787534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title with image">
    <p:bg>
      <p:bgPr>
        <a:solidFill>
          <a:schemeClr val="tx1"/>
        </a:solidFill>
        <a:effectLst/>
      </p:bgPr>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529DF94E-7FFF-494A-BAA0-214AB05003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9" name="Bildobjekt 8">
            <a:extLst>
              <a:ext uri="{FF2B5EF4-FFF2-40B4-BE49-F238E27FC236}">
                <a16:creationId xmlns:a16="http://schemas.microsoft.com/office/drawing/2014/main" id="{9597E56A-6611-0C46-897E-0D1B00E9F21F}"/>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3151510" y="1944894"/>
            <a:ext cx="5888981" cy="1988525"/>
          </a:xfrm>
          <a:prstGeom prst="rect">
            <a:avLst/>
          </a:prstGeom>
        </p:spPr>
      </p:pic>
      <p:sp>
        <p:nvSpPr>
          <p:cNvPr id="12" name="Rubrik 11">
            <a:extLst>
              <a:ext uri="{FF2B5EF4-FFF2-40B4-BE49-F238E27FC236}">
                <a16:creationId xmlns:a16="http://schemas.microsoft.com/office/drawing/2014/main" id="{A9B53288-F758-3E4E-AE32-84B959CB37FA}"/>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sp>
        <p:nvSpPr>
          <p:cNvPr id="3" name="Platshållare för text 2">
            <a:extLst>
              <a:ext uri="{FF2B5EF4-FFF2-40B4-BE49-F238E27FC236}">
                <a16:creationId xmlns:a16="http://schemas.microsoft.com/office/drawing/2014/main" id="{CD1E984F-C848-8F4D-A99F-B3BE48DF6661}"/>
              </a:ext>
            </a:extLst>
          </p:cNvPr>
          <p:cNvSpPr>
            <a:spLocks noGrp="1"/>
          </p:cNvSpPr>
          <p:nvPr>
            <p:ph type="body" sz="quarter" idx="10"/>
          </p:nvPr>
        </p:nvSpPr>
        <p:spPr>
          <a:xfrm>
            <a:off x="2136775" y="4317534"/>
            <a:ext cx="7918450" cy="660400"/>
          </a:xfrm>
        </p:spPr>
        <p:txBody>
          <a:bodyPr>
            <a:normAutofit/>
          </a:bodyPr>
          <a:lstStyle>
            <a:lvl1pPr marL="0" indent="0" algn="ctr">
              <a:buNone/>
              <a:defRPr sz="1800" b="1"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4025868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list+image1c">
    <p:bg>
      <p:bgPr>
        <a:solidFill>
          <a:schemeClr val="tx2"/>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1" y="0"/>
            <a:ext cx="7608887" cy="6858000"/>
          </a:xfrm>
          <a:solidFill>
            <a:schemeClr val="bg1"/>
          </a:solidFill>
        </p:spPr>
        <p:txBody>
          <a:bodyPr/>
          <a:lstStyle/>
          <a:p>
            <a:r>
              <a:rPr lang="en-GB" noProof="0"/>
              <a:t>Click icon to add picture</a:t>
            </a:r>
          </a:p>
        </p:txBody>
      </p:sp>
      <p:sp>
        <p:nvSpPr>
          <p:cNvPr id="13" name="Platshållare för text 3">
            <a:extLst>
              <a:ext uri="{FF2B5EF4-FFF2-40B4-BE49-F238E27FC236}">
                <a16:creationId xmlns:a16="http://schemas.microsoft.com/office/drawing/2014/main" id="{4B6B6AD2-ED26-AB44-931E-6F5B9431882E}"/>
              </a:ext>
            </a:extLst>
          </p:cNvPr>
          <p:cNvSpPr>
            <a:spLocks noGrp="1"/>
          </p:cNvSpPr>
          <p:nvPr>
            <p:ph type="body" sz="quarter" idx="12" hasCustomPrompt="1"/>
          </p:nvPr>
        </p:nvSpPr>
        <p:spPr>
          <a:xfrm>
            <a:off x="8050563"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7" name="Rubrik 1">
            <a:extLst>
              <a:ext uri="{FF2B5EF4-FFF2-40B4-BE49-F238E27FC236}">
                <a16:creationId xmlns:a16="http://schemas.microsoft.com/office/drawing/2014/main" id="{ADEC7A8F-7893-1741-9B5B-0CFA050AFFE4}"/>
              </a:ext>
            </a:extLst>
          </p:cNvPr>
          <p:cNvSpPr>
            <a:spLocks noGrp="1"/>
          </p:cNvSpPr>
          <p:nvPr>
            <p:ph type="title" hasCustomPrompt="1"/>
          </p:nvPr>
        </p:nvSpPr>
        <p:spPr>
          <a:xfrm>
            <a:off x="8050563"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pic>
        <p:nvPicPr>
          <p:cNvPr id="9" name="Bildobjekt 8">
            <a:extLst>
              <a:ext uri="{FF2B5EF4-FFF2-40B4-BE49-F238E27FC236}">
                <a16:creationId xmlns:a16="http://schemas.microsoft.com/office/drawing/2014/main" id="{AF1664AF-EF34-974A-BE10-B22FFE6F343D}"/>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3065"/>
            <a:ext cx="1077912" cy="358081"/>
          </a:xfrm>
          <a:prstGeom prst="rect">
            <a:avLst/>
          </a:prstGeom>
        </p:spPr>
      </p:pic>
      <p:sp>
        <p:nvSpPr>
          <p:cNvPr id="10" name="Platshållare för text 3">
            <a:extLst>
              <a:ext uri="{FF2B5EF4-FFF2-40B4-BE49-F238E27FC236}">
                <a16:creationId xmlns:a16="http://schemas.microsoft.com/office/drawing/2014/main" id="{11ED6CE4-25B7-7A4A-B764-4AC9858FF525}"/>
              </a:ext>
            </a:extLst>
          </p:cNvPr>
          <p:cNvSpPr>
            <a:spLocks noGrp="1"/>
          </p:cNvSpPr>
          <p:nvPr>
            <p:ph type="body" sz="quarter" idx="14" hasCustomPrompt="1"/>
          </p:nvPr>
        </p:nvSpPr>
        <p:spPr>
          <a:xfrm>
            <a:off x="7843840" y="6131296"/>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691873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image2a">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endParaRPr lang="en-GB" noProof="0" dirty="0"/>
          </a:p>
        </p:txBody>
      </p:sp>
      <p:pic>
        <p:nvPicPr>
          <p:cNvPr id="8" name="Bildobjekt 7">
            <a:extLst>
              <a:ext uri="{FF2B5EF4-FFF2-40B4-BE49-F238E27FC236}">
                <a16:creationId xmlns:a16="http://schemas.microsoft.com/office/drawing/2014/main" id="{4FF3E3F9-9F48-264B-8620-DD3196638F00}"/>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
        <p:nvSpPr>
          <p:cNvPr id="9" name="Platshållare för text 3">
            <a:extLst>
              <a:ext uri="{FF2B5EF4-FFF2-40B4-BE49-F238E27FC236}">
                <a16:creationId xmlns:a16="http://schemas.microsoft.com/office/drawing/2014/main" id="{982786DB-3388-0E4C-8FF0-A178807516B9}"/>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158084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image2b">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baseline="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p>
        </p:txBody>
      </p:sp>
      <p:sp>
        <p:nvSpPr>
          <p:cNvPr id="7" name="Platshållare för text 3">
            <a:extLst>
              <a:ext uri="{FF2B5EF4-FFF2-40B4-BE49-F238E27FC236}">
                <a16:creationId xmlns:a16="http://schemas.microsoft.com/office/drawing/2014/main" id="{9128CADB-C3B8-F847-AFA7-DCFD1D1E64EA}"/>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9" name="Bildobjekt 8">
            <a:extLst>
              <a:ext uri="{FF2B5EF4-FFF2-40B4-BE49-F238E27FC236}">
                <a16:creationId xmlns:a16="http://schemas.microsoft.com/office/drawing/2014/main" id="{5459CC79-F6F8-1A45-8038-41AA5DB55EF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4088402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list+image2a">
    <p:bg>
      <p:bgPr>
        <a:solidFill>
          <a:schemeClr val="tx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pic>
        <p:nvPicPr>
          <p:cNvPr id="9" name="Bildobjekt 8">
            <a:extLst>
              <a:ext uri="{FF2B5EF4-FFF2-40B4-BE49-F238E27FC236}">
                <a16:creationId xmlns:a16="http://schemas.microsoft.com/office/drawing/2014/main" id="{3CCCCD5A-18DF-904F-94B3-DDD03830A62F}"/>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
        <p:nvSpPr>
          <p:cNvPr id="10" name="Platshållare för text 3">
            <a:extLst>
              <a:ext uri="{FF2B5EF4-FFF2-40B4-BE49-F238E27FC236}">
                <a16:creationId xmlns:a16="http://schemas.microsoft.com/office/drawing/2014/main" id="{B4C6163D-BC6B-0340-8BAC-A4608E80211E}"/>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2945546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list+image2b">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baseline="0">
                <a:solidFill>
                  <a:schemeClr val="tx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9" name="Platshållare för text 3">
            <a:extLst>
              <a:ext uri="{FF2B5EF4-FFF2-40B4-BE49-F238E27FC236}">
                <a16:creationId xmlns:a16="http://schemas.microsoft.com/office/drawing/2014/main" id="{58AD3F8A-4843-B649-BC83-D4C5BD1BF003}"/>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10" name="Bildobjekt 9">
            <a:extLst>
              <a:ext uri="{FF2B5EF4-FFF2-40B4-BE49-F238E27FC236}">
                <a16:creationId xmlns:a16="http://schemas.microsoft.com/office/drawing/2014/main" id="{F7C9C4B1-9724-C441-B3F5-B5F27E172C6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3187084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list+image2c">
    <p:bg>
      <p:bgPr>
        <a:solidFill>
          <a:schemeClr val="tx1"/>
        </a:solidFill>
        <a:effectLst/>
      </p:bgPr>
    </p:bg>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1" y="0"/>
            <a:ext cx="7608887" cy="6858000"/>
          </a:xfrm>
          <a:solidFill>
            <a:schemeClr val="bg1"/>
          </a:solidFill>
        </p:spPr>
        <p:txBody>
          <a:bodyPr/>
          <a:lstStyle/>
          <a:p>
            <a:r>
              <a:rPr lang="en-GB" noProof="0"/>
              <a:t>Click icon to add picture</a:t>
            </a:r>
          </a:p>
        </p:txBody>
      </p:sp>
      <p:sp>
        <p:nvSpPr>
          <p:cNvPr id="13" name="Platshållare för text 3">
            <a:extLst>
              <a:ext uri="{FF2B5EF4-FFF2-40B4-BE49-F238E27FC236}">
                <a16:creationId xmlns:a16="http://schemas.microsoft.com/office/drawing/2014/main" id="{4B6B6AD2-ED26-AB44-931E-6F5B9431882E}"/>
              </a:ext>
            </a:extLst>
          </p:cNvPr>
          <p:cNvSpPr>
            <a:spLocks noGrp="1"/>
          </p:cNvSpPr>
          <p:nvPr>
            <p:ph type="body" sz="quarter" idx="12" hasCustomPrompt="1"/>
          </p:nvPr>
        </p:nvSpPr>
        <p:spPr>
          <a:xfrm>
            <a:off x="8050563"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7" name="Rubrik 1">
            <a:extLst>
              <a:ext uri="{FF2B5EF4-FFF2-40B4-BE49-F238E27FC236}">
                <a16:creationId xmlns:a16="http://schemas.microsoft.com/office/drawing/2014/main" id="{ADEC7A8F-7893-1741-9B5B-0CFA050AFFE4}"/>
              </a:ext>
            </a:extLst>
          </p:cNvPr>
          <p:cNvSpPr>
            <a:spLocks noGrp="1"/>
          </p:cNvSpPr>
          <p:nvPr>
            <p:ph type="title" hasCustomPrompt="1"/>
          </p:nvPr>
        </p:nvSpPr>
        <p:spPr>
          <a:xfrm>
            <a:off x="8050563"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pic>
        <p:nvPicPr>
          <p:cNvPr id="9" name="Bildobjekt 8">
            <a:extLst>
              <a:ext uri="{FF2B5EF4-FFF2-40B4-BE49-F238E27FC236}">
                <a16:creationId xmlns:a16="http://schemas.microsoft.com/office/drawing/2014/main" id="{F4A948CD-2C31-FF47-ADAB-46F8B040AFFB}"/>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3065"/>
            <a:ext cx="1077912" cy="358081"/>
          </a:xfrm>
          <a:prstGeom prst="rect">
            <a:avLst/>
          </a:prstGeom>
        </p:spPr>
      </p:pic>
      <p:sp>
        <p:nvSpPr>
          <p:cNvPr id="10" name="Platshållare för text 3">
            <a:extLst>
              <a:ext uri="{FF2B5EF4-FFF2-40B4-BE49-F238E27FC236}">
                <a16:creationId xmlns:a16="http://schemas.microsoft.com/office/drawing/2014/main" id="{7A4A0B93-A713-A441-B889-4A536ADB01C1}"/>
              </a:ext>
            </a:extLst>
          </p:cNvPr>
          <p:cNvSpPr>
            <a:spLocks noGrp="1"/>
          </p:cNvSpPr>
          <p:nvPr>
            <p:ph type="body" sz="quarter" idx="14" hasCustomPrompt="1"/>
          </p:nvPr>
        </p:nvSpPr>
        <p:spPr>
          <a:xfrm>
            <a:off x="7843840" y="6131296"/>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684368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images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33600" y="662400"/>
            <a:ext cx="4964400" cy="895630"/>
          </a:xfrm>
        </p:spPr>
        <p:txBody>
          <a:bodyPr wrap="square" anchor="t"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r>
              <a:rPr lang="en-GB" noProof="0" dirty="0"/>
              <a:t> lorem ipsum</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633601" y="1821600"/>
            <a:ext cx="4964400" cy="3936568"/>
          </a:xfrm>
        </p:spPr>
        <p:txBody>
          <a:bodyPr>
            <a:normAutofit/>
          </a:bodyPr>
          <a:lstStyle>
            <a:lvl1pPr marL="194400" indent="-194400" algn="l">
              <a:lnSpc>
                <a:spcPct val="100000"/>
              </a:lnSpc>
              <a:spcAft>
                <a:spcPts val="0"/>
              </a:spcAft>
              <a:buFont typeface="Arial" panose="020B0604020202020204" pitchFamily="34" charset="0"/>
              <a:buChar char="•"/>
              <a:defRPr sz="1800" b="1" baseline="0">
                <a:solidFill>
                  <a:schemeClr val="tx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p>
        </p:txBody>
      </p:sp>
      <p:sp>
        <p:nvSpPr>
          <p:cNvPr id="5" name="Platshållare för bild 4">
            <a:extLst>
              <a:ext uri="{FF2B5EF4-FFF2-40B4-BE49-F238E27FC236}">
                <a16:creationId xmlns:a16="http://schemas.microsoft.com/office/drawing/2014/main" id="{2FBB35DD-CF3B-204C-BF03-4354EA54F4C9}"/>
              </a:ext>
            </a:extLst>
          </p:cNvPr>
          <p:cNvSpPr>
            <a:spLocks noGrp="1"/>
          </p:cNvSpPr>
          <p:nvPr>
            <p:ph type="pic" sz="quarter" idx="12"/>
          </p:nvPr>
        </p:nvSpPr>
        <p:spPr>
          <a:xfrm>
            <a:off x="6096000" y="0"/>
            <a:ext cx="6096000" cy="3429000"/>
          </a:xfrm>
          <a:solidFill>
            <a:schemeClr val="accent1"/>
          </a:solidFill>
        </p:spPr>
        <p:txBody>
          <a:bodyPr/>
          <a:lstStyle/>
          <a:p>
            <a:r>
              <a:rPr lang="en-GB"/>
              <a:t>Click icon to add picture</a:t>
            </a:r>
          </a:p>
        </p:txBody>
      </p:sp>
      <p:sp>
        <p:nvSpPr>
          <p:cNvPr id="8" name="Platshållare för bild 7">
            <a:extLst>
              <a:ext uri="{FF2B5EF4-FFF2-40B4-BE49-F238E27FC236}">
                <a16:creationId xmlns:a16="http://schemas.microsoft.com/office/drawing/2014/main" id="{9EF54AC9-D2EC-214E-A34D-0E8479D9D34A}"/>
              </a:ext>
            </a:extLst>
          </p:cNvPr>
          <p:cNvSpPr>
            <a:spLocks noGrp="1"/>
          </p:cNvSpPr>
          <p:nvPr>
            <p:ph type="pic" sz="quarter" idx="13"/>
          </p:nvPr>
        </p:nvSpPr>
        <p:spPr>
          <a:xfrm>
            <a:off x="6096000" y="3429000"/>
            <a:ext cx="3048000" cy="3429000"/>
          </a:xfrm>
          <a:solidFill>
            <a:schemeClr val="accent2"/>
          </a:solidFill>
        </p:spPr>
        <p:txBody>
          <a:bodyPr/>
          <a:lstStyle/>
          <a:p>
            <a:r>
              <a:rPr lang="en-GB"/>
              <a:t>Click icon to add picture</a:t>
            </a:r>
          </a:p>
        </p:txBody>
      </p:sp>
      <p:sp>
        <p:nvSpPr>
          <p:cNvPr id="11" name="Platshållare för bild 10">
            <a:extLst>
              <a:ext uri="{FF2B5EF4-FFF2-40B4-BE49-F238E27FC236}">
                <a16:creationId xmlns:a16="http://schemas.microsoft.com/office/drawing/2014/main" id="{84DE80D8-78A9-B44A-986B-41F6D38F9699}"/>
              </a:ext>
            </a:extLst>
          </p:cNvPr>
          <p:cNvSpPr>
            <a:spLocks noGrp="1"/>
          </p:cNvSpPr>
          <p:nvPr>
            <p:ph type="pic" sz="quarter" idx="14"/>
          </p:nvPr>
        </p:nvSpPr>
        <p:spPr>
          <a:xfrm>
            <a:off x="9144001" y="3429000"/>
            <a:ext cx="3048000" cy="3429000"/>
          </a:xfrm>
          <a:solidFill>
            <a:schemeClr val="accent3"/>
          </a:solidFill>
        </p:spPr>
        <p:txBody>
          <a:bodyPr/>
          <a:lstStyle/>
          <a:p>
            <a:r>
              <a:rPr lang="en-GB"/>
              <a:t>Click icon to add picture</a:t>
            </a:r>
          </a:p>
        </p:txBody>
      </p:sp>
      <p:pic>
        <p:nvPicPr>
          <p:cNvPr id="9" name="Bildobjekt 8">
            <a:extLst>
              <a:ext uri="{FF2B5EF4-FFF2-40B4-BE49-F238E27FC236}">
                <a16:creationId xmlns:a16="http://schemas.microsoft.com/office/drawing/2014/main" id="{8A827BD4-F6D6-F14F-94B9-D455994CC6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4690011" y="6242746"/>
            <a:ext cx="1066800" cy="355600"/>
          </a:xfrm>
          <a:prstGeom prst="rect">
            <a:avLst/>
          </a:prstGeom>
        </p:spPr>
      </p:pic>
      <p:sp>
        <p:nvSpPr>
          <p:cNvPr id="14" name="Platshållare för text 3">
            <a:extLst>
              <a:ext uri="{FF2B5EF4-FFF2-40B4-BE49-F238E27FC236}">
                <a16:creationId xmlns:a16="http://schemas.microsoft.com/office/drawing/2014/main" id="{25543480-C7A0-F94A-85BA-B2E748B2DC05}"/>
              </a:ext>
            </a:extLst>
          </p:cNvPr>
          <p:cNvSpPr>
            <a:spLocks noGrp="1"/>
          </p:cNvSpPr>
          <p:nvPr>
            <p:ph type="body" sz="quarter" idx="15" hasCustomPrompt="1"/>
          </p:nvPr>
        </p:nvSpPr>
        <p:spPr>
          <a:xfrm>
            <a:off x="305662" y="6130977"/>
            <a:ext cx="3112095"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585354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images2">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2FBB35DD-CF3B-204C-BF03-4354EA54F4C9}"/>
              </a:ext>
            </a:extLst>
          </p:cNvPr>
          <p:cNvSpPr>
            <a:spLocks noGrp="1"/>
          </p:cNvSpPr>
          <p:nvPr>
            <p:ph type="pic" sz="quarter" idx="12"/>
          </p:nvPr>
        </p:nvSpPr>
        <p:spPr>
          <a:xfrm>
            <a:off x="0" y="0"/>
            <a:ext cx="6096000" cy="3429000"/>
          </a:xfrm>
          <a:solidFill>
            <a:schemeClr val="accent1"/>
          </a:solidFill>
        </p:spPr>
        <p:txBody>
          <a:bodyPr/>
          <a:lstStyle/>
          <a:p>
            <a:r>
              <a:rPr lang="en-GB"/>
              <a:t>Click icon to add picture</a:t>
            </a:r>
          </a:p>
        </p:txBody>
      </p:sp>
      <p:sp>
        <p:nvSpPr>
          <p:cNvPr id="8" name="Platshållare för bild 7">
            <a:extLst>
              <a:ext uri="{FF2B5EF4-FFF2-40B4-BE49-F238E27FC236}">
                <a16:creationId xmlns:a16="http://schemas.microsoft.com/office/drawing/2014/main" id="{9EF54AC9-D2EC-214E-A34D-0E8479D9D34A}"/>
              </a:ext>
            </a:extLst>
          </p:cNvPr>
          <p:cNvSpPr>
            <a:spLocks noGrp="1"/>
          </p:cNvSpPr>
          <p:nvPr>
            <p:ph type="pic" sz="quarter" idx="13"/>
          </p:nvPr>
        </p:nvSpPr>
        <p:spPr>
          <a:xfrm>
            <a:off x="0" y="3429000"/>
            <a:ext cx="3048000" cy="3429000"/>
          </a:xfrm>
          <a:solidFill>
            <a:schemeClr val="accent2"/>
          </a:solidFill>
        </p:spPr>
        <p:txBody>
          <a:bodyPr/>
          <a:lstStyle/>
          <a:p>
            <a:r>
              <a:rPr lang="en-GB"/>
              <a:t>Click icon to add picture</a:t>
            </a:r>
          </a:p>
        </p:txBody>
      </p:sp>
      <p:sp>
        <p:nvSpPr>
          <p:cNvPr id="11" name="Platshållare för bild 10">
            <a:extLst>
              <a:ext uri="{FF2B5EF4-FFF2-40B4-BE49-F238E27FC236}">
                <a16:creationId xmlns:a16="http://schemas.microsoft.com/office/drawing/2014/main" id="{84DE80D8-78A9-B44A-986B-41F6D38F9699}"/>
              </a:ext>
            </a:extLst>
          </p:cNvPr>
          <p:cNvSpPr>
            <a:spLocks noGrp="1"/>
          </p:cNvSpPr>
          <p:nvPr>
            <p:ph type="pic" sz="quarter" idx="14"/>
          </p:nvPr>
        </p:nvSpPr>
        <p:spPr>
          <a:xfrm>
            <a:off x="3048001" y="3429000"/>
            <a:ext cx="3048000" cy="3429000"/>
          </a:xfrm>
          <a:solidFill>
            <a:schemeClr val="accent3"/>
          </a:solidFill>
        </p:spPr>
        <p:txBody>
          <a:bodyPr/>
          <a:lstStyle/>
          <a:p>
            <a:r>
              <a:rPr lang="en-GB"/>
              <a:t>Click icon to add picture</a:t>
            </a:r>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638160" y="662400"/>
            <a:ext cx="4964400" cy="895630"/>
          </a:xfrm>
        </p:spPr>
        <p:txBody>
          <a:bodyPr wrap="square" anchor="t"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r>
              <a:rPr lang="en-GB" noProof="0" dirty="0"/>
              <a:t> lorem ipsum</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6638161" y="1821600"/>
            <a:ext cx="4964400" cy="3936568"/>
          </a:xfrm>
        </p:spPr>
        <p:txBody>
          <a:bodyPr>
            <a:normAutofit/>
          </a:bodyPr>
          <a:lstStyle>
            <a:lvl1pPr marL="194400" indent="-194400" algn="l">
              <a:lnSpc>
                <a:spcPct val="100000"/>
              </a:lnSpc>
              <a:spcAft>
                <a:spcPts val="0"/>
              </a:spcAft>
              <a:buFont typeface="Arial" panose="020B0604020202020204" pitchFamily="34" charset="0"/>
              <a:buChar char="•"/>
              <a:defRPr sz="1800" b="1" baseline="0">
                <a:solidFill>
                  <a:schemeClr val="tx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p>
        </p:txBody>
      </p:sp>
      <p:pic>
        <p:nvPicPr>
          <p:cNvPr id="9" name="Bildobjekt 8">
            <a:extLst>
              <a:ext uri="{FF2B5EF4-FFF2-40B4-BE49-F238E27FC236}">
                <a16:creationId xmlns:a16="http://schemas.microsoft.com/office/drawing/2014/main" id="{6F11C976-25C9-DE4A-AA64-F3EECED051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0782300" y="6242746"/>
            <a:ext cx="1066800" cy="355600"/>
          </a:xfrm>
          <a:prstGeom prst="rect">
            <a:avLst/>
          </a:prstGeom>
        </p:spPr>
      </p:pic>
      <p:sp>
        <p:nvSpPr>
          <p:cNvPr id="13" name="Platshållare för text 3">
            <a:extLst>
              <a:ext uri="{FF2B5EF4-FFF2-40B4-BE49-F238E27FC236}">
                <a16:creationId xmlns:a16="http://schemas.microsoft.com/office/drawing/2014/main" id="{BD4B38C2-4353-CA49-AEB9-261C5AAEFA47}"/>
              </a:ext>
            </a:extLst>
          </p:cNvPr>
          <p:cNvSpPr>
            <a:spLocks noGrp="1"/>
          </p:cNvSpPr>
          <p:nvPr>
            <p:ph type="body" sz="quarter" idx="16" hasCustomPrompt="1"/>
          </p:nvPr>
        </p:nvSpPr>
        <p:spPr>
          <a:xfrm>
            <a:off x="6397951" y="6130977"/>
            <a:ext cx="3112095"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8075302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graph">
    <p:bg>
      <p:bgPr>
        <a:solidFill>
          <a:schemeClr val="tx2"/>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B9B1740-07E7-524A-B67C-68F12CB6A298}"/>
              </a:ext>
            </a:extLst>
          </p:cNvPr>
          <p:cNvSpPr/>
          <p:nvPr userDrawn="1"/>
        </p:nvSpPr>
        <p:spPr>
          <a:xfrm>
            <a:off x="4583113" y="0"/>
            <a:ext cx="7608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8" name="Platshållare för text 3">
            <a:extLst>
              <a:ext uri="{FF2B5EF4-FFF2-40B4-BE49-F238E27FC236}">
                <a16:creationId xmlns:a16="http://schemas.microsoft.com/office/drawing/2014/main" id="{5EF5933F-C18B-EE46-A6B6-D804A282696D}"/>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10" name="Bildobjekt 9">
            <a:extLst>
              <a:ext uri="{FF2B5EF4-FFF2-40B4-BE49-F238E27FC236}">
                <a16:creationId xmlns:a16="http://schemas.microsoft.com/office/drawing/2014/main" id="{11D8764A-2FF4-9141-ABB8-299BD67DCB8E}"/>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Tree>
    <p:extLst>
      <p:ext uri="{BB962C8B-B14F-4D97-AF65-F5344CB8AC3E}">
        <p14:creationId xmlns:p14="http://schemas.microsoft.com/office/powerpoint/2010/main" val="483552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graph2">
    <p:bg>
      <p:bgPr>
        <a:solidFill>
          <a:schemeClr val="tx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3B9B1740-07E7-524A-B67C-68F12CB6A298}"/>
              </a:ext>
            </a:extLst>
          </p:cNvPr>
          <p:cNvSpPr/>
          <p:nvPr userDrawn="1"/>
        </p:nvSpPr>
        <p:spPr>
          <a:xfrm>
            <a:off x="4583113" y="0"/>
            <a:ext cx="76088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8" name="Platshållare för text 3">
            <a:extLst>
              <a:ext uri="{FF2B5EF4-FFF2-40B4-BE49-F238E27FC236}">
                <a16:creationId xmlns:a16="http://schemas.microsoft.com/office/drawing/2014/main" id="{715DC382-1B39-5846-9981-2CE4D1D04CB9}"/>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6" name="Bildobjekt 5">
            <a:extLst>
              <a:ext uri="{FF2B5EF4-FFF2-40B4-BE49-F238E27FC236}">
                <a16:creationId xmlns:a16="http://schemas.microsoft.com/office/drawing/2014/main" id="{BC4380CF-C65F-3C4E-9149-EDA769A1DE78}"/>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Tree>
    <p:extLst>
      <p:ext uri="{BB962C8B-B14F-4D97-AF65-F5344CB8AC3E}">
        <p14:creationId xmlns:p14="http://schemas.microsoft.com/office/powerpoint/2010/main" val="30739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title">
    <p:bg>
      <p:bgPr>
        <a:solidFill>
          <a:schemeClr val="tx1"/>
        </a:solidFill>
        <a:effectLst/>
      </p:bgPr>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9597E56A-6611-0C46-897E-0D1B00E9F21F}"/>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151510" y="1944894"/>
            <a:ext cx="5888981" cy="1988525"/>
          </a:xfrm>
          <a:prstGeom prst="rect">
            <a:avLst/>
          </a:prstGeom>
        </p:spPr>
      </p:pic>
      <p:sp>
        <p:nvSpPr>
          <p:cNvPr id="5" name="Rubrik 11">
            <a:extLst>
              <a:ext uri="{FF2B5EF4-FFF2-40B4-BE49-F238E27FC236}">
                <a16:creationId xmlns:a16="http://schemas.microsoft.com/office/drawing/2014/main" id="{0387F07B-9515-8D4E-A517-8B201A648F5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sp>
        <p:nvSpPr>
          <p:cNvPr id="6" name="Platshållare för text 2">
            <a:extLst>
              <a:ext uri="{FF2B5EF4-FFF2-40B4-BE49-F238E27FC236}">
                <a16:creationId xmlns:a16="http://schemas.microsoft.com/office/drawing/2014/main" id="{205A2723-6472-8045-B304-59B7935B9AAD}"/>
              </a:ext>
            </a:extLst>
          </p:cNvPr>
          <p:cNvSpPr>
            <a:spLocks noGrp="1"/>
          </p:cNvSpPr>
          <p:nvPr>
            <p:ph type="body" sz="quarter" idx="10"/>
          </p:nvPr>
        </p:nvSpPr>
        <p:spPr>
          <a:xfrm>
            <a:off x="2136775" y="4317534"/>
            <a:ext cx="7918450" cy="660400"/>
          </a:xfrm>
        </p:spPr>
        <p:txBody>
          <a:bodyPr>
            <a:normAutofit/>
          </a:bodyPr>
          <a:lstStyle>
            <a:lvl1pPr marL="0" indent="0" algn="ctr">
              <a:buNone/>
              <a:defRPr sz="1800" b="1" baseline="0">
                <a:solidFill>
                  <a:schemeClr val="bg1"/>
                </a:solidFill>
              </a:defRPr>
            </a:lvl1pPr>
          </a:lstStyle>
          <a:p>
            <a:pPr lvl="0"/>
            <a:r>
              <a:rPr lang="en-GB"/>
              <a:t>Click to edit Master text styles</a:t>
            </a:r>
          </a:p>
        </p:txBody>
      </p:sp>
    </p:spTree>
    <p:extLst>
      <p:ext uri="{BB962C8B-B14F-4D97-AF65-F5344CB8AC3E}">
        <p14:creationId xmlns:p14="http://schemas.microsoft.com/office/powerpoint/2010/main" val="301904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type only 1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10485620" y="0"/>
            <a:ext cx="1706380" cy="6858000"/>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416363603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type only 1b">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10485620" y="0"/>
            <a:ext cx="1706380" cy="6858000"/>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312769081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type only 2a">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0" y="6056026"/>
            <a:ext cx="12192000" cy="801974"/>
          </a:xfrm>
          <a:prstGeom prst="rect">
            <a:avLst/>
          </a:prstGeom>
          <a:solidFill>
            <a:schemeClr val="tx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335923651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type only 2b">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3B085E7A-13F3-FA46-8A6A-1779D93E7A71}"/>
              </a:ext>
            </a:extLst>
          </p:cNvPr>
          <p:cNvSpPr/>
          <p:nvPr userDrawn="1"/>
        </p:nvSpPr>
        <p:spPr>
          <a:xfrm>
            <a:off x="0" y="6056026"/>
            <a:ext cx="12192000" cy="801974"/>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sv-SE"/>
          </a:p>
        </p:txBody>
      </p:sp>
      <p:sp>
        <p:nvSpPr>
          <p:cNvPr id="14" name="Rubrik 11">
            <a:extLst>
              <a:ext uri="{FF2B5EF4-FFF2-40B4-BE49-F238E27FC236}">
                <a16:creationId xmlns:a16="http://schemas.microsoft.com/office/drawing/2014/main" id="{926D3B41-05CE-C748-A48B-44819C59F0EB}"/>
              </a:ext>
            </a:extLst>
          </p:cNvPr>
          <p:cNvSpPr>
            <a:spLocks noGrp="1"/>
          </p:cNvSpPr>
          <p:nvPr>
            <p:ph type="title" hasCustomPrompt="1"/>
          </p:nvPr>
        </p:nvSpPr>
        <p:spPr>
          <a:xfrm>
            <a:off x="0" y="-465834"/>
            <a:ext cx="12192000" cy="341632"/>
          </a:xfrm>
        </p:spPr>
        <p:txBody>
          <a:bodyPr anchor="t" anchorCtr="0">
            <a:spAutoFit/>
          </a:bodyPr>
          <a:lstStyle>
            <a:lvl1pPr>
              <a:defRPr sz="1800" b="0" i="0">
                <a:latin typeface="Open Sans Light" pitchFamily="2" charset="0"/>
                <a:ea typeface="Open Sans Light" pitchFamily="2" charset="0"/>
                <a:cs typeface="Open Sans Light" pitchFamily="2" charset="0"/>
              </a:defRPr>
            </a:lvl1pPr>
          </a:lstStyle>
          <a:p>
            <a:r>
              <a:rPr lang="en-GB" noProof="0"/>
              <a:t>Add slide title</a:t>
            </a:r>
          </a:p>
        </p:txBody>
      </p:sp>
      <p:pic>
        <p:nvPicPr>
          <p:cNvPr id="15" name="Bildobjekt 14">
            <a:extLst>
              <a:ext uri="{FF2B5EF4-FFF2-40B4-BE49-F238E27FC236}">
                <a16:creationId xmlns:a16="http://schemas.microsoft.com/office/drawing/2014/main" id="{F77D3DF4-6ABB-8442-B568-0BA625AB8E41}"/>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327688449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514800" y="2361600"/>
            <a:ext cx="4009493" cy="715555"/>
          </a:xfrm>
        </p:spPr>
        <p:txBody>
          <a:bodyPr anchor="t" anchorCtr="0">
            <a:noAutofit/>
          </a:bodyPr>
          <a:lstStyle>
            <a:lvl1pPr marL="0" marR="0" indent="0" algn="l" defTabSz="914400" rtl="0" eaLnBrk="1" fontAlgn="auto" latinLnBrk="0" hangingPunct="1">
              <a:lnSpc>
                <a:spcPct val="90000"/>
              </a:lnSpc>
              <a:spcBef>
                <a:spcPct val="0"/>
              </a:spcBef>
              <a:spcAft>
                <a:spcPts val="0"/>
              </a:spcAft>
              <a:buClrTx/>
              <a:buSzTx/>
              <a:buFontTx/>
              <a:buNone/>
              <a:tabLst/>
              <a:defRPr sz="3800" baseline="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dirty="0"/>
              <a:t>Lorem ipsum</a:t>
            </a:r>
          </a:p>
        </p:txBody>
      </p:sp>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538653" y="3189600"/>
            <a:ext cx="3985640" cy="357918"/>
          </a:xfrm>
        </p:spPr>
        <p:txBody>
          <a:bodyPr wrap="square">
            <a:spAutoFit/>
          </a:bodyPr>
          <a:lstStyle>
            <a:lvl1pPr marL="0" marR="0" indent="0" algn="l" defTabSz="914377" rtl="0" eaLnBrk="1" fontAlgn="auto" latinLnBrk="0" hangingPunct="1">
              <a:lnSpc>
                <a:spcPct val="120000"/>
              </a:lnSpc>
              <a:spcBef>
                <a:spcPts val="0"/>
              </a:spcBef>
              <a:spcAft>
                <a:spcPts val="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Contact info</a:t>
            </a:r>
          </a:p>
        </p:txBody>
      </p:sp>
      <p:sp>
        <p:nvSpPr>
          <p:cNvPr id="4" name="Platshållare för bild 3">
            <a:extLst>
              <a:ext uri="{FF2B5EF4-FFF2-40B4-BE49-F238E27FC236}">
                <a16:creationId xmlns:a16="http://schemas.microsoft.com/office/drawing/2014/main" id="{FC2CFDAB-1D9F-2745-8BBA-887DF11388BC}"/>
              </a:ext>
            </a:extLst>
          </p:cNvPr>
          <p:cNvSpPr>
            <a:spLocks noGrp="1"/>
          </p:cNvSpPr>
          <p:nvPr>
            <p:ph type="pic" sz="quarter" idx="12"/>
          </p:nvPr>
        </p:nvSpPr>
        <p:spPr>
          <a:xfrm>
            <a:off x="4737600" y="399600"/>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6" name="Platshållare för text 5">
            <a:extLst>
              <a:ext uri="{FF2B5EF4-FFF2-40B4-BE49-F238E27FC236}">
                <a16:creationId xmlns:a16="http://schemas.microsoft.com/office/drawing/2014/main" id="{8E5C5276-D2D9-7645-9B9A-B753B2CE839C}"/>
              </a:ext>
            </a:extLst>
          </p:cNvPr>
          <p:cNvSpPr>
            <a:spLocks noGrp="1"/>
          </p:cNvSpPr>
          <p:nvPr>
            <p:ph type="body" sz="quarter" idx="13"/>
          </p:nvPr>
        </p:nvSpPr>
        <p:spPr>
          <a:xfrm>
            <a:off x="4737601" y="2726298"/>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15" name="Platshållare för text 5">
            <a:extLst>
              <a:ext uri="{FF2B5EF4-FFF2-40B4-BE49-F238E27FC236}">
                <a16:creationId xmlns:a16="http://schemas.microsoft.com/office/drawing/2014/main" id="{7B7C16CE-32D2-7B41-B48D-F1F2535B4095}"/>
              </a:ext>
            </a:extLst>
          </p:cNvPr>
          <p:cNvSpPr>
            <a:spLocks noGrp="1"/>
          </p:cNvSpPr>
          <p:nvPr>
            <p:ph type="body" sz="quarter" idx="14"/>
          </p:nvPr>
        </p:nvSpPr>
        <p:spPr>
          <a:xfrm>
            <a:off x="4737601" y="3011540"/>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sp>
        <p:nvSpPr>
          <p:cNvPr id="16" name="Platshållare för bild 3">
            <a:extLst>
              <a:ext uri="{FF2B5EF4-FFF2-40B4-BE49-F238E27FC236}">
                <a16:creationId xmlns:a16="http://schemas.microsoft.com/office/drawing/2014/main" id="{728964D8-948C-7442-9D0F-57FBD145BD84}"/>
              </a:ext>
            </a:extLst>
          </p:cNvPr>
          <p:cNvSpPr>
            <a:spLocks noGrp="1"/>
          </p:cNvSpPr>
          <p:nvPr>
            <p:ph type="pic" sz="quarter" idx="15"/>
          </p:nvPr>
        </p:nvSpPr>
        <p:spPr>
          <a:xfrm>
            <a:off x="8100732" y="399600"/>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18" name="Platshållare för text 5">
            <a:extLst>
              <a:ext uri="{FF2B5EF4-FFF2-40B4-BE49-F238E27FC236}">
                <a16:creationId xmlns:a16="http://schemas.microsoft.com/office/drawing/2014/main" id="{4BEBB4A8-F185-C743-B3F2-FF218465557E}"/>
              </a:ext>
            </a:extLst>
          </p:cNvPr>
          <p:cNvSpPr>
            <a:spLocks noGrp="1"/>
          </p:cNvSpPr>
          <p:nvPr>
            <p:ph type="body" sz="quarter" idx="16"/>
          </p:nvPr>
        </p:nvSpPr>
        <p:spPr>
          <a:xfrm>
            <a:off x="8100733" y="2726298"/>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19" name="Platshållare för text 5">
            <a:extLst>
              <a:ext uri="{FF2B5EF4-FFF2-40B4-BE49-F238E27FC236}">
                <a16:creationId xmlns:a16="http://schemas.microsoft.com/office/drawing/2014/main" id="{6EF312E7-5159-6649-BB9D-0550C5023519}"/>
              </a:ext>
            </a:extLst>
          </p:cNvPr>
          <p:cNvSpPr>
            <a:spLocks noGrp="1"/>
          </p:cNvSpPr>
          <p:nvPr>
            <p:ph type="body" sz="quarter" idx="17"/>
          </p:nvPr>
        </p:nvSpPr>
        <p:spPr>
          <a:xfrm>
            <a:off x="8100733" y="3011540"/>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sp>
        <p:nvSpPr>
          <p:cNvPr id="20" name="Platshållare för bild 3">
            <a:extLst>
              <a:ext uri="{FF2B5EF4-FFF2-40B4-BE49-F238E27FC236}">
                <a16:creationId xmlns:a16="http://schemas.microsoft.com/office/drawing/2014/main" id="{24B4F50B-03B1-F44C-A413-3550A4BBB668}"/>
              </a:ext>
            </a:extLst>
          </p:cNvPr>
          <p:cNvSpPr>
            <a:spLocks noGrp="1"/>
          </p:cNvSpPr>
          <p:nvPr>
            <p:ph type="pic" sz="quarter" idx="18"/>
          </p:nvPr>
        </p:nvSpPr>
        <p:spPr>
          <a:xfrm>
            <a:off x="4737600" y="3383024"/>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21" name="Platshållare för text 5">
            <a:extLst>
              <a:ext uri="{FF2B5EF4-FFF2-40B4-BE49-F238E27FC236}">
                <a16:creationId xmlns:a16="http://schemas.microsoft.com/office/drawing/2014/main" id="{1D6D6FC2-3506-7646-AE0A-9FC214708EFD}"/>
              </a:ext>
            </a:extLst>
          </p:cNvPr>
          <p:cNvSpPr>
            <a:spLocks noGrp="1"/>
          </p:cNvSpPr>
          <p:nvPr>
            <p:ph type="body" sz="quarter" idx="19"/>
          </p:nvPr>
        </p:nvSpPr>
        <p:spPr>
          <a:xfrm>
            <a:off x="4737601" y="5709722"/>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22" name="Platshållare för text 5">
            <a:extLst>
              <a:ext uri="{FF2B5EF4-FFF2-40B4-BE49-F238E27FC236}">
                <a16:creationId xmlns:a16="http://schemas.microsoft.com/office/drawing/2014/main" id="{1B1680C1-FA5C-0E46-A8F6-08FF03431213}"/>
              </a:ext>
            </a:extLst>
          </p:cNvPr>
          <p:cNvSpPr>
            <a:spLocks noGrp="1"/>
          </p:cNvSpPr>
          <p:nvPr>
            <p:ph type="body" sz="quarter" idx="20"/>
          </p:nvPr>
        </p:nvSpPr>
        <p:spPr>
          <a:xfrm>
            <a:off x="4737601" y="5994964"/>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sp>
        <p:nvSpPr>
          <p:cNvPr id="23" name="Platshållare för bild 3">
            <a:extLst>
              <a:ext uri="{FF2B5EF4-FFF2-40B4-BE49-F238E27FC236}">
                <a16:creationId xmlns:a16="http://schemas.microsoft.com/office/drawing/2014/main" id="{1CB6487A-AEBA-0540-AED1-31DBE64A0017}"/>
              </a:ext>
            </a:extLst>
          </p:cNvPr>
          <p:cNvSpPr>
            <a:spLocks noGrp="1"/>
          </p:cNvSpPr>
          <p:nvPr>
            <p:ph type="pic" sz="quarter" idx="21"/>
          </p:nvPr>
        </p:nvSpPr>
        <p:spPr>
          <a:xfrm>
            <a:off x="8100732" y="3383024"/>
            <a:ext cx="2268000" cy="2268000"/>
          </a:xfrm>
          <a:prstGeom prst="ellipse">
            <a:avLst/>
          </a:prstGeom>
          <a:solidFill>
            <a:schemeClr val="accent1"/>
          </a:solidFill>
          <a:ln w="38100">
            <a:solidFill>
              <a:schemeClr val="bg1"/>
            </a:solidFill>
          </a:ln>
        </p:spPr>
        <p:txBody>
          <a:bodyPr>
            <a:noAutofit/>
          </a:bodyPr>
          <a:lstStyle>
            <a:lvl1pPr marL="0" indent="0" algn="ctr">
              <a:buNone/>
              <a:defRPr sz="1800"/>
            </a:lvl1pPr>
          </a:lstStyle>
          <a:p>
            <a:r>
              <a:rPr lang="en-GB"/>
              <a:t>Click icon to add picture</a:t>
            </a:r>
            <a:endParaRPr lang="en-GB" dirty="0"/>
          </a:p>
        </p:txBody>
      </p:sp>
      <p:sp>
        <p:nvSpPr>
          <p:cNvPr id="24" name="Platshållare för text 5">
            <a:extLst>
              <a:ext uri="{FF2B5EF4-FFF2-40B4-BE49-F238E27FC236}">
                <a16:creationId xmlns:a16="http://schemas.microsoft.com/office/drawing/2014/main" id="{C4A15876-21FF-7C41-8690-4A1BA06A039E}"/>
              </a:ext>
            </a:extLst>
          </p:cNvPr>
          <p:cNvSpPr>
            <a:spLocks noGrp="1"/>
          </p:cNvSpPr>
          <p:nvPr>
            <p:ph type="body" sz="quarter" idx="22"/>
          </p:nvPr>
        </p:nvSpPr>
        <p:spPr>
          <a:xfrm>
            <a:off x="8100733" y="5709722"/>
            <a:ext cx="2268000" cy="261995"/>
          </a:xfrm>
        </p:spPr>
        <p:txBody>
          <a:bodyPr bIns="0">
            <a:spAutoFit/>
          </a:bodyPr>
          <a:lstStyle>
            <a:lvl1pPr marL="0" indent="0" algn="ctr">
              <a:lnSpc>
                <a:spcPct val="120000"/>
              </a:lnSpc>
              <a:spcBef>
                <a:spcPts val="0"/>
              </a:spcBef>
              <a:buNone/>
              <a:defRPr sz="1300" cap="all" spc="50" baseline="0">
                <a:solidFill>
                  <a:schemeClr val="bg1"/>
                </a:solidFill>
              </a:defRPr>
            </a:lvl1pPr>
          </a:lstStyle>
          <a:p>
            <a:pPr lvl="0"/>
            <a:r>
              <a:rPr lang="en-GB"/>
              <a:t>Click to edit Master text styles</a:t>
            </a:r>
          </a:p>
        </p:txBody>
      </p:sp>
      <p:sp>
        <p:nvSpPr>
          <p:cNvPr id="25" name="Platshållare för text 5">
            <a:extLst>
              <a:ext uri="{FF2B5EF4-FFF2-40B4-BE49-F238E27FC236}">
                <a16:creationId xmlns:a16="http://schemas.microsoft.com/office/drawing/2014/main" id="{9A19836D-A276-C541-A9CF-30D063FE61B6}"/>
              </a:ext>
            </a:extLst>
          </p:cNvPr>
          <p:cNvSpPr>
            <a:spLocks noGrp="1"/>
          </p:cNvSpPr>
          <p:nvPr>
            <p:ph type="body" sz="quarter" idx="23"/>
          </p:nvPr>
        </p:nvSpPr>
        <p:spPr>
          <a:xfrm>
            <a:off x="8100733" y="5994964"/>
            <a:ext cx="2268000" cy="228781"/>
          </a:xfrm>
        </p:spPr>
        <p:txBody>
          <a:bodyPr tIns="0">
            <a:spAutoFit/>
          </a:bodyPr>
          <a:lstStyle>
            <a:lvl1pPr marL="0" indent="0" algn="ctr">
              <a:lnSpc>
                <a:spcPct val="120000"/>
              </a:lnSpc>
              <a:buNone/>
              <a:defRPr sz="1100" cap="none" spc="30" baseline="0">
                <a:solidFill>
                  <a:schemeClr val="bg1"/>
                </a:solidFill>
              </a:defRPr>
            </a:lvl1pPr>
          </a:lstStyle>
          <a:p>
            <a:pPr lvl="0"/>
            <a:r>
              <a:rPr lang="en-GB"/>
              <a:t>Click to edit Master text styles</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Tree>
    <p:extLst>
      <p:ext uri="{BB962C8B-B14F-4D97-AF65-F5344CB8AC3E}">
        <p14:creationId xmlns:p14="http://schemas.microsoft.com/office/powerpoint/2010/main" val="1986886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hort text">
    <p:bg>
      <p:bgPr>
        <a:solidFill>
          <a:schemeClr val="tx1"/>
        </a:solidFill>
        <a:effectLst/>
      </p:bgPr>
    </p:bg>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BDB6EF3-F892-C347-A5C6-B8347439D975}"/>
              </a:ext>
            </a:extLst>
          </p:cNvPr>
          <p:cNvSpPr>
            <a:spLocks noGrp="1"/>
          </p:cNvSpPr>
          <p:nvPr>
            <p:ph type="body" sz="quarter" idx="10" hasCustomPrompt="1"/>
          </p:nvPr>
        </p:nvSpPr>
        <p:spPr>
          <a:xfrm>
            <a:off x="838200" y="3564000"/>
            <a:ext cx="10521950" cy="369332"/>
          </a:xfrm>
        </p:spPr>
        <p:txBody>
          <a:bodyPr>
            <a:sp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p:txBody>
      </p:sp>
      <p:pic>
        <p:nvPicPr>
          <p:cNvPr id="8" name="Bildobjekt 7">
            <a:extLst>
              <a:ext uri="{FF2B5EF4-FFF2-40B4-BE49-F238E27FC236}">
                <a16:creationId xmlns:a16="http://schemas.microsoft.com/office/drawing/2014/main" id="{B93F8511-9768-0047-8341-C87EB105A59D}"/>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2" name="Rubrik 1">
            <a:extLst>
              <a:ext uri="{FF2B5EF4-FFF2-40B4-BE49-F238E27FC236}">
                <a16:creationId xmlns:a16="http://schemas.microsoft.com/office/drawing/2014/main" id="{BEE99826-6D9E-DB48-B356-AC6AA9971B36}"/>
              </a:ext>
            </a:extLst>
          </p:cNvPr>
          <p:cNvSpPr>
            <a:spLocks noGrp="1"/>
          </p:cNvSpPr>
          <p:nvPr>
            <p:ph type="title" hasCustomPrompt="1"/>
          </p:nvPr>
        </p:nvSpPr>
        <p:spPr>
          <a:xfrm>
            <a:off x="838200" y="2696400"/>
            <a:ext cx="10515600" cy="784830"/>
          </a:xfrm>
        </p:spPr>
        <p:txBody>
          <a:bodyPr anchor="b" anchorCtr="0">
            <a:spAutoFit/>
          </a:bodyPr>
          <a:lstStyle>
            <a:lvl1pPr algn="ctr">
              <a:defRPr sz="5000" b="1">
                <a:solidFill>
                  <a:schemeClr val="bg1"/>
                </a:solidFill>
              </a:defRPr>
            </a:lvl1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en-GB" dirty="0"/>
          </a:p>
        </p:txBody>
      </p:sp>
      <p:sp>
        <p:nvSpPr>
          <p:cNvPr id="6" name="Platshållare för text 3">
            <a:extLst>
              <a:ext uri="{FF2B5EF4-FFF2-40B4-BE49-F238E27FC236}">
                <a16:creationId xmlns:a16="http://schemas.microsoft.com/office/drawing/2014/main" id="{F758FEDD-B499-5D4A-983D-6C19F042E059}"/>
              </a:ext>
            </a:extLst>
          </p:cNvPr>
          <p:cNvSpPr>
            <a:spLocks noGrp="1"/>
          </p:cNvSpPr>
          <p:nvPr>
            <p:ph type="body" sz="quarter" idx="12" hasCustomPrompt="1"/>
          </p:nvPr>
        </p:nvSpPr>
        <p:spPr>
          <a:xfrm>
            <a:off x="305662" y="6374935"/>
            <a:ext cx="5163645" cy="258532"/>
          </a:xfrm>
        </p:spPr>
        <p:txBody>
          <a:bodyPr wrap="square">
            <a:spAutoFit/>
          </a:bodyPr>
          <a:lstStyle>
            <a:lvl1pPr marL="0" indent="0">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872742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 black">
    <p:bg>
      <p:bgPr>
        <a:solidFill>
          <a:schemeClr val="tx1"/>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08400" y="2185200"/>
            <a:ext cx="9182714" cy="2189852"/>
          </a:xfr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11" name="Platshållare för text 10">
            <a:extLst>
              <a:ext uri="{FF2B5EF4-FFF2-40B4-BE49-F238E27FC236}">
                <a16:creationId xmlns:a16="http://schemas.microsoft.com/office/drawing/2014/main" id="{3364B91D-D467-4F47-ABEF-314012D33207}"/>
              </a:ext>
            </a:extLst>
          </p:cNvPr>
          <p:cNvSpPr>
            <a:spLocks noGrp="1"/>
          </p:cNvSpPr>
          <p:nvPr>
            <p:ph type="body" sz="quarter" idx="10" hasCustomPrompt="1"/>
          </p:nvPr>
        </p:nvSpPr>
        <p:spPr>
          <a:xfrm>
            <a:off x="608400" y="608400"/>
            <a:ext cx="3949700" cy="369332"/>
          </a:xfrm>
        </p:spPr>
        <p:txBody>
          <a:bodyP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cap="all"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LOREM IPSUM</a:t>
            </a:r>
          </a:p>
        </p:txBody>
      </p:sp>
      <p:cxnSp>
        <p:nvCxnSpPr>
          <p:cNvPr id="12" name="Rak 11">
            <a:extLst>
              <a:ext uri="{FF2B5EF4-FFF2-40B4-BE49-F238E27FC236}">
                <a16:creationId xmlns:a16="http://schemas.microsoft.com/office/drawing/2014/main" id="{86A19380-51D0-FA46-A45B-AA7928E33055}"/>
              </a:ext>
            </a:extLst>
          </p:cNvPr>
          <p:cNvCxnSpPr>
            <a:cxnSpLocks/>
          </p:cNvCxnSpPr>
          <p:nvPr userDrawn="1"/>
        </p:nvCxnSpPr>
        <p:spPr>
          <a:xfrm>
            <a:off x="685797" y="1014415"/>
            <a:ext cx="701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608013" y="4395600"/>
            <a:ext cx="9183687" cy="338554"/>
          </a:xfrm>
        </p:spPr>
        <p:txBody>
          <a:bodyPr>
            <a:spAutoFit/>
          </a:bodyPr>
          <a:lstStyle>
            <a:lvl1pPr marL="0" marR="0" indent="0" algn="l" defTabSz="914377" rtl="0" eaLnBrk="1" fontAlgn="auto" latinLnBrk="0" hangingPunct="1">
              <a:lnSpc>
                <a:spcPct val="100000"/>
              </a:lnSpc>
              <a:spcBef>
                <a:spcPts val="0"/>
              </a:spcBef>
              <a:spcAft>
                <a:spcPts val="60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sp>
        <p:nvSpPr>
          <p:cNvPr id="4" name="Platshållare för text 3">
            <a:extLst>
              <a:ext uri="{FF2B5EF4-FFF2-40B4-BE49-F238E27FC236}">
                <a16:creationId xmlns:a16="http://schemas.microsoft.com/office/drawing/2014/main" id="{F1695794-61C2-7D4C-96D6-68E98EF16460}"/>
              </a:ext>
            </a:extLst>
          </p:cNvPr>
          <p:cNvSpPr>
            <a:spLocks noGrp="1"/>
          </p:cNvSpPr>
          <p:nvPr>
            <p:ph type="body" sz="quarter" idx="12" hasCustomPrompt="1"/>
          </p:nvPr>
        </p:nvSpPr>
        <p:spPr>
          <a:xfrm>
            <a:off x="305662" y="6374935"/>
            <a:ext cx="5163645" cy="258532"/>
          </a:xfrm>
        </p:spPr>
        <p:txBody>
          <a:bodyPr wrap="square">
            <a:spAutoFit/>
          </a:bodyPr>
          <a:lstStyle>
            <a:lvl1pPr marL="0" indent="0">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53183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 green">
    <p:bg>
      <p:bgPr>
        <a:solidFill>
          <a:schemeClr val="tx2"/>
        </a:solidFill>
        <a:effectLst/>
      </p:bgPr>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0568D3A4-B2EC-914D-AC10-05A946BAB0B2}"/>
              </a:ext>
            </a:extLst>
          </p:cNvPr>
          <p:cNvPicPr>
            <a:picLocks noChangeAspect="1"/>
          </p:cNvPicPr>
          <p:nvPr userDrawn="1"/>
        </p:nvPicPr>
        <p:blipFill>
          <a:blip r:embed="rId2" cstate="screen">
            <a:alphaModFix amt="19000"/>
            <a:grayscl/>
            <a:extLst>
              <a:ext uri="{28A0092B-C50C-407E-A947-70E740481C1C}">
                <a14:useLocalDpi xmlns:a14="http://schemas.microsoft.com/office/drawing/2010/main"/>
              </a:ext>
            </a:extLst>
          </a:blip>
          <a:stretch>
            <a:fillRect/>
          </a:stretch>
        </p:blipFill>
        <p:spPr>
          <a:xfrm>
            <a:off x="3562185" y="0"/>
            <a:ext cx="12958137" cy="5407343"/>
          </a:xfrm>
          <a:prstGeom prst="rect">
            <a:avLst/>
          </a:prstGeom>
        </p:spPr>
      </p:pic>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608400" y="2185200"/>
            <a:ext cx="9182714" cy="2189852"/>
          </a:xfrm>
        </p:spPr>
        <p:txBody>
          <a:bodyPr anchor="t" anchorCtr="0">
            <a:normAutofit/>
          </a:bodyPr>
          <a:lstStyle>
            <a:lvl1pPr marL="0" marR="0" indent="0" algn="l" defTabSz="914400" rtl="0" eaLnBrk="1" fontAlgn="auto" latinLnBrk="0" hangingPunct="1">
              <a:lnSpc>
                <a:spcPct val="90000"/>
              </a:lnSpc>
              <a:spcBef>
                <a:spcPct val="0"/>
              </a:spcBef>
              <a:spcAft>
                <a:spcPts val="0"/>
              </a:spcAft>
              <a:buClrTx/>
              <a:buSzTx/>
              <a:buFontTx/>
              <a:buNone/>
              <a:tabLst/>
              <a:defRPr sz="4800">
                <a:solidFill>
                  <a:schemeClr val="bg1"/>
                </a:solidFill>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pic>
        <p:nvPicPr>
          <p:cNvPr id="8" name="Bildobjekt 7">
            <a:extLst>
              <a:ext uri="{FF2B5EF4-FFF2-40B4-BE49-F238E27FC236}">
                <a16:creationId xmlns:a16="http://schemas.microsoft.com/office/drawing/2014/main" id="{B45E0E22-4684-584D-B225-38BF62C9167B}"/>
              </a:ext>
            </a:extLst>
          </p:cNvPr>
          <p:cNvPicPr>
            <a:picLocks noChangeAspect="1"/>
          </p:cNvPicPr>
          <p:nvPr userDrawn="1"/>
        </p:nvPicPr>
        <p:blipFill rotWithShape="1">
          <a:blip r:embed="rId3" cstate="screen">
            <a:biLevel thresh="25000"/>
            <a:extLst>
              <a:ext uri="{28A0092B-C50C-407E-A947-70E740481C1C}">
                <a14:useLocalDpi xmlns:a14="http://schemas.microsoft.com/office/drawing/2010/main"/>
              </a:ext>
            </a:extLst>
          </a:blip>
          <a:srcRect/>
          <a:stretch/>
        </p:blipFill>
        <p:spPr>
          <a:xfrm>
            <a:off x="10782300" y="6242746"/>
            <a:ext cx="1077912" cy="358081"/>
          </a:xfrm>
          <a:prstGeom prst="rect">
            <a:avLst/>
          </a:prstGeom>
        </p:spPr>
      </p:pic>
      <p:sp>
        <p:nvSpPr>
          <p:cNvPr id="11" name="Platshållare för text 10">
            <a:extLst>
              <a:ext uri="{FF2B5EF4-FFF2-40B4-BE49-F238E27FC236}">
                <a16:creationId xmlns:a16="http://schemas.microsoft.com/office/drawing/2014/main" id="{3364B91D-D467-4F47-ABEF-314012D33207}"/>
              </a:ext>
            </a:extLst>
          </p:cNvPr>
          <p:cNvSpPr>
            <a:spLocks noGrp="1"/>
          </p:cNvSpPr>
          <p:nvPr>
            <p:ph type="body" sz="quarter" idx="10" hasCustomPrompt="1"/>
          </p:nvPr>
        </p:nvSpPr>
        <p:spPr>
          <a:xfrm>
            <a:off x="608400" y="608400"/>
            <a:ext cx="3949700" cy="369332"/>
          </a:xfrm>
        </p:spPr>
        <p:txBody>
          <a:bodyPr>
            <a:spAutoFit/>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000" cap="all" spc="100" baseline="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GB" noProof="0" dirty="0"/>
              <a:t>LOREM IPSUM</a:t>
            </a:r>
          </a:p>
        </p:txBody>
      </p:sp>
      <p:cxnSp>
        <p:nvCxnSpPr>
          <p:cNvPr id="12" name="Rak 11">
            <a:extLst>
              <a:ext uri="{FF2B5EF4-FFF2-40B4-BE49-F238E27FC236}">
                <a16:creationId xmlns:a16="http://schemas.microsoft.com/office/drawing/2014/main" id="{86A19380-51D0-FA46-A45B-AA7928E33055}"/>
              </a:ext>
            </a:extLst>
          </p:cNvPr>
          <p:cNvCxnSpPr>
            <a:cxnSpLocks/>
          </p:cNvCxnSpPr>
          <p:nvPr userDrawn="1"/>
        </p:nvCxnSpPr>
        <p:spPr>
          <a:xfrm>
            <a:off x="685797" y="1014415"/>
            <a:ext cx="701043"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latshållare för text 16">
            <a:extLst>
              <a:ext uri="{FF2B5EF4-FFF2-40B4-BE49-F238E27FC236}">
                <a16:creationId xmlns:a16="http://schemas.microsoft.com/office/drawing/2014/main" id="{C32C2B0C-03A9-0E44-A986-4BAF774AB31B}"/>
              </a:ext>
            </a:extLst>
          </p:cNvPr>
          <p:cNvSpPr>
            <a:spLocks noGrp="1"/>
          </p:cNvSpPr>
          <p:nvPr>
            <p:ph type="body" sz="quarter" idx="11" hasCustomPrompt="1"/>
          </p:nvPr>
        </p:nvSpPr>
        <p:spPr>
          <a:xfrm>
            <a:off x="608013" y="4395600"/>
            <a:ext cx="9183687" cy="338554"/>
          </a:xfrm>
        </p:spPr>
        <p:txBody>
          <a:bodyPr>
            <a:spAutoFit/>
          </a:bodyPr>
          <a:lstStyle>
            <a:lvl1pPr marL="0" marR="0" indent="0" algn="l" defTabSz="914377" rtl="0" eaLnBrk="1" fontAlgn="auto" latinLnBrk="0" hangingPunct="1">
              <a:lnSpc>
                <a:spcPct val="100000"/>
              </a:lnSpc>
              <a:spcBef>
                <a:spcPts val="0"/>
              </a:spcBef>
              <a:spcAft>
                <a:spcPts val="600"/>
              </a:spcAft>
              <a:buClrTx/>
              <a:buSzTx/>
              <a:buFontTx/>
              <a:buNone/>
              <a:tabLst/>
              <a:defRPr sz="1600" spc="30" baseline="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a:t>
            </a:r>
          </a:p>
        </p:txBody>
      </p:sp>
      <p:sp>
        <p:nvSpPr>
          <p:cNvPr id="4" name="Platshållare för text 3">
            <a:extLst>
              <a:ext uri="{FF2B5EF4-FFF2-40B4-BE49-F238E27FC236}">
                <a16:creationId xmlns:a16="http://schemas.microsoft.com/office/drawing/2014/main" id="{F1695794-61C2-7D4C-96D6-68E98EF16460}"/>
              </a:ext>
            </a:extLst>
          </p:cNvPr>
          <p:cNvSpPr>
            <a:spLocks noGrp="1"/>
          </p:cNvSpPr>
          <p:nvPr>
            <p:ph type="body" sz="quarter" idx="12" hasCustomPrompt="1"/>
          </p:nvPr>
        </p:nvSpPr>
        <p:spPr>
          <a:xfrm>
            <a:off x="305662" y="6374935"/>
            <a:ext cx="5163645" cy="258532"/>
          </a:xfrm>
        </p:spPr>
        <p:txBody>
          <a:bodyPr wrap="square">
            <a:spAutoFit/>
          </a:bodyPr>
          <a:lstStyle>
            <a:lvl1pPr marL="0" indent="0">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3258919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image1a">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endParaRPr lang="en-GB" noProof="0" dirty="0"/>
          </a:p>
        </p:txBody>
      </p:sp>
      <p:sp>
        <p:nvSpPr>
          <p:cNvPr id="6" name="Platshållare för text 3">
            <a:extLst>
              <a:ext uri="{FF2B5EF4-FFF2-40B4-BE49-F238E27FC236}">
                <a16:creationId xmlns:a16="http://schemas.microsoft.com/office/drawing/2014/main" id="{7622A222-6517-6E48-9F68-515A9E4B83B7}"/>
              </a:ext>
            </a:extLst>
          </p:cNvPr>
          <p:cNvSpPr>
            <a:spLocks noGrp="1"/>
          </p:cNvSpPr>
          <p:nvPr>
            <p:ph type="body" sz="quarter" idx="12"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8" name="Bildobjekt 7">
            <a:extLst>
              <a:ext uri="{FF2B5EF4-FFF2-40B4-BE49-F238E27FC236}">
                <a16:creationId xmlns:a16="http://schemas.microsoft.com/office/drawing/2014/main" id="{EFEDABE6-1440-884D-923B-EA84CD67BE98}"/>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Tree>
    <p:extLst>
      <p:ext uri="{BB962C8B-B14F-4D97-AF65-F5344CB8AC3E}">
        <p14:creationId xmlns:p14="http://schemas.microsoft.com/office/powerpoint/2010/main" val="237490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image1b">
    <p:spTree>
      <p:nvGrpSpPr>
        <p:cNvPr id="1" name=""/>
        <p:cNvGrpSpPr/>
        <p:nvPr/>
      </p:nvGrpSpPr>
      <p:grpSpPr>
        <a:xfrm>
          <a:off x="0" y="0"/>
          <a:ext cx="0" cy="0"/>
          <a:chOff x="0" y="0"/>
          <a:chExt cx="0" cy="0"/>
        </a:xfrm>
      </p:grpSpPr>
      <p:sp>
        <p:nvSpPr>
          <p:cNvPr id="9" name="Platshållare för text 3">
            <a:extLst>
              <a:ext uri="{FF2B5EF4-FFF2-40B4-BE49-F238E27FC236}">
                <a16:creationId xmlns:a16="http://schemas.microsoft.com/office/drawing/2014/main" id="{783843F2-8A09-1242-A740-5C2533E64760}"/>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731600"/>
            <a:ext cx="3647726" cy="2502223"/>
          </a:xfrm>
        </p:spPr>
        <p:txBody>
          <a:bodyPr wrap="square">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baseline="0">
                <a:solidFill>
                  <a:schemeClr val="tx2"/>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do </a:t>
            </a:r>
            <a:r>
              <a:rPr lang="en-GB" noProof="0" dirty="0" err="1"/>
              <a:t>eiusmod</a:t>
            </a:r>
            <a:r>
              <a:rPr lang="en-GB" noProof="0" dirty="0"/>
              <a:t>, lorem ipsum </a:t>
            </a:r>
            <a:r>
              <a:rPr lang="en-GB" noProof="0" dirty="0" err="1"/>
              <a:t>dolor</a:t>
            </a:r>
            <a:r>
              <a:rPr lang="en-GB" noProof="0" dirty="0"/>
              <a:t> </a:t>
            </a:r>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endParaRPr lang="en-GB" noProof="0" dirty="0"/>
          </a:p>
        </p:txBody>
      </p:sp>
      <p:pic>
        <p:nvPicPr>
          <p:cNvPr id="7" name="Bildobjekt 6">
            <a:extLst>
              <a:ext uri="{FF2B5EF4-FFF2-40B4-BE49-F238E27FC236}">
                <a16:creationId xmlns:a16="http://schemas.microsoft.com/office/drawing/2014/main" id="{501D79B7-FE85-F64C-8DBC-2F2609B857E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13110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list+image1a">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bg1"/>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bg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spc="30" baseline="0">
                <a:solidFill>
                  <a:schemeClr val="bg1"/>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pic>
        <p:nvPicPr>
          <p:cNvPr id="10" name="Bildobjekt 9">
            <a:extLst>
              <a:ext uri="{FF2B5EF4-FFF2-40B4-BE49-F238E27FC236}">
                <a16:creationId xmlns:a16="http://schemas.microsoft.com/office/drawing/2014/main" id="{8F1F5251-98BF-D24E-9EC1-E3D169D5FE3A}"/>
              </a:ext>
            </a:extLst>
          </p:cNvPr>
          <p:cNvPicPr>
            <a:picLocks noChangeAspect="1"/>
          </p:cNvPicPr>
          <p:nvPr userDrawn="1"/>
        </p:nvPicPr>
        <p:blipFill rotWithShape="1">
          <a:blip r:embed="rId2" cstate="screen">
            <a:biLevel thresh="25000"/>
            <a:extLst>
              <a:ext uri="{28A0092B-C50C-407E-A947-70E740481C1C}">
                <a14:useLocalDpi xmlns:a14="http://schemas.microsoft.com/office/drawing/2010/main"/>
              </a:ext>
            </a:extLst>
          </a:blip>
          <a:srcRect/>
          <a:stretch/>
        </p:blipFill>
        <p:spPr>
          <a:xfrm>
            <a:off x="3244122" y="6242746"/>
            <a:ext cx="1077912" cy="358081"/>
          </a:xfrm>
          <a:prstGeom prst="rect">
            <a:avLst/>
          </a:prstGeom>
        </p:spPr>
      </p:pic>
      <p:sp>
        <p:nvSpPr>
          <p:cNvPr id="12" name="Platshållare för text 3">
            <a:extLst>
              <a:ext uri="{FF2B5EF4-FFF2-40B4-BE49-F238E27FC236}">
                <a16:creationId xmlns:a16="http://schemas.microsoft.com/office/drawing/2014/main" id="{F4D990A2-161D-5844-95D8-A918FA79B33D}"/>
              </a:ext>
            </a:extLst>
          </p:cNvPr>
          <p:cNvSpPr>
            <a:spLocks noGrp="1"/>
          </p:cNvSpPr>
          <p:nvPr>
            <p:ph type="body" sz="quarter" idx="12"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bg1"/>
                </a:solidFill>
                <a:latin typeface="Open Sans Light" pitchFamily="2" charset="0"/>
                <a:ea typeface="Open Sans Light" pitchFamily="2" charset="0"/>
                <a:cs typeface="Open Sans Light" pitchFamily="2" charset="0"/>
              </a:defRPr>
            </a:lvl1pPr>
          </a:lstStyle>
          <a:p>
            <a:pPr lvl="0"/>
            <a:r>
              <a:rPr lang="en-GB" dirty="0"/>
              <a:t>Department etc.</a:t>
            </a:r>
          </a:p>
        </p:txBody>
      </p:sp>
    </p:spTree>
    <p:extLst>
      <p:ext uri="{BB962C8B-B14F-4D97-AF65-F5344CB8AC3E}">
        <p14:creationId xmlns:p14="http://schemas.microsoft.com/office/powerpoint/2010/main" val="198792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list+image1b">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9606876-C577-F146-9BC3-6B2995AE2996}"/>
              </a:ext>
            </a:extLst>
          </p:cNvPr>
          <p:cNvSpPr>
            <a:spLocks noGrp="1"/>
          </p:cNvSpPr>
          <p:nvPr>
            <p:ph type="title" hasCustomPrompt="1"/>
          </p:nvPr>
        </p:nvSpPr>
        <p:spPr>
          <a:xfrm>
            <a:off x="493201" y="1106439"/>
            <a:ext cx="3647726" cy="895630"/>
          </a:xfrm>
        </p:spPr>
        <p:txBody>
          <a:bodyPr wrap="square"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a:solidFill>
                  <a:schemeClr val="tx2"/>
                </a:solidFill>
              </a:defRPr>
            </a:lvl1pPr>
          </a:lstStyle>
          <a:p>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elit</a:t>
            </a:r>
            <a:r>
              <a:rPr lang="en-GB" noProof="0" dirty="0"/>
              <a:t>, </a:t>
            </a:r>
            <a:r>
              <a:rPr lang="en-GB" noProof="0" dirty="0" err="1"/>
              <a:t>sed</a:t>
            </a:r>
            <a:endParaRPr lang="en-GB" noProof="0" dirty="0"/>
          </a:p>
        </p:txBody>
      </p:sp>
      <p:sp>
        <p:nvSpPr>
          <p:cNvPr id="11" name="Platshållare för bild 10">
            <a:extLst>
              <a:ext uri="{FF2B5EF4-FFF2-40B4-BE49-F238E27FC236}">
                <a16:creationId xmlns:a16="http://schemas.microsoft.com/office/drawing/2014/main" id="{D107FDD8-46C8-144D-98AA-92A6CD9F6327}"/>
              </a:ext>
            </a:extLst>
          </p:cNvPr>
          <p:cNvSpPr>
            <a:spLocks noGrp="1"/>
          </p:cNvSpPr>
          <p:nvPr>
            <p:ph type="pic" sz="quarter" idx="10"/>
          </p:nvPr>
        </p:nvSpPr>
        <p:spPr>
          <a:xfrm>
            <a:off x="4583113" y="0"/>
            <a:ext cx="7608887" cy="6858000"/>
          </a:xfrm>
          <a:solidFill>
            <a:schemeClr val="accent1"/>
          </a:solidFill>
        </p:spPr>
        <p:txBody>
          <a:bodyPr/>
          <a:lstStyle/>
          <a:p>
            <a:r>
              <a:rPr lang="en-GB" noProof="0"/>
              <a:t>Click icon to add picture</a:t>
            </a:r>
          </a:p>
        </p:txBody>
      </p:sp>
      <p:sp>
        <p:nvSpPr>
          <p:cNvPr id="4" name="Platshållare för text 3">
            <a:extLst>
              <a:ext uri="{FF2B5EF4-FFF2-40B4-BE49-F238E27FC236}">
                <a16:creationId xmlns:a16="http://schemas.microsoft.com/office/drawing/2014/main" id="{375A1A82-33C9-564B-920C-739052BF7279}"/>
              </a:ext>
            </a:extLst>
          </p:cNvPr>
          <p:cNvSpPr>
            <a:spLocks noGrp="1"/>
          </p:cNvSpPr>
          <p:nvPr>
            <p:ph type="body" sz="quarter" idx="11" hasCustomPrompt="1"/>
          </p:nvPr>
        </p:nvSpPr>
        <p:spPr>
          <a:xfrm>
            <a:off x="492475" y="2169764"/>
            <a:ext cx="3647726" cy="3936568"/>
          </a:xfrm>
        </p:spPr>
        <p:txBody>
          <a:bodyPr>
            <a:normAutofit/>
          </a:bodyPr>
          <a:lstStyle>
            <a:lvl1pPr marL="192600" indent="-192600">
              <a:lnSpc>
                <a:spcPct val="100000"/>
              </a:lnSpc>
              <a:defRPr sz="1800" b="1" baseline="0">
                <a:solidFill>
                  <a:schemeClr val="tx2"/>
                </a:solidFill>
                <a:latin typeface="Open Sans Light" pitchFamily="2" charset="0"/>
              </a:defRPr>
            </a:lvl1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consectetur</a:t>
            </a:r>
            <a:endParaRPr lang="en-GB" noProof="0" dirty="0"/>
          </a:p>
          <a:p>
            <a:pPr lvl="0"/>
            <a:endParaRPr lang="en-GB" noProof="0" dirty="0" err="1"/>
          </a:p>
        </p:txBody>
      </p:sp>
      <p:sp>
        <p:nvSpPr>
          <p:cNvPr id="9" name="Platshållare för text 3">
            <a:extLst>
              <a:ext uri="{FF2B5EF4-FFF2-40B4-BE49-F238E27FC236}">
                <a16:creationId xmlns:a16="http://schemas.microsoft.com/office/drawing/2014/main" id="{39DD9D88-A35F-8E4C-BAFC-13DD3B0B825B}"/>
              </a:ext>
            </a:extLst>
          </p:cNvPr>
          <p:cNvSpPr>
            <a:spLocks noGrp="1"/>
          </p:cNvSpPr>
          <p:nvPr>
            <p:ph type="body" sz="quarter" idx="13" hasCustomPrompt="1"/>
          </p:nvPr>
        </p:nvSpPr>
        <p:spPr>
          <a:xfrm>
            <a:off x="305662" y="6130977"/>
            <a:ext cx="2677381" cy="502490"/>
          </a:xfrm>
        </p:spPr>
        <p:txBody>
          <a:bodyPr wrap="square" anchor="b" anchorCtr="0">
            <a:noAutofit/>
          </a:bodyPr>
          <a:lstStyle>
            <a:lvl1pPr marL="0" indent="0">
              <a:lnSpc>
                <a:spcPct val="100000"/>
              </a:lnSpc>
              <a:spcBef>
                <a:spcPts val="0"/>
              </a:spcBef>
              <a:buNone/>
              <a:defRPr sz="1200" b="0" i="0" cap="all" spc="100" baseline="0">
                <a:solidFill>
                  <a:schemeClr val="accent1"/>
                </a:solidFill>
                <a:latin typeface="Open Sans Light" pitchFamily="2" charset="0"/>
                <a:ea typeface="Open Sans Light" pitchFamily="2" charset="0"/>
                <a:cs typeface="Open Sans Light" pitchFamily="2" charset="0"/>
              </a:defRPr>
            </a:lvl1pPr>
          </a:lstStyle>
          <a:p>
            <a:pPr lvl="0"/>
            <a:r>
              <a:rPr lang="en-GB" dirty="0"/>
              <a:t>Department etc.</a:t>
            </a:r>
          </a:p>
        </p:txBody>
      </p:sp>
      <p:pic>
        <p:nvPicPr>
          <p:cNvPr id="10" name="Bildobjekt 9">
            <a:extLst>
              <a:ext uri="{FF2B5EF4-FFF2-40B4-BE49-F238E27FC236}">
                <a16:creationId xmlns:a16="http://schemas.microsoft.com/office/drawing/2014/main" id="{0AC6FEF7-81AC-2640-8434-CABB260B39D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3255234" y="6242746"/>
            <a:ext cx="1066800" cy="355600"/>
          </a:xfrm>
          <a:prstGeom prst="rect">
            <a:avLst/>
          </a:prstGeom>
        </p:spPr>
      </p:pic>
    </p:spTree>
    <p:extLst>
      <p:ext uri="{BB962C8B-B14F-4D97-AF65-F5344CB8AC3E}">
        <p14:creationId xmlns:p14="http://schemas.microsoft.com/office/powerpoint/2010/main" val="1871996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A7C097BC-5D24-D541-B7D2-C97D9E4F78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mall </a:t>
            </a:r>
            <a:r>
              <a:rPr lang="en-GB" noProof="0" dirty="0" err="1"/>
              <a:t>för</a:t>
            </a:r>
            <a:r>
              <a:rPr lang="en-GB" noProof="0" dirty="0"/>
              <a:t> </a:t>
            </a:r>
            <a:r>
              <a:rPr lang="en-GB" noProof="0" dirty="0" err="1"/>
              <a:t>rubrikformat</a:t>
            </a:r>
            <a:endParaRPr lang="en-GB" noProof="0" dirty="0"/>
          </a:p>
        </p:txBody>
      </p:sp>
      <p:sp>
        <p:nvSpPr>
          <p:cNvPr id="3" name="Platshållare för text 2">
            <a:extLst>
              <a:ext uri="{FF2B5EF4-FFF2-40B4-BE49-F238E27FC236}">
                <a16:creationId xmlns:a16="http://schemas.microsoft.com/office/drawing/2014/main" id="{DFE01D72-6C88-5D46-A46C-E62223148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noProof="0" dirty="0" err="1"/>
              <a:t>Klicka</a:t>
            </a:r>
            <a:r>
              <a:rPr lang="en-GB" noProof="0" dirty="0"/>
              <a:t> </a:t>
            </a:r>
            <a:r>
              <a:rPr lang="en-GB" noProof="0" dirty="0" err="1"/>
              <a:t>här</a:t>
            </a:r>
            <a:r>
              <a:rPr lang="en-GB" noProof="0" dirty="0"/>
              <a:t> </a:t>
            </a:r>
            <a:r>
              <a:rPr lang="en-GB" noProof="0" dirty="0" err="1"/>
              <a:t>för</a:t>
            </a:r>
            <a:r>
              <a:rPr lang="en-GB" noProof="0" dirty="0"/>
              <a:t> </a:t>
            </a:r>
            <a:r>
              <a:rPr lang="en-GB" noProof="0" dirty="0" err="1"/>
              <a:t>att</a:t>
            </a:r>
            <a:r>
              <a:rPr lang="en-GB" noProof="0" dirty="0"/>
              <a:t> </a:t>
            </a:r>
            <a:r>
              <a:rPr lang="en-GB" noProof="0" dirty="0" err="1"/>
              <a:t>ändra</a:t>
            </a:r>
            <a:r>
              <a:rPr lang="en-GB" noProof="0" dirty="0"/>
              <a:t> format </a:t>
            </a:r>
            <a:r>
              <a:rPr lang="en-GB" noProof="0" dirty="0" err="1"/>
              <a:t>på</a:t>
            </a:r>
            <a:r>
              <a:rPr lang="en-GB" noProof="0" dirty="0"/>
              <a:t> </a:t>
            </a:r>
            <a:r>
              <a:rPr lang="en-GB" noProof="0" dirty="0" err="1"/>
              <a:t>bakgrundstexten</a:t>
            </a:r>
            <a:endParaRPr lang="en-GB" noProof="0" dirty="0"/>
          </a:p>
          <a:p>
            <a:pPr lvl="1"/>
            <a:r>
              <a:rPr lang="en-GB" noProof="0" dirty="0" err="1"/>
              <a:t>Nivå</a:t>
            </a:r>
            <a:r>
              <a:rPr lang="en-GB" noProof="0" dirty="0"/>
              <a:t> </a:t>
            </a:r>
            <a:r>
              <a:rPr lang="en-GB" noProof="0" dirty="0" err="1"/>
              <a:t>två</a:t>
            </a:r>
            <a:endParaRPr lang="en-GB" noProof="0" dirty="0"/>
          </a:p>
          <a:p>
            <a:pPr lvl="2"/>
            <a:r>
              <a:rPr lang="en-GB" noProof="0" dirty="0" err="1"/>
              <a:t>Nivå</a:t>
            </a:r>
            <a:r>
              <a:rPr lang="en-GB" noProof="0" dirty="0"/>
              <a:t> </a:t>
            </a:r>
            <a:r>
              <a:rPr lang="en-GB" noProof="0" dirty="0" err="1"/>
              <a:t>tre</a:t>
            </a:r>
            <a:endParaRPr lang="en-GB" noProof="0" dirty="0"/>
          </a:p>
          <a:p>
            <a:pPr lvl="3"/>
            <a:r>
              <a:rPr lang="en-GB" noProof="0" dirty="0" err="1"/>
              <a:t>Nivå</a:t>
            </a:r>
            <a:r>
              <a:rPr lang="en-GB" noProof="0" dirty="0"/>
              <a:t> </a:t>
            </a:r>
            <a:r>
              <a:rPr lang="en-GB" noProof="0" dirty="0" err="1"/>
              <a:t>fyra</a:t>
            </a:r>
            <a:endParaRPr lang="en-GB" noProof="0" dirty="0"/>
          </a:p>
          <a:p>
            <a:pPr lvl="4"/>
            <a:r>
              <a:rPr lang="en-GB" noProof="0" dirty="0" err="1"/>
              <a:t>Nivå</a:t>
            </a:r>
            <a:r>
              <a:rPr lang="en-GB" noProof="0" dirty="0"/>
              <a:t> fem</a:t>
            </a:r>
          </a:p>
        </p:txBody>
      </p:sp>
      <p:sp>
        <p:nvSpPr>
          <p:cNvPr id="4" name="Platshållare för datum 3">
            <a:extLst>
              <a:ext uri="{FF2B5EF4-FFF2-40B4-BE49-F238E27FC236}">
                <a16:creationId xmlns:a16="http://schemas.microsoft.com/office/drawing/2014/main" id="{B1C5F608-2730-2040-AD18-5009FBBA01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290BC-E539-3B40-92FD-BCEEC1527CD2}" type="datetimeFigureOut">
              <a:rPr lang="en-GB" noProof="0" smtClean="0"/>
              <a:t>30/06/2022</a:t>
            </a:fld>
            <a:endParaRPr lang="en-GB" noProof="0"/>
          </a:p>
        </p:txBody>
      </p:sp>
      <p:sp>
        <p:nvSpPr>
          <p:cNvPr id="5" name="Platshållare för sidfot 4">
            <a:extLst>
              <a:ext uri="{FF2B5EF4-FFF2-40B4-BE49-F238E27FC236}">
                <a16:creationId xmlns:a16="http://schemas.microsoft.com/office/drawing/2014/main" id="{A6A901AD-B2A2-6543-BE27-DD56C26A34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noProof="0"/>
          </a:p>
        </p:txBody>
      </p:sp>
      <p:sp>
        <p:nvSpPr>
          <p:cNvPr id="6" name="Platshållare för bildnummer 5">
            <a:extLst>
              <a:ext uri="{FF2B5EF4-FFF2-40B4-BE49-F238E27FC236}">
                <a16:creationId xmlns:a16="http://schemas.microsoft.com/office/drawing/2014/main" id="{32EB5182-753F-E241-94A2-937B30B2D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D0738-23DA-A745-9B84-DD183761B382}" type="slidenum">
              <a:rPr lang="en-GB" noProof="0" smtClean="0"/>
              <a:t>‹#›</a:t>
            </a:fld>
            <a:endParaRPr lang="en-GB" noProof="0"/>
          </a:p>
        </p:txBody>
      </p:sp>
    </p:spTree>
    <p:extLst>
      <p:ext uri="{BB962C8B-B14F-4D97-AF65-F5344CB8AC3E}">
        <p14:creationId xmlns:p14="http://schemas.microsoft.com/office/powerpoint/2010/main" val="4230557473"/>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61" r:id="rId3"/>
    <p:sldLayoutId id="2147483663" r:id="rId4"/>
    <p:sldLayoutId id="2147483682" r:id="rId5"/>
    <p:sldLayoutId id="2147483665" r:id="rId6"/>
    <p:sldLayoutId id="2147483667" r:id="rId7"/>
    <p:sldLayoutId id="2147483668" r:id="rId8"/>
    <p:sldLayoutId id="2147483669" r:id="rId9"/>
    <p:sldLayoutId id="2147483670" r:id="rId10"/>
    <p:sldLayoutId id="2147483683" r:id="rId11"/>
    <p:sldLayoutId id="2147483684" r:id="rId12"/>
    <p:sldLayoutId id="2147483685" r:id="rId13"/>
    <p:sldLayoutId id="2147483686" r:id="rId14"/>
    <p:sldLayoutId id="2147483687" r:id="rId15"/>
    <p:sldLayoutId id="2147483679" r:id="rId16"/>
    <p:sldLayoutId id="2147483680" r:id="rId17"/>
    <p:sldLayoutId id="2147483688" r:id="rId18"/>
    <p:sldLayoutId id="2147483689" r:id="rId19"/>
    <p:sldLayoutId id="2147483690" r:id="rId20"/>
    <p:sldLayoutId id="2147483691" r:id="rId21"/>
    <p:sldLayoutId id="2147483692" r:id="rId22"/>
    <p:sldLayoutId id="2147483693" r:id="rId23"/>
    <p:sldLayoutId id="2147483681" r:id="rId24"/>
  </p:sldLayoutIdLst>
  <p:txStyles>
    <p:titleStyle>
      <a:lvl1pPr algn="l" defTabSz="914400" rtl="0" eaLnBrk="1" latinLnBrk="0" hangingPunct="1">
        <a:lnSpc>
          <a:spcPct val="90000"/>
        </a:lnSpc>
        <a:spcBef>
          <a:spcPct val="0"/>
        </a:spcBef>
        <a:buNone/>
        <a:defRPr sz="4400" b="1" i="0" kern="1200" baseline="0">
          <a:solidFill>
            <a:schemeClr val="tx1"/>
          </a:solidFill>
          <a:latin typeface="Maven Pro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ven Pro Med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ven Pro Med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ven Pro Med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ven Pro Med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ven Pro Med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7" userDrawn="1">
          <p15:clr>
            <a:srgbClr val="F26B43"/>
          </p15:clr>
        </p15:guide>
        <p15:guide id="3" pos="4793" userDrawn="1">
          <p15:clr>
            <a:srgbClr val="F26B43"/>
          </p15:clr>
        </p15:guide>
        <p15:guide id="4"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gif"/><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tango-facadedevice.readthedocs.io/en/latest/" TargetMode="Externa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hyperlink" Target="NULL" TargetMode="External"/><Relationship Id="rId5" Type="http://schemas.openxmlformats.org/officeDocument/2006/relationships/hyperlink" Target="NULL" TargetMode="External"/><Relationship Id="rId4" Type="http://schemas.openxmlformats.org/officeDocument/2006/relationships/hyperlink" Target="NU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24A68B31-538E-9F44-B828-98C56E8BCEEA}"/>
              </a:ext>
            </a:extLst>
          </p:cNvPr>
          <p:cNvSpPr>
            <a:spLocks noGrp="1"/>
          </p:cNvSpPr>
          <p:nvPr>
            <p:ph type="title"/>
          </p:nvPr>
        </p:nvSpPr>
        <p:spPr/>
        <p:txBody>
          <a:bodyPr/>
          <a:lstStyle/>
          <a:p>
            <a:endParaRPr lang="sv-SE"/>
          </a:p>
        </p:txBody>
      </p:sp>
      <p:sp>
        <p:nvSpPr>
          <p:cNvPr id="9" name="Platshållare för text 8">
            <a:extLst>
              <a:ext uri="{FF2B5EF4-FFF2-40B4-BE49-F238E27FC236}">
                <a16:creationId xmlns:a16="http://schemas.microsoft.com/office/drawing/2014/main" id="{8844B62F-7972-CC4E-A5CD-28219B57401E}"/>
              </a:ext>
            </a:extLst>
          </p:cNvPr>
          <p:cNvSpPr>
            <a:spLocks noGrp="1"/>
          </p:cNvSpPr>
          <p:nvPr>
            <p:ph type="body" sz="quarter" idx="10"/>
          </p:nvPr>
        </p:nvSpPr>
        <p:spPr/>
        <p:txBody>
          <a:bodyPr/>
          <a:lstStyle/>
          <a:p>
            <a:r>
              <a:rPr lang="en-US" dirty="0"/>
              <a:t>General SISO PID Tango Device for Temperature Control for </a:t>
            </a:r>
            <a:r>
              <a:rPr lang="en-US" dirty="0" err="1"/>
              <a:t>MaxPEEM</a:t>
            </a:r>
            <a:endParaRPr lang="en-SE" dirty="0"/>
          </a:p>
        </p:txBody>
      </p:sp>
    </p:spTree>
    <p:extLst>
      <p:ext uri="{BB962C8B-B14F-4D97-AF65-F5344CB8AC3E}">
        <p14:creationId xmlns:p14="http://schemas.microsoft.com/office/powerpoint/2010/main" val="204229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0275B5D-666B-EE4D-91D9-AACF7F09DFDC}"/>
              </a:ext>
            </a:extLst>
          </p:cNvPr>
          <p:cNvSpPr>
            <a:spLocks noGrp="1"/>
          </p:cNvSpPr>
          <p:nvPr>
            <p:ph type="title"/>
          </p:nvPr>
        </p:nvSpPr>
        <p:spPr/>
        <p:txBody>
          <a:bodyPr/>
          <a:lstStyle/>
          <a:p>
            <a:r>
              <a:rPr lang="en-GB" dirty="0" err="1"/>
              <a:t>FacadeDevices</a:t>
            </a:r>
            <a:endParaRPr lang="en-GB" dirty="0"/>
          </a:p>
        </p:txBody>
      </p:sp>
      <p:sp>
        <p:nvSpPr>
          <p:cNvPr id="7" name="TextBox 6">
            <a:extLst>
              <a:ext uri="{FF2B5EF4-FFF2-40B4-BE49-F238E27FC236}">
                <a16:creationId xmlns:a16="http://schemas.microsoft.com/office/drawing/2014/main" id="{9CA7E848-5981-058F-183F-0C66F4B0A5EF}"/>
              </a:ext>
            </a:extLst>
          </p:cNvPr>
          <p:cNvSpPr txBox="1"/>
          <p:nvPr/>
        </p:nvSpPr>
        <p:spPr>
          <a:xfrm>
            <a:off x="176939" y="361286"/>
            <a:ext cx="3414974"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Timed Façade Device</a:t>
            </a:r>
          </a:p>
        </p:txBody>
      </p:sp>
      <p:sp>
        <p:nvSpPr>
          <p:cNvPr id="5" name="TextBox 4">
            <a:extLst>
              <a:ext uri="{FF2B5EF4-FFF2-40B4-BE49-F238E27FC236}">
                <a16:creationId xmlns:a16="http://schemas.microsoft.com/office/drawing/2014/main" id="{2A26EBED-EC8D-9800-31EF-9E437972D0FE}"/>
              </a:ext>
            </a:extLst>
          </p:cNvPr>
          <p:cNvSpPr txBox="1"/>
          <p:nvPr/>
        </p:nvSpPr>
        <p:spPr>
          <a:xfrm>
            <a:off x="599954" y="1340755"/>
            <a:ext cx="9052046" cy="2125582"/>
          </a:xfrm>
          <a:prstGeom prst="rect">
            <a:avLst/>
          </a:prstGeom>
          <a:noFill/>
        </p:spPr>
        <p:txBody>
          <a:bodyPr wrap="square" rtlCol="0">
            <a:spAutoFit/>
          </a:bodyPr>
          <a:lstStyle/>
          <a:p>
            <a:pPr>
              <a:lnSpc>
                <a:spcPct val="150000"/>
              </a:lnSpc>
            </a:pPr>
            <a:r>
              <a:rPr lang="en-GB" dirty="0" err="1">
                <a:latin typeface="Open Sans" panose="020B0606030504020204" pitchFamily="34" charset="0"/>
                <a:ea typeface="Open Sans" panose="020B0606030504020204" pitchFamily="34" charset="0"/>
                <a:cs typeface="Open Sans" panose="020B0606030504020204" pitchFamily="34" charset="0"/>
              </a:rPr>
              <a:t>TimedFacade</a:t>
            </a:r>
            <a:r>
              <a:rPr lang="en-GB" dirty="0">
                <a:latin typeface="Open Sans" panose="020B0606030504020204" pitchFamily="34" charset="0"/>
                <a:ea typeface="Open Sans" panose="020B0606030504020204" pitchFamily="34" charset="0"/>
                <a:cs typeface="Open Sans" panose="020B0606030504020204" pitchFamily="34" charset="0"/>
              </a:rPr>
              <a:t> Devices are based on the Facade device, but they include time handling. In this case, they can be updated periodically and execute a </a:t>
            </a:r>
            <a:r>
              <a:rPr lang="en-GB" dirty="0" err="1">
                <a:latin typeface="Open Sans" panose="020B0606030504020204" pitchFamily="34" charset="0"/>
                <a:ea typeface="Open Sans" panose="020B0606030504020204" pitchFamily="34" charset="0"/>
                <a:cs typeface="Open Sans" panose="020B0606030504020204" pitchFamily="34" charset="0"/>
              </a:rPr>
              <a:t>callback</a:t>
            </a:r>
            <a:r>
              <a:rPr lang="en-GB" dirty="0">
                <a:latin typeface="Open Sans" panose="020B0606030504020204" pitchFamily="34" charset="0"/>
                <a:ea typeface="Open Sans" panose="020B0606030504020204" pitchFamily="34" charset="0"/>
                <a:cs typeface="Open Sans" panose="020B0606030504020204" pitchFamily="34" charset="0"/>
              </a:rPr>
              <a:t> function at each update time. </a:t>
            </a:r>
          </a:p>
          <a:p>
            <a:pPr>
              <a:lnSpc>
                <a:spcPct val="150000"/>
              </a:lnSpc>
            </a:pPr>
            <a:endParaRPr lang="en-GB" dirty="0">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r>
              <a:rPr lang="en-GB" dirty="0">
                <a:latin typeface="Open Sans" panose="020B0606030504020204" pitchFamily="34" charset="0"/>
                <a:ea typeface="Open Sans" panose="020B0606030504020204" pitchFamily="34" charset="0"/>
                <a:cs typeface="Open Sans" panose="020B0606030504020204" pitchFamily="34" charset="0"/>
              </a:rPr>
              <a:t>The main differences are:</a:t>
            </a:r>
          </a:p>
        </p:txBody>
      </p:sp>
      <p:graphicFrame>
        <p:nvGraphicFramePr>
          <p:cNvPr id="9" name="Table 2">
            <a:extLst>
              <a:ext uri="{FF2B5EF4-FFF2-40B4-BE49-F238E27FC236}">
                <a16:creationId xmlns:a16="http://schemas.microsoft.com/office/drawing/2014/main" id="{B4BCE777-BFE8-60DE-D351-6350D0E28D49}"/>
              </a:ext>
            </a:extLst>
          </p:cNvPr>
          <p:cNvGraphicFramePr>
            <a:graphicFrameLocks noGrp="1"/>
          </p:cNvGraphicFramePr>
          <p:nvPr>
            <p:extLst>
              <p:ext uri="{D42A27DB-BD31-4B8C-83A1-F6EECF244321}">
                <p14:modId xmlns:p14="http://schemas.microsoft.com/office/powerpoint/2010/main" val="943938750"/>
              </p:ext>
            </p:extLst>
          </p:nvPr>
        </p:nvGraphicFramePr>
        <p:xfrm>
          <a:off x="599954" y="3712210"/>
          <a:ext cx="8127999" cy="2565400"/>
        </p:xfrm>
        <a:graphic>
          <a:graphicData uri="http://schemas.openxmlformats.org/drawingml/2006/table">
            <a:tbl>
              <a:tblPr firstRow="1" bandRow="1">
                <a:tableStyleId>{616DA210-FB5B-4158-B5E0-FEB733F419BA}</a:tableStyleId>
              </a:tblPr>
              <a:tblGrid>
                <a:gridCol w="1717747">
                  <a:extLst>
                    <a:ext uri="{9D8B030D-6E8A-4147-A177-3AD203B41FA5}">
                      <a16:colId xmlns:a16="http://schemas.microsoft.com/office/drawing/2014/main" val="381375551"/>
                    </a:ext>
                  </a:extLst>
                </a:gridCol>
                <a:gridCol w="1892349">
                  <a:extLst>
                    <a:ext uri="{9D8B030D-6E8A-4147-A177-3AD203B41FA5}">
                      <a16:colId xmlns:a16="http://schemas.microsoft.com/office/drawing/2014/main" val="492304755"/>
                    </a:ext>
                  </a:extLst>
                </a:gridCol>
                <a:gridCol w="4517903">
                  <a:extLst>
                    <a:ext uri="{9D8B030D-6E8A-4147-A177-3AD203B41FA5}">
                      <a16:colId xmlns:a16="http://schemas.microsoft.com/office/drawing/2014/main" val="780799126"/>
                    </a:ext>
                  </a:extLst>
                </a:gridCol>
              </a:tblGrid>
              <a:tr h="370840">
                <a:tc>
                  <a:txBody>
                    <a:bodyPr/>
                    <a:lstStyle/>
                    <a:p>
                      <a:r>
                        <a:rPr lang="en-SE" dirty="0"/>
                        <a:t>Name</a:t>
                      </a:r>
                    </a:p>
                  </a:txBody>
                  <a:tcPr/>
                </a:tc>
                <a:tc>
                  <a:txBody>
                    <a:bodyPr/>
                    <a:lstStyle/>
                    <a:p>
                      <a:r>
                        <a:rPr lang="en-SE" dirty="0"/>
                        <a:t>Type</a:t>
                      </a:r>
                    </a:p>
                  </a:txBody>
                  <a:tcPr/>
                </a:tc>
                <a:tc>
                  <a:txBody>
                    <a:bodyPr/>
                    <a:lstStyle/>
                    <a:p>
                      <a:r>
                        <a:rPr lang="en-SE" dirty="0"/>
                        <a:t>Description</a:t>
                      </a:r>
                    </a:p>
                  </a:txBody>
                  <a:tcPr/>
                </a:tc>
                <a:extLst>
                  <a:ext uri="{0D108BD9-81ED-4DB2-BD59-A6C34878D82A}">
                    <a16:rowId xmlns:a16="http://schemas.microsoft.com/office/drawing/2014/main" val="3876110282"/>
                  </a:ext>
                </a:extLst>
              </a:tr>
              <a:tr h="370840">
                <a:tc>
                  <a:txBody>
                    <a:bodyPr/>
                    <a:lstStyle/>
                    <a:p>
                      <a:r>
                        <a:rPr lang="en-SE" dirty="0"/>
                        <a:t>UpdateTime</a:t>
                      </a:r>
                    </a:p>
                  </a:txBody>
                  <a:tcPr/>
                </a:tc>
                <a:tc>
                  <a:txBody>
                    <a:bodyPr/>
                    <a:lstStyle/>
                    <a:p>
                      <a:r>
                        <a:rPr lang="en-SE" dirty="0"/>
                        <a:t>Polled command</a:t>
                      </a:r>
                    </a:p>
                  </a:txBody>
                  <a:tcPr/>
                </a:tc>
                <a:tc>
                  <a:txBody>
                    <a:bodyPr/>
                    <a:lstStyle/>
                    <a:p>
                      <a:r>
                        <a:rPr lang="en-SE" dirty="0"/>
                        <a:t>This command is polled peridically, as defined in the UpdateTime polling value. It updates t</a:t>
                      </a:r>
                      <a:r>
                        <a:rPr lang="en-GB" dirty="0"/>
                        <a:t>he</a:t>
                      </a:r>
                      <a:r>
                        <a:rPr lang="en-SE" dirty="0"/>
                        <a:t> Time local attriibute</a:t>
                      </a:r>
                    </a:p>
                  </a:txBody>
                  <a:tcPr/>
                </a:tc>
                <a:extLst>
                  <a:ext uri="{0D108BD9-81ED-4DB2-BD59-A6C34878D82A}">
                    <a16:rowId xmlns:a16="http://schemas.microsoft.com/office/drawing/2014/main" val="2969922073"/>
                  </a:ext>
                </a:extLst>
              </a:tr>
              <a:tr h="370840">
                <a:tc>
                  <a:txBody>
                    <a:bodyPr/>
                    <a:lstStyle/>
                    <a:p>
                      <a:r>
                        <a:rPr lang="en-SE" dirty="0"/>
                        <a:t>Time</a:t>
                      </a:r>
                    </a:p>
                  </a:txBody>
                  <a:tcPr/>
                </a:tc>
                <a:tc>
                  <a:txBody>
                    <a:bodyPr/>
                    <a:lstStyle/>
                    <a:p>
                      <a:r>
                        <a:rPr lang="en-SE" dirty="0"/>
                        <a:t>Local attribute</a:t>
                      </a:r>
                    </a:p>
                  </a:txBody>
                  <a:tcPr/>
                </a:tc>
                <a:tc>
                  <a:txBody>
                    <a:bodyPr/>
                    <a:lstStyle/>
                    <a:p>
                      <a:r>
                        <a:rPr lang="en-SE" dirty="0"/>
                        <a:t>Local variable that is updated with a new timestamp at every time tick.</a:t>
                      </a:r>
                    </a:p>
                  </a:txBody>
                  <a:tcPr/>
                </a:tc>
                <a:extLst>
                  <a:ext uri="{0D108BD9-81ED-4DB2-BD59-A6C34878D82A}">
                    <a16:rowId xmlns:a16="http://schemas.microsoft.com/office/drawing/2014/main" val="1257138478"/>
                  </a:ext>
                </a:extLst>
              </a:tr>
              <a:tr h="370840">
                <a:tc>
                  <a:txBody>
                    <a:bodyPr/>
                    <a:lstStyle/>
                    <a:p>
                      <a:r>
                        <a:rPr lang="en-GB" dirty="0"/>
                        <a:t>o</a:t>
                      </a:r>
                      <a:r>
                        <a:rPr lang="en-SE" dirty="0"/>
                        <a:t>n_time</a:t>
                      </a:r>
                    </a:p>
                  </a:txBody>
                  <a:tcPr/>
                </a:tc>
                <a:tc>
                  <a:txBody>
                    <a:bodyPr/>
                    <a:lstStyle/>
                    <a:p>
                      <a:r>
                        <a:rPr lang="en-SE" dirty="0"/>
                        <a:t>method</a:t>
                      </a:r>
                    </a:p>
                  </a:txBody>
                  <a:tcPr/>
                </a:tc>
                <a:tc>
                  <a:txBody>
                    <a:bodyPr/>
                    <a:lstStyle/>
                    <a:p>
                      <a:r>
                        <a:rPr lang="en-SE" dirty="0"/>
                        <a:t>Callback function that is executed whenever the Time variable is updated</a:t>
                      </a:r>
                    </a:p>
                  </a:txBody>
                  <a:tcPr/>
                </a:tc>
                <a:extLst>
                  <a:ext uri="{0D108BD9-81ED-4DB2-BD59-A6C34878D82A}">
                    <a16:rowId xmlns:a16="http://schemas.microsoft.com/office/drawing/2014/main" val="175195268"/>
                  </a:ext>
                </a:extLst>
              </a:tr>
            </a:tbl>
          </a:graphicData>
        </a:graphic>
      </p:graphicFrame>
    </p:spTree>
    <p:extLst>
      <p:ext uri="{BB962C8B-B14F-4D97-AF65-F5344CB8AC3E}">
        <p14:creationId xmlns:p14="http://schemas.microsoft.com/office/powerpoint/2010/main" val="2985663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D487259-6A33-5446-A63F-24588F4F1A53}"/>
              </a:ext>
            </a:extLst>
          </p:cNvPr>
          <p:cNvSpPr>
            <a:spLocks noGrp="1"/>
          </p:cNvSpPr>
          <p:nvPr>
            <p:ph type="title"/>
          </p:nvPr>
        </p:nvSpPr>
        <p:spPr/>
        <p:txBody>
          <a:bodyPr/>
          <a:lstStyle/>
          <a:p>
            <a:r>
              <a:rPr lang="en-GB" dirty="0"/>
              <a:t>SISO PID Tango Device</a:t>
            </a:r>
          </a:p>
        </p:txBody>
      </p:sp>
      <p:sp>
        <p:nvSpPr>
          <p:cNvPr id="15" name="Platshållare för text 14">
            <a:extLst>
              <a:ext uri="{FF2B5EF4-FFF2-40B4-BE49-F238E27FC236}">
                <a16:creationId xmlns:a16="http://schemas.microsoft.com/office/drawing/2014/main" id="{1869BB08-C2CA-D44E-A3A9-3B35B04640BA}"/>
              </a:ext>
            </a:extLst>
          </p:cNvPr>
          <p:cNvSpPr>
            <a:spLocks noGrp="1"/>
          </p:cNvSpPr>
          <p:nvPr>
            <p:ph type="body" sz="quarter" idx="10"/>
          </p:nvPr>
        </p:nvSpPr>
        <p:spPr/>
        <p:txBody>
          <a:bodyPr/>
          <a:lstStyle/>
          <a:p>
            <a:r>
              <a:rPr lang="en-GB" dirty="0"/>
              <a:t>Implementation</a:t>
            </a:r>
          </a:p>
        </p:txBody>
      </p:sp>
      <p:sp>
        <p:nvSpPr>
          <p:cNvPr id="16" name="Platshållare för text 15">
            <a:extLst>
              <a:ext uri="{FF2B5EF4-FFF2-40B4-BE49-F238E27FC236}">
                <a16:creationId xmlns:a16="http://schemas.microsoft.com/office/drawing/2014/main" id="{E41503BE-D3BB-1846-A98B-F78BD46DC7F5}"/>
              </a:ext>
            </a:extLst>
          </p:cNvPr>
          <p:cNvSpPr>
            <a:spLocks noGrp="1"/>
          </p:cNvSpPr>
          <p:nvPr>
            <p:ph type="body" sz="quarter" idx="11"/>
          </p:nvPr>
        </p:nvSpPr>
        <p:spPr/>
        <p:txBody>
          <a:bodyPr/>
          <a:lstStyle/>
          <a:p>
            <a:r>
              <a:rPr lang="en-GB" dirty="0"/>
              <a:t>Overview of the SISOPID Tango Device</a:t>
            </a:r>
          </a:p>
        </p:txBody>
      </p:sp>
      <p:sp>
        <p:nvSpPr>
          <p:cNvPr id="17" name="Platshållare för text 16">
            <a:extLst>
              <a:ext uri="{FF2B5EF4-FFF2-40B4-BE49-F238E27FC236}">
                <a16:creationId xmlns:a16="http://schemas.microsoft.com/office/drawing/2014/main" id="{363363A9-4059-424F-8FB8-461045FAAB4D}"/>
              </a:ext>
            </a:extLst>
          </p:cNvPr>
          <p:cNvSpPr>
            <a:spLocks noGrp="1"/>
          </p:cNvSpPr>
          <p:nvPr>
            <p:ph type="body" sz="quarter" idx="12"/>
          </p:nvPr>
        </p:nvSpPr>
        <p:spPr/>
        <p:txBody>
          <a:bodyPr/>
          <a:lstStyle/>
          <a:p>
            <a:r>
              <a:rPr lang="sv-SE" dirty="0"/>
              <a:t>KITS- Software</a:t>
            </a:r>
          </a:p>
        </p:txBody>
      </p:sp>
    </p:spTree>
    <p:extLst>
      <p:ext uri="{BB962C8B-B14F-4D97-AF65-F5344CB8AC3E}">
        <p14:creationId xmlns:p14="http://schemas.microsoft.com/office/powerpoint/2010/main" val="300779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61B751-CF22-7D5F-107D-48D3BDBFF573}"/>
              </a:ext>
            </a:extLst>
          </p:cNvPr>
          <p:cNvSpPr/>
          <p:nvPr/>
        </p:nvSpPr>
        <p:spPr>
          <a:xfrm>
            <a:off x="4572000" y="0"/>
            <a:ext cx="7620000" cy="68712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SE" dirty="0"/>
          </a:p>
        </p:txBody>
      </p:sp>
      <p:sp>
        <p:nvSpPr>
          <p:cNvPr id="9" name="Rubrik 8">
            <a:extLst>
              <a:ext uri="{FF2B5EF4-FFF2-40B4-BE49-F238E27FC236}">
                <a16:creationId xmlns:a16="http://schemas.microsoft.com/office/drawing/2014/main" id="{5AF25151-B87E-F14E-8682-41258C9054D7}"/>
              </a:ext>
            </a:extLst>
          </p:cNvPr>
          <p:cNvSpPr>
            <a:spLocks noGrp="1"/>
          </p:cNvSpPr>
          <p:nvPr>
            <p:ph type="title"/>
          </p:nvPr>
        </p:nvSpPr>
        <p:spPr>
          <a:xfrm>
            <a:off x="493201" y="1508088"/>
            <a:ext cx="3647726" cy="493981"/>
          </a:xfrm>
        </p:spPr>
        <p:txBody>
          <a:bodyPr/>
          <a:lstStyle/>
          <a:p>
            <a:r>
              <a:rPr lang="sv-SE" dirty="0"/>
              <a:t>SISO PID </a:t>
            </a:r>
            <a:r>
              <a:rPr lang="en-GB" dirty="0"/>
              <a:t>Device</a:t>
            </a:r>
          </a:p>
        </p:txBody>
      </p:sp>
      <p:sp>
        <p:nvSpPr>
          <p:cNvPr id="10" name="Platshållare för text 9">
            <a:extLst>
              <a:ext uri="{FF2B5EF4-FFF2-40B4-BE49-F238E27FC236}">
                <a16:creationId xmlns:a16="http://schemas.microsoft.com/office/drawing/2014/main" id="{5A0EF957-FA76-9D4A-99B5-597658C3C7FA}"/>
              </a:ext>
            </a:extLst>
          </p:cNvPr>
          <p:cNvSpPr>
            <a:spLocks noGrp="1"/>
          </p:cNvSpPr>
          <p:nvPr>
            <p:ph type="body" sz="quarter" idx="11"/>
          </p:nvPr>
        </p:nvSpPr>
        <p:spPr/>
        <p:txBody>
          <a:bodyPr/>
          <a:lstStyle/>
          <a:p>
            <a:r>
              <a:rPr lang="en-GB" dirty="0"/>
              <a:t>The aim of this class is to have a software implementation of a SISO PID controller.</a:t>
            </a:r>
          </a:p>
          <a:p>
            <a:r>
              <a:rPr lang="en-GB" dirty="0"/>
              <a:t>This device can be used for regulating non critical PV.</a:t>
            </a:r>
          </a:p>
          <a:p>
            <a:r>
              <a:rPr lang="en-GB" dirty="0"/>
              <a:t> The control loop action is defined in the </a:t>
            </a:r>
            <a:r>
              <a:rPr lang="en-GB" dirty="0" err="1"/>
              <a:t>on_time</a:t>
            </a:r>
            <a:r>
              <a:rPr lang="en-GB" dirty="0"/>
              <a:t> method.</a:t>
            </a:r>
          </a:p>
          <a:p>
            <a:r>
              <a:rPr lang="en-GB" dirty="0"/>
              <a:t>The </a:t>
            </a:r>
            <a:r>
              <a:rPr lang="en-GB" dirty="0" err="1"/>
              <a:t>UpdateTime</a:t>
            </a:r>
            <a:r>
              <a:rPr lang="en-GB" dirty="0"/>
              <a:t> defines the control loop frequency and the sampling rate.</a:t>
            </a:r>
          </a:p>
        </p:txBody>
      </p:sp>
      <p:sp>
        <p:nvSpPr>
          <p:cNvPr id="3" name="Text Placeholder 2">
            <a:extLst>
              <a:ext uri="{FF2B5EF4-FFF2-40B4-BE49-F238E27FC236}">
                <a16:creationId xmlns:a16="http://schemas.microsoft.com/office/drawing/2014/main" id="{4DBA2C9A-FC0D-1D73-2809-AB003A70D978}"/>
              </a:ext>
            </a:extLst>
          </p:cNvPr>
          <p:cNvSpPr>
            <a:spLocks noGrp="1"/>
          </p:cNvSpPr>
          <p:nvPr>
            <p:ph type="body" sz="quarter" idx="13"/>
          </p:nvPr>
        </p:nvSpPr>
        <p:spPr/>
        <p:txBody>
          <a:bodyPr/>
          <a:lstStyle/>
          <a:p>
            <a:r>
              <a:rPr lang="en-GB" dirty="0"/>
              <a:t>KITS – Software</a:t>
            </a:r>
          </a:p>
        </p:txBody>
      </p:sp>
      <p:pic>
        <p:nvPicPr>
          <p:cNvPr id="18" name="Picture 17">
            <a:extLst>
              <a:ext uri="{FF2B5EF4-FFF2-40B4-BE49-F238E27FC236}">
                <a16:creationId xmlns:a16="http://schemas.microsoft.com/office/drawing/2014/main" id="{68138B5A-E2A5-D66A-5200-973A48F1F0E8}"/>
              </a:ext>
            </a:extLst>
          </p:cNvPr>
          <p:cNvPicPr>
            <a:picLocks noChangeAspect="1"/>
          </p:cNvPicPr>
          <p:nvPr/>
        </p:nvPicPr>
        <p:blipFill>
          <a:blip r:embed="rId3"/>
          <a:srcRect/>
          <a:stretch/>
        </p:blipFill>
        <p:spPr>
          <a:xfrm>
            <a:off x="4759724" y="260626"/>
            <a:ext cx="5375996" cy="3175000"/>
          </a:xfrm>
          <a:prstGeom prst="rect">
            <a:avLst/>
          </a:prstGeom>
          <a:ln>
            <a:solidFill>
              <a:schemeClr val="tx1"/>
            </a:solidFill>
          </a:ln>
        </p:spPr>
      </p:pic>
      <p:pic>
        <p:nvPicPr>
          <p:cNvPr id="13" name="Picture 12">
            <a:extLst>
              <a:ext uri="{FF2B5EF4-FFF2-40B4-BE49-F238E27FC236}">
                <a16:creationId xmlns:a16="http://schemas.microsoft.com/office/drawing/2014/main" id="{B158A980-60FB-0F65-2CF0-47AC41D1AC4D}"/>
              </a:ext>
            </a:extLst>
          </p:cNvPr>
          <p:cNvPicPr>
            <a:picLocks noChangeAspect="1"/>
          </p:cNvPicPr>
          <p:nvPr/>
        </p:nvPicPr>
        <p:blipFill>
          <a:blip r:embed="rId4"/>
          <a:srcRect/>
          <a:stretch/>
        </p:blipFill>
        <p:spPr>
          <a:xfrm>
            <a:off x="8267998" y="2354005"/>
            <a:ext cx="3235298" cy="4398731"/>
          </a:xfrm>
          <a:prstGeom prst="rect">
            <a:avLst/>
          </a:prstGeom>
          <a:ln>
            <a:solidFill>
              <a:schemeClr val="tx1"/>
            </a:solidFill>
          </a:ln>
        </p:spPr>
      </p:pic>
    </p:spTree>
    <p:extLst>
      <p:ext uri="{BB962C8B-B14F-4D97-AF65-F5344CB8AC3E}">
        <p14:creationId xmlns:p14="http://schemas.microsoft.com/office/powerpoint/2010/main" val="220300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AF25151-B87E-F14E-8682-41258C9054D7}"/>
              </a:ext>
            </a:extLst>
          </p:cNvPr>
          <p:cNvSpPr>
            <a:spLocks noGrp="1"/>
          </p:cNvSpPr>
          <p:nvPr>
            <p:ph type="title"/>
          </p:nvPr>
        </p:nvSpPr>
        <p:spPr/>
        <p:txBody>
          <a:bodyPr/>
          <a:lstStyle/>
          <a:p>
            <a:r>
              <a:rPr lang="en-GB" dirty="0"/>
              <a:t>Properties</a:t>
            </a:r>
          </a:p>
        </p:txBody>
      </p:sp>
      <p:sp>
        <p:nvSpPr>
          <p:cNvPr id="7" name="TextBox 6">
            <a:extLst>
              <a:ext uri="{FF2B5EF4-FFF2-40B4-BE49-F238E27FC236}">
                <a16:creationId xmlns:a16="http://schemas.microsoft.com/office/drawing/2014/main" id="{79976EDF-733B-20D1-3C06-5E2B4D143506}"/>
              </a:ext>
            </a:extLst>
          </p:cNvPr>
          <p:cNvSpPr txBox="1"/>
          <p:nvPr/>
        </p:nvSpPr>
        <p:spPr>
          <a:xfrm>
            <a:off x="176939" y="361286"/>
            <a:ext cx="1783117"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Properties</a:t>
            </a:r>
          </a:p>
        </p:txBody>
      </p:sp>
      <p:graphicFrame>
        <p:nvGraphicFramePr>
          <p:cNvPr id="2" name="Table 2">
            <a:extLst>
              <a:ext uri="{FF2B5EF4-FFF2-40B4-BE49-F238E27FC236}">
                <a16:creationId xmlns:a16="http://schemas.microsoft.com/office/drawing/2014/main" id="{F7874829-680B-84F1-4A55-E0A14DAD5B10}"/>
              </a:ext>
            </a:extLst>
          </p:cNvPr>
          <p:cNvGraphicFramePr>
            <a:graphicFrameLocks noGrp="1"/>
          </p:cNvGraphicFramePr>
          <p:nvPr>
            <p:extLst>
              <p:ext uri="{D42A27DB-BD31-4B8C-83A1-F6EECF244321}">
                <p14:modId xmlns:p14="http://schemas.microsoft.com/office/powerpoint/2010/main" val="1647309825"/>
              </p:ext>
            </p:extLst>
          </p:nvPr>
        </p:nvGraphicFramePr>
        <p:xfrm>
          <a:off x="692150" y="2316480"/>
          <a:ext cx="8128000" cy="2225040"/>
        </p:xfrm>
        <a:graphic>
          <a:graphicData uri="http://schemas.openxmlformats.org/drawingml/2006/table">
            <a:tbl>
              <a:tblPr firstRow="1" bandRow="1">
                <a:tableStyleId>{616DA210-FB5B-4158-B5E0-FEB733F419BA}</a:tableStyleId>
              </a:tblPr>
              <a:tblGrid>
                <a:gridCol w="2178050">
                  <a:extLst>
                    <a:ext uri="{9D8B030D-6E8A-4147-A177-3AD203B41FA5}">
                      <a16:colId xmlns:a16="http://schemas.microsoft.com/office/drawing/2014/main" val="381375551"/>
                    </a:ext>
                  </a:extLst>
                </a:gridCol>
                <a:gridCol w="5949950">
                  <a:extLst>
                    <a:ext uri="{9D8B030D-6E8A-4147-A177-3AD203B41FA5}">
                      <a16:colId xmlns:a16="http://schemas.microsoft.com/office/drawing/2014/main" val="780799126"/>
                    </a:ext>
                  </a:extLst>
                </a:gridCol>
              </a:tblGrid>
              <a:tr h="370840">
                <a:tc>
                  <a:txBody>
                    <a:bodyPr/>
                    <a:lstStyle/>
                    <a:p>
                      <a:r>
                        <a:rPr lang="en-SE" dirty="0"/>
                        <a:t>Name</a:t>
                      </a:r>
                    </a:p>
                  </a:txBody>
                  <a:tcPr/>
                </a:tc>
                <a:tc>
                  <a:txBody>
                    <a:bodyPr/>
                    <a:lstStyle/>
                    <a:p>
                      <a:r>
                        <a:rPr lang="en-SE" dirty="0"/>
                        <a:t>Description</a:t>
                      </a:r>
                    </a:p>
                  </a:txBody>
                  <a:tcPr/>
                </a:tc>
                <a:extLst>
                  <a:ext uri="{0D108BD9-81ED-4DB2-BD59-A6C34878D82A}">
                    <a16:rowId xmlns:a16="http://schemas.microsoft.com/office/drawing/2014/main" val="3876110282"/>
                  </a:ext>
                </a:extLst>
              </a:tr>
              <a:tr h="370840">
                <a:tc>
                  <a:txBody>
                    <a:bodyPr/>
                    <a:lstStyle/>
                    <a:p>
                      <a:r>
                        <a:rPr lang="en-SE" dirty="0"/>
                        <a:t>Actuator</a:t>
                      </a:r>
                    </a:p>
                  </a:txBody>
                  <a:tcPr/>
                </a:tc>
                <a:tc>
                  <a:txBody>
                    <a:bodyPr/>
                    <a:lstStyle/>
                    <a:p>
                      <a:r>
                        <a:rPr lang="en-SE" dirty="0"/>
                        <a:t>Tango attribute that will be used as the feedback actuator</a:t>
                      </a:r>
                    </a:p>
                  </a:txBody>
                  <a:tcPr/>
                </a:tc>
                <a:extLst>
                  <a:ext uri="{0D108BD9-81ED-4DB2-BD59-A6C34878D82A}">
                    <a16:rowId xmlns:a16="http://schemas.microsoft.com/office/drawing/2014/main" val="2969922073"/>
                  </a:ext>
                </a:extLst>
              </a:tr>
              <a:tr h="370840">
                <a:tc>
                  <a:txBody>
                    <a:bodyPr/>
                    <a:lstStyle/>
                    <a:p>
                      <a:r>
                        <a:rPr lang="en-SE" dirty="0"/>
                        <a:t>ActuatorEnvelope</a:t>
                      </a:r>
                    </a:p>
                  </a:txBody>
                  <a:tcPr/>
                </a:tc>
                <a:tc>
                  <a:txBody>
                    <a:bodyPr/>
                    <a:lstStyle/>
                    <a:p>
                      <a:r>
                        <a:rPr lang="en-SE" dirty="0"/>
                        <a:t>Actuator limits (minimum and maximum)</a:t>
                      </a:r>
                    </a:p>
                  </a:txBody>
                  <a:tcPr/>
                </a:tc>
                <a:extLst>
                  <a:ext uri="{0D108BD9-81ED-4DB2-BD59-A6C34878D82A}">
                    <a16:rowId xmlns:a16="http://schemas.microsoft.com/office/drawing/2014/main" val="1257138478"/>
                  </a:ext>
                </a:extLst>
              </a:tr>
              <a:tr h="370840">
                <a:tc>
                  <a:txBody>
                    <a:bodyPr/>
                    <a:lstStyle/>
                    <a:p>
                      <a:r>
                        <a:rPr lang="en-SE" dirty="0"/>
                        <a:t>InterlockCondition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Tango attribute value for trigger interlock condition.</a:t>
                      </a:r>
                      <a:endParaRPr lang="en-SE" dirty="0"/>
                    </a:p>
                  </a:txBody>
                  <a:tcPr/>
                </a:tc>
                <a:extLst>
                  <a:ext uri="{0D108BD9-81ED-4DB2-BD59-A6C34878D82A}">
                    <a16:rowId xmlns:a16="http://schemas.microsoft.com/office/drawing/2014/main" val="175195268"/>
                  </a:ext>
                </a:extLst>
              </a:tr>
              <a:tr h="370840">
                <a:tc>
                  <a:txBody>
                    <a:bodyPr/>
                    <a:lstStyle/>
                    <a:p>
                      <a:r>
                        <a:rPr lang="en-SE" dirty="0"/>
                        <a:t>InterlockList</a:t>
                      </a:r>
                    </a:p>
                  </a:txBody>
                  <a:tcPr/>
                </a:tc>
                <a:tc>
                  <a:txBody>
                    <a:bodyPr/>
                    <a:lstStyle/>
                    <a:p>
                      <a:r>
                        <a:rPr lang="en-GB" dirty="0"/>
                        <a:t>Tango attribute list for interlocks.</a:t>
                      </a:r>
                      <a:endParaRPr lang="en-SE" dirty="0"/>
                    </a:p>
                  </a:txBody>
                  <a:tcPr/>
                </a:tc>
                <a:extLst>
                  <a:ext uri="{0D108BD9-81ED-4DB2-BD59-A6C34878D82A}">
                    <a16:rowId xmlns:a16="http://schemas.microsoft.com/office/drawing/2014/main" val="197142135"/>
                  </a:ext>
                </a:extLst>
              </a:tr>
              <a:tr h="370840">
                <a:tc>
                  <a:txBody>
                    <a:bodyPr/>
                    <a:lstStyle/>
                    <a:p>
                      <a:r>
                        <a:rPr lang="en-SE" dirty="0"/>
                        <a:t>Sensor</a:t>
                      </a:r>
                    </a:p>
                  </a:txBody>
                  <a:tcPr/>
                </a:tc>
                <a:tc>
                  <a:txBody>
                    <a:bodyPr/>
                    <a:lstStyle/>
                    <a:p>
                      <a:r>
                        <a:rPr lang="en-GB" dirty="0"/>
                        <a:t>Tango attribute that is used as feedback loop sensor.</a:t>
                      </a:r>
                      <a:endParaRPr lang="en-SE" dirty="0"/>
                    </a:p>
                  </a:txBody>
                  <a:tcPr/>
                </a:tc>
                <a:extLst>
                  <a:ext uri="{0D108BD9-81ED-4DB2-BD59-A6C34878D82A}">
                    <a16:rowId xmlns:a16="http://schemas.microsoft.com/office/drawing/2014/main" val="2989982168"/>
                  </a:ext>
                </a:extLst>
              </a:tr>
            </a:tbl>
          </a:graphicData>
        </a:graphic>
      </p:graphicFrame>
    </p:spTree>
    <p:extLst>
      <p:ext uri="{BB962C8B-B14F-4D97-AF65-F5344CB8AC3E}">
        <p14:creationId xmlns:p14="http://schemas.microsoft.com/office/powerpoint/2010/main" val="235003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AF25151-B87E-F14E-8682-41258C9054D7}"/>
              </a:ext>
            </a:extLst>
          </p:cNvPr>
          <p:cNvSpPr>
            <a:spLocks noGrp="1"/>
          </p:cNvSpPr>
          <p:nvPr>
            <p:ph type="title"/>
          </p:nvPr>
        </p:nvSpPr>
        <p:spPr/>
        <p:txBody>
          <a:bodyPr/>
          <a:lstStyle/>
          <a:p>
            <a:r>
              <a:rPr lang="en-GB" dirty="0"/>
              <a:t>Attributes</a:t>
            </a:r>
          </a:p>
        </p:txBody>
      </p:sp>
      <p:sp>
        <p:nvSpPr>
          <p:cNvPr id="7" name="TextBox 6">
            <a:extLst>
              <a:ext uri="{FF2B5EF4-FFF2-40B4-BE49-F238E27FC236}">
                <a16:creationId xmlns:a16="http://schemas.microsoft.com/office/drawing/2014/main" id="{2BE00321-99C7-5940-5201-4780A0423B0D}"/>
              </a:ext>
            </a:extLst>
          </p:cNvPr>
          <p:cNvSpPr txBox="1"/>
          <p:nvPr/>
        </p:nvSpPr>
        <p:spPr>
          <a:xfrm>
            <a:off x="176939" y="361286"/>
            <a:ext cx="1732077"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Attributes</a:t>
            </a:r>
          </a:p>
        </p:txBody>
      </p:sp>
      <p:graphicFrame>
        <p:nvGraphicFramePr>
          <p:cNvPr id="5" name="Table 2">
            <a:extLst>
              <a:ext uri="{FF2B5EF4-FFF2-40B4-BE49-F238E27FC236}">
                <a16:creationId xmlns:a16="http://schemas.microsoft.com/office/drawing/2014/main" id="{8B4D7AC8-F029-272E-525F-82B312527E63}"/>
              </a:ext>
            </a:extLst>
          </p:cNvPr>
          <p:cNvGraphicFramePr>
            <a:graphicFrameLocks noGrp="1"/>
          </p:cNvGraphicFramePr>
          <p:nvPr>
            <p:extLst>
              <p:ext uri="{D42A27DB-BD31-4B8C-83A1-F6EECF244321}">
                <p14:modId xmlns:p14="http://schemas.microsoft.com/office/powerpoint/2010/main" val="3614774302"/>
              </p:ext>
            </p:extLst>
          </p:nvPr>
        </p:nvGraphicFramePr>
        <p:xfrm>
          <a:off x="692148" y="2131060"/>
          <a:ext cx="9207225" cy="2966720"/>
        </p:xfrm>
        <a:graphic>
          <a:graphicData uri="http://schemas.openxmlformats.org/drawingml/2006/table">
            <a:tbl>
              <a:tblPr firstRow="1" bandRow="1">
                <a:tableStyleId>{616DA210-FB5B-4158-B5E0-FEB733F419BA}</a:tableStyleId>
              </a:tblPr>
              <a:tblGrid>
                <a:gridCol w="1679991">
                  <a:extLst>
                    <a:ext uri="{9D8B030D-6E8A-4147-A177-3AD203B41FA5}">
                      <a16:colId xmlns:a16="http://schemas.microsoft.com/office/drawing/2014/main" val="381375551"/>
                    </a:ext>
                  </a:extLst>
                </a:gridCol>
                <a:gridCol w="1470991">
                  <a:extLst>
                    <a:ext uri="{9D8B030D-6E8A-4147-A177-3AD203B41FA5}">
                      <a16:colId xmlns:a16="http://schemas.microsoft.com/office/drawing/2014/main" val="492304755"/>
                    </a:ext>
                  </a:extLst>
                </a:gridCol>
                <a:gridCol w="6056243">
                  <a:extLst>
                    <a:ext uri="{9D8B030D-6E8A-4147-A177-3AD203B41FA5}">
                      <a16:colId xmlns:a16="http://schemas.microsoft.com/office/drawing/2014/main" val="780799126"/>
                    </a:ext>
                  </a:extLst>
                </a:gridCol>
              </a:tblGrid>
              <a:tr h="370840">
                <a:tc>
                  <a:txBody>
                    <a:bodyPr/>
                    <a:lstStyle/>
                    <a:p>
                      <a:r>
                        <a:rPr lang="en-SE" dirty="0"/>
                        <a:t>Name</a:t>
                      </a:r>
                    </a:p>
                  </a:txBody>
                  <a:tcPr/>
                </a:tc>
                <a:tc>
                  <a:txBody>
                    <a:bodyPr/>
                    <a:lstStyle/>
                    <a:p>
                      <a:r>
                        <a:rPr lang="en-SE" dirty="0"/>
                        <a:t>Default value</a:t>
                      </a:r>
                    </a:p>
                  </a:txBody>
                  <a:tcPr/>
                </a:tc>
                <a:tc>
                  <a:txBody>
                    <a:bodyPr/>
                    <a:lstStyle/>
                    <a:p>
                      <a:r>
                        <a:rPr lang="en-SE" dirty="0"/>
                        <a:t>Description</a:t>
                      </a:r>
                    </a:p>
                  </a:txBody>
                  <a:tcPr/>
                </a:tc>
                <a:extLst>
                  <a:ext uri="{0D108BD9-81ED-4DB2-BD59-A6C34878D82A}">
                    <a16:rowId xmlns:a16="http://schemas.microsoft.com/office/drawing/2014/main" val="3876110282"/>
                  </a:ext>
                </a:extLst>
              </a:tr>
              <a:tr h="370840">
                <a:tc>
                  <a:txBody>
                    <a:bodyPr/>
                    <a:lstStyle/>
                    <a:p>
                      <a:r>
                        <a:rPr lang="en-SE" dirty="0"/>
                        <a:t>Kp</a:t>
                      </a:r>
                    </a:p>
                  </a:txBody>
                  <a:tcPr/>
                </a:tc>
                <a:tc>
                  <a:txBody>
                    <a:bodyPr/>
                    <a:lstStyle/>
                    <a:p>
                      <a:r>
                        <a:rPr lang="en-SE" dirty="0"/>
                        <a:t>1</a:t>
                      </a:r>
                    </a:p>
                  </a:txBody>
                  <a:tcPr/>
                </a:tc>
                <a:tc>
                  <a:txBody>
                    <a:bodyPr/>
                    <a:lstStyle/>
                    <a:p>
                      <a:r>
                        <a:rPr lang="en-SE" dirty="0"/>
                        <a:t>PID Proportional gain</a:t>
                      </a:r>
                    </a:p>
                  </a:txBody>
                  <a:tcPr/>
                </a:tc>
                <a:extLst>
                  <a:ext uri="{0D108BD9-81ED-4DB2-BD59-A6C34878D82A}">
                    <a16:rowId xmlns:a16="http://schemas.microsoft.com/office/drawing/2014/main" val="2969922073"/>
                  </a:ext>
                </a:extLst>
              </a:tr>
              <a:tr h="370840">
                <a:tc>
                  <a:txBody>
                    <a:bodyPr/>
                    <a:lstStyle/>
                    <a:p>
                      <a:r>
                        <a:rPr lang="en-SE" dirty="0"/>
                        <a:t>Ki</a:t>
                      </a:r>
                    </a:p>
                  </a:txBody>
                  <a:tcPr/>
                </a:tc>
                <a:tc>
                  <a:txBody>
                    <a:bodyPr/>
                    <a:lstStyle/>
                    <a:p>
                      <a:r>
                        <a:rPr lang="en-SE" dirty="0"/>
                        <a:t>0</a:t>
                      </a:r>
                    </a:p>
                  </a:txBody>
                  <a:tcPr/>
                </a:tc>
                <a:tc>
                  <a:txBody>
                    <a:bodyPr/>
                    <a:lstStyle/>
                    <a:p>
                      <a:r>
                        <a:rPr lang="en-SE" dirty="0"/>
                        <a:t>PID Integral gain</a:t>
                      </a:r>
                    </a:p>
                  </a:txBody>
                  <a:tcPr/>
                </a:tc>
                <a:extLst>
                  <a:ext uri="{0D108BD9-81ED-4DB2-BD59-A6C34878D82A}">
                    <a16:rowId xmlns:a16="http://schemas.microsoft.com/office/drawing/2014/main" val="1257138478"/>
                  </a:ext>
                </a:extLst>
              </a:tr>
              <a:tr h="370840">
                <a:tc>
                  <a:txBody>
                    <a:bodyPr/>
                    <a:lstStyle/>
                    <a:p>
                      <a:r>
                        <a:rPr lang="en-SE" dirty="0"/>
                        <a:t>Kd</a:t>
                      </a:r>
                    </a:p>
                  </a:txBody>
                  <a:tcPr/>
                </a:tc>
                <a:tc>
                  <a:txBody>
                    <a:bodyPr/>
                    <a:lstStyle/>
                    <a:p>
                      <a:r>
                        <a:rPr lang="en-SE" dirty="0"/>
                        <a:t>0</a:t>
                      </a:r>
                    </a:p>
                  </a:txBody>
                  <a:tcPr/>
                </a:tc>
                <a:tc>
                  <a:txBody>
                    <a:bodyPr/>
                    <a:lstStyle/>
                    <a:p>
                      <a:r>
                        <a:rPr lang="en-SE" dirty="0"/>
                        <a:t>PID Derivative gain</a:t>
                      </a:r>
                    </a:p>
                  </a:txBody>
                  <a:tcPr/>
                </a:tc>
                <a:extLst>
                  <a:ext uri="{0D108BD9-81ED-4DB2-BD59-A6C34878D82A}">
                    <a16:rowId xmlns:a16="http://schemas.microsoft.com/office/drawing/2014/main" val="175195268"/>
                  </a:ext>
                </a:extLst>
              </a:tr>
              <a:tr h="370840">
                <a:tc>
                  <a:txBody>
                    <a:bodyPr/>
                    <a:lstStyle/>
                    <a:p>
                      <a:r>
                        <a:rPr lang="en-SE" dirty="0"/>
                        <a:t>correcton</a:t>
                      </a:r>
                    </a:p>
                  </a:txBody>
                  <a:tcPr/>
                </a:tc>
                <a:tc>
                  <a:txBody>
                    <a:bodyPr/>
                    <a:lstStyle/>
                    <a:p>
                      <a:r>
                        <a:rPr lang="en-SE" dirty="0"/>
                        <a:t>READ_ONLY</a:t>
                      </a:r>
                    </a:p>
                  </a:txBody>
                  <a:tcPr/>
                </a:tc>
                <a:tc>
                  <a:txBody>
                    <a:bodyPr/>
                    <a:lstStyle/>
                    <a:p>
                      <a:r>
                        <a:rPr lang="en-SE" dirty="0"/>
                        <a:t>PID correction value (not the actuator signal)</a:t>
                      </a:r>
                    </a:p>
                  </a:txBody>
                  <a:tcPr/>
                </a:tc>
                <a:extLst>
                  <a:ext uri="{0D108BD9-81ED-4DB2-BD59-A6C34878D82A}">
                    <a16:rowId xmlns:a16="http://schemas.microsoft.com/office/drawing/2014/main" val="197142135"/>
                  </a:ext>
                </a:extLst>
              </a:tr>
              <a:tr h="370840">
                <a:tc>
                  <a:txBody>
                    <a:bodyPr/>
                    <a:lstStyle/>
                    <a:p>
                      <a:r>
                        <a:rPr lang="en-SE" dirty="0"/>
                        <a:t>setpoint</a:t>
                      </a:r>
                    </a:p>
                  </a:txBody>
                  <a:tcPr/>
                </a:tc>
                <a:tc>
                  <a:txBody>
                    <a:bodyPr/>
                    <a:lstStyle/>
                    <a:p>
                      <a:r>
                        <a:rPr lang="en-SE" dirty="0"/>
                        <a:t>0</a:t>
                      </a:r>
                    </a:p>
                  </a:txBody>
                  <a:tcPr/>
                </a:tc>
                <a:tc>
                  <a:txBody>
                    <a:bodyPr/>
                    <a:lstStyle/>
                    <a:p>
                      <a:r>
                        <a:rPr lang="en-SE" dirty="0"/>
                        <a:t>PV setpointvalue</a:t>
                      </a:r>
                    </a:p>
                  </a:txBody>
                  <a:tcPr/>
                </a:tc>
                <a:extLst>
                  <a:ext uri="{0D108BD9-81ED-4DB2-BD59-A6C34878D82A}">
                    <a16:rowId xmlns:a16="http://schemas.microsoft.com/office/drawing/2014/main" val="2989982168"/>
                  </a:ext>
                </a:extLst>
              </a:tr>
              <a:tr h="370840">
                <a:tc>
                  <a:txBody>
                    <a:bodyPr/>
                    <a:lstStyle/>
                    <a:p>
                      <a:r>
                        <a:rPr lang="en-GB" dirty="0"/>
                        <a:t>h</a:t>
                      </a:r>
                      <a:r>
                        <a:rPr lang="en-SE" dirty="0"/>
                        <a:t>ome_position</a:t>
                      </a:r>
                    </a:p>
                  </a:txBody>
                  <a:tcPr/>
                </a:tc>
                <a:tc>
                  <a:txBody>
                    <a:bodyPr/>
                    <a:lstStyle/>
                    <a:p>
                      <a:r>
                        <a:rPr lang="en-SE" dirty="0"/>
                        <a:t>0</a:t>
                      </a:r>
                    </a:p>
                  </a:txBody>
                  <a:tcPr/>
                </a:tc>
                <a:tc>
                  <a:txBody>
                    <a:bodyPr/>
                    <a:lstStyle/>
                    <a:p>
                      <a:r>
                        <a:rPr lang="en-SE" dirty="0"/>
                        <a:t>Home value of the actuator to avoid saturation of the actuator. </a:t>
                      </a:r>
                    </a:p>
                  </a:txBody>
                  <a:tcPr/>
                </a:tc>
                <a:extLst>
                  <a:ext uri="{0D108BD9-81ED-4DB2-BD59-A6C34878D82A}">
                    <a16:rowId xmlns:a16="http://schemas.microsoft.com/office/drawing/2014/main" val="1487160245"/>
                  </a:ext>
                </a:extLst>
              </a:tr>
              <a:tr h="370840">
                <a:tc>
                  <a:txBody>
                    <a:bodyPr/>
                    <a:lstStyle/>
                    <a:p>
                      <a:r>
                        <a:rPr lang="en-SE" dirty="0"/>
                        <a:t>Time</a:t>
                      </a:r>
                    </a:p>
                  </a:txBody>
                  <a:tcPr/>
                </a:tc>
                <a:tc>
                  <a:txBody>
                    <a:bodyPr/>
                    <a:lstStyle/>
                    <a:p>
                      <a:r>
                        <a:rPr lang="en-SE" dirty="0"/>
                        <a:t>READ_ONLY</a:t>
                      </a:r>
                    </a:p>
                  </a:txBody>
                  <a:tcPr/>
                </a:tc>
                <a:tc>
                  <a:txBody>
                    <a:bodyPr/>
                    <a:lstStyle/>
                    <a:p>
                      <a:r>
                        <a:rPr lang="en-SE" dirty="0"/>
                        <a:t>Timestamp of the last control loop action</a:t>
                      </a:r>
                    </a:p>
                  </a:txBody>
                  <a:tcPr/>
                </a:tc>
                <a:extLst>
                  <a:ext uri="{0D108BD9-81ED-4DB2-BD59-A6C34878D82A}">
                    <a16:rowId xmlns:a16="http://schemas.microsoft.com/office/drawing/2014/main" val="2549496922"/>
                  </a:ext>
                </a:extLst>
              </a:tr>
            </a:tbl>
          </a:graphicData>
        </a:graphic>
      </p:graphicFrame>
    </p:spTree>
    <p:extLst>
      <p:ext uri="{BB962C8B-B14F-4D97-AF65-F5344CB8AC3E}">
        <p14:creationId xmlns:p14="http://schemas.microsoft.com/office/powerpoint/2010/main" val="604686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AF25151-B87E-F14E-8682-41258C9054D7}"/>
              </a:ext>
            </a:extLst>
          </p:cNvPr>
          <p:cNvSpPr>
            <a:spLocks noGrp="1"/>
          </p:cNvSpPr>
          <p:nvPr>
            <p:ph type="title"/>
          </p:nvPr>
        </p:nvSpPr>
        <p:spPr/>
        <p:txBody>
          <a:bodyPr/>
          <a:lstStyle/>
          <a:p>
            <a:r>
              <a:rPr lang="en-GB" dirty="0"/>
              <a:t>Commands</a:t>
            </a:r>
          </a:p>
        </p:txBody>
      </p:sp>
      <p:sp>
        <p:nvSpPr>
          <p:cNvPr id="7" name="TextBox 6">
            <a:extLst>
              <a:ext uri="{FF2B5EF4-FFF2-40B4-BE49-F238E27FC236}">
                <a16:creationId xmlns:a16="http://schemas.microsoft.com/office/drawing/2014/main" id="{2BE00321-99C7-5940-5201-4780A0423B0D}"/>
              </a:ext>
            </a:extLst>
          </p:cNvPr>
          <p:cNvSpPr txBox="1"/>
          <p:nvPr/>
        </p:nvSpPr>
        <p:spPr>
          <a:xfrm>
            <a:off x="176939" y="361286"/>
            <a:ext cx="1919115"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Commands</a:t>
            </a:r>
          </a:p>
        </p:txBody>
      </p:sp>
      <p:graphicFrame>
        <p:nvGraphicFramePr>
          <p:cNvPr id="6" name="Table 2">
            <a:extLst>
              <a:ext uri="{FF2B5EF4-FFF2-40B4-BE49-F238E27FC236}">
                <a16:creationId xmlns:a16="http://schemas.microsoft.com/office/drawing/2014/main" id="{8D0DD7A9-7591-1B68-C401-A13F61781C78}"/>
              </a:ext>
            </a:extLst>
          </p:cNvPr>
          <p:cNvGraphicFramePr>
            <a:graphicFrameLocks noGrp="1"/>
          </p:cNvGraphicFramePr>
          <p:nvPr>
            <p:extLst>
              <p:ext uri="{D42A27DB-BD31-4B8C-83A1-F6EECF244321}">
                <p14:modId xmlns:p14="http://schemas.microsoft.com/office/powerpoint/2010/main" val="455333460"/>
              </p:ext>
            </p:extLst>
          </p:nvPr>
        </p:nvGraphicFramePr>
        <p:xfrm>
          <a:off x="665646" y="2687320"/>
          <a:ext cx="8128000" cy="1483360"/>
        </p:xfrm>
        <a:graphic>
          <a:graphicData uri="http://schemas.openxmlformats.org/drawingml/2006/table">
            <a:tbl>
              <a:tblPr firstRow="1" bandRow="1">
                <a:tableStyleId>{616DA210-FB5B-4158-B5E0-FEB733F419BA}</a:tableStyleId>
              </a:tblPr>
              <a:tblGrid>
                <a:gridCol w="1348685">
                  <a:extLst>
                    <a:ext uri="{9D8B030D-6E8A-4147-A177-3AD203B41FA5}">
                      <a16:colId xmlns:a16="http://schemas.microsoft.com/office/drawing/2014/main" val="381375551"/>
                    </a:ext>
                  </a:extLst>
                </a:gridCol>
                <a:gridCol w="6779315">
                  <a:extLst>
                    <a:ext uri="{9D8B030D-6E8A-4147-A177-3AD203B41FA5}">
                      <a16:colId xmlns:a16="http://schemas.microsoft.com/office/drawing/2014/main" val="780799126"/>
                    </a:ext>
                  </a:extLst>
                </a:gridCol>
              </a:tblGrid>
              <a:tr h="370840">
                <a:tc>
                  <a:txBody>
                    <a:bodyPr/>
                    <a:lstStyle/>
                    <a:p>
                      <a:r>
                        <a:rPr lang="en-SE" dirty="0"/>
                        <a:t>Name</a:t>
                      </a:r>
                    </a:p>
                  </a:txBody>
                  <a:tcPr/>
                </a:tc>
                <a:tc>
                  <a:txBody>
                    <a:bodyPr/>
                    <a:lstStyle/>
                    <a:p>
                      <a:r>
                        <a:rPr lang="en-SE" dirty="0"/>
                        <a:t>Description</a:t>
                      </a:r>
                    </a:p>
                  </a:txBody>
                  <a:tcPr/>
                </a:tc>
                <a:extLst>
                  <a:ext uri="{0D108BD9-81ED-4DB2-BD59-A6C34878D82A}">
                    <a16:rowId xmlns:a16="http://schemas.microsoft.com/office/drawing/2014/main" val="3876110282"/>
                  </a:ext>
                </a:extLst>
              </a:tr>
              <a:tr h="370840">
                <a:tc>
                  <a:txBody>
                    <a:bodyPr/>
                    <a:lstStyle/>
                    <a:p>
                      <a:r>
                        <a:rPr lang="en-SE" dirty="0"/>
                        <a:t>Start</a:t>
                      </a:r>
                    </a:p>
                  </a:txBody>
                  <a:tcPr/>
                </a:tc>
                <a:tc>
                  <a:txBody>
                    <a:bodyPr/>
                    <a:lstStyle/>
                    <a:p>
                      <a:r>
                        <a:rPr lang="en-SE" dirty="0"/>
                        <a:t>Start control loop</a:t>
                      </a:r>
                    </a:p>
                  </a:txBody>
                  <a:tcPr/>
                </a:tc>
                <a:extLst>
                  <a:ext uri="{0D108BD9-81ED-4DB2-BD59-A6C34878D82A}">
                    <a16:rowId xmlns:a16="http://schemas.microsoft.com/office/drawing/2014/main" val="2969922073"/>
                  </a:ext>
                </a:extLst>
              </a:tr>
              <a:tr h="370840">
                <a:tc>
                  <a:txBody>
                    <a:bodyPr/>
                    <a:lstStyle/>
                    <a:p>
                      <a:r>
                        <a:rPr lang="en-SE" dirty="0"/>
                        <a:t>Stop</a:t>
                      </a:r>
                    </a:p>
                  </a:txBody>
                  <a:tcPr/>
                </a:tc>
                <a:tc>
                  <a:txBody>
                    <a:bodyPr/>
                    <a:lstStyle/>
                    <a:p>
                      <a:r>
                        <a:rPr lang="en-SE" dirty="0"/>
                        <a:t>Stop control loop</a:t>
                      </a:r>
                    </a:p>
                  </a:txBody>
                  <a:tcPr/>
                </a:tc>
                <a:extLst>
                  <a:ext uri="{0D108BD9-81ED-4DB2-BD59-A6C34878D82A}">
                    <a16:rowId xmlns:a16="http://schemas.microsoft.com/office/drawing/2014/main" val="1257138478"/>
                  </a:ext>
                </a:extLst>
              </a:tr>
              <a:tr h="370840">
                <a:tc>
                  <a:txBody>
                    <a:bodyPr/>
                    <a:lstStyle/>
                    <a:p>
                      <a:r>
                        <a:rPr lang="en-SE" dirty="0"/>
                        <a:t>UpdateTime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Inherited from the </a:t>
                      </a:r>
                      <a:r>
                        <a:rPr lang="en-GB" dirty="0" err="1"/>
                        <a:t>TimedFacade</a:t>
                      </a:r>
                      <a:r>
                        <a:rPr lang="en-GB" dirty="0"/>
                        <a:t> device. Triggers the </a:t>
                      </a:r>
                      <a:r>
                        <a:rPr lang="en-GB" dirty="0" err="1"/>
                        <a:t>on_time</a:t>
                      </a:r>
                      <a:r>
                        <a:rPr lang="en-GB" dirty="0"/>
                        <a:t> </a:t>
                      </a:r>
                      <a:r>
                        <a:rPr lang="en-GB" dirty="0" err="1"/>
                        <a:t>callback</a:t>
                      </a:r>
                      <a:endParaRPr lang="en-SE" dirty="0"/>
                    </a:p>
                  </a:txBody>
                  <a:tcPr/>
                </a:tc>
                <a:extLst>
                  <a:ext uri="{0D108BD9-81ED-4DB2-BD59-A6C34878D82A}">
                    <a16:rowId xmlns:a16="http://schemas.microsoft.com/office/drawing/2014/main" val="175195268"/>
                  </a:ext>
                </a:extLst>
              </a:tr>
            </a:tbl>
          </a:graphicData>
        </a:graphic>
      </p:graphicFrame>
    </p:spTree>
    <p:extLst>
      <p:ext uri="{BB962C8B-B14F-4D97-AF65-F5344CB8AC3E}">
        <p14:creationId xmlns:p14="http://schemas.microsoft.com/office/powerpoint/2010/main" val="529043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FD487259-6A33-5446-A63F-24588F4F1A53}"/>
              </a:ext>
            </a:extLst>
          </p:cNvPr>
          <p:cNvSpPr>
            <a:spLocks noGrp="1"/>
          </p:cNvSpPr>
          <p:nvPr>
            <p:ph type="title"/>
          </p:nvPr>
        </p:nvSpPr>
        <p:spPr/>
        <p:txBody>
          <a:bodyPr/>
          <a:lstStyle/>
          <a:p>
            <a:r>
              <a:rPr lang="en-GB" dirty="0" err="1"/>
              <a:t>MaxPEEM</a:t>
            </a:r>
            <a:r>
              <a:rPr lang="en-GB" dirty="0"/>
              <a:t> Temperature Control</a:t>
            </a:r>
          </a:p>
        </p:txBody>
      </p:sp>
      <p:sp>
        <p:nvSpPr>
          <p:cNvPr id="15" name="Platshållare för text 14">
            <a:extLst>
              <a:ext uri="{FF2B5EF4-FFF2-40B4-BE49-F238E27FC236}">
                <a16:creationId xmlns:a16="http://schemas.microsoft.com/office/drawing/2014/main" id="{1869BB08-C2CA-D44E-A3A9-3B35B04640BA}"/>
              </a:ext>
            </a:extLst>
          </p:cNvPr>
          <p:cNvSpPr>
            <a:spLocks noGrp="1"/>
          </p:cNvSpPr>
          <p:nvPr>
            <p:ph type="body" sz="quarter" idx="10"/>
          </p:nvPr>
        </p:nvSpPr>
        <p:spPr/>
        <p:txBody>
          <a:bodyPr/>
          <a:lstStyle/>
          <a:p>
            <a:r>
              <a:rPr lang="en-GB" dirty="0"/>
              <a:t>Use Case</a:t>
            </a:r>
          </a:p>
        </p:txBody>
      </p:sp>
      <p:sp>
        <p:nvSpPr>
          <p:cNvPr id="16" name="Platshållare för text 15">
            <a:extLst>
              <a:ext uri="{FF2B5EF4-FFF2-40B4-BE49-F238E27FC236}">
                <a16:creationId xmlns:a16="http://schemas.microsoft.com/office/drawing/2014/main" id="{E41503BE-D3BB-1846-A98B-F78BD46DC7F5}"/>
              </a:ext>
            </a:extLst>
          </p:cNvPr>
          <p:cNvSpPr>
            <a:spLocks noGrp="1"/>
          </p:cNvSpPr>
          <p:nvPr>
            <p:ph type="body" sz="quarter" idx="11"/>
          </p:nvPr>
        </p:nvSpPr>
        <p:spPr/>
        <p:txBody>
          <a:bodyPr/>
          <a:lstStyle/>
          <a:p>
            <a:r>
              <a:rPr lang="en-GB" dirty="0"/>
              <a:t>Leem2000 temperature control using the SISOPID device at </a:t>
            </a:r>
            <a:r>
              <a:rPr lang="en-GB" dirty="0" err="1"/>
              <a:t>MaxPEEM</a:t>
            </a:r>
            <a:endParaRPr lang="en-GB" dirty="0"/>
          </a:p>
        </p:txBody>
      </p:sp>
      <p:sp>
        <p:nvSpPr>
          <p:cNvPr id="17" name="Platshållare för text 16">
            <a:extLst>
              <a:ext uri="{FF2B5EF4-FFF2-40B4-BE49-F238E27FC236}">
                <a16:creationId xmlns:a16="http://schemas.microsoft.com/office/drawing/2014/main" id="{363363A9-4059-424F-8FB8-461045FAAB4D}"/>
              </a:ext>
            </a:extLst>
          </p:cNvPr>
          <p:cNvSpPr>
            <a:spLocks noGrp="1"/>
          </p:cNvSpPr>
          <p:nvPr>
            <p:ph type="body" sz="quarter" idx="12"/>
          </p:nvPr>
        </p:nvSpPr>
        <p:spPr/>
        <p:txBody>
          <a:bodyPr/>
          <a:lstStyle/>
          <a:p>
            <a:r>
              <a:rPr lang="sv-SE" dirty="0"/>
              <a:t>KITS- Software</a:t>
            </a:r>
          </a:p>
        </p:txBody>
      </p:sp>
    </p:spTree>
    <p:extLst>
      <p:ext uri="{BB962C8B-B14F-4D97-AF65-F5344CB8AC3E}">
        <p14:creationId xmlns:p14="http://schemas.microsoft.com/office/powerpoint/2010/main" val="521713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AF25151-B87E-F14E-8682-41258C9054D7}"/>
              </a:ext>
            </a:extLst>
          </p:cNvPr>
          <p:cNvSpPr>
            <a:spLocks noGrp="1"/>
          </p:cNvSpPr>
          <p:nvPr>
            <p:ph type="title"/>
          </p:nvPr>
        </p:nvSpPr>
        <p:spPr/>
        <p:txBody>
          <a:bodyPr/>
          <a:lstStyle/>
          <a:p>
            <a:r>
              <a:rPr lang="sv-SE" dirty="0"/>
              <a:t>The System</a:t>
            </a:r>
          </a:p>
        </p:txBody>
      </p:sp>
      <p:pic>
        <p:nvPicPr>
          <p:cNvPr id="5" name="Picture Placeholder 4" descr="A picture containing miller&#10;&#10;Description automatically generated">
            <a:extLst>
              <a:ext uri="{FF2B5EF4-FFF2-40B4-BE49-F238E27FC236}">
                <a16:creationId xmlns:a16="http://schemas.microsoft.com/office/drawing/2014/main" id="{7F0789C9-8FEB-64BE-E44E-7CD9B7F7C383}"/>
              </a:ext>
            </a:extLst>
          </p:cNvPr>
          <p:cNvPicPr>
            <a:picLocks noGrp="1" noChangeAspect="1"/>
          </p:cNvPicPr>
          <p:nvPr>
            <p:ph type="pic" sz="quarter" idx="10"/>
          </p:nvPr>
        </p:nvPicPr>
        <p:blipFill>
          <a:blip r:embed="rId2"/>
          <a:srcRect l="12977" r="12977"/>
          <a:stretch>
            <a:fillRect/>
          </a:stretch>
        </p:blipFill>
        <p:spPr/>
      </p:pic>
      <p:sp>
        <p:nvSpPr>
          <p:cNvPr id="10" name="Platshållare för text 9">
            <a:extLst>
              <a:ext uri="{FF2B5EF4-FFF2-40B4-BE49-F238E27FC236}">
                <a16:creationId xmlns:a16="http://schemas.microsoft.com/office/drawing/2014/main" id="{5A0EF957-FA76-9D4A-99B5-597658C3C7FA}"/>
              </a:ext>
            </a:extLst>
          </p:cNvPr>
          <p:cNvSpPr>
            <a:spLocks noGrp="1"/>
          </p:cNvSpPr>
          <p:nvPr>
            <p:ph type="body" sz="quarter" idx="11"/>
          </p:nvPr>
        </p:nvSpPr>
        <p:spPr/>
        <p:txBody>
          <a:bodyPr/>
          <a:lstStyle/>
          <a:p>
            <a:r>
              <a:rPr lang="sv-SE" dirty="0"/>
              <a:t>The Leem2000 is the </a:t>
            </a:r>
            <a:r>
              <a:rPr lang="sv-SE" dirty="0" err="1"/>
              <a:t>control</a:t>
            </a:r>
            <a:r>
              <a:rPr lang="sv-SE" dirty="0"/>
              <a:t> software </a:t>
            </a:r>
            <a:r>
              <a:rPr lang="sv-SE" dirty="0" err="1"/>
              <a:t>of</a:t>
            </a:r>
            <a:r>
              <a:rPr lang="sv-SE" dirty="0"/>
              <a:t> the </a:t>
            </a:r>
            <a:r>
              <a:rPr lang="en-GB" b="0" dirty="0"/>
              <a:t>aberration-corrected SPELEEM microscope(</a:t>
            </a:r>
            <a:r>
              <a:rPr lang="en-GB" b="0" dirty="0" err="1"/>
              <a:t>Elmitec</a:t>
            </a:r>
            <a:r>
              <a:rPr lang="en-GB" b="0" dirty="0"/>
              <a:t> GmbH) used in </a:t>
            </a:r>
            <a:r>
              <a:rPr lang="en-GB" b="0" dirty="0" err="1"/>
              <a:t>MaxPEEM</a:t>
            </a:r>
            <a:r>
              <a:rPr lang="en-GB" b="0" dirty="0"/>
              <a:t>.</a:t>
            </a:r>
          </a:p>
          <a:p>
            <a:r>
              <a:rPr lang="en-GB" b="0" dirty="0"/>
              <a:t>In </a:t>
            </a:r>
            <a:r>
              <a:rPr lang="en-GB" b="0" dirty="0" err="1"/>
              <a:t>MaxPEEM</a:t>
            </a:r>
            <a:r>
              <a:rPr lang="en-GB" b="0" dirty="0"/>
              <a:t>, it also controls the current over a filament, which is used to change the temperature of the sample.</a:t>
            </a:r>
          </a:p>
          <a:p>
            <a:r>
              <a:rPr lang="en-GB" b="0" dirty="0"/>
              <a:t>The measurement of the sample temperature is also available on the Leem2000. </a:t>
            </a:r>
            <a:endParaRPr lang="sv-SE" dirty="0"/>
          </a:p>
        </p:txBody>
      </p:sp>
      <p:sp>
        <p:nvSpPr>
          <p:cNvPr id="3" name="Text Placeholder 2">
            <a:extLst>
              <a:ext uri="{FF2B5EF4-FFF2-40B4-BE49-F238E27FC236}">
                <a16:creationId xmlns:a16="http://schemas.microsoft.com/office/drawing/2014/main" id="{7BA45655-80B9-93FD-0B56-D31A8C9D3411}"/>
              </a:ext>
            </a:extLst>
          </p:cNvPr>
          <p:cNvSpPr>
            <a:spLocks noGrp="1"/>
          </p:cNvSpPr>
          <p:nvPr>
            <p:ph type="body" sz="quarter" idx="13"/>
          </p:nvPr>
        </p:nvSpPr>
        <p:spPr/>
        <p:txBody>
          <a:bodyPr/>
          <a:lstStyle/>
          <a:p>
            <a:r>
              <a:rPr lang="sv-SE" dirty="0"/>
              <a:t>KITS - Software</a:t>
            </a:r>
          </a:p>
        </p:txBody>
      </p:sp>
    </p:spTree>
    <p:extLst>
      <p:ext uri="{BB962C8B-B14F-4D97-AF65-F5344CB8AC3E}">
        <p14:creationId xmlns:p14="http://schemas.microsoft.com/office/powerpoint/2010/main" val="3910294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338F1-D61C-B0CA-20B0-2D6ED7E78E50}"/>
              </a:ext>
            </a:extLst>
          </p:cNvPr>
          <p:cNvSpPr>
            <a:spLocks noGrp="1"/>
          </p:cNvSpPr>
          <p:nvPr>
            <p:ph type="title"/>
          </p:nvPr>
        </p:nvSpPr>
        <p:spPr/>
        <p:txBody>
          <a:bodyPr/>
          <a:lstStyle/>
          <a:p>
            <a:r>
              <a:rPr lang="en-GB" dirty="0"/>
              <a:t>Tuning Process</a:t>
            </a:r>
            <a:br>
              <a:rPr lang="en-GB" dirty="0"/>
            </a:br>
            <a:endParaRPr lang="en-SE"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905042C-039C-781E-4564-20C20C0468C1}"/>
                  </a:ext>
                </a:extLst>
              </p:cNvPr>
              <p:cNvSpPr>
                <a:spLocks noGrp="1"/>
              </p:cNvSpPr>
              <p:nvPr>
                <p:ph type="body" sz="quarter" idx="11"/>
              </p:nvPr>
            </p:nvSpPr>
            <p:spPr>
              <a:xfrm>
                <a:off x="633600" y="1821600"/>
                <a:ext cx="5276869" cy="3936568"/>
              </a:xfrm>
            </p:spPr>
            <p:txBody>
              <a:bodyPr>
                <a:normAutofit fontScale="77500" lnSpcReduction="20000"/>
              </a:bodyPr>
              <a:lstStyle/>
              <a:p>
                <a:pPr marL="285750" indent="-285750">
                  <a:lnSpc>
                    <a:spcPct val="150000"/>
                  </a:lnSpc>
                </a:pPr>
                <a:r>
                  <a:rPr lang="en-GB" b="0" dirty="0">
                    <a:latin typeface="Open Sans" panose="020B0606030504020204" pitchFamily="34" charset="0"/>
                    <a:ea typeface="Open Sans" panose="020B0606030504020204" pitchFamily="34" charset="0"/>
                    <a:cs typeface="Open Sans" panose="020B0606030504020204" pitchFamily="34" charset="0"/>
                  </a:rPr>
                  <a:t>The sampling rate was set to 1s, which is sufficient to this temperature control system.</a:t>
                </a:r>
              </a:p>
              <a:p>
                <a:pPr marL="285750" indent="-285750">
                  <a:lnSpc>
                    <a:spcPct val="150000"/>
                  </a:lnSpc>
                </a:pPr>
                <a:r>
                  <a:rPr lang="en-GB" b="0" dirty="0">
                    <a:latin typeface="Open Sans" panose="020B0606030504020204" pitchFamily="34" charset="0"/>
                    <a:ea typeface="Open Sans" panose="020B0606030504020204" pitchFamily="34" charset="0"/>
                    <a:cs typeface="Open Sans" panose="020B0606030504020204" pitchFamily="34" charset="0"/>
                  </a:rPr>
                  <a:t>The method used to tune the PID was the Ziegler-Nichols approach, since we did not have a transfer function of the system.</a:t>
                </a:r>
              </a:p>
              <a:p>
                <a:pPr marL="285750" indent="-285750">
                  <a:lnSpc>
                    <a:spcPct val="150000"/>
                  </a:lnSpc>
                </a:pPr>
                <a:r>
                  <a:rPr lang="en-GB" b="0" dirty="0">
                    <a:latin typeface="Open Sans" panose="020B0606030504020204" pitchFamily="34" charset="0"/>
                    <a:ea typeface="Open Sans" panose="020B0606030504020204" pitchFamily="34" charset="0"/>
                    <a:cs typeface="Open Sans" panose="020B0606030504020204" pitchFamily="34" charset="0"/>
                  </a:rPr>
                  <a:t>We found the ultimate gain with </a:t>
                </a:r>
                <a14:m>
                  <m:oMath xmlns:m="http://schemas.openxmlformats.org/officeDocument/2006/math">
                    <m:sSub>
                      <m:sSubPr>
                        <m:ctrlPr>
                          <a:rPr lang="en-US" b="0" i="1">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latin typeface="Cambria Math" panose="02040503050406030204" pitchFamily="18" charset="0"/>
                            <a:ea typeface="Open Sans" panose="020B0606030504020204" pitchFamily="34" charset="0"/>
                            <a:cs typeface="Open Sans" panose="020B0606030504020204" pitchFamily="34" charset="0"/>
                          </a:rPr>
                          <m:t>𝐾</m:t>
                        </m:r>
                      </m:e>
                      <m:sub>
                        <m:r>
                          <a:rPr lang="sv-SE" b="0" i="1" smtClean="0">
                            <a:latin typeface="Cambria Math" panose="02040503050406030204" pitchFamily="18" charset="0"/>
                            <a:ea typeface="Open Sans" panose="020B0606030504020204" pitchFamily="34" charset="0"/>
                            <a:cs typeface="Open Sans" panose="020B0606030504020204" pitchFamily="34" charset="0"/>
                          </a:rPr>
                          <m:t>𝑢</m:t>
                        </m:r>
                      </m:sub>
                    </m:sSub>
                    <m:r>
                      <a:rPr lang="en-US" b="0" i="1" smtClean="0">
                        <a:latin typeface="Cambria Math" panose="02040503050406030204" pitchFamily="18" charset="0"/>
                        <a:ea typeface="Open Sans" panose="020B0606030504020204" pitchFamily="34" charset="0"/>
                        <a:cs typeface="Open Sans" panose="020B0606030504020204" pitchFamily="34" charset="0"/>
                      </a:rPr>
                      <m:t>≈</m:t>
                    </m:r>
                    <m:r>
                      <a:rPr lang="sv-SE" b="0" i="1" smtClean="0">
                        <a:latin typeface="Cambria Math" panose="02040503050406030204" pitchFamily="18" charset="0"/>
                        <a:ea typeface="Open Sans" panose="020B0606030504020204" pitchFamily="34" charset="0"/>
                        <a:cs typeface="Open Sans" panose="020B0606030504020204" pitchFamily="34" charset="0"/>
                      </a:rPr>
                      <m:t>4.8</m:t>
                    </m:r>
                  </m:oMath>
                </a14:m>
                <a:endParaRPr lang="en-GB" b="0"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pPr>
                <a:r>
                  <a:rPr lang="en-GB" b="0" dirty="0">
                    <a:latin typeface="Open Sans" panose="020B0606030504020204" pitchFamily="34" charset="0"/>
                    <a:ea typeface="Open Sans" panose="020B0606030504020204" pitchFamily="34" charset="0"/>
                    <a:cs typeface="Open Sans" panose="020B0606030504020204" pitchFamily="34" charset="0"/>
                  </a:rPr>
                  <a:t>With this gain, the fundamental oscillation period was </a:t>
                </a:r>
                <a14:m>
                  <m:oMath xmlns:m="http://schemas.openxmlformats.org/officeDocument/2006/math">
                    <m:sSub>
                      <m:sSubPr>
                        <m:ctrlPr>
                          <a:rPr lang="en-US" b="0" i="1">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latin typeface="Cambria Math" panose="02040503050406030204" pitchFamily="18" charset="0"/>
                            <a:ea typeface="Open Sans" panose="020B0606030504020204" pitchFamily="34" charset="0"/>
                            <a:cs typeface="Open Sans" panose="020B0606030504020204" pitchFamily="34" charset="0"/>
                          </a:rPr>
                          <m:t>𝑇</m:t>
                        </m:r>
                      </m:e>
                      <m:sub>
                        <m:r>
                          <a:rPr lang="en-US" b="0" i="1" smtClean="0">
                            <a:latin typeface="Cambria Math" panose="02040503050406030204" pitchFamily="18" charset="0"/>
                            <a:ea typeface="Open Sans" panose="020B0606030504020204" pitchFamily="34" charset="0"/>
                            <a:cs typeface="Open Sans" panose="020B0606030504020204" pitchFamily="34" charset="0"/>
                          </a:rPr>
                          <m:t>𝑢</m:t>
                        </m:r>
                      </m:sub>
                    </m:sSub>
                    <m:r>
                      <a:rPr lang="en-US" b="0" i="1" smtClean="0">
                        <a:latin typeface="Cambria Math" panose="02040503050406030204" pitchFamily="18" charset="0"/>
                        <a:ea typeface="Cambria Math" panose="02040503050406030204" pitchFamily="18" charset="0"/>
                        <a:cs typeface="Open Sans" panose="020B0606030504020204" pitchFamily="34" charset="0"/>
                      </a:rPr>
                      <m:t>≈</m:t>
                    </m:r>
                    <m:r>
                      <a:rPr lang="sv-SE" b="0" i="1" smtClean="0">
                        <a:latin typeface="Cambria Math" panose="02040503050406030204" pitchFamily="18" charset="0"/>
                        <a:ea typeface="Cambria Math" panose="02040503050406030204" pitchFamily="18" charset="0"/>
                        <a:cs typeface="Open Sans" panose="020B0606030504020204" pitchFamily="34" charset="0"/>
                      </a:rPr>
                      <m:t>85</m:t>
                    </m:r>
                    <m:r>
                      <a:rPr lang="sv-SE" b="0" i="1" smtClean="0">
                        <a:latin typeface="Cambria Math" panose="02040503050406030204" pitchFamily="18" charset="0"/>
                        <a:ea typeface="Cambria Math" panose="02040503050406030204" pitchFamily="18" charset="0"/>
                        <a:cs typeface="Open Sans" panose="020B0606030504020204" pitchFamily="34" charset="0"/>
                      </a:rPr>
                      <m:t>𝑠</m:t>
                    </m:r>
                  </m:oMath>
                </a14:m>
                <a:r>
                  <a:rPr lang="en-GB" b="0" dirty="0">
                    <a:latin typeface="Open Sans" panose="020B0606030504020204" pitchFamily="34" charset="0"/>
                    <a:ea typeface="Open Sans" panose="020B0606030504020204" pitchFamily="34" charset="0"/>
                    <a:cs typeface="Open Sans" panose="020B0606030504020204" pitchFamily="34" charset="0"/>
                  </a:rPr>
                  <a:t> </a:t>
                </a:r>
              </a:p>
              <a:p>
                <a:pPr marL="285750" indent="-285750">
                  <a:lnSpc>
                    <a:spcPct val="150000"/>
                  </a:lnSpc>
                </a:pPr>
                <a14:m>
                  <m:oMath xmlns:m="http://schemas.openxmlformats.org/officeDocument/2006/math">
                    <m:sSub>
                      <m:sSubPr>
                        <m:ctrlPr>
                          <a:rPr lang="en-US" b="0" i="1">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latin typeface="Cambria Math" panose="02040503050406030204" pitchFamily="18" charset="0"/>
                            <a:ea typeface="Open Sans" panose="020B0606030504020204" pitchFamily="34" charset="0"/>
                            <a:cs typeface="Open Sans" panose="020B0606030504020204" pitchFamily="34" charset="0"/>
                          </a:rPr>
                          <m:t>𝐾</m:t>
                        </m:r>
                      </m:e>
                      <m:sub>
                        <m:r>
                          <a:rPr lang="sv-SE" b="0" i="1" smtClean="0">
                            <a:latin typeface="Cambria Math" panose="02040503050406030204" pitchFamily="18" charset="0"/>
                            <a:ea typeface="Open Sans" panose="020B0606030504020204" pitchFamily="34" charset="0"/>
                            <a:cs typeface="Open Sans" panose="020B0606030504020204" pitchFamily="34" charset="0"/>
                          </a:rPr>
                          <m:t>𝑖</m:t>
                        </m:r>
                      </m:sub>
                    </m:sSub>
                  </m:oMath>
                </a14:m>
                <a:r>
                  <a:rPr lang="en-GB" b="0" dirty="0">
                    <a:latin typeface="Open Sans" panose="020B0606030504020204" pitchFamily="34" charset="0"/>
                    <a:ea typeface="Open Sans" panose="020B0606030504020204" pitchFamily="34" charset="0"/>
                    <a:cs typeface="Open Sans" panose="020B0606030504020204" pitchFamily="34" charset="0"/>
                  </a:rPr>
                  <a:t> was removed as it easily introduced instabilities.</a:t>
                </a:r>
              </a:p>
              <a:p>
                <a:pPr marL="285750" indent="-285750">
                  <a:lnSpc>
                    <a:spcPct val="150000"/>
                  </a:lnSpc>
                </a:pPr>
                <a:r>
                  <a:rPr lang="en-GB" b="0" dirty="0">
                    <a:latin typeface="Open Sans" panose="020B0606030504020204" pitchFamily="34" charset="0"/>
                    <a:ea typeface="Open Sans" panose="020B0606030504020204" pitchFamily="34" charset="0"/>
                    <a:cs typeface="Open Sans" panose="020B0606030504020204" pitchFamily="34" charset="0"/>
                  </a:rPr>
                  <a:t>In order to meet the system restrictions on overshoot, the </a:t>
                </a:r>
                <a14:m>
                  <m:oMath xmlns:m="http://schemas.openxmlformats.org/officeDocument/2006/math">
                    <m:sSub>
                      <m:sSubPr>
                        <m:ctrlPr>
                          <a:rPr lang="en-US" b="0" i="1">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latin typeface="Cambria Math" panose="02040503050406030204" pitchFamily="18" charset="0"/>
                            <a:ea typeface="Open Sans" panose="020B0606030504020204" pitchFamily="34" charset="0"/>
                            <a:cs typeface="Open Sans" panose="020B0606030504020204" pitchFamily="34" charset="0"/>
                          </a:rPr>
                          <m:t>𝐾</m:t>
                        </m:r>
                      </m:e>
                      <m:sub>
                        <m:r>
                          <a:rPr lang="sv-SE" b="0" i="1" smtClean="0">
                            <a:latin typeface="Cambria Math" panose="02040503050406030204" pitchFamily="18" charset="0"/>
                            <a:ea typeface="Open Sans" panose="020B0606030504020204" pitchFamily="34" charset="0"/>
                            <a:cs typeface="Open Sans" panose="020B0606030504020204" pitchFamily="34" charset="0"/>
                          </a:rPr>
                          <m:t>𝑝</m:t>
                        </m:r>
                      </m:sub>
                    </m:sSub>
                  </m:oMath>
                </a14:m>
                <a:r>
                  <a:rPr lang="en-GB" b="0" dirty="0">
                    <a:latin typeface="Open Sans" panose="020B0606030504020204" pitchFamily="34" charset="0"/>
                    <a:ea typeface="Open Sans" panose="020B0606030504020204" pitchFamily="34" charset="0"/>
                    <a:cs typeface="Open Sans" panose="020B0606030504020204" pitchFamily="34" charset="0"/>
                  </a:rPr>
                  <a:t> was reduced.</a:t>
                </a:r>
              </a:p>
              <a:p>
                <a:endParaRPr lang="en-SE" dirty="0"/>
              </a:p>
            </p:txBody>
          </p:sp>
        </mc:Choice>
        <mc:Fallback xmlns="">
          <p:sp>
            <p:nvSpPr>
              <p:cNvPr id="3" name="Text Placeholder 2">
                <a:extLst>
                  <a:ext uri="{FF2B5EF4-FFF2-40B4-BE49-F238E27FC236}">
                    <a16:creationId xmlns:a16="http://schemas.microsoft.com/office/drawing/2014/main" id="{F905042C-039C-781E-4564-20C20C0468C1}"/>
                  </a:ext>
                </a:extLst>
              </p:cNvPr>
              <p:cNvSpPr>
                <a:spLocks noGrp="1" noRot="1" noChangeAspect="1" noMove="1" noResize="1" noEditPoints="1" noAdjustHandles="1" noChangeArrowheads="1" noChangeShapeType="1" noTextEdit="1"/>
              </p:cNvSpPr>
              <p:nvPr>
                <p:ph type="body" sz="quarter" idx="11"/>
              </p:nvPr>
            </p:nvSpPr>
            <p:spPr>
              <a:xfrm>
                <a:off x="633600" y="1821600"/>
                <a:ext cx="5276869" cy="3936568"/>
              </a:xfrm>
              <a:blipFill>
                <a:blip r:embed="rId3"/>
                <a:stretch>
                  <a:fillRect l="-240" r="-959"/>
                </a:stretch>
              </a:blipFill>
            </p:spPr>
            <p:txBody>
              <a:bodyPr/>
              <a:lstStyle/>
              <a:p>
                <a:r>
                  <a:rPr lang="en-SE">
                    <a:noFill/>
                  </a:rPr>
                  <a:t> </a:t>
                </a:r>
              </a:p>
            </p:txBody>
          </p:sp>
        </mc:Fallback>
      </mc:AlternateContent>
      <p:pic>
        <p:nvPicPr>
          <p:cNvPr id="9" name="Picture Placeholder 8" descr="Graphical user interface, application&#10;&#10;Description automatically generated">
            <a:extLst>
              <a:ext uri="{FF2B5EF4-FFF2-40B4-BE49-F238E27FC236}">
                <a16:creationId xmlns:a16="http://schemas.microsoft.com/office/drawing/2014/main" id="{3C67C28D-AECC-7168-9C96-049EDB470E40}"/>
              </a:ext>
            </a:extLst>
          </p:cNvPr>
          <p:cNvPicPr>
            <a:picLocks noGrp="1" noChangeAspect="1"/>
          </p:cNvPicPr>
          <p:nvPr>
            <p:ph type="pic" sz="quarter" idx="12"/>
          </p:nvPr>
        </p:nvPicPr>
        <p:blipFill rotWithShape="1">
          <a:blip r:embed="rId4"/>
          <a:srcRect l="-14870" t="-12618" r="-19242" b="-15927"/>
          <a:stretch/>
        </p:blipFill>
        <p:spPr>
          <a:xfrm>
            <a:off x="6096000" y="0"/>
            <a:ext cx="6096000" cy="3429000"/>
          </a:xfrm>
        </p:spPr>
      </p:pic>
      <p:pic>
        <p:nvPicPr>
          <p:cNvPr id="11" name="Picture Placeholder 10" descr="Table&#10;&#10;Description automatically generated with low confidence">
            <a:extLst>
              <a:ext uri="{FF2B5EF4-FFF2-40B4-BE49-F238E27FC236}">
                <a16:creationId xmlns:a16="http://schemas.microsoft.com/office/drawing/2014/main" id="{FF072E01-2361-73AE-D83E-DCB622EF60DD}"/>
              </a:ext>
            </a:extLst>
          </p:cNvPr>
          <p:cNvPicPr>
            <a:picLocks noGrp="1" noChangeAspect="1"/>
          </p:cNvPicPr>
          <p:nvPr>
            <p:ph type="pic" sz="quarter" idx="13"/>
          </p:nvPr>
        </p:nvPicPr>
        <p:blipFill rotWithShape="1">
          <a:blip r:embed="rId5"/>
          <a:srcRect l="-16017" t="-5406" r="-16017" b="-5406"/>
          <a:stretch/>
        </p:blipFill>
        <p:spPr>
          <a:xfrm>
            <a:off x="6096000" y="3429000"/>
            <a:ext cx="3048000" cy="3429000"/>
          </a:xfrm>
        </p:spPr>
      </p:pic>
      <p:pic>
        <p:nvPicPr>
          <p:cNvPr id="13" name="Picture Placeholder 12" descr="Graphical user interface, table&#10;&#10;Description automatically generated">
            <a:extLst>
              <a:ext uri="{FF2B5EF4-FFF2-40B4-BE49-F238E27FC236}">
                <a16:creationId xmlns:a16="http://schemas.microsoft.com/office/drawing/2014/main" id="{41579AEF-11F3-DACE-D08C-27853D25D73B}"/>
              </a:ext>
            </a:extLst>
          </p:cNvPr>
          <p:cNvPicPr>
            <a:picLocks noGrp="1" noChangeAspect="1"/>
          </p:cNvPicPr>
          <p:nvPr>
            <p:ph type="pic" sz="quarter" idx="14"/>
          </p:nvPr>
        </p:nvPicPr>
        <p:blipFill rotWithShape="1">
          <a:blip r:embed="rId6"/>
          <a:srcRect l="38309" t="-15915" r="-8517" b="-18674"/>
          <a:stretch/>
        </p:blipFill>
        <p:spPr>
          <a:xfrm>
            <a:off x="9144001" y="3429000"/>
            <a:ext cx="3048000" cy="3429000"/>
          </a:xfrm>
        </p:spPr>
      </p:pic>
      <p:sp>
        <p:nvSpPr>
          <p:cNvPr id="7" name="Text Placeholder 6">
            <a:extLst>
              <a:ext uri="{FF2B5EF4-FFF2-40B4-BE49-F238E27FC236}">
                <a16:creationId xmlns:a16="http://schemas.microsoft.com/office/drawing/2014/main" id="{B56CCF71-E1E0-7DF7-EAA6-52D00705EA43}"/>
              </a:ext>
            </a:extLst>
          </p:cNvPr>
          <p:cNvSpPr>
            <a:spLocks noGrp="1"/>
          </p:cNvSpPr>
          <p:nvPr>
            <p:ph type="body" sz="quarter" idx="15"/>
          </p:nvPr>
        </p:nvSpPr>
        <p:spPr/>
        <p:txBody>
          <a:bodyPr/>
          <a:lstStyle/>
          <a:p>
            <a:r>
              <a:rPr lang="en-SE" dirty="0"/>
              <a:t>KITS - Software</a:t>
            </a:r>
          </a:p>
        </p:txBody>
      </p:sp>
    </p:spTree>
    <p:extLst>
      <p:ext uri="{BB962C8B-B14F-4D97-AF65-F5344CB8AC3E}">
        <p14:creationId xmlns:p14="http://schemas.microsoft.com/office/powerpoint/2010/main" val="78154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5AF25151-B87E-F14E-8682-41258C9054D7}"/>
              </a:ext>
            </a:extLst>
          </p:cNvPr>
          <p:cNvSpPr>
            <a:spLocks noGrp="1"/>
          </p:cNvSpPr>
          <p:nvPr>
            <p:ph type="title"/>
          </p:nvPr>
        </p:nvSpPr>
        <p:spPr>
          <a:xfrm>
            <a:off x="8050563" y="1086741"/>
            <a:ext cx="3647726" cy="895630"/>
          </a:xfrm>
        </p:spPr>
        <p:txBody>
          <a:bodyPr/>
          <a:lstStyle/>
          <a:p>
            <a:r>
              <a:rPr lang="sv-SE" dirty="0"/>
              <a:t>PID parameters</a:t>
            </a:r>
          </a:p>
        </p:txBody>
      </p:sp>
      <p:sp>
        <p:nvSpPr>
          <p:cNvPr id="24" name="Text Placeholder 23">
            <a:extLst>
              <a:ext uri="{FF2B5EF4-FFF2-40B4-BE49-F238E27FC236}">
                <a16:creationId xmlns:a16="http://schemas.microsoft.com/office/drawing/2014/main" id="{00611B44-ED54-1488-0F53-505C72C51E45}"/>
              </a:ext>
            </a:extLst>
          </p:cNvPr>
          <p:cNvSpPr>
            <a:spLocks noGrp="1"/>
          </p:cNvSpPr>
          <p:nvPr>
            <p:ph type="body" sz="quarter" idx="14"/>
          </p:nvPr>
        </p:nvSpPr>
        <p:spPr/>
        <p:txBody>
          <a:bodyPr/>
          <a:lstStyle/>
          <a:p>
            <a:r>
              <a:rPr lang="en-GB" dirty="0"/>
              <a:t>KITS - Software</a:t>
            </a:r>
          </a:p>
        </p:txBody>
      </p:sp>
      <mc:AlternateContent xmlns:mc="http://schemas.openxmlformats.org/markup-compatibility/2006" xmlns:a14="http://schemas.microsoft.com/office/drawing/2010/main">
        <mc:Choice Requires="a14">
          <p:graphicFrame>
            <p:nvGraphicFramePr>
              <p:cNvPr id="8" name="Table 10">
                <a:extLst>
                  <a:ext uri="{FF2B5EF4-FFF2-40B4-BE49-F238E27FC236}">
                    <a16:creationId xmlns:a16="http://schemas.microsoft.com/office/drawing/2014/main" id="{A3200B59-7FD3-0D72-DEE7-EBCAA249002E}"/>
                  </a:ext>
                </a:extLst>
              </p:cNvPr>
              <p:cNvGraphicFramePr>
                <a:graphicFrameLocks noGrp="1"/>
              </p:cNvGraphicFramePr>
              <p:nvPr>
                <p:extLst>
                  <p:ext uri="{D42A27DB-BD31-4B8C-83A1-F6EECF244321}">
                    <p14:modId xmlns:p14="http://schemas.microsoft.com/office/powerpoint/2010/main" val="28145327"/>
                  </p:ext>
                </p:extLst>
              </p:nvPr>
            </p:nvGraphicFramePr>
            <p:xfrm>
              <a:off x="8070972" y="2164756"/>
              <a:ext cx="3642554" cy="1654812"/>
            </p:xfrm>
            <a:graphic>
              <a:graphicData uri="http://schemas.openxmlformats.org/drawingml/2006/table">
                <a:tbl>
                  <a:tblPr>
                    <a:tableStyleId>{5C22544A-7EE6-4342-B048-85BDC9FD1C3A}</a:tableStyleId>
                  </a:tblPr>
                  <a:tblGrid>
                    <a:gridCol w="1836531">
                      <a:extLst>
                        <a:ext uri="{9D8B030D-6E8A-4147-A177-3AD203B41FA5}">
                          <a16:colId xmlns:a16="http://schemas.microsoft.com/office/drawing/2014/main" val="1767394374"/>
                        </a:ext>
                      </a:extLst>
                    </a:gridCol>
                    <a:gridCol w="1806023">
                      <a:extLst>
                        <a:ext uri="{9D8B030D-6E8A-4147-A177-3AD203B41FA5}">
                          <a16:colId xmlns:a16="http://schemas.microsoft.com/office/drawing/2014/main" val="1546328698"/>
                        </a:ext>
                      </a:extLst>
                    </a:gridCol>
                  </a:tblGrid>
                  <a:tr h="413703">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t>𝐾</m:t>
                                    </m:r>
                                  </m:e>
                                  <m:sub>
                                    <m:r>
                                      <a:rPr lang="sv-SE"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t>𝑝</m:t>
                                    </m:r>
                                  </m:sub>
                                </m:sSub>
                              </m:oMath>
                            </m:oMathPara>
                          </a14:m>
                          <a:endParaRPr lang="en-GB" dirty="0"/>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3.6</a:t>
                          </a:r>
                        </a:p>
                      </a:txBody>
                      <a:tcPr>
                        <a:noFill/>
                      </a:tcPr>
                    </a:tc>
                    <a:extLst>
                      <a:ext uri="{0D108BD9-81ED-4DB2-BD59-A6C34878D82A}">
                        <a16:rowId xmlns:a16="http://schemas.microsoft.com/office/drawing/2014/main" val="245622459"/>
                      </a:ext>
                    </a:extLst>
                  </a:tr>
                  <a:tr h="413703">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t>𝐾</m:t>
                                    </m:r>
                                  </m:e>
                                  <m:sub>
                                    <m:r>
                                      <a:rPr lang="sv-SE"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t>𝑖</m:t>
                                    </m:r>
                                  </m:sub>
                                </m:sSub>
                              </m:oMath>
                            </m:oMathPara>
                          </a14:m>
                          <a:endParaRPr lang="en-GB" dirty="0"/>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a:txBody>
                      <a:tcPr>
                        <a:noFill/>
                      </a:tcPr>
                    </a:tc>
                    <a:extLst>
                      <a:ext uri="{0D108BD9-81ED-4DB2-BD59-A6C34878D82A}">
                        <a16:rowId xmlns:a16="http://schemas.microsoft.com/office/drawing/2014/main" val="307434378"/>
                      </a:ext>
                    </a:extLst>
                  </a:tr>
                  <a:tr h="413703">
                    <a:tc>
                      <a:txBody>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ctrlPr>
                                  </m:sSubPr>
                                  <m:e>
                                    <m:r>
                                      <a:rPr lang="en-US"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t>𝐾</m:t>
                                    </m:r>
                                  </m:e>
                                  <m:sub>
                                    <m:r>
                                      <a:rPr lang="sv-SE" b="0" i="1" smtClean="0">
                                        <a:solidFill>
                                          <a:schemeClr val="bg1"/>
                                        </a:solidFill>
                                        <a:latin typeface="Cambria Math" panose="02040503050406030204" pitchFamily="18" charset="0"/>
                                        <a:ea typeface="Open Sans" panose="020B0606030504020204" pitchFamily="34" charset="0"/>
                                        <a:cs typeface="Open Sans" panose="020B0606030504020204" pitchFamily="34" charset="0"/>
                                      </a:rPr>
                                      <m:t>𝑑</m:t>
                                    </m:r>
                                  </m:sub>
                                </m:sSub>
                              </m:oMath>
                            </m:oMathPara>
                          </a14:m>
                          <a:endParaRPr lang="en-GB" dirty="0"/>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40</a:t>
                          </a:r>
                        </a:p>
                      </a:txBody>
                      <a:tcPr>
                        <a:noFill/>
                      </a:tcPr>
                    </a:tc>
                    <a:extLst>
                      <a:ext uri="{0D108BD9-81ED-4DB2-BD59-A6C34878D82A}">
                        <a16:rowId xmlns:a16="http://schemas.microsoft.com/office/drawing/2014/main" val="3468745947"/>
                      </a:ext>
                    </a:extLst>
                  </a:tr>
                  <a:tr h="413703">
                    <a:tc>
                      <a:txBody>
                        <a:bodyPr/>
                        <a:lstStyle/>
                        <a:p>
                          <a:pPr algn="ctr"/>
                          <a:r>
                            <a:rPr lang="en-GB"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UpdateTime</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1000 </a:t>
                          </a:r>
                          <a:r>
                            <a:rPr lang="en-GB" sz="20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ms</a:t>
                          </a:r>
                          <a:endPar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676692209"/>
                      </a:ext>
                    </a:extLst>
                  </a:tr>
                </a:tbl>
              </a:graphicData>
            </a:graphic>
          </p:graphicFrame>
        </mc:Choice>
        <mc:Fallback xmlns="">
          <p:graphicFrame>
            <p:nvGraphicFramePr>
              <p:cNvPr id="8" name="Table 10">
                <a:extLst>
                  <a:ext uri="{FF2B5EF4-FFF2-40B4-BE49-F238E27FC236}">
                    <a16:creationId xmlns:a16="http://schemas.microsoft.com/office/drawing/2014/main" id="{A3200B59-7FD3-0D72-DEE7-EBCAA249002E}"/>
                  </a:ext>
                </a:extLst>
              </p:cNvPr>
              <p:cNvGraphicFramePr>
                <a:graphicFrameLocks noGrp="1"/>
              </p:cNvGraphicFramePr>
              <p:nvPr>
                <p:extLst>
                  <p:ext uri="{D42A27DB-BD31-4B8C-83A1-F6EECF244321}">
                    <p14:modId xmlns:p14="http://schemas.microsoft.com/office/powerpoint/2010/main" val="28145327"/>
                  </p:ext>
                </p:extLst>
              </p:nvPr>
            </p:nvGraphicFramePr>
            <p:xfrm>
              <a:off x="8070972" y="2164756"/>
              <a:ext cx="3642554" cy="1654812"/>
            </p:xfrm>
            <a:graphic>
              <a:graphicData uri="http://schemas.openxmlformats.org/drawingml/2006/table">
                <a:tbl>
                  <a:tblPr>
                    <a:tableStyleId>{5C22544A-7EE6-4342-B048-85BDC9FD1C3A}</a:tableStyleId>
                  </a:tblPr>
                  <a:tblGrid>
                    <a:gridCol w="1836531">
                      <a:extLst>
                        <a:ext uri="{9D8B030D-6E8A-4147-A177-3AD203B41FA5}">
                          <a16:colId xmlns:a16="http://schemas.microsoft.com/office/drawing/2014/main" val="1767394374"/>
                        </a:ext>
                      </a:extLst>
                    </a:gridCol>
                    <a:gridCol w="1806023">
                      <a:extLst>
                        <a:ext uri="{9D8B030D-6E8A-4147-A177-3AD203B41FA5}">
                          <a16:colId xmlns:a16="http://schemas.microsoft.com/office/drawing/2014/main" val="1546328698"/>
                        </a:ext>
                      </a:extLst>
                    </a:gridCol>
                  </a:tblGrid>
                  <a:tr h="413703">
                    <a:tc>
                      <a:txBody>
                        <a:bodyPr/>
                        <a:lstStyle/>
                        <a:p>
                          <a:endParaRPr lang="en-SE"/>
                        </a:p>
                      </a:txBody>
                      <a:tcPr>
                        <a:blipFill>
                          <a:blip r:embed="rId2"/>
                          <a:stretch>
                            <a:fillRect l="-690" t="-6061" r="-99310" b="-321212"/>
                          </a:stretch>
                        </a:blip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3.6</a:t>
                          </a:r>
                        </a:p>
                      </a:txBody>
                      <a:tcPr>
                        <a:noFill/>
                      </a:tcPr>
                    </a:tc>
                    <a:extLst>
                      <a:ext uri="{0D108BD9-81ED-4DB2-BD59-A6C34878D82A}">
                        <a16:rowId xmlns:a16="http://schemas.microsoft.com/office/drawing/2014/main" val="245622459"/>
                      </a:ext>
                    </a:extLst>
                  </a:tr>
                  <a:tr h="413703">
                    <a:tc>
                      <a:txBody>
                        <a:bodyPr/>
                        <a:lstStyle/>
                        <a:p>
                          <a:endParaRPr lang="en-SE"/>
                        </a:p>
                      </a:txBody>
                      <a:tcPr>
                        <a:blipFill>
                          <a:blip r:embed="rId2"/>
                          <a:stretch>
                            <a:fillRect l="-690" t="-106061" r="-99310" b="-221212"/>
                          </a:stretch>
                        </a:blip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0</a:t>
                          </a:r>
                        </a:p>
                      </a:txBody>
                      <a:tcPr>
                        <a:noFill/>
                      </a:tcPr>
                    </a:tc>
                    <a:extLst>
                      <a:ext uri="{0D108BD9-81ED-4DB2-BD59-A6C34878D82A}">
                        <a16:rowId xmlns:a16="http://schemas.microsoft.com/office/drawing/2014/main" val="307434378"/>
                      </a:ext>
                    </a:extLst>
                  </a:tr>
                  <a:tr h="413703">
                    <a:tc>
                      <a:txBody>
                        <a:bodyPr/>
                        <a:lstStyle/>
                        <a:p>
                          <a:endParaRPr lang="en-SE"/>
                        </a:p>
                      </a:txBody>
                      <a:tcPr>
                        <a:blipFill>
                          <a:blip r:embed="rId2"/>
                          <a:stretch>
                            <a:fillRect l="-690" t="-212500" r="-99310" b="-128125"/>
                          </a:stretch>
                        </a:blip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40</a:t>
                          </a:r>
                        </a:p>
                      </a:txBody>
                      <a:tcPr>
                        <a:noFill/>
                      </a:tcPr>
                    </a:tc>
                    <a:extLst>
                      <a:ext uri="{0D108BD9-81ED-4DB2-BD59-A6C34878D82A}">
                        <a16:rowId xmlns:a16="http://schemas.microsoft.com/office/drawing/2014/main" val="3468745947"/>
                      </a:ext>
                    </a:extLst>
                  </a:tr>
                  <a:tr h="413703">
                    <a:tc>
                      <a:txBody>
                        <a:bodyPr/>
                        <a:lstStyle/>
                        <a:p>
                          <a:pPr algn="ctr"/>
                          <a:r>
                            <a:rPr lang="en-GB" sz="16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UpdateTime</a:t>
                          </a:r>
                          <a:endParaRPr lang="en-GB" sz="1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1000 </a:t>
                          </a:r>
                          <a:r>
                            <a:rPr lang="en-GB" sz="2000" kern="12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ms</a:t>
                          </a:r>
                          <a:endPar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676692209"/>
                      </a:ext>
                    </a:extLst>
                  </a:tr>
                </a:tbl>
              </a:graphicData>
            </a:graphic>
          </p:graphicFrame>
        </mc:Fallback>
      </mc:AlternateContent>
      <p:graphicFrame>
        <p:nvGraphicFramePr>
          <p:cNvPr id="11" name="Table 10">
            <a:extLst>
              <a:ext uri="{FF2B5EF4-FFF2-40B4-BE49-F238E27FC236}">
                <a16:creationId xmlns:a16="http://schemas.microsoft.com/office/drawing/2014/main" id="{CA98B073-27C9-51B5-FD4B-FC52F8741BDE}"/>
              </a:ext>
            </a:extLst>
          </p:cNvPr>
          <p:cNvGraphicFramePr>
            <a:graphicFrameLocks noGrp="1"/>
          </p:cNvGraphicFramePr>
          <p:nvPr>
            <p:extLst>
              <p:ext uri="{D42A27DB-BD31-4B8C-83A1-F6EECF244321}">
                <p14:modId xmlns:p14="http://schemas.microsoft.com/office/powerpoint/2010/main" val="3184104831"/>
              </p:ext>
            </p:extLst>
          </p:nvPr>
        </p:nvGraphicFramePr>
        <p:xfrm>
          <a:off x="8070972" y="5079968"/>
          <a:ext cx="3642554" cy="827406"/>
        </p:xfrm>
        <a:graphic>
          <a:graphicData uri="http://schemas.openxmlformats.org/drawingml/2006/table">
            <a:tbl>
              <a:tblPr>
                <a:tableStyleId>{5C22544A-7EE6-4342-B048-85BDC9FD1C3A}</a:tableStyleId>
              </a:tblPr>
              <a:tblGrid>
                <a:gridCol w="1828580">
                  <a:extLst>
                    <a:ext uri="{9D8B030D-6E8A-4147-A177-3AD203B41FA5}">
                      <a16:colId xmlns:a16="http://schemas.microsoft.com/office/drawing/2014/main" val="1767394374"/>
                    </a:ext>
                  </a:extLst>
                </a:gridCol>
                <a:gridCol w="1813974">
                  <a:extLst>
                    <a:ext uri="{9D8B030D-6E8A-4147-A177-3AD203B41FA5}">
                      <a16:colId xmlns:a16="http://schemas.microsoft.com/office/drawing/2014/main" val="1546328698"/>
                    </a:ext>
                  </a:extLst>
                </a:gridCol>
              </a:tblGrid>
              <a:tr h="413703">
                <a:tc>
                  <a:txBody>
                    <a:bodyPr/>
                    <a:lstStyle/>
                    <a:p>
                      <a:pPr marL="0" algn="ctr" defTabSz="914400" rtl="0" eaLnBrk="1" latinLnBrk="0" hangingPunct="1"/>
                      <a:r>
                        <a:rPr lang="en-GB" sz="16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Overshoot</a:t>
                      </a:r>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3.3% </a:t>
                      </a:r>
                      <a:r>
                        <a:rPr lang="en-GB" sz="12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(120 to 150℃)</a:t>
                      </a:r>
                      <a:endPar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oFill/>
                  </a:tcPr>
                </a:tc>
                <a:extLst>
                  <a:ext uri="{0D108BD9-81ED-4DB2-BD59-A6C34878D82A}">
                    <a16:rowId xmlns:a16="http://schemas.microsoft.com/office/drawing/2014/main" val="245622459"/>
                  </a:ext>
                </a:extLst>
              </a:tr>
              <a:tr h="413703">
                <a:tc>
                  <a:txBody>
                    <a:bodyPr/>
                    <a:lstStyle/>
                    <a:p>
                      <a:pPr algn="ctr"/>
                      <a:r>
                        <a:rPr lang="en-GB" sz="1600" dirty="0">
                          <a:solidFill>
                            <a:schemeClr val="bg1"/>
                          </a:solidFill>
                        </a:rPr>
                        <a:t>Steady State Error</a:t>
                      </a:r>
                    </a:p>
                  </a:txBody>
                  <a:tcPr>
                    <a:noFill/>
                  </a:tcPr>
                </a:tc>
                <a:tc>
                  <a:txBody>
                    <a:bodyPr/>
                    <a:lstStyle/>
                    <a:p>
                      <a:r>
                        <a:rPr lang="en-GB" sz="2000" kern="1200" dirty="0">
                          <a:solidFill>
                            <a:schemeClr val="bg1"/>
                          </a:solidFill>
                          <a:latin typeface="Open Sans" panose="020B0606030504020204" pitchFamily="34" charset="0"/>
                          <a:ea typeface="Open Sans" panose="020B0606030504020204" pitchFamily="34" charset="0"/>
                          <a:cs typeface="Open Sans" panose="020B0606030504020204" pitchFamily="34" charset="0"/>
                        </a:rPr>
                        <a:t>±0.6℃</a:t>
                      </a:r>
                    </a:p>
                  </a:txBody>
                  <a:tcPr>
                    <a:noFill/>
                  </a:tcPr>
                </a:tc>
                <a:extLst>
                  <a:ext uri="{0D108BD9-81ED-4DB2-BD59-A6C34878D82A}">
                    <a16:rowId xmlns:a16="http://schemas.microsoft.com/office/drawing/2014/main" val="307434378"/>
                  </a:ext>
                </a:extLst>
              </a:tr>
            </a:tbl>
          </a:graphicData>
        </a:graphic>
      </p:graphicFrame>
      <p:sp>
        <p:nvSpPr>
          <p:cNvPr id="18" name="Rectangle 17">
            <a:extLst>
              <a:ext uri="{FF2B5EF4-FFF2-40B4-BE49-F238E27FC236}">
                <a16:creationId xmlns:a16="http://schemas.microsoft.com/office/drawing/2014/main" id="{E88D839E-D30C-8A06-119A-4E45D14EE2F2}"/>
              </a:ext>
            </a:extLst>
          </p:cNvPr>
          <p:cNvSpPr/>
          <p:nvPr/>
        </p:nvSpPr>
        <p:spPr>
          <a:xfrm>
            <a:off x="-41830" y="0"/>
            <a:ext cx="7650178" cy="68670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0" name="Picture 19">
            <a:extLst>
              <a:ext uri="{FF2B5EF4-FFF2-40B4-BE49-F238E27FC236}">
                <a16:creationId xmlns:a16="http://schemas.microsoft.com/office/drawing/2014/main" id="{9B6AF830-4FB1-30A6-7CDA-AF890E70C4F2}"/>
              </a:ext>
            </a:extLst>
          </p:cNvPr>
          <p:cNvPicPr>
            <a:picLocks noChangeAspect="1"/>
          </p:cNvPicPr>
          <p:nvPr/>
        </p:nvPicPr>
        <p:blipFill>
          <a:blip r:embed="rId3"/>
          <a:stretch>
            <a:fillRect/>
          </a:stretch>
        </p:blipFill>
        <p:spPr>
          <a:xfrm>
            <a:off x="0" y="1904379"/>
            <a:ext cx="7581899" cy="3049242"/>
          </a:xfrm>
          <a:prstGeom prst="rect">
            <a:avLst/>
          </a:prstGeom>
        </p:spPr>
      </p:pic>
      <p:sp>
        <p:nvSpPr>
          <p:cNvPr id="27" name="Rubrik 8">
            <a:extLst>
              <a:ext uri="{FF2B5EF4-FFF2-40B4-BE49-F238E27FC236}">
                <a16:creationId xmlns:a16="http://schemas.microsoft.com/office/drawing/2014/main" id="{AE9F518A-FB52-7464-C1C5-442454FFFB18}"/>
              </a:ext>
            </a:extLst>
          </p:cNvPr>
          <p:cNvSpPr txBox="1">
            <a:spLocks/>
          </p:cNvSpPr>
          <p:nvPr/>
        </p:nvSpPr>
        <p:spPr>
          <a:xfrm>
            <a:off x="8050563" y="4403602"/>
            <a:ext cx="3647726" cy="493981"/>
          </a:xfrm>
          <a:prstGeom prst="rect">
            <a:avLst/>
          </a:prstGeom>
        </p:spPr>
        <p:txBody>
          <a:bodyPr vert="horz" wrap="square" lIns="91440" tIns="45720" rIns="91440" bIns="45720" rtlCol="0" anchor="b" anchorCtr="0">
            <a:spAutoFit/>
          </a:bodyPr>
          <a:lstStyle>
            <a:lvl1pPr marL="0" marR="0" indent="0" algn="l" defTabSz="914400" rtl="0" eaLnBrk="1" fontAlgn="auto" latinLnBrk="0" hangingPunct="1">
              <a:lnSpc>
                <a:spcPct val="90000"/>
              </a:lnSpc>
              <a:spcBef>
                <a:spcPct val="0"/>
              </a:spcBef>
              <a:spcAft>
                <a:spcPts val="0"/>
              </a:spcAft>
              <a:buClrTx/>
              <a:buSzTx/>
              <a:buFontTx/>
              <a:buNone/>
              <a:tabLst/>
              <a:defRPr sz="2900" b="1" i="0" kern="1200" baseline="0">
                <a:solidFill>
                  <a:schemeClr val="bg1"/>
                </a:solidFill>
                <a:latin typeface="Maven Pro Medium" pitchFamily="2" charset="77"/>
                <a:ea typeface="+mj-ea"/>
                <a:cs typeface="+mj-cs"/>
              </a:defRPr>
            </a:lvl1pPr>
          </a:lstStyle>
          <a:p>
            <a:r>
              <a:rPr lang="sv-SE" dirty="0" err="1"/>
              <a:t>Controlled</a:t>
            </a:r>
            <a:r>
              <a:rPr lang="sv-SE" dirty="0"/>
              <a:t> System</a:t>
            </a:r>
          </a:p>
        </p:txBody>
      </p:sp>
    </p:spTree>
    <p:extLst>
      <p:ext uri="{BB962C8B-B14F-4D97-AF65-F5344CB8AC3E}">
        <p14:creationId xmlns:p14="http://schemas.microsoft.com/office/powerpoint/2010/main" val="334101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52AFAA0E-674A-154A-9F65-15E9EF9D1599}"/>
              </a:ext>
            </a:extLst>
          </p:cNvPr>
          <p:cNvSpPr>
            <a:spLocks noGrp="1"/>
          </p:cNvSpPr>
          <p:nvPr>
            <p:ph type="title"/>
          </p:nvPr>
        </p:nvSpPr>
        <p:spPr/>
        <p:txBody>
          <a:bodyPr/>
          <a:lstStyle/>
          <a:p>
            <a:endParaRPr lang="sv-SE"/>
          </a:p>
        </p:txBody>
      </p:sp>
      <p:sp>
        <p:nvSpPr>
          <p:cNvPr id="8" name="Platshållare för text 7">
            <a:extLst>
              <a:ext uri="{FF2B5EF4-FFF2-40B4-BE49-F238E27FC236}">
                <a16:creationId xmlns:a16="http://schemas.microsoft.com/office/drawing/2014/main" id="{09C159F9-7657-ED40-9066-E6DFEE815B3D}"/>
              </a:ext>
            </a:extLst>
          </p:cNvPr>
          <p:cNvSpPr>
            <a:spLocks noGrp="1"/>
          </p:cNvSpPr>
          <p:nvPr>
            <p:ph type="body" sz="quarter" idx="10"/>
          </p:nvPr>
        </p:nvSpPr>
        <p:spPr/>
        <p:txBody>
          <a:bodyPr/>
          <a:lstStyle/>
          <a:p>
            <a:r>
              <a:rPr lang="en-US" dirty="0"/>
              <a:t>General SISO PID Tango Device for Temperature Control for </a:t>
            </a:r>
            <a:r>
              <a:rPr lang="en-US" dirty="0" err="1"/>
              <a:t>MaxPEEM</a:t>
            </a:r>
            <a:endParaRPr lang="en-SE" dirty="0"/>
          </a:p>
        </p:txBody>
      </p:sp>
    </p:spTree>
    <p:extLst>
      <p:ext uri="{BB962C8B-B14F-4D97-AF65-F5344CB8AC3E}">
        <p14:creationId xmlns:p14="http://schemas.microsoft.com/office/powerpoint/2010/main" val="301687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88D839E-D30C-8A06-119A-4E45D14EE2F2}"/>
              </a:ext>
            </a:extLst>
          </p:cNvPr>
          <p:cNvSpPr/>
          <p:nvPr/>
        </p:nvSpPr>
        <p:spPr>
          <a:xfrm>
            <a:off x="0" y="0"/>
            <a:ext cx="10494000" cy="68670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20" name="Picture 19">
            <a:extLst>
              <a:ext uri="{FF2B5EF4-FFF2-40B4-BE49-F238E27FC236}">
                <a16:creationId xmlns:a16="http://schemas.microsoft.com/office/drawing/2014/main" id="{9B6AF830-4FB1-30A6-7CDA-AF890E70C4F2}"/>
              </a:ext>
            </a:extLst>
          </p:cNvPr>
          <p:cNvPicPr>
            <a:picLocks noChangeAspect="1"/>
          </p:cNvPicPr>
          <p:nvPr/>
        </p:nvPicPr>
        <p:blipFill>
          <a:blip r:embed="rId2"/>
          <a:stretch>
            <a:fillRect/>
          </a:stretch>
        </p:blipFill>
        <p:spPr>
          <a:xfrm>
            <a:off x="32204" y="1331745"/>
            <a:ext cx="10429592" cy="4194510"/>
          </a:xfrm>
          <a:prstGeom prst="rect">
            <a:avLst/>
          </a:prstGeom>
        </p:spPr>
      </p:pic>
    </p:spTree>
    <p:extLst>
      <p:ext uri="{BB962C8B-B14F-4D97-AF65-F5344CB8AC3E}">
        <p14:creationId xmlns:p14="http://schemas.microsoft.com/office/powerpoint/2010/main" val="3777140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EBB1E552-68B6-B147-A5A6-16DB1C2040F6}"/>
              </a:ext>
            </a:extLst>
          </p:cNvPr>
          <p:cNvSpPr>
            <a:spLocks noGrp="1"/>
          </p:cNvSpPr>
          <p:nvPr>
            <p:ph type="title"/>
          </p:nvPr>
        </p:nvSpPr>
        <p:spPr/>
        <p:txBody>
          <a:bodyPr/>
          <a:lstStyle/>
          <a:p>
            <a:r>
              <a:rPr lang="en-GB" dirty="0"/>
              <a:t>General SISO PID Tango Devices and Applications</a:t>
            </a:r>
          </a:p>
        </p:txBody>
      </p:sp>
      <p:sp>
        <p:nvSpPr>
          <p:cNvPr id="15" name="Platshållare för text 14">
            <a:extLst>
              <a:ext uri="{FF2B5EF4-FFF2-40B4-BE49-F238E27FC236}">
                <a16:creationId xmlns:a16="http://schemas.microsoft.com/office/drawing/2014/main" id="{D764ADB8-6038-2A4D-87F3-626422215D64}"/>
              </a:ext>
            </a:extLst>
          </p:cNvPr>
          <p:cNvSpPr>
            <a:spLocks noGrp="1"/>
          </p:cNvSpPr>
          <p:nvPr>
            <p:ph type="body" sz="quarter" idx="10"/>
          </p:nvPr>
        </p:nvSpPr>
        <p:spPr/>
        <p:txBody>
          <a:bodyPr/>
          <a:lstStyle/>
          <a:p>
            <a:r>
              <a:rPr lang="en-GB" dirty="0"/>
              <a:t>Conclusion</a:t>
            </a:r>
          </a:p>
        </p:txBody>
      </p:sp>
      <p:sp>
        <p:nvSpPr>
          <p:cNvPr id="16" name="Platshållare för text 15">
            <a:extLst>
              <a:ext uri="{FF2B5EF4-FFF2-40B4-BE49-F238E27FC236}">
                <a16:creationId xmlns:a16="http://schemas.microsoft.com/office/drawing/2014/main" id="{DE0E9205-FF15-214B-AD7C-B63B01B32375}"/>
              </a:ext>
            </a:extLst>
          </p:cNvPr>
          <p:cNvSpPr>
            <a:spLocks noGrp="1"/>
          </p:cNvSpPr>
          <p:nvPr>
            <p:ph type="body" sz="quarter" idx="11"/>
          </p:nvPr>
        </p:nvSpPr>
        <p:spPr/>
        <p:txBody>
          <a:bodyPr/>
          <a:lstStyle/>
          <a:p>
            <a:r>
              <a:rPr lang="en-GB" dirty="0"/>
              <a:t>Our Findings and Future Work</a:t>
            </a:r>
          </a:p>
        </p:txBody>
      </p:sp>
      <p:sp>
        <p:nvSpPr>
          <p:cNvPr id="17" name="Platshållare för text 16">
            <a:extLst>
              <a:ext uri="{FF2B5EF4-FFF2-40B4-BE49-F238E27FC236}">
                <a16:creationId xmlns:a16="http://schemas.microsoft.com/office/drawing/2014/main" id="{94D6E279-2CD8-4F4C-9235-1744E9EABE4D}"/>
              </a:ext>
            </a:extLst>
          </p:cNvPr>
          <p:cNvSpPr>
            <a:spLocks noGrp="1"/>
          </p:cNvSpPr>
          <p:nvPr>
            <p:ph type="body" sz="quarter" idx="12"/>
          </p:nvPr>
        </p:nvSpPr>
        <p:spPr/>
        <p:txBody>
          <a:bodyPr/>
          <a:lstStyle/>
          <a:p>
            <a:r>
              <a:rPr lang="en-GB"/>
              <a:t>KITS -Software</a:t>
            </a:r>
          </a:p>
        </p:txBody>
      </p:sp>
    </p:spTree>
    <p:extLst>
      <p:ext uri="{BB962C8B-B14F-4D97-AF65-F5344CB8AC3E}">
        <p14:creationId xmlns:p14="http://schemas.microsoft.com/office/powerpoint/2010/main" val="2724825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0CF3485-E607-8241-9076-087301198FFC}"/>
              </a:ext>
            </a:extLst>
          </p:cNvPr>
          <p:cNvSpPr>
            <a:spLocks noGrp="1"/>
          </p:cNvSpPr>
          <p:nvPr>
            <p:ph type="title"/>
          </p:nvPr>
        </p:nvSpPr>
        <p:spPr/>
        <p:txBody>
          <a:bodyPr/>
          <a:lstStyle/>
          <a:p>
            <a:r>
              <a:rPr lang="en-GB" dirty="0"/>
              <a:t>Conclusions</a:t>
            </a:r>
          </a:p>
        </p:txBody>
      </p:sp>
      <p:sp>
        <p:nvSpPr>
          <p:cNvPr id="4" name="TextBox 3">
            <a:extLst>
              <a:ext uri="{FF2B5EF4-FFF2-40B4-BE49-F238E27FC236}">
                <a16:creationId xmlns:a16="http://schemas.microsoft.com/office/drawing/2014/main" id="{703FBB52-41E9-CE68-BBD3-FD1CE81A585E}"/>
              </a:ext>
            </a:extLst>
          </p:cNvPr>
          <p:cNvSpPr txBox="1"/>
          <p:nvPr/>
        </p:nvSpPr>
        <p:spPr>
          <a:xfrm>
            <a:off x="176939" y="361286"/>
            <a:ext cx="2015295"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Conclusions</a:t>
            </a:r>
          </a:p>
        </p:txBody>
      </p:sp>
      <p:sp>
        <p:nvSpPr>
          <p:cNvPr id="5" name="TextBox 4">
            <a:extLst>
              <a:ext uri="{FF2B5EF4-FFF2-40B4-BE49-F238E27FC236}">
                <a16:creationId xmlns:a16="http://schemas.microsoft.com/office/drawing/2014/main" id="{186954D8-E833-742C-0288-23F74AF6456F}"/>
              </a:ext>
            </a:extLst>
          </p:cNvPr>
          <p:cNvSpPr txBox="1"/>
          <p:nvPr/>
        </p:nvSpPr>
        <p:spPr>
          <a:xfrm>
            <a:off x="955554" y="1594253"/>
            <a:ext cx="9944818" cy="212558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 straightforward Tango based PID controller has numerous feasible applications.</a:t>
            </a: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 simple implementation is advantageous for tuning on the user stand point.</a:t>
            </a: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 current SISO PID has some room for improvement, we let our users give us some feedback about it.</a:t>
            </a: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A straightforward MIMO PID device would be another valuable implementation.</a:t>
            </a:r>
          </a:p>
        </p:txBody>
      </p:sp>
    </p:spTree>
    <p:extLst>
      <p:ext uri="{BB962C8B-B14F-4D97-AF65-F5344CB8AC3E}">
        <p14:creationId xmlns:p14="http://schemas.microsoft.com/office/powerpoint/2010/main" val="3242880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9E91B34A-545D-7148-A7BE-D955C6E84906}"/>
              </a:ext>
            </a:extLst>
          </p:cNvPr>
          <p:cNvSpPr>
            <a:spLocks noGrp="1"/>
          </p:cNvSpPr>
          <p:nvPr>
            <p:ph type="body" sz="quarter" idx="10"/>
          </p:nvPr>
        </p:nvSpPr>
        <p:spPr>
          <a:xfrm>
            <a:off x="838200" y="3564000"/>
            <a:ext cx="10521950" cy="341632"/>
          </a:xfrm>
        </p:spPr>
        <p:txBody>
          <a:bodyPr/>
          <a:lstStyle/>
          <a:p>
            <a:r>
              <a:rPr lang="sv-SE" sz="1800"/>
              <a:t>Carla Takahashi, Áureo Freitas, Benjamin Bertrand, Mirjam Lindberg, Vincent Hardion, Darren Spruce </a:t>
            </a:r>
          </a:p>
        </p:txBody>
      </p:sp>
      <p:sp>
        <p:nvSpPr>
          <p:cNvPr id="11" name="Rubrik 10">
            <a:extLst>
              <a:ext uri="{FF2B5EF4-FFF2-40B4-BE49-F238E27FC236}">
                <a16:creationId xmlns:a16="http://schemas.microsoft.com/office/drawing/2014/main" id="{AC54D91F-A8ED-8144-9D88-0EC24F406477}"/>
              </a:ext>
            </a:extLst>
          </p:cNvPr>
          <p:cNvSpPr>
            <a:spLocks noGrp="1"/>
          </p:cNvSpPr>
          <p:nvPr>
            <p:ph type="title"/>
          </p:nvPr>
        </p:nvSpPr>
        <p:spPr>
          <a:xfrm>
            <a:off x="838200" y="2003903"/>
            <a:ext cx="10515600" cy="1477328"/>
          </a:xfrm>
        </p:spPr>
        <p:txBody>
          <a:bodyPr/>
          <a:lstStyle/>
          <a:p>
            <a:r>
              <a:rPr lang="en-US"/>
              <a:t>General SISO PID Tango Device for Temperature Control for MaxPEEM</a:t>
            </a:r>
            <a:endParaRPr lang="sv-SE"/>
          </a:p>
        </p:txBody>
      </p:sp>
      <p:sp>
        <p:nvSpPr>
          <p:cNvPr id="13" name="Platshållare för text 12">
            <a:extLst>
              <a:ext uri="{FF2B5EF4-FFF2-40B4-BE49-F238E27FC236}">
                <a16:creationId xmlns:a16="http://schemas.microsoft.com/office/drawing/2014/main" id="{954CE19B-F6E9-6247-9239-E31727EF937C}"/>
              </a:ext>
            </a:extLst>
          </p:cNvPr>
          <p:cNvSpPr>
            <a:spLocks noGrp="1"/>
          </p:cNvSpPr>
          <p:nvPr>
            <p:ph type="body" sz="quarter" idx="12"/>
          </p:nvPr>
        </p:nvSpPr>
        <p:spPr/>
        <p:txBody>
          <a:bodyPr/>
          <a:lstStyle/>
          <a:p>
            <a:r>
              <a:rPr lang="sv-SE" dirty="0"/>
              <a:t>KITS – Software</a:t>
            </a:r>
          </a:p>
        </p:txBody>
      </p:sp>
    </p:spTree>
    <p:extLst>
      <p:ext uri="{BB962C8B-B14F-4D97-AF65-F5344CB8AC3E}">
        <p14:creationId xmlns:p14="http://schemas.microsoft.com/office/powerpoint/2010/main" val="231814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EBB1E552-68B6-B147-A5A6-16DB1C2040F6}"/>
              </a:ext>
            </a:extLst>
          </p:cNvPr>
          <p:cNvSpPr>
            <a:spLocks noGrp="1"/>
          </p:cNvSpPr>
          <p:nvPr>
            <p:ph type="title"/>
          </p:nvPr>
        </p:nvSpPr>
        <p:spPr/>
        <p:txBody>
          <a:bodyPr/>
          <a:lstStyle/>
          <a:p>
            <a:r>
              <a:rPr lang="en-GB"/>
              <a:t>Single-Input Single-Output </a:t>
            </a:r>
            <a:br>
              <a:rPr lang="en-GB"/>
            </a:br>
            <a:r>
              <a:rPr lang="en-GB"/>
              <a:t>PID Controllers</a:t>
            </a:r>
          </a:p>
        </p:txBody>
      </p:sp>
      <p:sp>
        <p:nvSpPr>
          <p:cNvPr id="15" name="Platshållare för text 14">
            <a:extLst>
              <a:ext uri="{FF2B5EF4-FFF2-40B4-BE49-F238E27FC236}">
                <a16:creationId xmlns:a16="http://schemas.microsoft.com/office/drawing/2014/main" id="{D764ADB8-6038-2A4D-87F3-626422215D64}"/>
              </a:ext>
            </a:extLst>
          </p:cNvPr>
          <p:cNvSpPr>
            <a:spLocks noGrp="1"/>
          </p:cNvSpPr>
          <p:nvPr>
            <p:ph type="body" sz="quarter" idx="10"/>
          </p:nvPr>
        </p:nvSpPr>
        <p:spPr/>
        <p:txBody>
          <a:bodyPr/>
          <a:lstStyle/>
          <a:p>
            <a:r>
              <a:rPr lang="en-GB"/>
              <a:t>IntroDUCTION</a:t>
            </a:r>
          </a:p>
        </p:txBody>
      </p:sp>
      <p:sp>
        <p:nvSpPr>
          <p:cNvPr id="16" name="Platshållare för text 15">
            <a:extLst>
              <a:ext uri="{FF2B5EF4-FFF2-40B4-BE49-F238E27FC236}">
                <a16:creationId xmlns:a16="http://schemas.microsoft.com/office/drawing/2014/main" id="{DE0E9205-FF15-214B-AD7C-B63B01B32375}"/>
              </a:ext>
            </a:extLst>
          </p:cNvPr>
          <p:cNvSpPr>
            <a:spLocks noGrp="1"/>
          </p:cNvSpPr>
          <p:nvPr>
            <p:ph type="body" sz="quarter" idx="11"/>
          </p:nvPr>
        </p:nvSpPr>
        <p:spPr/>
        <p:txBody>
          <a:bodyPr/>
          <a:lstStyle/>
          <a:p>
            <a:r>
              <a:rPr lang="en-GB" dirty="0"/>
              <a:t>Overview of SISO PID controllers</a:t>
            </a:r>
          </a:p>
        </p:txBody>
      </p:sp>
      <p:sp>
        <p:nvSpPr>
          <p:cNvPr id="17" name="Platshållare för text 16">
            <a:extLst>
              <a:ext uri="{FF2B5EF4-FFF2-40B4-BE49-F238E27FC236}">
                <a16:creationId xmlns:a16="http://schemas.microsoft.com/office/drawing/2014/main" id="{94D6E279-2CD8-4F4C-9235-1744E9EABE4D}"/>
              </a:ext>
            </a:extLst>
          </p:cNvPr>
          <p:cNvSpPr>
            <a:spLocks noGrp="1"/>
          </p:cNvSpPr>
          <p:nvPr>
            <p:ph type="body" sz="quarter" idx="12"/>
          </p:nvPr>
        </p:nvSpPr>
        <p:spPr/>
        <p:txBody>
          <a:bodyPr/>
          <a:lstStyle/>
          <a:p>
            <a:r>
              <a:rPr lang="en-GB" dirty="0"/>
              <a:t>KITS – Software </a:t>
            </a:r>
          </a:p>
        </p:txBody>
      </p:sp>
    </p:spTree>
    <p:extLst>
      <p:ext uri="{BB962C8B-B14F-4D97-AF65-F5344CB8AC3E}">
        <p14:creationId xmlns:p14="http://schemas.microsoft.com/office/powerpoint/2010/main" val="2904867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Graphical user interface, application&#10;&#10;Description automatically generated">
            <a:extLst>
              <a:ext uri="{FF2B5EF4-FFF2-40B4-BE49-F238E27FC236}">
                <a16:creationId xmlns:a16="http://schemas.microsoft.com/office/drawing/2014/main" id="{864CB8DE-097F-8614-CC5A-A4CDFBE61F42}"/>
              </a:ext>
            </a:extLst>
          </p:cNvPr>
          <p:cNvPicPr>
            <a:picLocks noGrp="1" noChangeAspect="1"/>
          </p:cNvPicPr>
          <p:nvPr>
            <p:ph type="pic" sz="quarter" idx="10"/>
          </p:nvPr>
        </p:nvPicPr>
        <p:blipFill rotWithShape="1">
          <a:blip r:embed="rId2"/>
          <a:srcRect t="-8591" r="658" b="-5580"/>
          <a:stretch/>
        </p:blipFill>
        <p:spPr>
          <a:xfrm>
            <a:off x="1" y="0"/>
            <a:ext cx="7608887" cy="6858000"/>
          </a:xfrm>
        </p:spPr>
      </p:pic>
      <p:sp>
        <p:nvSpPr>
          <p:cNvPr id="3" name="Text Placeholder 2">
            <a:extLst>
              <a:ext uri="{FF2B5EF4-FFF2-40B4-BE49-F238E27FC236}">
                <a16:creationId xmlns:a16="http://schemas.microsoft.com/office/drawing/2014/main" id="{98D70777-FD83-0322-6BFE-48C712DED012}"/>
              </a:ext>
            </a:extLst>
          </p:cNvPr>
          <p:cNvSpPr>
            <a:spLocks noGrp="1"/>
          </p:cNvSpPr>
          <p:nvPr>
            <p:ph type="body" sz="quarter" idx="12"/>
          </p:nvPr>
        </p:nvSpPr>
        <p:spPr/>
        <p:txBody>
          <a:bodyPr>
            <a:normAutofit fontScale="92500" lnSpcReduction="10000"/>
          </a:bodyPr>
          <a:lstStyle/>
          <a:p>
            <a:r>
              <a:rPr lang="en-GB" dirty="0"/>
              <a:t>SISO systems are systems that regulates only one process variable (PV), having only one input and only one actuating signal.</a:t>
            </a:r>
          </a:p>
          <a:p>
            <a:r>
              <a:rPr lang="en-GB" dirty="0"/>
              <a:t>PID controllers are classical devices that regulates process variables according to the error between the process variable (PV) and the Setpoint (SP).</a:t>
            </a:r>
          </a:p>
          <a:p>
            <a:r>
              <a:rPr lang="en-GB" dirty="0"/>
              <a:t>The PID calculates a actuating signal to correct the process variable according to the error, its integral and its derivative.</a:t>
            </a:r>
          </a:p>
          <a:p>
            <a:endParaRPr lang="en-GB" dirty="0"/>
          </a:p>
        </p:txBody>
      </p:sp>
      <p:sp>
        <p:nvSpPr>
          <p:cNvPr id="4" name="Title 3">
            <a:extLst>
              <a:ext uri="{FF2B5EF4-FFF2-40B4-BE49-F238E27FC236}">
                <a16:creationId xmlns:a16="http://schemas.microsoft.com/office/drawing/2014/main" id="{650CCDC9-388F-09D3-6444-C03FE5B79768}"/>
              </a:ext>
            </a:extLst>
          </p:cNvPr>
          <p:cNvSpPr>
            <a:spLocks noGrp="1"/>
          </p:cNvSpPr>
          <p:nvPr>
            <p:ph type="title"/>
          </p:nvPr>
        </p:nvSpPr>
        <p:spPr>
          <a:xfrm>
            <a:off x="8050563" y="1508088"/>
            <a:ext cx="3647726" cy="493981"/>
          </a:xfrm>
        </p:spPr>
        <p:txBody>
          <a:bodyPr/>
          <a:lstStyle/>
          <a:p>
            <a:r>
              <a:rPr lang="en-GB" dirty="0"/>
              <a:t>PID controllers</a:t>
            </a:r>
          </a:p>
        </p:txBody>
      </p:sp>
      <p:sp>
        <p:nvSpPr>
          <p:cNvPr id="5" name="Text Placeholder 4">
            <a:extLst>
              <a:ext uri="{FF2B5EF4-FFF2-40B4-BE49-F238E27FC236}">
                <a16:creationId xmlns:a16="http://schemas.microsoft.com/office/drawing/2014/main" id="{6F394A40-9535-1ED0-00F9-0FBC59577AEE}"/>
              </a:ext>
            </a:extLst>
          </p:cNvPr>
          <p:cNvSpPr>
            <a:spLocks noGrp="1"/>
          </p:cNvSpPr>
          <p:nvPr>
            <p:ph type="body" sz="quarter" idx="14"/>
          </p:nvPr>
        </p:nvSpPr>
        <p:spPr/>
        <p:txBody>
          <a:bodyPr/>
          <a:lstStyle/>
          <a:p>
            <a:r>
              <a:rPr lang="en-GB" dirty="0"/>
              <a:t>KITS - Software</a:t>
            </a:r>
          </a:p>
        </p:txBody>
      </p:sp>
    </p:spTree>
    <p:extLst>
      <p:ext uri="{BB962C8B-B14F-4D97-AF65-F5344CB8AC3E}">
        <p14:creationId xmlns:p14="http://schemas.microsoft.com/office/powerpoint/2010/main" val="315258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Chart, line chart&#10;&#10;Description automatically generated">
            <a:extLst>
              <a:ext uri="{FF2B5EF4-FFF2-40B4-BE49-F238E27FC236}">
                <a16:creationId xmlns:a16="http://schemas.microsoft.com/office/drawing/2014/main" id="{9B992010-A1DE-AAB9-C1FF-AFFB6AE5ECBA}"/>
              </a:ext>
            </a:extLst>
          </p:cNvPr>
          <p:cNvPicPr>
            <a:picLocks noGrp="1" noChangeAspect="1"/>
          </p:cNvPicPr>
          <p:nvPr>
            <p:ph type="pic" sz="quarter" idx="13"/>
          </p:nvPr>
        </p:nvPicPr>
        <p:blipFill rotWithShape="1">
          <a:blip r:embed="rId2"/>
          <a:srcRect l="9990" t="200" r="4542" b="622"/>
          <a:stretch/>
        </p:blipFill>
        <p:spPr>
          <a:xfrm>
            <a:off x="114709" y="3173581"/>
            <a:ext cx="3654363" cy="3180381"/>
          </a:xfrm>
        </p:spPr>
      </p:pic>
      <p:sp>
        <p:nvSpPr>
          <p:cNvPr id="11" name="Rubrik 10">
            <a:extLst>
              <a:ext uri="{FF2B5EF4-FFF2-40B4-BE49-F238E27FC236}">
                <a16:creationId xmlns:a16="http://schemas.microsoft.com/office/drawing/2014/main" id="{848BA895-21E4-F64A-A737-172A1D7D296F}"/>
              </a:ext>
            </a:extLst>
          </p:cNvPr>
          <p:cNvSpPr>
            <a:spLocks noGrp="1"/>
          </p:cNvSpPr>
          <p:nvPr>
            <p:ph type="title"/>
          </p:nvPr>
        </p:nvSpPr>
        <p:spPr>
          <a:xfrm>
            <a:off x="6638160" y="662400"/>
            <a:ext cx="4964400" cy="895630"/>
          </a:xfrm>
        </p:spPr>
        <p:txBody>
          <a:bodyPr wrap="square" anchor="t">
            <a:normAutofit/>
          </a:bodyPr>
          <a:lstStyle/>
          <a:p>
            <a:r>
              <a:rPr lang="sv-SE" dirty="0" err="1">
                <a:solidFill>
                  <a:schemeClr val="tx2"/>
                </a:solidFill>
              </a:rPr>
              <a:t>Closed</a:t>
            </a:r>
            <a:r>
              <a:rPr lang="sv-SE" dirty="0">
                <a:solidFill>
                  <a:schemeClr val="tx2"/>
                </a:solidFill>
              </a:rPr>
              <a:t> Loop Control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1C3BF58B-788B-13E5-E523-103E39DF6370}"/>
                  </a:ext>
                </a:extLst>
              </p:cNvPr>
              <p:cNvSpPr>
                <a:spLocks noGrp="1"/>
              </p:cNvSpPr>
              <p:nvPr>
                <p:ph type="body" sz="quarter" idx="11"/>
              </p:nvPr>
            </p:nvSpPr>
            <p:spPr>
              <a:xfrm>
                <a:off x="6638161" y="1821600"/>
                <a:ext cx="4964400" cy="3936568"/>
              </a:xfrm>
            </p:spPr>
            <p:txBody>
              <a:bodyPr>
                <a:normAutofit fontScale="85000" lnSpcReduction="10000"/>
              </a:bodyPr>
              <a:lstStyle/>
              <a:p>
                <a:r>
                  <a:rPr lang="en-GB" dirty="0">
                    <a:solidFill>
                      <a:schemeClr val="tx2"/>
                    </a:solidFill>
                  </a:rPr>
                  <a:t>The Closed Loop system is defined by the following equation:</a:t>
                </a:r>
              </a:p>
              <a:p>
                <a:pPr marL="914400" lvl="2" indent="0">
                  <a:buNone/>
                </a:pPr>
                <a:r>
                  <a:rPr lang="sv-SE" sz="1800" dirty="0">
                    <a:solidFill>
                      <a:schemeClr val="tx2"/>
                    </a:solidFill>
                  </a:rPr>
                  <a:t>      </a:t>
                </a:r>
                <a14:m>
                  <m:oMath xmlns:m="http://schemas.openxmlformats.org/officeDocument/2006/math">
                    <m:f>
                      <m:fPr>
                        <m:ctrlPr>
                          <a:rPr lang="sv-SE" sz="2400" i="1">
                            <a:solidFill>
                              <a:schemeClr val="tx2"/>
                            </a:solidFill>
                            <a:latin typeface="Cambria Math" panose="02040503050406030204" pitchFamily="18" charset="0"/>
                          </a:rPr>
                        </m:ctrlPr>
                      </m:fPr>
                      <m:num>
                        <m:r>
                          <a:rPr lang="sv-SE" sz="2400" i="1">
                            <a:solidFill>
                              <a:schemeClr val="tx2"/>
                            </a:solidFill>
                            <a:latin typeface="Cambria Math" panose="02040503050406030204" pitchFamily="18" charset="0"/>
                          </a:rPr>
                          <m:t>𝑃𝑉</m:t>
                        </m:r>
                      </m:num>
                      <m:den>
                        <m:r>
                          <a:rPr lang="sv-SE" sz="2400" i="1">
                            <a:solidFill>
                              <a:schemeClr val="tx2"/>
                            </a:solidFill>
                            <a:latin typeface="Cambria Math" panose="02040503050406030204" pitchFamily="18" charset="0"/>
                          </a:rPr>
                          <m:t>𝑆𝑃</m:t>
                        </m:r>
                      </m:den>
                    </m:f>
                    <m:r>
                      <a:rPr lang="sv-SE" sz="2400" i="1">
                        <a:solidFill>
                          <a:schemeClr val="tx2"/>
                        </a:solidFill>
                        <a:latin typeface="Cambria Math" panose="02040503050406030204" pitchFamily="18" charset="0"/>
                      </a:rPr>
                      <m:t>= </m:t>
                    </m:r>
                    <m:r>
                      <a:rPr lang="sv-SE" sz="2400" i="1">
                        <a:solidFill>
                          <a:schemeClr val="tx2"/>
                        </a:solidFill>
                        <a:latin typeface="Cambria Math" panose="02040503050406030204" pitchFamily="18" charset="0"/>
                      </a:rPr>
                      <m:t>𝐺</m:t>
                    </m:r>
                    <m:r>
                      <a:rPr lang="sv-SE" sz="2400" i="1">
                        <a:solidFill>
                          <a:schemeClr val="tx2"/>
                        </a:solidFill>
                        <a:latin typeface="Cambria Math" panose="02040503050406030204" pitchFamily="18" charset="0"/>
                      </a:rPr>
                      <m:t>=</m:t>
                    </m:r>
                    <m:f>
                      <m:fPr>
                        <m:ctrlPr>
                          <a:rPr lang="sv-SE" sz="2400" i="1">
                            <a:solidFill>
                              <a:schemeClr val="tx2"/>
                            </a:solidFill>
                            <a:latin typeface="Cambria Math" panose="02040503050406030204" pitchFamily="18" charset="0"/>
                          </a:rPr>
                        </m:ctrlPr>
                      </m:fPr>
                      <m:num>
                        <m:sSub>
                          <m:sSubPr>
                            <m:ctrlPr>
                              <a:rPr lang="sv-SE" sz="2400" i="1">
                                <a:solidFill>
                                  <a:schemeClr val="tx2"/>
                                </a:solidFill>
                                <a:latin typeface="Cambria Math" panose="02040503050406030204" pitchFamily="18" charset="0"/>
                              </a:rPr>
                            </m:ctrlPr>
                          </m:sSubPr>
                          <m:e>
                            <m:r>
                              <a:rPr lang="sv-SE" sz="2400" i="1">
                                <a:solidFill>
                                  <a:schemeClr val="tx2"/>
                                </a:solidFill>
                                <a:latin typeface="Cambria Math" panose="02040503050406030204" pitchFamily="18" charset="0"/>
                              </a:rPr>
                              <m:t>𝐺</m:t>
                            </m:r>
                          </m:e>
                          <m:sub>
                            <m:r>
                              <a:rPr lang="sv-SE" sz="2400" i="1">
                                <a:solidFill>
                                  <a:schemeClr val="tx2"/>
                                </a:solidFill>
                                <a:latin typeface="Cambria Math" panose="02040503050406030204" pitchFamily="18" charset="0"/>
                              </a:rPr>
                              <m:t>𝑐</m:t>
                            </m:r>
                          </m:sub>
                        </m:sSub>
                        <m:sSub>
                          <m:sSubPr>
                            <m:ctrlPr>
                              <a:rPr lang="sv-SE" sz="2400" i="1">
                                <a:solidFill>
                                  <a:schemeClr val="tx2"/>
                                </a:solidFill>
                                <a:latin typeface="Cambria Math" panose="02040503050406030204" pitchFamily="18" charset="0"/>
                              </a:rPr>
                            </m:ctrlPr>
                          </m:sSubPr>
                          <m:e>
                            <m:r>
                              <a:rPr lang="sv-SE" sz="2400" i="1">
                                <a:solidFill>
                                  <a:schemeClr val="tx2"/>
                                </a:solidFill>
                                <a:latin typeface="Cambria Math" panose="02040503050406030204" pitchFamily="18" charset="0"/>
                              </a:rPr>
                              <m:t>𝐺</m:t>
                            </m:r>
                          </m:e>
                          <m:sub>
                            <m:r>
                              <a:rPr lang="sv-SE" sz="2400" i="1">
                                <a:solidFill>
                                  <a:schemeClr val="tx2"/>
                                </a:solidFill>
                                <a:latin typeface="Cambria Math" panose="02040503050406030204" pitchFamily="18" charset="0"/>
                              </a:rPr>
                              <m:t>𝑃</m:t>
                            </m:r>
                          </m:sub>
                        </m:sSub>
                      </m:num>
                      <m:den>
                        <m:r>
                          <a:rPr lang="sv-SE" sz="2400" i="1">
                            <a:solidFill>
                              <a:schemeClr val="tx2"/>
                            </a:solidFill>
                            <a:latin typeface="Cambria Math" panose="02040503050406030204" pitchFamily="18" charset="0"/>
                          </a:rPr>
                          <m:t>1+</m:t>
                        </m:r>
                        <m:sSub>
                          <m:sSubPr>
                            <m:ctrlPr>
                              <a:rPr lang="sv-SE" sz="2400" i="1">
                                <a:solidFill>
                                  <a:schemeClr val="tx2"/>
                                </a:solidFill>
                                <a:latin typeface="Cambria Math" panose="02040503050406030204" pitchFamily="18" charset="0"/>
                              </a:rPr>
                            </m:ctrlPr>
                          </m:sSubPr>
                          <m:e>
                            <m:r>
                              <a:rPr lang="sv-SE" sz="2400" i="1">
                                <a:solidFill>
                                  <a:schemeClr val="tx2"/>
                                </a:solidFill>
                                <a:latin typeface="Cambria Math" panose="02040503050406030204" pitchFamily="18" charset="0"/>
                              </a:rPr>
                              <m:t>𝐺</m:t>
                            </m:r>
                          </m:e>
                          <m:sub>
                            <m:r>
                              <a:rPr lang="sv-SE" sz="2400" i="1">
                                <a:solidFill>
                                  <a:schemeClr val="tx2"/>
                                </a:solidFill>
                                <a:latin typeface="Cambria Math" panose="02040503050406030204" pitchFamily="18" charset="0"/>
                              </a:rPr>
                              <m:t>𝐶</m:t>
                            </m:r>
                          </m:sub>
                        </m:sSub>
                        <m:sSub>
                          <m:sSubPr>
                            <m:ctrlPr>
                              <a:rPr lang="sv-SE" sz="2400" i="1">
                                <a:solidFill>
                                  <a:schemeClr val="tx2"/>
                                </a:solidFill>
                                <a:latin typeface="Cambria Math" panose="02040503050406030204" pitchFamily="18" charset="0"/>
                              </a:rPr>
                            </m:ctrlPr>
                          </m:sSubPr>
                          <m:e>
                            <m:r>
                              <a:rPr lang="sv-SE" sz="2400" i="1">
                                <a:solidFill>
                                  <a:schemeClr val="tx2"/>
                                </a:solidFill>
                                <a:latin typeface="Cambria Math" panose="02040503050406030204" pitchFamily="18" charset="0"/>
                              </a:rPr>
                              <m:t>𝐺</m:t>
                            </m:r>
                          </m:e>
                          <m:sub>
                            <m:r>
                              <a:rPr lang="sv-SE" sz="2400" i="1">
                                <a:solidFill>
                                  <a:schemeClr val="tx2"/>
                                </a:solidFill>
                                <a:latin typeface="Cambria Math" panose="02040503050406030204" pitchFamily="18" charset="0"/>
                              </a:rPr>
                              <m:t>𝑃</m:t>
                            </m:r>
                          </m:sub>
                        </m:sSub>
                      </m:den>
                    </m:f>
                  </m:oMath>
                </a14:m>
                <a:endParaRPr lang="en-GB" dirty="0">
                  <a:solidFill>
                    <a:schemeClr val="tx2"/>
                  </a:solidFill>
                </a:endParaRPr>
              </a:p>
              <a:p>
                <a:r>
                  <a:rPr lang="en-GB" dirty="0">
                    <a:solidFill>
                      <a:schemeClr val="tx2"/>
                    </a:solidFill>
                  </a:rPr>
                  <a:t>The proportional term is related to the current error magnitude. It increases the speed to reach the set point, i.e. reduces the rise time, but it also increases overshoot and degrades stability.</a:t>
                </a:r>
              </a:p>
              <a:p>
                <a:r>
                  <a:rPr lang="en-GB" dirty="0">
                    <a:solidFill>
                      <a:schemeClr val="tx2"/>
                    </a:solidFill>
                  </a:rPr>
                  <a:t>The integral part takes into account both the magnitude and duration of the error. Thus, it reduces steady-state error and rise time, however it increases overshoot and settling time.</a:t>
                </a:r>
              </a:p>
              <a:p>
                <a:r>
                  <a:rPr lang="en-GB" dirty="0">
                    <a:solidFill>
                      <a:schemeClr val="tx2"/>
                    </a:solidFill>
                  </a:rPr>
                  <a:t>The derivative term, considers the slope or speed of the error over time, which decreases overshoot and settling time and may improve stability.</a:t>
                </a:r>
              </a:p>
            </p:txBody>
          </p:sp>
        </mc:Choice>
        <mc:Fallback xmlns="">
          <p:sp>
            <p:nvSpPr>
              <p:cNvPr id="3" name="Text Placeholder 2">
                <a:extLst>
                  <a:ext uri="{FF2B5EF4-FFF2-40B4-BE49-F238E27FC236}">
                    <a16:creationId xmlns:a16="http://schemas.microsoft.com/office/drawing/2014/main" id="{1C3BF58B-788B-13E5-E523-103E39DF6370}"/>
                  </a:ext>
                </a:extLst>
              </p:cNvPr>
              <p:cNvSpPr>
                <a:spLocks noGrp="1" noRot="1" noChangeAspect="1" noMove="1" noResize="1" noEditPoints="1" noAdjustHandles="1" noChangeArrowheads="1" noChangeShapeType="1" noTextEdit="1"/>
              </p:cNvSpPr>
              <p:nvPr>
                <p:ph type="body" sz="quarter" idx="11"/>
              </p:nvPr>
            </p:nvSpPr>
            <p:spPr>
              <a:xfrm>
                <a:off x="6638161" y="1821600"/>
                <a:ext cx="4964400" cy="3936568"/>
              </a:xfrm>
              <a:blipFill>
                <a:blip r:embed="rId3"/>
                <a:stretch>
                  <a:fillRect l="-255" t="-965" r="-765"/>
                </a:stretch>
              </a:blipFill>
            </p:spPr>
            <p:txBody>
              <a:bodyPr/>
              <a:lstStyle/>
              <a:p>
                <a:r>
                  <a:rPr lang="en-GB">
                    <a:noFill/>
                  </a:rPr>
                  <a:t> </a:t>
                </a:r>
              </a:p>
            </p:txBody>
          </p:sp>
        </mc:Fallback>
      </mc:AlternateContent>
      <p:sp>
        <p:nvSpPr>
          <p:cNvPr id="4" name="Text Placeholder 3">
            <a:extLst>
              <a:ext uri="{FF2B5EF4-FFF2-40B4-BE49-F238E27FC236}">
                <a16:creationId xmlns:a16="http://schemas.microsoft.com/office/drawing/2014/main" id="{7A477BA4-18DD-0EF9-CD75-ECE8B1627D61}"/>
              </a:ext>
            </a:extLst>
          </p:cNvPr>
          <p:cNvSpPr>
            <a:spLocks noGrp="1"/>
          </p:cNvSpPr>
          <p:nvPr>
            <p:ph type="body" sz="quarter" idx="16"/>
          </p:nvPr>
        </p:nvSpPr>
        <p:spPr>
          <a:xfrm>
            <a:off x="6397951" y="6130977"/>
            <a:ext cx="3112095" cy="502490"/>
          </a:xfrm>
        </p:spPr>
        <p:txBody>
          <a:bodyPr wrap="square" anchor="b">
            <a:normAutofit/>
          </a:bodyPr>
          <a:lstStyle/>
          <a:p>
            <a:pPr>
              <a:spcAft>
                <a:spcPts val="600"/>
              </a:spcAft>
            </a:pPr>
            <a:r>
              <a:rPr lang="en-GB"/>
              <a:t>KITS – Software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B94540A-7952-C61C-DC1C-A6DC16EEFBF5}"/>
                  </a:ext>
                </a:extLst>
              </p:cNvPr>
              <p:cNvSpPr txBox="1"/>
              <p:nvPr/>
            </p:nvSpPr>
            <p:spPr>
              <a:xfrm>
                <a:off x="1130365" y="937700"/>
                <a:ext cx="3368506" cy="2219005"/>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sv-SE" sz="1600" b="0" i="1" smtClean="0">
                          <a:latin typeface="Cambria Math" panose="02040503050406030204" pitchFamily="18" charset="0"/>
                        </a:rPr>
                        <m:t>𝑈</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𝑠</m:t>
                          </m:r>
                        </m:e>
                      </m:d>
                      <m:r>
                        <a:rPr lang="sv-SE" sz="1600" b="0" i="1" smtClean="0">
                          <a:latin typeface="Cambria Math" panose="02040503050406030204" pitchFamily="18" charset="0"/>
                        </a:rPr>
                        <m:t>=</m:t>
                      </m:r>
                      <m:d>
                        <m:dPr>
                          <m:ctrlPr>
                            <a:rPr lang="sv-SE" sz="1600" b="0" i="1" smtClean="0">
                              <a:latin typeface="Cambria Math" panose="02040503050406030204" pitchFamily="18" charset="0"/>
                            </a:rPr>
                          </m:ctrlPr>
                        </m:dPr>
                        <m:e>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𝑃</m:t>
                              </m:r>
                            </m:sub>
                          </m:sSub>
                          <m:r>
                            <a:rPr lang="sv-SE" sz="1600" b="0" i="1" smtClean="0">
                              <a:latin typeface="Cambria Math" panose="02040503050406030204" pitchFamily="18" charset="0"/>
                            </a:rPr>
                            <m:t>+</m:t>
                          </m:r>
                          <m:f>
                            <m:fPr>
                              <m:ctrlPr>
                                <a:rPr lang="sv-SE" sz="1600" b="0" i="1" smtClean="0">
                                  <a:latin typeface="Cambria Math" panose="02040503050406030204" pitchFamily="18" charset="0"/>
                                </a:rPr>
                              </m:ctrlPr>
                            </m:fPr>
                            <m:num>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𝑖</m:t>
                                  </m:r>
                                </m:sub>
                              </m:sSub>
                            </m:num>
                            <m:den>
                              <m:r>
                                <a:rPr lang="sv-SE" sz="1600" b="0" i="1" smtClean="0">
                                  <a:latin typeface="Cambria Math" panose="02040503050406030204" pitchFamily="18" charset="0"/>
                                </a:rPr>
                                <m:t>𝑠</m:t>
                              </m:r>
                            </m:den>
                          </m:f>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𝑑</m:t>
                              </m:r>
                            </m:sub>
                          </m:sSub>
                          <m:r>
                            <a:rPr lang="sv-SE" sz="1600" b="0" i="1" smtClean="0">
                              <a:latin typeface="Cambria Math" panose="02040503050406030204" pitchFamily="18" charset="0"/>
                            </a:rPr>
                            <m:t>𝑠</m:t>
                          </m:r>
                          <m:r>
                            <a:rPr lang="sv-SE" sz="1600" b="0" i="1" smtClean="0">
                              <a:latin typeface="Cambria Math" panose="02040503050406030204" pitchFamily="18" charset="0"/>
                            </a:rPr>
                            <m:t> </m:t>
                          </m:r>
                        </m:e>
                      </m:d>
                      <m:r>
                        <a:rPr lang="sv-SE" sz="1600" b="0" i="1" smtClean="0">
                          <a:latin typeface="Cambria Math" panose="02040503050406030204" pitchFamily="18" charset="0"/>
                        </a:rPr>
                        <m:t>𝐸</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𝑠</m:t>
                          </m:r>
                        </m:e>
                      </m:d>
                    </m:oMath>
                    <m:oMath xmlns:m="http://schemas.openxmlformats.org/officeDocument/2006/math">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𝐺</m:t>
                          </m:r>
                        </m:e>
                        <m:sub>
                          <m:r>
                            <a:rPr lang="sv-SE" sz="1600" b="0" i="1" smtClean="0">
                              <a:latin typeface="Cambria Math" panose="02040503050406030204" pitchFamily="18" charset="0"/>
                            </a:rPr>
                            <m:t>𝐶</m:t>
                          </m:r>
                        </m:sub>
                      </m:sSub>
                      <m:r>
                        <a:rPr lang="sv-SE" sz="1600" b="0" i="1" smtClean="0">
                          <a:latin typeface="Cambria Math" panose="02040503050406030204" pitchFamily="18" charset="0"/>
                        </a:rPr>
                        <m:t>= </m:t>
                      </m:r>
                      <m:f>
                        <m:fPr>
                          <m:ctrlPr>
                            <a:rPr lang="sv-SE" sz="1600" b="0" i="1" smtClean="0">
                              <a:latin typeface="Cambria Math" panose="02040503050406030204" pitchFamily="18" charset="0"/>
                            </a:rPr>
                          </m:ctrlPr>
                        </m:fPr>
                        <m:num>
                          <m:r>
                            <a:rPr lang="sv-SE" sz="1600" b="0" i="1" smtClean="0">
                              <a:latin typeface="Cambria Math" panose="02040503050406030204" pitchFamily="18" charset="0"/>
                            </a:rPr>
                            <m:t>𝑈</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𝑠</m:t>
                              </m:r>
                            </m:e>
                          </m:d>
                        </m:num>
                        <m:den>
                          <m:r>
                            <a:rPr lang="sv-SE" sz="1600" b="0" i="1" smtClean="0">
                              <a:latin typeface="Cambria Math" panose="02040503050406030204" pitchFamily="18" charset="0"/>
                            </a:rPr>
                            <m:t>𝐸</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𝑠</m:t>
                              </m:r>
                            </m:e>
                          </m:d>
                        </m:den>
                      </m:f>
                      <m:r>
                        <a:rPr lang="sv-SE" sz="1600" b="0" i="1" smtClean="0">
                          <a:latin typeface="Cambria Math" panose="02040503050406030204" pitchFamily="18" charset="0"/>
                        </a:rPr>
                        <m:t>=</m:t>
                      </m:r>
                      <m:d>
                        <m:dPr>
                          <m:ctrlPr>
                            <a:rPr lang="sv-SE" sz="1600" i="1">
                              <a:latin typeface="Cambria Math" panose="02040503050406030204" pitchFamily="18" charset="0"/>
                            </a:rPr>
                          </m:ctrlPr>
                        </m:dPr>
                        <m:e>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𝑃</m:t>
                              </m:r>
                            </m:sub>
                          </m:sSub>
                          <m:r>
                            <a:rPr lang="sv-SE" sz="1600" i="1">
                              <a:latin typeface="Cambria Math" panose="02040503050406030204" pitchFamily="18" charset="0"/>
                            </a:rPr>
                            <m:t>+</m:t>
                          </m:r>
                          <m:f>
                            <m:fPr>
                              <m:ctrlPr>
                                <a:rPr lang="sv-SE" sz="1600" i="1">
                                  <a:latin typeface="Cambria Math" panose="02040503050406030204" pitchFamily="18" charset="0"/>
                                </a:rPr>
                              </m:ctrlPr>
                            </m:fPr>
                            <m:num>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𝑖</m:t>
                                  </m:r>
                                </m:sub>
                              </m:sSub>
                            </m:num>
                            <m:den>
                              <m:r>
                                <a:rPr lang="sv-SE" sz="1600" i="1">
                                  <a:latin typeface="Cambria Math" panose="02040503050406030204" pitchFamily="18" charset="0"/>
                                </a:rPr>
                                <m:t>𝑠</m:t>
                              </m:r>
                            </m:den>
                          </m:f>
                          <m:r>
                            <a:rPr lang="sv-SE" sz="1600" i="1">
                              <a:latin typeface="Cambria Math" panose="02040503050406030204" pitchFamily="18" charset="0"/>
                            </a:rPr>
                            <m:t>+</m:t>
                          </m:r>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r>
                            <a:rPr lang="sv-SE" sz="1600" i="1">
                              <a:latin typeface="Cambria Math" panose="02040503050406030204" pitchFamily="18" charset="0"/>
                            </a:rPr>
                            <m:t>𝑠</m:t>
                          </m:r>
                          <m:r>
                            <a:rPr lang="sv-SE" sz="1600" i="1">
                              <a:latin typeface="Cambria Math" panose="02040503050406030204" pitchFamily="18" charset="0"/>
                            </a:rPr>
                            <m:t> </m:t>
                          </m:r>
                        </m:e>
                      </m:d>
                    </m:oMath>
                    <m:oMath xmlns:m="http://schemas.openxmlformats.org/officeDocument/2006/math">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𝐺</m:t>
                          </m:r>
                        </m:e>
                        <m:sub>
                          <m:r>
                            <a:rPr lang="sv-SE" sz="1600" b="0" i="1" smtClean="0">
                              <a:latin typeface="Cambria Math" panose="02040503050406030204" pitchFamily="18" charset="0"/>
                            </a:rPr>
                            <m:t>𝐶</m:t>
                          </m:r>
                        </m:sub>
                      </m:sSub>
                      <m:r>
                        <a:rPr lang="sv-SE" sz="1600" b="0" i="1" smtClean="0">
                          <a:latin typeface="Cambria Math" panose="02040503050406030204" pitchFamily="18" charset="0"/>
                        </a:rPr>
                        <m:t>=</m:t>
                      </m:r>
                      <m:f>
                        <m:fPr>
                          <m:ctrlPr>
                            <a:rPr lang="sv-SE" sz="1600" b="0" i="1" smtClean="0">
                              <a:latin typeface="Cambria Math" panose="02040503050406030204" pitchFamily="18" charset="0"/>
                            </a:rPr>
                          </m:ctrlPr>
                        </m:fPr>
                        <m:num>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𝑑</m:t>
                              </m:r>
                            </m:sub>
                          </m:sSub>
                          <m:sSup>
                            <m:sSupPr>
                              <m:ctrlPr>
                                <a:rPr lang="sv-SE" sz="1600" b="0" i="1" smtClean="0">
                                  <a:latin typeface="Cambria Math" panose="02040503050406030204" pitchFamily="18" charset="0"/>
                                </a:rPr>
                              </m:ctrlPr>
                            </m:sSupPr>
                            <m:e>
                              <m:r>
                                <a:rPr lang="sv-SE" sz="1600" b="0" i="1" smtClean="0">
                                  <a:latin typeface="Cambria Math" panose="02040503050406030204" pitchFamily="18" charset="0"/>
                                </a:rPr>
                                <m:t>𝑠</m:t>
                              </m:r>
                            </m:e>
                            <m:sup>
                              <m:r>
                                <a:rPr lang="sv-SE" sz="1600" b="0" i="1" smtClean="0">
                                  <a:latin typeface="Cambria Math" panose="02040503050406030204" pitchFamily="18" charset="0"/>
                                </a:rPr>
                                <m:t>2</m:t>
                              </m:r>
                            </m:sup>
                          </m:sSup>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𝑝</m:t>
                              </m:r>
                            </m:sub>
                          </m:sSub>
                          <m:r>
                            <a:rPr lang="sv-SE" sz="1600" b="0" i="1" smtClean="0">
                              <a:latin typeface="Cambria Math" panose="02040503050406030204" pitchFamily="18" charset="0"/>
                            </a:rPr>
                            <m:t>𝑠</m:t>
                          </m:r>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𝑖</m:t>
                              </m:r>
                            </m:sub>
                          </m:sSub>
                          <m:r>
                            <a:rPr lang="sv-SE" sz="1600" b="0" i="1" smtClean="0">
                              <a:latin typeface="Cambria Math" panose="02040503050406030204" pitchFamily="18" charset="0"/>
                            </a:rPr>
                            <m:t> </m:t>
                          </m:r>
                        </m:num>
                        <m:den>
                          <m:r>
                            <a:rPr lang="sv-SE" sz="1600" b="0" i="1" smtClean="0">
                              <a:latin typeface="Cambria Math" panose="02040503050406030204" pitchFamily="18" charset="0"/>
                            </a:rPr>
                            <m:t>𝑠</m:t>
                          </m:r>
                        </m:den>
                      </m:f>
                    </m:oMath>
                  </m:oMathPara>
                </a14:m>
                <a:endParaRPr lang="en-GB" sz="1600" dirty="0"/>
              </a:p>
            </p:txBody>
          </p:sp>
        </mc:Choice>
        <mc:Fallback xmlns="">
          <p:sp>
            <p:nvSpPr>
              <p:cNvPr id="14" name="TextBox 13">
                <a:extLst>
                  <a:ext uri="{FF2B5EF4-FFF2-40B4-BE49-F238E27FC236}">
                    <a16:creationId xmlns:a16="http://schemas.microsoft.com/office/drawing/2014/main" id="{5B94540A-7952-C61C-DC1C-A6DC16EEFBF5}"/>
                  </a:ext>
                </a:extLst>
              </p:cNvPr>
              <p:cNvSpPr txBox="1">
                <a:spLocks noRot="1" noChangeAspect="1" noMove="1" noResize="1" noEditPoints="1" noAdjustHandles="1" noChangeArrowheads="1" noChangeShapeType="1" noTextEdit="1"/>
              </p:cNvSpPr>
              <p:nvPr/>
            </p:nvSpPr>
            <p:spPr>
              <a:xfrm>
                <a:off x="1130365" y="937700"/>
                <a:ext cx="3368506" cy="221900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3DBBB0D-5665-630F-C1ED-28165008673A}"/>
                  </a:ext>
                </a:extLst>
              </p:cNvPr>
              <p:cNvSpPr txBox="1"/>
              <p:nvPr/>
            </p:nvSpPr>
            <p:spPr>
              <a:xfrm>
                <a:off x="969174" y="306457"/>
                <a:ext cx="3690888" cy="5506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sz="1600" b="0" i="1" smtClean="0">
                          <a:latin typeface="Cambria Math" panose="02040503050406030204" pitchFamily="18" charset="0"/>
                        </a:rPr>
                        <m:t>𝑢</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𝑡</m:t>
                          </m:r>
                        </m:e>
                      </m:d>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𝑃</m:t>
                          </m:r>
                        </m:sub>
                      </m:sSub>
                      <m:r>
                        <a:rPr lang="sv-SE" sz="1600" i="1">
                          <a:latin typeface="Cambria Math" panose="02040503050406030204" pitchFamily="18" charset="0"/>
                        </a:rPr>
                        <m:t>𝑒</m:t>
                      </m:r>
                      <m:d>
                        <m:dPr>
                          <m:ctrlPr>
                            <a:rPr lang="sv-SE" sz="1600" i="1">
                              <a:latin typeface="Cambria Math" panose="02040503050406030204" pitchFamily="18" charset="0"/>
                            </a:rPr>
                          </m:ctrlPr>
                        </m:dPr>
                        <m:e>
                          <m:r>
                            <a:rPr lang="sv-SE" sz="1600" i="1">
                              <a:latin typeface="Cambria Math" panose="02040503050406030204" pitchFamily="18" charset="0"/>
                            </a:rPr>
                            <m:t>𝑡</m:t>
                          </m:r>
                        </m:e>
                      </m:d>
                      <m:r>
                        <a:rPr lang="sv-SE" sz="1600" i="1">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𝑖</m:t>
                          </m:r>
                        </m:sub>
                      </m:sSub>
                      <m:nary>
                        <m:naryPr>
                          <m:ctrlPr>
                            <a:rPr lang="sv-SE" sz="1600" i="1">
                              <a:latin typeface="Cambria Math" panose="02040503050406030204" pitchFamily="18" charset="0"/>
                            </a:rPr>
                          </m:ctrlPr>
                        </m:naryPr>
                        <m:sub>
                          <m:r>
                            <m:rPr>
                              <m:brk m:alnAt="23"/>
                            </m:rPr>
                            <a:rPr lang="sv-SE" sz="1600" i="1">
                              <a:latin typeface="Cambria Math" panose="02040503050406030204" pitchFamily="18" charset="0"/>
                            </a:rPr>
                            <m:t>0</m:t>
                          </m:r>
                        </m:sub>
                        <m:sup>
                          <m:r>
                            <a:rPr lang="sv-SE" sz="1600" i="1">
                              <a:latin typeface="Cambria Math" panose="02040503050406030204" pitchFamily="18" charset="0"/>
                            </a:rPr>
                            <m:t>𝑡</m:t>
                          </m:r>
                        </m:sup>
                        <m:e>
                          <m:r>
                            <a:rPr lang="sv-SE" sz="1600" i="1">
                              <a:latin typeface="Cambria Math" panose="02040503050406030204" pitchFamily="18" charset="0"/>
                            </a:rPr>
                            <m:t>𝑒</m:t>
                          </m:r>
                          <m:d>
                            <m:dPr>
                              <m:ctrlPr>
                                <a:rPr lang="sv-SE" sz="1600" i="1">
                                  <a:latin typeface="Cambria Math" panose="02040503050406030204" pitchFamily="18" charset="0"/>
                                </a:rPr>
                              </m:ctrlPr>
                            </m:dPr>
                            <m:e>
                              <m:r>
                                <a:rPr lang="sv-SE" sz="1600" b="0" i="1" smtClean="0">
                                  <a:latin typeface="Cambria Math" panose="02040503050406030204" pitchFamily="18" charset="0"/>
                                </a:rPr>
                                <m:t>𝜏</m:t>
                              </m:r>
                            </m:e>
                          </m:d>
                          <m:r>
                            <a:rPr lang="sv-SE" sz="1600" i="1">
                              <a:latin typeface="Cambria Math" panose="02040503050406030204" pitchFamily="18" charset="0"/>
                            </a:rPr>
                            <m:t>𝑑</m:t>
                          </m:r>
                          <m:r>
                            <a:rPr lang="sv-SE" sz="1600" b="0" i="1" smtClean="0">
                              <a:latin typeface="Cambria Math" panose="02040503050406030204" pitchFamily="18" charset="0"/>
                            </a:rPr>
                            <m:t>𝜏</m:t>
                          </m:r>
                        </m:e>
                      </m:nary>
                      <m:r>
                        <a:rPr lang="sv-SE" sz="1600" i="1">
                          <a:latin typeface="Cambria Math" panose="02040503050406030204" pitchFamily="18" charset="0"/>
                        </a:rPr>
                        <m:t>+</m:t>
                      </m:r>
                      <m:sSub>
                        <m:sSubPr>
                          <m:ctrlPr>
                            <a:rPr lang="sv-SE" sz="1600" i="1">
                              <a:latin typeface="Cambria Math" panose="02040503050406030204" pitchFamily="18" charset="0"/>
                            </a:rPr>
                          </m:ctrlPr>
                        </m:sSubPr>
                        <m:e>
                          <m:r>
                            <a:rPr lang="sv-SE" sz="1600" b="0" i="1" smtClean="0">
                              <a:latin typeface="Cambria Math" panose="02040503050406030204" pitchFamily="18" charset="0"/>
                            </a:rPr>
                            <m:t>𝐾</m:t>
                          </m:r>
                        </m:e>
                        <m:sub>
                          <m:r>
                            <a:rPr lang="sv-SE" sz="1600" i="1">
                              <a:latin typeface="Cambria Math" panose="02040503050406030204" pitchFamily="18" charset="0"/>
                            </a:rPr>
                            <m:t>𝑑</m:t>
                          </m:r>
                        </m:sub>
                      </m:sSub>
                      <m:f>
                        <m:fPr>
                          <m:ctrlPr>
                            <a:rPr lang="sv-SE" sz="1600" i="1">
                              <a:latin typeface="Cambria Math" panose="02040503050406030204" pitchFamily="18" charset="0"/>
                            </a:rPr>
                          </m:ctrlPr>
                        </m:fPr>
                        <m:num>
                          <m:r>
                            <a:rPr lang="sv-SE" sz="1600" i="1">
                              <a:latin typeface="Cambria Math" panose="02040503050406030204" pitchFamily="18" charset="0"/>
                            </a:rPr>
                            <m:t>𝑑𝑒</m:t>
                          </m:r>
                          <m:d>
                            <m:dPr>
                              <m:ctrlPr>
                                <a:rPr lang="sv-SE" sz="1600" i="1">
                                  <a:latin typeface="Cambria Math" panose="02040503050406030204" pitchFamily="18" charset="0"/>
                                </a:rPr>
                              </m:ctrlPr>
                            </m:dPr>
                            <m:e>
                              <m:r>
                                <a:rPr lang="sv-SE" sz="1600" i="1">
                                  <a:latin typeface="Cambria Math" panose="02040503050406030204" pitchFamily="18" charset="0"/>
                                </a:rPr>
                                <m:t>𝑡</m:t>
                              </m:r>
                            </m:e>
                          </m:d>
                        </m:num>
                        <m:den>
                          <m:r>
                            <a:rPr lang="sv-SE" sz="1600" i="1">
                              <a:latin typeface="Cambria Math" panose="02040503050406030204" pitchFamily="18" charset="0"/>
                            </a:rPr>
                            <m:t>𝑑𝑡</m:t>
                          </m:r>
                        </m:den>
                      </m:f>
                    </m:oMath>
                  </m:oMathPara>
                </a14:m>
                <a:endParaRPr lang="en-GB" sz="1400" dirty="0"/>
              </a:p>
            </p:txBody>
          </p:sp>
        </mc:Choice>
        <mc:Fallback xmlns="">
          <p:sp>
            <p:nvSpPr>
              <p:cNvPr id="17" name="TextBox 16">
                <a:extLst>
                  <a:ext uri="{FF2B5EF4-FFF2-40B4-BE49-F238E27FC236}">
                    <a16:creationId xmlns:a16="http://schemas.microsoft.com/office/drawing/2014/main" id="{43DBBB0D-5665-630F-C1ED-28165008673A}"/>
                  </a:ext>
                </a:extLst>
              </p:cNvPr>
              <p:cNvSpPr txBox="1">
                <a:spLocks noRot="1" noChangeAspect="1" noMove="1" noResize="1" noEditPoints="1" noAdjustHandles="1" noChangeArrowheads="1" noChangeShapeType="1" noTextEdit="1"/>
              </p:cNvSpPr>
              <p:nvPr/>
            </p:nvSpPr>
            <p:spPr>
              <a:xfrm>
                <a:off x="969174" y="306457"/>
                <a:ext cx="3690888" cy="550600"/>
              </a:xfrm>
              <a:prstGeom prst="rect">
                <a:avLst/>
              </a:prstGeom>
              <a:blipFill>
                <a:blip r:embed="rId5"/>
                <a:stretch>
                  <a:fillRect t="-181818" b="-2636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77D8E57-2A70-6502-7B54-984F609479DC}"/>
                  </a:ext>
                </a:extLst>
              </p:cNvPr>
              <p:cNvSpPr txBox="1"/>
              <p:nvPr/>
            </p:nvSpPr>
            <p:spPr>
              <a:xfrm>
                <a:off x="3769072" y="4861586"/>
                <a:ext cx="1418593" cy="304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𝐺</m:t>
                          </m:r>
                        </m:e>
                        <m:sub>
                          <m:r>
                            <a:rPr lang="sv-SE" sz="1600" b="0" i="1" smtClean="0">
                              <a:latin typeface="Cambria Math" panose="02040503050406030204" pitchFamily="18" charset="0"/>
                            </a:rPr>
                            <m:t>𝑃</m:t>
                          </m:r>
                        </m:sub>
                      </m:sSub>
                      <m:r>
                        <a:rPr lang="sv-SE" sz="1600" b="0" i="1" smtClean="0">
                          <a:latin typeface="Cambria Math" panose="02040503050406030204" pitchFamily="18" charset="0"/>
                        </a:rPr>
                        <m:t>= </m:t>
                      </m:r>
                      <m:box>
                        <m:boxPr>
                          <m:ctrlPr>
                            <a:rPr lang="sv-SE" sz="1600" b="0" i="1" smtClean="0">
                              <a:latin typeface="Cambria Math" panose="02040503050406030204" pitchFamily="18" charset="0"/>
                            </a:rPr>
                          </m:ctrlPr>
                        </m:boxPr>
                        <m:e>
                          <m:argPr>
                            <m:argSz m:val="-1"/>
                          </m:argPr>
                          <m:f>
                            <m:fPr>
                              <m:ctrlPr>
                                <a:rPr lang="sv-SE" sz="1600" b="0" i="1" smtClean="0">
                                  <a:latin typeface="Cambria Math" panose="02040503050406030204" pitchFamily="18" charset="0"/>
                                </a:rPr>
                              </m:ctrlPr>
                            </m:fPr>
                            <m:num>
                              <m:r>
                                <a:rPr lang="sv-SE" sz="1600" b="0" i="1" smtClean="0">
                                  <a:latin typeface="Cambria Math" panose="02040503050406030204" pitchFamily="18" charset="0"/>
                                </a:rPr>
                                <m:t>1</m:t>
                              </m:r>
                            </m:num>
                            <m:den>
                              <m:sSup>
                                <m:sSupPr>
                                  <m:ctrlPr>
                                    <a:rPr lang="sv-SE" sz="1600" b="0" i="1" smtClean="0">
                                      <a:latin typeface="Cambria Math" panose="02040503050406030204" pitchFamily="18" charset="0"/>
                                    </a:rPr>
                                  </m:ctrlPr>
                                </m:sSupPr>
                                <m:e>
                                  <m:r>
                                    <a:rPr lang="sv-SE" sz="1600" b="0" i="1" smtClean="0">
                                      <a:latin typeface="Cambria Math" panose="02040503050406030204" pitchFamily="18" charset="0"/>
                                    </a:rPr>
                                    <m:t>𝑠</m:t>
                                  </m:r>
                                </m:e>
                                <m:sup>
                                  <m:r>
                                    <a:rPr lang="sv-SE" sz="1600" b="0" i="1" smtClean="0">
                                      <a:latin typeface="Cambria Math" panose="02040503050406030204" pitchFamily="18" charset="0"/>
                                    </a:rPr>
                                    <m:t>2</m:t>
                                  </m:r>
                                </m:sup>
                              </m:sSup>
                              <m:r>
                                <a:rPr lang="sv-SE" sz="1600" b="0" i="1" smtClean="0">
                                  <a:latin typeface="Cambria Math" panose="02040503050406030204" pitchFamily="18" charset="0"/>
                                </a:rPr>
                                <m:t>+1.33</m:t>
                              </m:r>
                              <m:r>
                                <a:rPr lang="sv-SE" sz="1600" b="0" i="1" smtClean="0">
                                  <a:latin typeface="Cambria Math" panose="02040503050406030204" pitchFamily="18" charset="0"/>
                                </a:rPr>
                                <m:t>𝑠</m:t>
                              </m:r>
                              <m:r>
                                <a:rPr lang="sv-SE" sz="1600" b="0" i="1" smtClean="0">
                                  <a:latin typeface="Cambria Math" panose="02040503050406030204" pitchFamily="18" charset="0"/>
                                </a:rPr>
                                <m:t>+1</m:t>
                              </m:r>
                            </m:den>
                          </m:f>
                        </m:e>
                      </m:box>
                    </m:oMath>
                  </m:oMathPara>
                </a14:m>
                <a:endParaRPr lang="en-GB" dirty="0"/>
              </a:p>
            </p:txBody>
          </p:sp>
        </mc:Choice>
        <mc:Fallback xmlns="">
          <p:sp>
            <p:nvSpPr>
              <p:cNvPr id="15" name="TextBox 14">
                <a:extLst>
                  <a:ext uri="{FF2B5EF4-FFF2-40B4-BE49-F238E27FC236}">
                    <a16:creationId xmlns:a16="http://schemas.microsoft.com/office/drawing/2014/main" id="{277D8E57-2A70-6502-7B54-984F609479DC}"/>
                  </a:ext>
                </a:extLst>
              </p:cNvPr>
              <p:cNvSpPr txBox="1">
                <a:spLocks noRot="1" noChangeAspect="1" noMove="1" noResize="1" noEditPoints="1" noAdjustHandles="1" noChangeArrowheads="1" noChangeShapeType="1" noTextEdit="1"/>
              </p:cNvSpPr>
              <p:nvPr/>
            </p:nvSpPr>
            <p:spPr>
              <a:xfrm>
                <a:off x="3769072" y="4861586"/>
                <a:ext cx="1418593" cy="304250"/>
              </a:xfrm>
              <a:prstGeom prst="rect">
                <a:avLst/>
              </a:prstGeom>
              <a:blipFill>
                <a:blip r:embed="rId6"/>
                <a:stretch>
                  <a:fillRect l="-2655" t="-4167" r="-885" b="-208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E7DA06B-1BDA-1404-C87A-10F62DB1F24F}"/>
                  </a:ext>
                </a:extLst>
              </p:cNvPr>
              <p:cNvSpPr txBox="1"/>
              <p:nvPr/>
            </p:nvSpPr>
            <p:spPr>
              <a:xfrm>
                <a:off x="3769072" y="5213181"/>
                <a:ext cx="2646237" cy="4336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sv-SE" sz="1600" b="0" i="1" smtClean="0">
                          <a:latin typeface="Cambria Math" panose="02040503050406030204" pitchFamily="18" charset="0"/>
                        </a:rPr>
                        <m:t>𝐺</m:t>
                      </m:r>
                      <m:r>
                        <a:rPr lang="sv-SE" sz="1600" b="0" i="1" smtClean="0">
                          <a:latin typeface="Cambria Math" panose="02040503050406030204" pitchFamily="18" charset="0"/>
                        </a:rPr>
                        <m:t>= </m:t>
                      </m:r>
                      <m:box>
                        <m:boxPr>
                          <m:ctrlPr>
                            <a:rPr lang="sv-SE" sz="1600" b="0" i="1" smtClean="0">
                              <a:latin typeface="Cambria Math" panose="02040503050406030204" pitchFamily="18" charset="0"/>
                            </a:rPr>
                          </m:ctrlPr>
                        </m:boxPr>
                        <m:e>
                          <m:argPr>
                            <m:argSz m:val="-1"/>
                          </m:argPr>
                          <m:f>
                            <m:fPr>
                              <m:ctrlPr>
                                <a:rPr lang="sv-SE" sz="1600" b="0" i="1" smtClean="0">
                                  <a:latin typeface="Cambria Math" panose="02040503050406030204" pitchFamily="18" charset="0"/>
                                </a:rPr>
                              </m:ctrlPr>
                            </m:fPr>
                            <m:num>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𝑑</m:t>
                                  </m:r>
                                </m:sub>
                              </m:sSub>
                              <m:sSup>
                                <m:sSupPr>
                                  <m:ctrlPr>
                                    <a:rPr lang="sv-SE" sz="1600" b="0" i="1" smtClean="0">
                                      <a:latin typeface="Cambria Math" panose="02040503050406030204" pitchFamily="18" charset="0"/>
                                    </a:rPr>
                                  </m:ctrlPr>
                                </m:sSupPr>
                                <m:e>
                                  <m:r>
                                    <a:rPr lang="sv-SE" sz="1600" b="0" i="1" smtClean="0">
                                      <a:latin typeface="Cambria Math" panose="02040503050406030204" pitchFamily="18" charset="0"/>
                                    </a:rPr>
                                    <m:t>𝑠</m:t>
                                  </m:r>
                                </m:e>
                                <m:sup>
                                  <m:r>
                                    <a:rPr lang="sv-SE" sz="1600" b="0" i="1" smtClean="0">
                                      <a:latin typeface="Cambria Math" panose="02040503050406030204" pitchFamily="18" charset="0"/>
                                    </a:rPr>
                                    <m:t>2</m:t>
                                  </m:r>
                                </m:sup>
                              </m:sSup>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𝑝</m:t>
                                  </m:r>
                                </m:sub>
                              </m:sSub>
                              <m:r>
                                <a:rPr lang="sv-SE" sz="1600" b="0" i="1" smtClean="0">
                                  <a:latin typeface="Cambria Math" panose="02040503050406030204" pitchFamily="18" charset="0"/>
                                </a:rPr>
                                <m:t>𝑠</m:t>
                              </m:r>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𝑖</m:t>
                                  </m:r>
                                </m:sub>
                              </m:sSub>
                            </m:num>
                            <m:den>
                              <m:sSup>
                                <m:sSupPr>
                                  <m:ctrlPr>
                                    <a:rPr lang="sv-SE" sz="1600" b="0" i="1" smtClean="0">
                                      <a:latin typeface="Cambria Math" panose="02040503050406030204" pitchFamily="18" charset="0"/>
                                    </a:rPr>
                                  </m:ctrlPr>
                                </m:sSupPr>
                                <m:e>
                                  <m:r>
                                    <a:rPr lang="sv-SE" sz="1600" b="0" i="1" smtClean="0">
                                      <a:latin typeface="Cambria Math" panose="02040503050406030204" pitchFamily="18" charset="0"/>
                                    </a:rPr>
                                    <m:t>𝑠</m:t>
                                  </m:r>
                                </m:e>
                                <m:sup>
                                  <m:r>
                                    <a:rPr lang="sv-SE" sz="1600" b="0" i="1" smtClean="0">
                                      <a:latin typeface="Cambria Math" panose="02040503050406030204" pitchFamily="18" charset="0"/>
                                    </a:rPr>
                                    <m:t>3</m:t>
                                  </m:r>
                                </m:sup>
                              </m:sSup>
                              <m:r>
                                <a:rPr lang="sv-SE" sz="1600" b="0" i="1" smtClean="0">
                                  <a:latin typeface="Cambria Math" panose="02040503050406030204" pitchFamily="18" charset="0"/>
                                </a:rPr>
                                <m:t>+</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1.33+</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𝑑</m:t>
                                      </m:r>
                                    </m:sub>
                                  </m:sSub>
                                </m:e>
                              </m:d>
                              <m:sSup>
                                <m:sSupPr>
                                  <m:ctrlPr>
                                    <a:rPr lang="sv-SE" sz="1600" b="0" i="1" smtClean="0">
                                      <a:latin typeface="Cambria Math" panose="02040503050406030204" pitchFamily="18" charset="0"/>
                                    </a:rPr>
                                  </m:ctrlPr>
                                </m:sSupPr>
                                <m:e>
                                  <m:r>
                                    <a:rPr lang="sv-SE" sz="1600" b="0" i="1" smtClean="0">
                                      <a:latin typeface="Cambria Math" panose="02040503050406030204" pitchFamily="18" charset="0"/>
                                    </a:rPr>
                                    <m:t>𝑠</m:t>
                                  </m:r>
                                </m:e>
                                <m:sup>
                                  <m:r>
                                    <a:rPr lang="sv-SE" sz="1600" b="0" i="1" smtClean="0">
                                      <a:latin typeface="Cambria Math" panose="02040503050406030204" pitchFamily="18" charset="0"/>
                                    </a:rPr>
                                    <m:t>2</m:t>
                                  </m:r>
                                </m:sup>
                              </m:sSup>
                              <m:r>
                                <a:rPr lang="sv-SE" sz="1600" b="0" i="1" smtClean="0">
                                  <a:latin typeface="Cambria Math" panose="02040503050406030204" pitchFamily="18" charset="0"/>
                                </a:rPr>
                                <m:t>+</m:t>
                              </m:r>
                              <m:d>
                                <m:dPr>
                                  <m:ctrlPr>
                                    <a:rPr lang="sv-SE" sz="1600" b="0" i="1" smtClean="0">
                                      <a:latin typeface="Cambria Math" panose="02040503050406030204" pitchFamily="18" charset="0"/>
                                    </a:rPr>
                                  </m:ctrlPr>
                                </m:dPr>
                                <m:e>
                                  <m:r>
                                    <a:rPr lang="sv-SE" sz="1600" b="0" i="1" smtClean="0">
                                      <a:latin typeface="Cambria Math" panose="02040503050406030204" pitchFamily="18" charset="0"/>
                                    </a:rPr>
                                    <m:t>1+</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𝑝</m:t>
                                      </m:r>
                                    </m:sub>
                                  </m:sSub>
                                </m:e>
                              </m:d>
                              <m:r>
                                <a:rPr lang="sv-SE" sz="1600" b="0" i="1" smtClean="0">
                                  <a:latin typeface="Cambria Math" panose="02040503050406030204" pitchFamily="18" charset="0"/>
                                </a:rPr>
                                <m:t>𝑠</m:t>
                              </m:r>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𝑖</m:t>
                                  </m:r>
                                </m:sub>
                              </m:sSub>
                            </m:den>
                          </m:f>
                          <m:r>
                            <a:rPr lang="sv-SE" sz="1600" b="0" i="1" smtClean="0">
                              <a:latin typeface="Cambria Math" panose="02040503050406030204" pitchFamily="18" charset="0"/>
                            </a:rPr>
                            <m:t> </m:t>
                          </m:r>
                        </m:e>
                      </m:box>
                    </m:oMath>
                  </m:oMathPara>
                </a14:m>
                <a:endParaRPr lang="en-GB" sz="1200" dirty="0"/>
              </a:p>
            </p:txBody>
          </p:sp>
        </mc:Choice>
        <mc:Fallback xmlns="">
          <p:sp>
            <p:nvSpPr>
              <p:cNvPr id="20" name="TextBox 19">
                <a:extLst>
                  <a:ext uri="{FF2B5EF4-FFF2-40B4-BE49-F238E27FC236}">
                    <a16:creationId xmlns:a16="http://schemas.microsoft.com/office/drawing/2014/main" id="{AE7DA06B-1BDA-1404-C87A-10F62DB1F24F}"/>
                  </a:ext>
                </a:extLst>
              </p:cNvPr>
              <p:cNvSpPr txBox="1">
                <a:spLocks noRot="1" noChangeAspect="1" noMove="1" noResize="1" noEditPoints="1" noAdjustHandles="1" noChangeArrowheads="1" noChangeShapeType="1" noTextEdit="1"/>
              </p:cNvSpPr>
              <p:nvPr/>
            </p:nvSpPr>
            <p:spPr>
              <a:xfrm>
                <a:off x="3769072" y="5213181"/>
                <a:ext cx="2646237" cy="433645"/>
              </a:xfrm>
              <a:prstGeom prst="rect">
                <a:avLst/>
              </a:prstGeom>
              <a:blipFill>
                <a:blip r:embed="rId7"/>
                <a:stretch>
                  <a:fillRect l="-1435" r="-1914" b="-8571"/>
                </a:stretch>
              </a:blipFill>
            </p:spPr>
            <p:txBody>
              <a:bodyPr/>
              <a:lstStyle/>
              <a:p>
                <a:r>
                  <a:rPr lang="en-GB">
                    <a:noFill/>
                  </a:rPr>
                  <a:t> </a:t>
                </a:r>
              </a:p>
            </p:txBody>
          </p:sp>
        </mc:Fallback>
      </mc:AlternateContent>
    </p:spTree>
    <p:extLst>
      <p:ext uri="{BB962C8B-B14F-4D97-AF65-F5344CB8AC3E}">
        <p14:creationId xmlns:p14="http://schemas.microsoft.com/office/powerpoint/2010/main" val="2022076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848BA895-21E4-F64A-A737-172A1D7D296F}"/>
              </a:ext>
            </a:extLst>
          </p:cNvPr>
          <p:cNvSpPr>
            <a:spLocks noGrp="1"/>
          </p:cNvSpPr>
          <p:nvPr>
            <p:ph type="title"/>
          </p:nvPr>
        </p:nvSpPr>
        <p:spPr>
          <a:xfrm>
            <a:off x="493201" y="1106439"/>
            <a:ext cx="3647726" cy="895630"/>
          </a:xfrm>
        </p:spPr>
        <p:txBody>
          <a:bodyPr/>
          <a:lstStyle/>
          <a:p>
            <a:r>
              <a:rPr lang="en-GB" dirty="0"/>
              <a:t>Discrete PID Controllers</a:t>
            </a:r>
          </a:p>
        </p:txBody>
      </p:sp>
      <p:sp>
        <p:nvSpPr>
          <p:cNvPr id="3" name="Text Placeholder 2">
            <a:extLst>
              <a:ext uri="{FF2B5EF4-FFF2-40B4-BE49-F238E27FC236}">
                <a16:creationId xmlns:a16="http://schemas.microsoft.com/office/drawing/2014/main" id="{5CFA974E-2FAE-E81B-823C-A757D4EE614B}"/>
              </a:ext>
            </a:extLst>
          </p:cNvPr>
          <p:cNvSpPr>
            <a:spLocks noGrp="1"/>
          </p:cNvSpPr>
          <p:nvPr>
            <p:ph type="body" sz="quarter" idx="11"/>
          </p:nvPr>
        </p:nvSpPr>
        <p:spPr/>
        <p:txBody>
          <a:bodyPr/>
          <a:lstStyle/>
          <a:p>
            <a:r>
              <a:rPr lang="en-GB" dirty="0"/>
              <a:t>In discrete systems, we have a dependency on the sampling time.</a:t>
            </a:r>
          </a:p>
          <a:p>
            <a:r>
              <a:rPr lang="en-GB" dirty="0"/>
              <a:t>Both system transfer functions and the controller functions became dependant on the sampling frequency.</a:t>
            </a:r>
          </a:p>
          <a:p>
            <a:r>
              <a:rPr lang="en-GB" dirty="0"/>
              <a:t>The implementation of the discrete PID device can be done using different approaches.</a:t>
            </a:r>
          </a:p>
        </p:txBody>
      </p:sp>
      <p:sp>
        <p:nvSpPr>
          <p:cNvPr id="4" name="Text Placeholder 3">
            <a:extLst>
              <a:ext uri="{FF2B5EF4-FFF2-40B4-BE49-F238E27FC236}">
                <a16:creationId xmlns:a16="http://schemas.microsoft.com/office/drawing/2014/main" id="{9A0DE630-6155-F666-4484-55F84CAB0EBE}"/>
              </a:ext>
            </a:extLst>
          </p:cNvPr>
          <p:cNvSpPr>
            <a:spLocks noGrp="1"/>
          </p:cNvSpPr>
          <p:nvPr>
            <p:ph type="body" sz="quarter" idx="12"/>
          </p:nvPr>
        </p:nvSpPr>
        <p:spPr/>
        <p:txBody>
          <a:bodyPr/>
          <a:lstStyle/>
          <a:p>
            <a:r>
              <a:rPr lang="en-GB"/>
              <a:t>KITS - Software</a:t>
            </a:r>
            <a:endParaRPr lang="en-GB" dirty="0"/>
          </a:p>
        </p:txBody>
      </p:sp>
      <p:sp>
        <p:nvSpPr>
          <p:cNvPr id="5" name="Rectangle 4">
            <a:extLst>
              <a:ext uri="{FF2B5EF4-FFF2-40B4-BE49-F238E27FC236}">
                <a16:creationId xmlns:a16="http://schemas.microsoft.com/office/drawing/2014/main" id="{C06DD73E-4308-494E-D7E0-DB709BBD7192}"/>
              </a:ext>
            </a:extLst>
          </p:cNvPr>
          <p:cNvSpPr/>
          <p:nvPr/>
        </p:nvSpPr>
        <p:spPr>
          <a:xfrm>
            <a:off x="4583113" y="0"/>
            <a:ext cx="7608887" cy="686705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A351CD-252D-4765-7CFE-58A6D52C6528}"/>
                  </a:ext>
                </a:extLst>
              </p:cNvPr>
              <p:cNvSpPr txBox="1"/>
              <p:nvPr/>
            </p:nvSpPr>
            <p:spPr>
              <a:xfrm>
                <a:off x="4582385" y="788232"/>
                <a:ext cx="7609613" cy="13815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sv-SE" b="0" i="1" smtClean="0">
                          <a:latin typeface="Cambria Math" panose="02040503050406030204" pitchFamily="18" charset="0"/>
                        </a:rPr>
                        <m:t>𝑢</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𝐾</m:t>
                          </m:r>
                        </m:e>
                        <m:sub>
                          <m:r>
                            <a:rPr lang="sv-SE" b="0" i="1" smtClean="0">
                              <a:latin typeface="Cambria Math" panose="02040503050406030204" pitchFamily="18" charset="0"/>
                            </a:rPr>
                            <m:t>𝑝</m:t>
                          </m:r>
                        </m:sub>
                      </m:sSub>
                      <m:r>
                        <a:rPr lang="sv-SE" b="0" i="1" smtClean="0">
                          <a:latin typeface="Cambria Math" panose="02040503050406030204" pitchFamily="18" charset="0"/>
                        </a:rPr>
                        <m:t>𝑒</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r>
                        <a:rPr lang="sv-SE" b="0" i="1" smtClean="0">
                          <a:latin typeface="Cambria Math" panose="02040503050406030204" pitchFamily="18" charset="0"/>
                        </a:rPr>
                        <m:t>+</m:t>
                      </m:r>
                      <m:sSub>
                        <m:sSubPr>
                          <m:ctrlPr>
                            <a:rPr lang="sv-SE" b="0" i="1" smtClean="0">
                              <a:latin typeface="Cambria Math" panose="02040503050406030204" pitchFamily="18" charset="0"/>
                            </a:rPr>
                          </m:ctrlPr>
                        </m:sSubPr>
                        <m:e>
                          <m:r>
                            <a:rPr lang="sv-SE" b="0" i="1" smtClean="0">
                              <a:latin typeface="Cambria Math" panose="02040503050406030204" pitchFamily="18" charset="0"/>
                            </a:rPr>
                            <m:t>𝐾</m:t>
                          </m:r>
                        </m:e>
                        <m:sub>
                          <m:r>
                            <a:rPr lang="sv-SE" b="0" i="1" smtClean="0">
                              <a:latin typeface="Cambria Math" panose="02040503050406030204" pitchFamily="18" charset="0"/>
                            </a:rPr>
                            <m:t>𝑖</m:t>
                          </m:r>
                        </m:sub>
                      </m:sSub>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nary>
                        <m:naryPr>
                          <m:chr m:val="∑"/>
                          <m:ctrlPr>
                            <a:rPr lang="sv-SE" b="0" i="1" smtClean="0">
                              <a:latin typeface="Cambria Math" panose="02040503050406030204" pitchFamily="18" charset="0"/>
                            </a:rPr>
                          </m:ctrlPr>
                        </m:naryPr>
                        <m:sub>
                          <m:r>
                            <m:rPr>
                              <m:brk m:alnAt="23"/>
                            </m:rPr>
                            <a:rPr lang="sv-SE" b="0" i="1" smtClean="0">
                              <a:latin typeface="Cambria Math" panose="02040503050406030204" pitchFamily="18" charset="0"/>
                            </a:rPr>
                            <m:t>𝑗</m:t>
                          </m:r>
                          <m:r>
                            <a:rPr lang="sv-SE" b="0" i="1" smtClean="0">
                              <a:latin typeface="Cambria Math" panose="02040503050406030204" pitchFamily="18" charset="0"/>
                            </a:rPr>
                            <m:t>=0</m:t>
                          </m:r>
                        </m:sub>
                        <m:sup>
                          <m:r>
                            <a:rPr lang="sv-SE" b="0" i="1" smtClean="0">
                              <a:latin typeface="Cambria Math" panose="02040503050406030204" pitchFamily="18" charset="0"/>
                            </a:rPr>
                            <m:t>𝑘</m:t>
                          </m:r>
                        </m:sup>
                        <m:e>
                          <m:r>
                            <a:rPr lang="sv-SE" b="0" i="1" smtClean="0">
                              <a:latin typeface="Cambria Math" panose="02040503050406030204" pitchFamily="18" charset="0"/>
                            </a:rPr>
                            <m:t>𝑒</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𝑗</m:t>
                              </m:r>
                            </m:e>
                          </m:d>
                        </m:e>
                      </m:nary>
                      <m:r>
                        <a:rPr lang="sv-SE" b="0" i="1" smtClean="0">
                          <a:latin typeface="Cambria Math" panose="02040503050406030204" pitchFamily="18" charset="0"/>
                        </a:rPr>
                        <m:t> +</m:t>
                      </m:r>
                      <m:f>
                        <m:fPr>
                          <m:ctrlPr>
                            <a:rPr lang="sv-SE" b="0" i="1" smtClean="0">
                              <a:latin typeface="Cambria Math" panose="02040503050406030204" pitchFamily="18" charset="0"/>
                            </a:rPr>
                          </m:ctrlPr>
                        </m:fPr>
                        <m:num>
                          <m:sSub>
                            <m:sSubPr>
                              <m:ctrlPr>
                                <a:rPr lang="sv-SE" b="0" i="1" smtClean="0">
                                  <a:latin typeface="Cambria Math" panose="02040503050406030204" pitchFamily="18" charset="0"/>
                                </a:rPr>
                              </m:ctrlPr>
                            </m:sSubPr>
                            <m:e>
                              <m:r>
                                <a:rPr lang="sv-SE" b="0" i="1" smtClean="0">
                                  <a:latin typeface="Cambria Math" panose="02040503050406030204" pitchFamily="18" charset="0"/>
                                </a:rPr>
                                <m:t>𝐾</m:t>
                              </m:r>
                            </m:e>
                            <m:sub>
                              <m:r>
                                <a:rPr lang="sv-SE" b="0" i="1" smtClean="0">
                                  <a:latin typeface="Cambria Math" panose="02040503050406030204" pitchFamily="18" charset="0"/>
                                </a:rPr>
                                <m:t>𝑑</m:t>
                              </m:r>
                            </m:sub>
                          </m:sSub>
                        </m:num>
                        <m:den>
                          <m:sSub>
                            <m:sSubPr>
                              <m:ctrlPr>
                                <a:rPr lang="sv-SE" b="0" i="1" smtClean="0">
                                  <a:latin typeface="Cambria Math" panose="02040503050406030204" pitchFamily="18" charset="0"/>
                                </a:rPr>
                              </m:ctrlPr>
                            </m:sSubPr>
                            <m:e>
                              <m:r>
                                <a:rPr lang="sv-SE" b="0" i="1" smtClean="0">
                                  <a:latin typeface="Cambria Math" panose="02040503050406030204" pitchFamily="18" charset="0"/>
                                </a:rPr>
                                <m:t>𝑇</m:t>
                              </m:r>
                            </m:e>
                            <m:sub>
                              <m:r>
                                <a:rPr lang="sv-SE" b="0" i="1" smtClean="0">
                                  <a:latin typeface="Cambria Math" panose="02040503050406030204" pitchFamily="18" charset="0"/>
                                </a:rPr>
                                <m:t>𝑆</m:t>
                              </m:r>
                            </m:sub>
                          </m:sSub>
                        </m:den>
                      </m:f>
                      <m:d>
                        <m:dPr>
                          <m:ctrlPr>
                            <a:rPr lang="sv-SE" b="0" i="1" smtClean="0">
                              <a:latin typeface="Cambria Math" panose="02040503050406030204" pitchFamily="18" charset="0"/>
                            </a:rPr>
                          </m:ctrlPr>
                        </m:dPr>
                        <m:e>
                          <m:r>
                            <a:rPr lang="sv-SE" b="0" i="1" smtClean="0">
                              <a:latin typeface="Cambria Math" panose="02040503050406030204" pitchFamily="18" charset="0"/>
                            </a:rPr>
                            <m:t>𝑒</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r>
                            <a:rPr lang="sv-SE" b="0" i="1" smtClean="0">
                              <a:latin typeface="Cambria Math" panose="02040503050406030204" pitchFamily="18" charset="0"/>
                            </a:rPr>
                            <m:t>−</m:t>
                          </m:r>
                          <m:r>
                            <a:rPr lang="sv-SE" b="0" i="1" smtClean="0">
                              <a:latin typeface="Cambria Math" panose="02040503050406030204" pitchFamily="18" charset="0"/>
                            </a:rPr>
                            <m:t>𝑒</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r>
                                <a:rPr lang="sv-SE" b="0" i="1" smtClean="0">
                                  <a:latin typeface="Cambria Math" panose="02040503050406030204" pitchFamily="18" charset="0"/>
                                </a:rPr>
                                <m:t>−1</m:t>
                              </m:r>
                            </m:e>
                          </m:d>
                        </m:e>
                      </m:d>
                    </m:oMath>
                    <m:oMath xmlns:m="http://schemas.openxmlformats.org/officeDocument/2006/math">
                      <m:r>
                        <a:rPr lang="sv-SE" i="1">
                          <a:latin typeface="Cambria Math" panose="02040503050406030204" pitchFamily="18" charset="0"/>
                        </a:rPr>
                        <m:t>𝑢</m:t>
                      </m:r>
                      <m:d>
                        <m:dPr>
                          <m:begChr m:val="["/>
                          <m:endChr m:val="]"/>
                          <m:ctrlPr>
                            <a:rPr lang="sv-SE" i="1">
                              <a:latin typeface="Cambria Math" panose="02040503050406030204" pitchFamily="18" charset="0"/>
                            </a:rPr>
                          </m:ctrlPr>
                        </m:dPr>
                        <m:e>
                          <m:r>
                            <a:rPr lang="sv-SE" i="1">
                              <a:latin typeface="Cambria Math" panose="02040503050406030204" pitchFamily="18" charset="0"/>
                            </a:rPr>
                            <m:t>𝑘</m:t>
                          </m:r>
                        </m:e>
                      </m:d>
                      <m:r>
                        <a:rPr lang="sv-SE" i="1">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𝑝</m:t>
                          </m:r>
                        </m:sub>
                      </m:sSub>
                      <m:r>
                        <a:rPr lang="sv-SE" i="1">
                          <a:latin typeface="Cambria Math" panose="02040503050406030204" pitchFamily="18" charset="0"/>
                        </a:rPr>
                        <m:t>𝑒</m:t>
                      </m:r>
                      <m:d>
                        <m:dPr>
                          <m:begChr m:val="["/>
                          <m:endChr m:val="]"/>
                          <m:ctrlPr>
                            <a:rPr lang="sv-SE" i="1">
                              <a:latin typeface="Cambria Math" panose="02040503050406030204" pitchFamily="18" charset="0"/>
                            </a:rPr>
                          </m:ctrlPr>
                        </m:dPr>
                        <m:e>
                          <m:r>
                            <a:rPr lang="sv-SE" i="1">
                              <a:latin typeface="Cambria Math" panose="02040503050406030204" pitchFamily="18" charset="0"/>
                            </a:rPr>
                            <m:t>𝑘</m:t>
                          </m:r>
                        </m:e>
                      </m:d>
                      <m:r>
                        <a:rPr lang="sv-SE" i="1">
                          <a:latin typeface="Cambria Math" panose="02040503050406030204" pitchFamily="18" charset="0"/>
                        </a:rPr>
                        <m:t>+</m:t>
                      </m:r>
                      <m:d>
                        <m:dPr>
                          <m:ctrlPr>
                            <a:rPr lang="sv-SE" b="0" i="1" smtClean="0">
                              <a:latin typeface="Cambria Math" panose="02040503050406030204" pitchFamily="18" charset="0"/>
                            </a:rPr>
                          </m:ctrlPr>
                        </m:dPr>
                        <m:e>
                          <m:sSub>
                            <m:sSubPr>
                              <m:ctrlPr>
                                <a:rPr lang="sv-SE" b="0" i="1" smtClean="0">
                                  <a:latin typeface="Cambria Math" panose="02040503050406030204" pitchFamily="18" charset="0"/>
                                </a:rPr>
                              </m:ctrlPr>
                            </m:sSubPr>
                            <m:e>
                              <m:r>
                                <a:rPr lang="sv-SE" b="0" i="1" smtClean="0">
                                  <a:latin typeface="Cambria Math" panose="02040503050406030204" pitchFamily="18" charset="0"/>
                                </a:rPr>
                                <m:t>𝑢</m:t>
                              </m:r>
                            </m:e>
                            <m:sub>
                              <m:r>
                                <a:rPr lang="sv-SE" b="0" i="1" smtClean="0">
                                  <a:latin typeface="Cambria Math" panose="02040503050406030204" pitchFamily="18" charset="0"/>
                                </a:rPr>
                                <m:t>𝑖</m:t>
                              </m:r>
                            </m:sub>
                          </m:sSub>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r>
                                <a:rPr lang="sv-SE" b="0" i="1" smtClean="0">
                                  <a:latin typeface="Cambria Math" panose="02040503050406030204" pitchFamily="18" charset="0"/>
                                </a:rPr>
                                <m:t>−1</m:t>
                              </m:r>
                            </m:e>
                          </m:d>
                          <m:r>
                            <a:rPr lang="sv-SE" b="0" i="1" smtClean="0">
                              <a:latin typeface="Cambria Math" panose="02040503050406030204" pitchFamily="18" charset="0"/>
                            </a:rPr>
                            <m:t>+</m:t>
                          </m:r>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𝑖</m:t>
                              </m:r>
                            </m:sub>
                          </m:sSub>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r>
                            <a:rPr lang="sv-SE" b="0" i="1" smtClean="0">
                              <a:latin typeface="Cambria Math" panose="02040503050406030204" pitchFamily="18" charset="0"/>
                            </a:rPr>
                            <m:t>𝑒</m:t>
                          </m:r>
                          <m:d>
                            <m:dPr>
                              <m:begChr m:val="["/>
                              <m:endChr m:val="]"/>
                              <m:ctrlPr>
                                <a:rPr lang="sv-SE" b="0" i="1" smtClean="0">
                                  <a:latin typeface="Cambria Math" panose="02040503050406030204" pitchFamily="18" charset="0"/>
                                </a:rPr>
                              </m:ctrlPr>
                            </m:dPr>
                            <m:e>
                              <m:r>
                                <a:rPr lang="sv-SE" b="0" i="1" smtClean="0">
                                  <a:latin typeface="Cambria Math" panose="02040503050406030204" pitchFamily="18" charset="0"/>
                                </a:rPr>
                                <m:t>𝑘</m:t>
                              </m:r>
                            </m:e>
                          </m:d>
                        </m:e>
                      </m:d>
                      <m:r>
                        <a:rPr lang="sv-SE" b="0" i="1" smtClean="0">
                          <a:latin typeface="Cambria Math" panose="02040503050406030204" pitchFamily="18" charset="0"/>
                        </a:rPr>
                        <m:t>+</m:t>
                      </m:r>
                      <m:f>
                        <m:fPr>
                          <m:ctrlPr>
                            <a:rPr lang="sv-SE" i="1">
                              <a:latin typeface="Cambria Math" panose="02040503050406030204" pitchFamily="18" charset="0"/>
                            </a:rPr>
                          </m:ctrlPr>
                        </m:fPr>
                        <m:num>
                          <m:sSub>
                            <m:sSubPr>
                              <m:ctrlPr>
                                <a:rPr lang="sv-SE" i="1">
                                  <a:latin typeface="Cambria Math" panose="02040503050406030204" pitchFamily="18" charset="0"/>
                                </a:rPr>
                              </m:ctrlPr>
                            </m:sSubPr>
                            <m:e>
                              <m:r>
                                <a:rPr lang="sv-SE" i="1">
                                  <a:latin typeface="Cambria Math" panose="02040503050406030204" pitchFamily="18" charset="0"/>
                                </a:rPr>
                                <m:t>𝐾</m:t>
                              </m:r>
                            </m:e>
                            <m:sub>
                              <m:r>
                                <a:rPr lang="sv-SE" i="1">
                                  <a:latin typeface="Cambria Math" panose="02040503050406030204" pitchFamily="18" charset="0"/>
                                </a:rPr>
                                <m:t>𝑑</m:t>
                              </m:r>
                            </m:sub>
                          </m:sSub>
                        </m:num>
                        <m:den>
                          <m:sSub>
                            <m:sSubPr>
                              <m:ctrlPr>
                                <a:rPr lang="sv-SE" i="1">
                                  <a:latin typeface="Cambria Math" panose="02040503050406030204" pitchFamily="18" charset="0"/>
                                </a:rPr>
                              </m:ctrlPr>
                            </m:sSubPr>
                            <m:e>
                              <m:r>
                                <a:rPr lang="sv-SE" i="1">
                                  <a:latin typeface="Cambria Math" panose="02040503050406030204" pitchFamily="18" charset="0"/>
                                </a:rPr>
                                <m:t>𝑇</m:t>
                              </m:r>
                            </m:e>
                            <m:sub>
                              <m:r>
                                <a:rPr lang="sv-SE" i="1">
                                  <a:latin typeface="Cambria Math" panose="02040503050406030204" pitchFamily="18" charset="0"/>
                                </a:rPr>
                                <m:t>𝑆</m:t>
                              </m:r>
                            </m:sub>
                          </m:sSub>
                        </m:den>
                      </m:f>
                      <m:d>
                        <m:dPr>
                          <m:ctrlPr>
                            <a:rPr lang="sv-SE" i="1">
                              <a:latin typeface="Cambria Math" panose="02040503050406030204" pitchFamily="18" charset="0"/>
                            </a:rPr>
                          </m:ctrlPr>
                        </m:dPr>
                        <m:e>
                          <m:r>
                            <a:rPr lang="sv-SE" i="1">
                              <a:latin typeface="Cambria Math" panose="02040503050406030204" pitchFamily="18" charset="0"/>
                            </a:rPr>
                            <m:t>𝑒</m:t>
                          </m:r>
                          <m:d>
                            <m:dPr>
                              <m:begChr m:val="["/>
                              <m:endChr m:val="]"/>
                              <m:ctrlPr>
                                <a:rPr lang="sv-SE" i="1">
                                  <a:latin typeface="Cambria Math" panose="02040503050406030204" pitchFamily="18" charset="0"/>
                                </a:rPr>
                              </m:ctrlPr>
                            </m:dPr>
                            <m:e>
                              <m:r>
                                <a:rPr lang="sv-SE" i="1">
                                  <a:latin typeface="Cambria Math" panose="02040503050406030204" pitchFamily="18" charset="0"/>
                                </a:rPr>
                                <m:t>𝑘</m:t>
                              </m:r>
                            </m:e>
                          </m:d>
                          <m:r>
                            <a:rPr lang="sv-SE" i="1">
                              <a:latin typeface="Cambria Math" panose="02040503050406030204" pitchFamily="18" charset="0"/>
                            </a:rPr>
                            <m:t>−</m:t>
                          </m:r>
                          <m:r>
                            <a:rPr lang="sv-SE" i="1">
                              <a:latin typeface="Cambria Math" panose="02040503050406030204" pitchFamily="18" charset="0"/>
                            </a:rPr>
                            <m:t>𝑒</m:t>
                          </m:r>
                          <m:d>
                            <m:dPr>
                              <m:begChr m:val="["/>
                              <m:endChr m:val="]"/>
                              <m:ctrlPr>
                                <a:rPr lang="sv-SE" i="1">
                                  <a:latin typeface="Cambria Math" panose="02040503050406030204" pitchFamily="18" charset="0"/>
                                </a:rPr>
                              </m:ctrlPr>
                            </m:dPr>
                            <m:e>
                              <m:r>
                                <a:rPr lang="sv-SE" i="1">
                                  <a:latin typeface="Cambria Math" panose="02040503050406030204" pitchFamily="18" charset="0"/>
                                </a:rPr>
                                <m:t>𝑘</m:t>
                              </m:r>
                              <m:r>
                                <a:rPr lang="sv-SE" i="1">
                                  <a:latin typeface="Cambria Math" panose="02040503050406030204" pitchFamily="18" charset="0"/>
                                </a:rPr>
                                <m:t>−1</m:t>
                              </m:r>
                            </m:e>
                          </m:d>
                        </m:e>
                      </m:d>
                    </m:oMath>
                  </m:oMathPara>
                </a14:m>
                <a:endParaRPr lang="en-GB" dirty="0"/>
              </a:p>
            </p:txBody>
          </p:sp>
        </mc:Choice>
        <mc:Fallback xmlns="">
          <p:sp>
            <p:nvSpPr>
              <p:cNvPr id="6" name="TextBox 5">
                <a:extLst>
                  <a:ext uri="{FF2B5EF4-FFF2-40B4-BE49-F238E27FC236}">
                    <a16:creationId xmlns:a16="http://schemas.microsoft.com/office/drawing/2014/main" id="{C3A351CD-252D-4765-7CFE-58A6D52C6528}"/>
                  </a:ext>
                </a:extLst>
              </p:cNvPr>
              <p:cNvSpPr txBox="1">
                <a:spLocks noRot="1" noChangeAspect="1" noMove="1" noResize="1" noEditPoints="1" noAdjustHandles="1" noChangeArrowheads="1" noChangeShapeType="1" noTextEdit="1"/>
              </p:cNvSpPr>
              <p:nvPr/>
            </p:nvSpPr>
            <p:spPr>
              <a:xfrm>
                <a:off x="4582385" y="788232"/>
                <a:ext cx="7609613" cy="1381532"/>
              </a:xfrm>
              <a:prstGeom prst="rect">
                <a:avLst/>
              </a:prstGeom>
              <a:blipFill>
                <a:blip r:embed="rId3"/>
                <a:stretch>
                  <a:fillRect t="-62727" b="-55455"/>
                </a:stretch>
              </a:blipFill>
            </p:spPr>
            <p:txBody>
              <a:bodyPr/>
              <a:lstStyle/>
              <a:p>
                <a:r>
                  <a:rPr lang="en-SE">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08FAE44-F267-84D4-DE86-DA0C86E2D8B9}"/>
                  </a:ext>
                </a:extLst>
              </p:cNvPr>
              <p:cNvSpPr txBox="1"/>
              <p:nvPr/>
            </p:nvSpPr>
            <p:spPr>
              <a:xfrm>
                <a:off x="4582385" y="3429000"/>
                <a:ext cx="7501583" cy="2267865"/>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r>
                        <a:rPr lang="sv-SE" sz="1600" b="0" i="1" smtClean="0">
                          <a:latin typeface="Cambria Math" panose="02040503050406030204" pitchFamily="18" charset="0"/>
                        </a:rPr>
                        <m:t>𝑈</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𝑝</m:t>
                          </m:r>
                        </m:sub>
                      </m:sSub>
                      <m:r>
                        <a:rPr lang="sv-SE" sz="1600" b="0" i="1" smtClean="0">
                          <a:latin typeface="Cambria Math" panose="02040503050406030204" pitchFamily="18" charset="0"/>
                        </a:rPr>
                        <m:t>𝐸</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b="0" i="1" smtClean="0">
                          <a:latin typeface="Cambria Math" panose="02040503050406030204" pitchFamily="18" charset="0"/>
                        </a:rPr>
                        <m:t>+</m:t>
                      </m:r>
                      <m:sSub>
                        <m:sSubPr>
                          <m:ctrlPr>
                            <a:rPr lang="sv-SE" sz="1600" b="0" i="1" smtClean="0">
                              <a:latin typeface="Cambria Math" panose="02040503050406030204" pitchFamily="18" charset="0"/>
                            </a:rPr>
                          </m:ctrlPr>
                        </m:sSubPr>
                        <m:e>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𝑖</m:t>
                              </m:r>
                            </m:sub>
                          </m:sSub>
                          <m:r>
                            <a:rPr lang="sv-SE" sz="1600" b="0" i="1" smtClean="0">
                              <a:latin typeface="Cambria Math" panose="02040503050406030204" pitchFamily="18" charset="0"/>
                            </a:rPr>
                            <m:t>𝑇</m:t>
                          </m:r>
                        </m:e>
                        <m:sub>
                          <m:r>
                            <a:rPr lang="sv-SE" sz="1600" b="0" i="1" smtClean="0">
                              <a:latin typeface="Cambria Math" panose="02040503050406030204" pitchFamily="18" charset="0"/>
                            </a:rPr>
                            <m:t>𝑆</m:t>
                          </m:r>
                        </m:sub>
                      </m:sSub>
                      <m:f>
                        <m:fPr>
                          <m:ctrlPr>
                            <a:rPr lang="sv-SE" sz="1600" b="0" i="1" smtClean="0">
                              <a:latin typeface="Cambria Math" panose="02040503050406030204" pitchFamily="18" charset="0"/>
                            </a:rPr>
                          </m:ctrlPr>
                        </m:fPr>
                        <m:num>
                          <m:r>
                            <a:rPr lang="sv-SE" sz="1600" b="0" i="1" smtClean="0">
                              <a:latin typeface="Cambria Math" panose="02040503050406030204" pitchFamily="18" charset="0"/>
                            </a:rPr>
                            <m:t>𝑧</m:t>
                          </m:r>
                        </m:num>
                        <m:den>
                          <m:r>
                            <a:rPr lang="sv-SE" sz="1600" b="0" i="1" smtClean="0">
                              <a:latin typeface="Cambria Math" panose="02040503050406030204" pitchFamily="18" charset="0"/>
                            </a:rPr>
                            <m:t>𝑧</m:t>
                          </m:r>
                          <m:r>
                            <a:rPr lang="sv-SE" sz="1600" b="0" i="1" smtClean="0">
                              <a:latin typeface="Cambria Math" panose="02040503050406030204" pitchFamily="18" charset="0"/>
                            </a:rPr>
                            <m:t>−1</m:t>
                          </m:r>
                        </m:den>
                      </m:f>
                      <m:r>
                        <a:rPr lang="sv-SE" sz="1600" b="0" i="1" smtClean="0">
                          <a:latin typeface="Cambria Math" panose="02040503050406030204" pitchFamily="18" charset="0"/>
                        </a:rPr>
                        <m:t>𝐸</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b="0" i="1" smtClean="0">
                          <a:latin typeface="Cambria Math" panose="02040503050406030204" pitchFamily="18" charset="0"/>
                        </a:rPr>
                        <m:t>+</m:t>
                      </m:r>
                      <m:f>
                        <m:fPr>
                          <m:ctrlPr>
                            <a:rPr lang="sv-SE" sz="1600" b="0" i="1" smtClean="0">
                              <a:latin typeface="Cambria Math" panose="02040503050406030204" pitchFamily="18" charset="0"/>
                            </a:rPr>
                          </m:ctrlPr>
                        </m:fPr>
                        <m:num>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𝐾</m:t>
                              </m:r>
                            </m:e>
                            <m:sub>
                              <m:r>
                                <a:rPr lang="sv-SE" sz="1600" b="0" i="1" smtClean="0">
                                  <a:latin typeface="Cambria Math" panose="02040503050406030204" pitchFamily="18" charset="0"/>
                                </a:rPr>
                                <m:t>𝑑</m:t>
                              </m:r>
                            </m:sub>
                          </m:sSub>
                        </m:num>
                        <m:den>
                          <m:sSub>
                            <m:sSubPr>
                              <m:ctrlPr>
                                <a:rPr lang="sv-SE" sz="1600" b="0" i="1" smtClean="0">
                                  <a:latin typeface="Cambria Math" panose="02040503050406030204" pitchFamily="18" charset="0"/>
                                </a:rPr>
                              </m:ctrlPr>
                            </m:sSubPr>
                            <m:e>
                              <m:r>
                                <a:rPr lang="sv-SE" sz="1600" b="0" i="1" smtClean="0">
                                  <a:latin typeface="Cambria Math" panose="02040503050406030204" pitchFamily="18" charset="0"/>
                                </a:rPr>
                                <m:t>𝑇</m:t>
                              </m:r>
                            </m:e>
                            <m:sub>
                              <m:r>
                                <a:rPr lang="sv-SE" sz="1600" b="0" i="1" smtClean="0">
                                  <a:latin typeface="Cambria Math" panose="02040503050406030204" pitchFamily="18" charset="0"/>
                                </a:rPr>
                                <m:t>𝑆</m:t>
                              </m:r>
                            </m:sub>
                          </m:sSub>
                        </m:den>
                      </m:f>
                      <m:f>
                        <m:fPr>
                          <m:ctrlPr>
                            <a:rPr lang="sv-SE" sz="1600" i="1">
                              <a:latin typeface="Cambria Math" panose="02040503050406030204" pitchFamily="18" charset="0"/>
                            </a:rPr>
                          </m:ctrlPr>
                        </m:fPr>
                        <m:num>
                          <m:r>
                            <a:rPr lang="sv-SE" sz="1600" i="1">
                              <a:latin typeface="Cambria Math" panose="02040503050406030204" pitchFamily="18" charset="0"/>
                            </a:rPr>
                            <m:t>𝑧</m:t>
                          </m:r>
                          <m:r>
                            <a:rPr lang="sv-SE" sz="1600" i="1">
                              <a:latin typeface="Cambria Math" panose="02040503050406030204" pitchFamily="18" charset="0"/>
                            </a:rPr>
                            <m:t>−1</m:t>
                          </m:r>
                        </m:num>
                        <m:den>
                          <m:r>
                            <a:rPr lang="sv-SE" sz="1600" i="1">
                              <a:latin typeface="Cambria Math" panose="02040503050406030204" pitchFamily="18" charset="0"/>
                            </a:rPr>
                            <m:t>𝑧</m:t>
                          </m:r>
                        </m:den>
                      </m:f>
                      <m:r>
                        <a:rPr lang="sv-SE" sz="1600" i="1">
                          <a:latin typeface="Cambria Math" panose="02040503050406030204" pitchFamily="18" charset="0"/>
                        </a:rPr>
                        <m:t>𝐸</m:t>
                      </m:r>
                      <m:d>
                        <m:dPr>
                          <m:begChr m:val="["/>
                          <m:endChr m:val="]"/>
                          <m:ctrlPr>
                            <a:rPr lang="sv-SE" sz="1600" i="1">
                              <a:latin typeface="Cambria Math" panose="02040503050406030204" pitchFamily="18" charset="0"/>
                            </a:rPr>
                          </m:ctrlPr>
                        </m:dPr>
                        <m:e>
                          <m:r>
                            <a:rPr lang="sv-SE" sz="1600" i="1">
                              <a:latin typeface="Cambria Math" panose="02040503050406030204" pitchFamily="18" charset="0"/>
                            </a:rPr>
                            <m:t>𝑧</m:t>
                          </m:r>
                        </m:e>
                      </m:d>
                    </m:oMath>
                    <m:oMath xmlns:m="http://schemas.openxmlformats.org/officeDocument/2006/math">
                      <m:r>
                        <a:rPr lang="sv-SE" sz="1600" b="0" i="1" smtClean="0">
                          <a:latin typeface="Cambria Math" panose="02040503050406030204" pitchFamily="18" charset="0"/>
                        </a:rPr>
                        <m:t>𝑈</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b="0" i="1" smtClean="0">
                          <a:latin typeface="Cambria Math" panose="02040503050406030204" pitchFamily="18" charset="0"/>
                        </a:rPr>
                        <m:t>=</m:t>
                      </m:r>
                      <m:sSup>
                        <m:sSupPr>
                          <m:ctrlPr>
                            <a:rPr lang="sv-SE" sz="1600" b="0" i="1" smtClean="0">
                              <a:latin typeface="Cambria Math" panose="02040503050406030204" pitchFamily="18" charset="0"/>
                            </a:rPr>
                          </m:ctrlPr>
                        </m:sSupPr>
                        <m:e>
                          <m:r>
                            <a:rPr lang="sv-SE" sz="1600" b="0" i="1" smtClean="0">
                              <a:latin typeface="Cambria Math" panose="02040503050406030204" pitchFamily="18" charset="0"/>
                            </a:rPr>
                            <m:t>𝑧</m:t>
                          </m:r>
                        </m:e>
                        <m:sup>
                          <m:r>
                            <a:rPr lang="sv-SE" sz="1600" b="0" i="1" smtClean="0">
                              <a:latin typeface="Cambria Math" panose="02040503050406030204" pitchFamily="18" charset="0"/>
                            </a:rPr>
                            <m:t>−1</m:t>
                          </m:r>
                        </m:sup>
                      </m:sSup>
                      <m:r>
                        <a:rPr lang="sv-SE" sz="1600" b="0" i="1" smtClean="0">
                          <a:latin typeface="Cambria Math" panose="02040503050406030204" pitchFamily="18" charset="0"/>
                        </a:rPr>
                        <m:t>𝑈</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b="0" i="1" smtClean="0">
                          <a:latin typeface="Cambria Math" panose="02040503050406030204" pitchFamily="18" charset="0"/>
                        </a:rPr>
                        <m:t>+</m:t>
                      </m:r>
                      <m:d>
                        <m:dPr>
                          <m:ctrlPr>
                            <a:rPr lang="sv-SE" sz="1600" i="1">
                              <a:latin typeface="Cambria Math" panose="02040503050406030204" pitchFamily="18" charset="0"/>
                            </a:rPr>
                          </m:ctrlPr>
                        </m:dPr>
                        <m:e>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𝑝</m:t>
                              </m:r>
                            </m:sub>
                          </m:sSub>
                          <m:r>
                            <a:rPr lang="sv-SE" sz="1600" i="1">
                              <a:latin typeface="Cambria Math" panose="02040503050406030204" pitchFamily="18" charset="0"/>
                            </a:rPr>
                            <m:t>+</m:t>
                          </m:r>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𝑖</m:t>
                              </m:r>
                            </m:sub>
                          </m:sSub>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𝑆</m:t>
                              </m:r>
                            </m:sub>
                          </m:sSub>
                          <m:r>
                            <a:rPr lang="sv-SE" sz="1600" i="1">
                              <a:latin typeface="Cambria Math" panose="02040503050406030204" pitchFamily="18" charset="0"/>
                            </a:rPr>
                            <m:t>−</m:t>
                          </m:r>
                          <m:f>
                            <m:fPr>
                              <m:ctrlPr>
                                <a:rPr lang="sv-SE" sz="1600" i="1">
                                  <a:latin typeface="Cambria Math" panose="02040503050406030204" pitchFamily="18" charset="0"/>
                                </a:rPr>
                              </m:ctrlPr>
                            </m:fPr>
                            <m:num>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num>
                            <m:den>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𝑆</m:t>
                                  </m:r>
                                </m:sub>
                              </m:sSub>
                            </m:den>
                          </m:f>
                        </m:e>
                      </m:d>
                      <m:r>
                        <a:rPr lang="sv-SE" sz="1600" b="0" i="1" smtClean="0">
                          <a:latin typeface="Cambria Math" panose="02040503050406030204" pitchFamily="18" charset="0"/>
                        </a:rPr>
                        <m:t>𝐸</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b="0" i="1" smtClean="0">
                          <a:latin typeface="Cambria Math" panose="02040503050406030204" pitchFamily="18" charset="0"/>
                        </a:rPr>
                        <m:t> −</m:t>
                      </m:r>
                      <m:sSup>
                        <m:sSupPr>
                          <m:ctrlPr>
                            <a:rPr lang="sv-SE" sz="1600" i="1">
                              <a:latin typeface="Cambria Math" panose="02040503050406030204" pitchFamily="18" charset="0"/>
                            </a:rPr>
                          </m:ctrlPr>
                        </m:sSupPr>
                        <m:e>
                          <m:r>
                            <a:rPr lang="sv-SE" sz="1600" i="1">
                              <a:latin typeface="Cambria Math" panose="02040503050406030204" pitchFamily="18" charset="0"/>
                            </a:rPr>
                            <m:t>𝑧</m:t>
                          </m:r>
                        </m:e>
                        <m:sup>
                          <m:r>
                            <a:rPr lang="sv-SE" sz="1600" i="1">
                              <a:latin typeface="Cambria Math" panose="02040503050406030204" pitchFamily="18" charset="0"/>
                            </a:rPr>
                            <m:t>−1</m:t>
                          </m:r>
                        </m:sup>
                      </m:sSup>
                      <m:d>
                        <m:dPr>
                          <m:ctrlPr>
                            <a:rPr lang="sv-SE" sz="1600" i="1">
                              <a:latin typeface="Cambria Math" panose="02040503050406030204" pitchFamily="18" charset="0"/>
                            </a:rPr>
                          </m:ctrlPr>
                        </m:dPr>
                        <m:e>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𝑃</m:t>
                              </m:r>
                            </m:sub>
                          </m:sSub>
                          <m:r>
                            <a:rPr lang="sv-SE" sz="1600" i="1">
                              <a:latin typeface="Cambria Math" panose="02040503050406030204" pitchFamily="18" charset="0"/>
                            </a:rPr>
                            <m:t>+</m:t>
                          </m:r>
                          <m:f>
                            <m:fPr>
                              <m:ctrlPr>
                                <a:rPr lang="sv-SE" sz="1600" i="1">
                                  <a:latin typeface="Cambria Math" panose="02040503050406030204" pitchFamily="18" charset="0"/>
                                </a:rPr>
                              </m:ctrlPr>
                            </m:fPr>
                            <m:num>
                              <m:r>
                                <a:rPr lang="sv-SE" sz="1600" i="1">
                                  <a:latin typeface="Cambria Math" panose="02040503050406030204" pitchFamily="18" charset="0"/>
                                </a:rPr>
                                <m:t>2</m:t>
                              </m:r>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num>
                            <m:den>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𝑠</m:t>
                                  </m:r>
                                </m:sub>
                              </m:sSub>
                            </m:den>
                          </m:f>
                        </m:e>
                      </m:d>
                      <m:r>
                        <a:rPr lang="sv-SE" sz="1600" b="0" i="1" smtClean="0">
                          <a:latin typeface="Cambria Math" panose="02040503050406030204" pitchFamily="18" charset="0"/>
                        </a:rPr>
                        <m:t>𝐸</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r>
                        <a:rPr lang="sv-SE" sz="1600" i="1">
                          <a:latin typeface="Cambria Math" panose="02040503050406030204" pitchFamily="18" charset="0"/>
                        </a:rPr>
                        <m:t>+</m:t>
                      </m:r>
                      <m:sSup>
                        <m:sSupPr>
                          <m:ctrlPr>
                            <a:rPr lang="sv-SE" sz="1600" i="1">
                              <a:latin typeface="Cambria Math" panose="02040503050406030204" pitchFamily="18" charset="0"/>
                            </a:rPr>
                          </m:ctrlPr>
                        </m:sSupPr>
                        <m:e>
                          <m:r>
                            <a:rPr lang="sv-SE" sz="1600" i="1">
                              <a:latin typeface="Cambria Math" panose="02040503050406030204" pitchFamily="18" charset="0"/>
                            </a:rPr>
                            <m:t>𝑧</m:t>
                          </m:r>
                        </m:e>
                        <m:sup>
                          <m:r>
                            <a:rPr lang="sv-SE" sz="1600" i="1">
                              <a:latin typeface="Cambria Math" panose="02040503050406030204" pitchFamily="18" charset="0"/>
                            </a:rPr>
                            <m:t>−2</m:t>
                          </m:r>
                        </m:sup>
                      </m:sSup>
                      <m:f>
                        <m:fPr>
                          <m:ctrlPr>
                            <a:rPr lang="sv-SE" sz="1600" i="1">
                              <a:latin typeface="Cambria Math" panose="02040503050406030204" pitchFamily="18" charset="0"/>
                            </a:rPr>
                          </m:ctrlPr>
                        </m:fPr>
                        <m:num>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num>
                        <m:den>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𝑆</m:t>
                              </m:r>
                            </m:sub>
                          </m:sSub>
                        </m:den>
                      </m:f>
                      <m:r>
                        <a:rPr lang="sv-SE" sz="1600" b="0" i="1" smtClean="0">
                          <a:latin typeface="Cambria Math" panose="02040503050406030204" pitchFamily="18" charset="0"/>
                        </a:rPr>
                        <m:t>𝐸</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𝑧</m:t>
                          </m:r>
                        </m:e>
                      </m:d>
                    </m:oMath>
                    <m:oMath xmlns:m="http://schemas.openxmlformats.org/officeDocument/2006/math">
                      <m:r>
                        <m:rPr>
                          <m:sty m:val="p"/>
                        </m:rPr>
                        <a:rPr lang="sv-SE" sz="1600" b="0" i="0" smtClean="0">
                          <a:latin typeface="Cambria Math" panose="02040503050406030204" pitchFamily="18" charset="0"/>
                        </a:rPr>
                        <m:t>u</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𝑘</m:t>
                          </m:r>
                        </m:e>
                      </m:d>
                      <m:r>
                        <a:rPr lang="sv-SE" sz="1600" b="0" i="1" smtClean="0">
                          <a:latin typeface="Cambria Math" panose="02040503050406030204" pitchFamily="18" charset="0"/>
                        </a:rPr>
                        <m:t>=</m:t>
                      </m:r>
                      <m:r>
                        <a:rPr lang="sv-SE" sz="1600" b="0" i="1" smtClean="0">
                          <a:latin typeface="Cambria Math" panose="02040503050406030204" pitchFamily="18" charset="0"/>
                        </a:rPr>
                        <m:t>𝑢</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𝑘</m:t>
                          </m:r>
                          <m:r>
                            <a:rPr lang="sv-SE" sz="1600" b="0" i="1" smtClean="0">
                              <a:latin typeface="Cambria Math" panose="02040503050406030204" pitchFamily="18" charset="0"/>
                            </a:rPr>
                            <m:t>−1</m:t>
                          </m:r>
                        </m:e>
                      </m:d>
                      <m:r>
                        <a:rPr lang="sv-SE" sz="1600" b="0" i="1" smtClean="0">
                          <a:latin typeface="Cambria Math" panose="02040503050406030204" pitchFamily="18" charset="0"/>
                        </a:rPr>
                        <m:t>+</m:t>
                      </m:r>
                      <m:d>
                        <m:dPr>
                          <m:ctrlPr>
                            <a:rPr lang="sv-SE" sz="1600" i="1">
                              <a:latin typeface="Cambria Math" panose="02040503050406030204" pitchFamily="18" charset="0"/>
                            </a:rPr>
                          </m:ctrlPr>
                        </m:dPr>
                        <m:e>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𝑝</m:t>
                              </m:r>
                            </m:sub>
                          </m:sSub>
                          <m:r>
                            <a:rPr lang="sv-SE" sz="1600" i="1">
                              <a:latin typeface="Cambria Math" panose="02040503050406030204" pitchFamily="18" charset="0"/>
                            </a:rPr>
                            <m:t>+</m:t>
                          </m:r>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𝑖</m:t>
                              </m:r>
                            </m:sub>
                          </m:sSub>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𝑆</m:t>
                              </m:r>
                            </m:sub>
                          </m:sSub>
                          <m:r>
                            <a:rPr lang="sv-SE" sz="1600" i="1">
                              <a:latin typeface="Cambria Math" panose="02040503050406030204" pitchFamily="18" charset="0"/>
                            </a:rPr>
                            <m:t>−</m:t>
                          </m:r>
                          <m:f>
                            <m:fPr>
                              <m:ctrlPr>
                                <a:rPr lang="sv-SE" sz="1600" i="1">
                                  <a:latin typeface="Cambria Math" panose="02040503050406030204" pitchFamily="18" charset="0"/>
                                </a:rPr>
                              </m:ctrlPr>
                            </m:fPr>
                            <m:num>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num>
                            <m:den>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𝑆</m:t>
                                  </m:r>
                                </m:sub>
                              </m:sSub>
                            </m:den>
                          </m:f>
                        </m:e>
                      </m:d>
                      <m:r>
                        <a:rPr lang="sv-SE" sz="1600" b="0" i="1" smtClean="0">
                          <a:latin typeface="Cambria Math" panose="02040503050406030204" pitchFamily="18" charset="0"/>
                        </a:rPr>
                        <m:t>𝑒</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𝑘</m:t>
                          </m:r>
                        </m:e>
                      </m:d>
                      <m:r>
                        <a:rPr lang="sv-SE" sz="1600" b="0" i="1" smtClean="0">
                          <a:latin typeface="Cambria Math" panose="02040503050406030204" pitchFamily="18" charset="0"/>
                        </a:rPr>
                        <m:t>−</m:t>
                      </m:r>
                      <m:d>
                        <m:dPr>
                          <m:ctrlPr>
                            <a:rPr lang="sv-SE" sz="1600" i="1">
                              <a:latin typeface="Cambria Math" panose="02040503050406030204" pitchFamily="18" charset="0"/>
                            </a:rPr>
                          </m:ctrlPr>
                        </m:dPr>
                        <m:e>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𝑃</m:t>
                              </m:r>
                            </m:sub>
                          </m:sSub>
                          <m:r>
                            <a:rPr lang="sv-SE" sz="1600" i="1">
                              <a:latin typeface="Cambria Math" panose="02040503050406030204" pitchFamily="18" charset="0"/>
                            </a:rPr>
                            <m:t>+</m:t>
                          </m:r>
                          <m:f>
                            <m:fPr>
                              <m:ctrlPr>
                                <a:rPr lang="sv-SE" sz="1600" i="1">
                                  <a:latin typeface="Cambria Math" panose="02040503050406030204" pitchFamily="18" charset="0"/>
                                </a:rPr>
                              </m:ctrlPr>
                            </m:fPr>
                            <m:num>
                              <m:r>
                                <a:rPr lang="sv-SE" sz="1600" i="1">
                                  <a:latin typeface="Cambria Math" panose="02040503050406030204" pitchFamily="18" charset="0"/>
                                </a:rPr>
                                <m:t>2</m:t>
                              </m:r>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num>
                            <m:den>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𝑠</m:t>
                                  </m:r>
                                </m:sub>
                              </m:sSub>
                            </m:den>
                          </m:f>
                        </m:e>
                      </m:d>
                      <m:r>
                        <a:rPr lang="sv-SE" sz="1600" b="0" i="1" smtClean="0">
                          <a:latin typeface="Cambria Math" panose="02040503050406030204" pitchFamily="18" charset="0"/>
                        </a:rPr>
                        <m:t>𝑒</m:t>
                      </m:r>
                      <m:d>
                        <m:dPr>
                          <m:begChr m:val="["/>
                          <m:endChr m:val="]"/>
                          <m:ctrlPr>
                            <a:rPr lang="sv-SE" sz="1600" b="0" i="1" smtClean="0">
                              <a:latin typeface="Cambria Math" panose="02040503050406030204" pitchFamily="18" charset="0"/>
                            </a:rPr>
                          </m:ctrlPr>
                        </m:dPr>
                        <m:e>
                          <m:r>
                            <a:rPr lang="sv-SE" sz="1600" b="0" i="1" smtClean="0">
                              <a:latin typeface="Cambria Math" panose="02040503050406030204" pitchFamily="18" charset="0"/>
                            </a:rPr>
                            <m:t>𝑘</m:t>
                          </m:r>
                          <m:r>
                            <a:rPr lang="sv-SE" sz="1600" b="0" i="1" smtClean="0">
                              <a:latin typeface="Cambria Math" panose="02040503050406030204" pitchFamily="18" charset="0"/>
                            </a:rPr>
                            <m:t>−1</m:t>
                          </m:r>
                        </m:e>
                      </m:d>
                      <m:r>
                        <a:rPr lang="sv-SE" sz="1600" b="0" i="1" smtClean="0">
                          <a:latin typeface="Cambria Math" panose="02040503050406030204" pitchFamily="18" charset="0"/>
                        </a:rPr>
                        <m:t>+</m:t>
                      </m:r>
                      <m:f>
                        <m:fPr>
                          <m:ctrlPr>
                            <a:rPr lang="sv-SE" sz="1600" i="1">
                              <a:latin typeface="Cambria Math" panose="02040503050406030204" pitchFamily="18" charset="0"/>
                            </a:rPr>
                          </m:ctrlPr>
                        </m:fPr>
                        <m:num>
                          <m:sSub>
                            <m:sSubPr>
                              <m:ctrlPr>
                                <a:rPr lang="sv-SE" sz="1600" i="1">
                                  <a:latin typeface="Cambria Math" panose="02040503050406030204" pitchFamily="18" charset="0"/>
                                </a:rPr>
                              </m:ctrlPr>
                            </m:sSubPr>
                            <m:e>
                              <m:r>
                                <a:rPr lang="sv-SE" sz="1600" i="1">
                                  <a:latin typeface="Cambria Math" panose="02040503050406030204" pitchFamily="18" charset="0"/>
                                </a:rPr>
                                <m:t>𝐾</m:t>
                              </m:r>
                            </m:e>
                            <m:sub>
                              <m:r>
                                <a:rPr lang="sv-SE" sz="1600" i="1">
                                  <a:latin typeface="Cambria Math" panose="02040503050406030204" pitchFamily="18" charset="0"/>
                                </a:rPr>
                                <m:t>𝑑</m:t>
                              </m:r>
                            </m:sub>
                          </m:sSub>
                        </m:num>
                        <m:den>
                          <m:sSub>
                            <m:sSubPr>
                              <m:ctrlPr>
                                <a:rPr lang="sv-SE" sz="1600" i="1">
                                  <a:latin typeface="Cambria Math" panose="02040503050406030204" pitchFamily="18" charset="0"/>
                                </a:rPr>
                              </m:ctrlPr>
                            </m:sSubPr>
                            <m:e>
                              <m:r>
                                <a:rPr lang="sv-SE" sz="1600" i="1">
                                  <a:latin typeface="Cambria Math" panose="02040503050406030204" pitchFamily="18" charset="0"/>
                                </a:rPr>
                                <m:t>𝑇</m:t>
                              </m:r>
                            </m:e>
                            <m:sub>
                              <m:r>
                                <a:rPr lang="sv-SE" sz="1600" i="1">
                                  <a:latin typeface="Cambria Math" panose="02040503050406030204" pitchFamily="18" charset="0"/>
                                </a:rPr>
                                <m:t>𝑆</m:t>
                              </m:r>
                            </m:sub>
                          </m:sSub>
                        </m:den>
                      </m:f>
                      <m:r>
                        <a:rPr lang="sv-SE" sz="1600" b="0" i="1" smtClean="0">
                          <a:latin typeface="Cambria Math" panose="02040503050406030204" pitchFamily="18" charset="0"/>
                        </a:rPr>
                        <m:t>𝑒</m:t>
                      </m:r>
                      <m:d>
                        <m:dPr>
                          <m:begChr m:val="["/>
                          <m:endChr m:val="]"/>
                          <m:ctrlPr>
                            <a:rPr lang="sv-SE" sz="1600" i="1">
                              <a:latin typeface="Cambria Math" panose="02040503050406030204" pitchFamily="18" charset="0"/>
                            </a:rPr>
                          </m:ctrlPr>
                        </m:dPr>
                        <m:e>
                          <m:r>
                            <a:rPr lang="sv-SE" sz="1600" b="0" i="1" smtClean="0">
                              <a:latin typeface="Cambria Math" panose="02040503050406030204" pitchFamily="18" charset="0"/>
                            </a:rPr>
                            <m:t>𝑘</m:t>
                          </m:r>
                          <m:r>
                            <a:rPr lang="sv-SE" sz="1600" b="0" i="1" smtClean="0">
                              <a:latin typeface="Cambria Math" panose="02040503050406030204" pitchFamily="18" charset="0"/>
                            </a:rPr>
                            <m:t>−2</m:t>
                          </m:r>
                        </m:e>
                      </m:d>
                    </m:oMath>
                  </m:oMathPara>
                </a14:m>
                <a:endParaRPr lang="en-GB" sz="1600" dirty="0"/>
              </a:p>
            </p:txBody>
          </p:sp>
        </mc:Choice>
        <mc:Fallback xmlns="">
          <p:sp>
            <p:nvSpPr>
              <p:cNvPr id="10" name="TextBox 9">
                <a:extLst>
                  <a:ext uri="{FF2B5EF4-FFF2-40B4-BE49-F238E27FC236}">
                    <a16:creationId xmlns:a16="http://schemas.microsoft.com/office/drawing/2014/main" id="{908FAE44-F267-84D4-DE86-DA0C86E2D8B9}"/>
                  </a:ext>
                </a:extLst>
              </p:cNvPr>
              <p:cNvSpPr txBox="1">
                <a:spLocks noRot="1" noChangeAspect="1" noMove="1" noResize="1" noEditPoints="1" noAdjustHandles="1" noChangeArrowheads="1" noChangeShapeType="1" noTextEdit="1"/>
              </p:cNvSpPr>
              <p:nvPr/>
            </p:nvSpPr>
            <p:spPr>
              <a:xfrm>
                <a:off x="4582385" y="3429000"/>
                <a:ext cx="7501583" cy="2267865"/>
              </a:xfrm>
              <a:prstGeom prst="rect">
                <a:avLst/>
              </a:prstGeom>
              <a:blipFill>
                <a:blip r:embed="rId4"/>
                <a:stretch>
                  <a:fillRect/>
                </a:stretch>
              </a:blipFill>
            </p:spPr>
            <p:txBody>
              <a:bodyPr/>
              <a:lstStyle/>
              <a:p>
                <a:r>
                  <a:rPr lang="en-GB">
                    <a:noFill/>
                  </a:rPr>
                  <a:t> </a:t>
                </a:r>
              </a:p>
            </p:txBody>
          </p:sp>
        </mc:Fallback>
      </mc:AlternateContent>
      <p:sp>
        <p:nvSpPr>
          <p:cNvPr id="14" name="TextBox 13">
            <a:extLst>
              <a:ext uri="{FF2B5EF4-FFF2-40B4-BE49-F238E27FC236}">
                <a16:creationId xmlns:a16="http://schemas.microsoft.com/office/drawing/2014/main" id="{26BFD175-F7E8-5346-4C60-207DFEA9849F}"/>
              </a:ext>
            </a:extLst>
          </p:cNvPr>
          <p:cNvSpPr txBox="1"/>
          <p:nvPr/>
        </p:nvSpPr>
        <p:spPr>
          <a:xfrm>
            <a:off x="4737364" y="294251"/>
            <a:ext cx="3362395"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Standard Realization</a:t>
            </a:r>
          </a:p>
        </p:txBody>
      </p:sp>
      <p:sp>
        <p:nvSpPr>
          <p:cNvPr id="15" name="TextBox 14">
            <a:extLst>
              <a:ext uri="{FF2B5EF4-FFF2-40B4-BE49-F238E27FC236}">
                <a16:creationId xmlns:a16="http://schemas.microsoft.com/office/drawing/2014/main" id="{D942DF84-92A3-19C9-AC21-BBD01B2E5BD4}"/>
              </a:ext>
            </a:extLst>
          </p:cNvPr>
          <p:cNvSpPr txBox="1"/>
          <p:nvPr/>
        </p:nvSpPr>
        <p:spPr>
          <a:xfrm>
            <a:off x="4737363" y="2935019"/>
            <a:ext cx="5566845"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Modelling from Frequency Domain</a:t>
            </a:r>
          </a:p>
        </p:txBody>
      </p:sp>
    </p:spTree>
    <p:extLst>
      <p:ext uri="{BB962C8B-B14F-4D97-AF65-F5344CB8AC3E}">
        <p14:creationId xmlns:p14="http://schemas.microsoft.com/office/powerpoint/2010/main" val="96440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ubrik 13">
            <a:extLst>
              <a:ext uri="{FF2B5EF4-FFF2-40B4-BE49-F238E27FC236}">
                <a16:creationId xmlns:a16="http://schemas.microsoft.com/office/drawing/2014/main" id="{EBB1E552-68B6-B147-A5A6-16DB1C2040F6}"/>
              </a:ext>
            </a:extLst>
          </p:cNvPr>
          <p:cNvSpPr>
            <a:spLocks noGrp="1"/>
          </p:cNvSpPr>
          <p:nvPr>
            <p:ph type="title"/>
          </p:nvPr>
        </p:nvSpPr>
        <p:spPr/>
        <p:txBody>
          <a:bodyPr/>
          <a:lstStyle/>
          <a:p>
            <a:r>
              <a:rPr lang="en-GB" dirty="0"/>
              <a:t>Timed Façade Devices</a:t>
            </a:r>
          </a:p>
        </p:txBody>
      </p:sp>
      <p:sp>
        <p:nvSpPr>
          <p:cNvPr id="15" name="Platshållare för text 14">
            <a:extLst>
              <a:ext uri="{FF2B5EF4-FFF2-40B4-BE49-F238E27FC236}">
                <a16:creationId xmlns:a16="http://schemas.microsoft.com/office/drawing/2014/main" id="{D764ADB8-6038-2A4D-87F3-626422215D64}"/>
              </a:ext>
            </a:extLst>
          </p:cNvPr>
          <p:cNvSpPr>
            <a:spLocks noGrp="1"/>
          </p:cNvSpPr>
          <p:nvPr>
            <p:ph type="body" sz="quarter" idx="10"/>
          </p:nvPr>
        </p:nvSpPr>
        <p:spPr/>
        <p:txBody>
          <a:bodyPr/>
          <a:lstStyle/>
          <a:p>
            <a:r>
              <a:rPr lang="en-GB"/>
              <a:t>IntroDUCTION</a:t>
            </a:r>
          </a:p>
        </p:txBody>
      </p:sp>
      <p:sp>
        <p:nvSpPr>
          <p:cNvPr id="16" name="Platshållare för text 15">
            <a:extLst>
              <a:ext uri="{FF2B5EF4-FFF2-40B4-BE49-F238E27FC236}">
                <a16:creationId xmlns:a16="http://schemas.microsoft.com/office/drawing/2014/main" id="{DE0E9205-FF15-214B-AD7C-B63B01B32375}"/>
              </a:ext>
            </a:extLst>
          </p:cNvPr>
          <p:cNvSpPr>
            <a:spLocks noGrp="1"/>
          </p:cNvSpPr>
          <p:nvPr>
            <p:ph type="body" sz="quarter" idx="11"/>
          </p:nvPr>
        </p:nvSpPr>
        <p:spPr/>
        <p:txBody>
          <a:bodyPr/>
          <a:lstStyle/>
          <a:p>
            <a:r>
              <a:rPr lang="en-GB" dirty="0"/>
              <a:t>Brief Explanation about </a:t>
            </a:r>
            <a:r>
              <a:rPr lang="en-GB" dirty="0" err="1"/>
              <a:t>TimedFacade</a:t>
            </a:r>
            <a:r>
              <a:rPr lang="en-GB" dirty="0"/>
              <a:t> Tango Devices </a:t>
            </a:r>
          </a:p>
        </p:txBody>
      </p:sp>
      <p:sp>
        <p:nvSpPr>
          <p:cNvPr id="17" name="Platshållare för text 16">
            <a:extLst>
              <a:ext uri="{FF2B5EF4-FFF2-40B4-BE49-F238E27FC236}">
                <a16:creationId xmlns:a16="http://schemas.microsoft.com/office/drawing/2014/main" id="{94D6E279-2CD8-4F4C-9235-1744E9EABE4D}"/>
              </a:ext>
            </a:extLst>
          </p:cNvPr>
          <p:cNvSpPr>
            <a:spLocks noGrp="1"/>
          </p:cNvSpPr>
          <p:nvPr>
            <p:ph type="body" sz="quarter" idx="12"/>
          </p:nvPr>
        </p:nvSpPr>
        <p:spPr/>
        <p:txBody>
          <a:bodyPr/>
          <a:lstStyle/>
          <a:p>
            <a:r>
              <a:rPr lang="en-GB" dirty="0"/>
              <a:t>KITS – Software </a:t>
            </a:r>
          </a:p>
        </p:txBody>
      </p:sp>
    </p:spTree>
    <p:extLst>
      <p:ext uri="{BB962C8B-B14F-4D97-AF65-F5344CB8AC3E}">
        <p14:creationId xmlns:p14="http://schemas.microsoft.com/office/powerpoint/2010/main" val="1415157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0275B5D-666B-EE4D-91D9-AACF7F09DFDC}"/>
              </a:ext>
            </a:extLst>
          </p:cNvPr>
          <p:cNvSpPr>
            <a:spLocks noGrp="1"/>
          </p:cNvSpPr>
          <p:nvPr>
            <p:ph type="title"/>
          </p:nvPr>
        </p:nvSpPr>
        <p:spPr/>
        <p:txBody>
          <a:bodyPr/>
          <a:lstStyle/>
          <a:p>
            <a:r>
              <a:rPr lang="en-GB" dirty="0" err="1"/>
              <a:t>FacadeDevices</a:t>
            </a:r>
            <a:endParaRPr lang="en-GB" dirty="0"/>
          </a:p>
        </p:txBody>
      </p:sp>
      <p:sp>
        <p:nvSpPr>
          <p:cNvPr id="7" name="TextBox 6">
            <a:extLst>
              <a:ext uri="{FF2B5EF4-FFF2-40B4-BE49-F238E27FC236}">
                <a16:creationId xmlns:a16="http://schemas.microsoft.com/office/drawing/2014/main" id="{9CA7E848-5981-058F-183F-0C66F4B0A5EF}"/>
              </a:ext>
            </a:extLst>
          </p:cNvPr>
          <p:cNvSpPr txBox="1"/>
          <p:nvPr/>
        </p:nvSpPr>
        <p:spPr>
          <a:xfrm>
            <a:off x="176939" y="361286"/>
            <a:ext cx="2366610" cy="493981"/>
          </a:xfrm>
          <a:prstGeom prst="rect">
            <a:avLst/>
          </a:prstGeom>
          <a:noFill/>
        </p:spPr>
        <p:txBody>
          <a:bodyPr wrap="none" rtlCol="0">
            <a:spAutoFit/>
          </a:bodyPr>
          <a:lstStyle/>
          <a:p>
            <a:pPr>
              <a:lnSpc>
                <a:spcPct val="90000"/>
              </a:lnSpc>
              <a:spcBef>
                <a:spcPct val="0"/>
              </a:spcBef>
            </a:pPr>
            <a:r>
              <a:rPr lang="en-GB" sz="2900" b="1" dirty="0">
                <a:latin typeface="Maven Pro Medium" pitchFamily="2" charset="77"/>
                <a:ea typeface="+mj-ea"/>
                <a:cs typeface="+mj-cs"/>
              </a:rPr>
              <a:t>Façade Device</a:t>
            </a:r>
          </a:p>
        </p:txBody>
      </p:sp>
      <p:sp>
        <p:nvSpPr>
          <p:cNvPr id="5" name="TextBox 4">
            <a:extLst>
              <a:ext uri="{FF2B5EF4-FFF2-40B4-BE49-F238E27FC236}">
                <a16:creationId xmlns:a16="http://schemas.microsoft.com/office/drawing/2014/main" id="{41B1A766-3030-EBC8-85B9-9241822EBE43}"/>
              </a:ext>
            </a:extLst>
          </p:cNvPr>
          <p:cNvSpPr txBox="1"/>
          <p:nvPr/>
        </p:nvSpPr>
        <p:spPr>
          <a:xfrm>
            <a:off x="390404" y="1340755"/>
            <a:ext cx="9458446" cy="484940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Tango </a:t>
            </a:r>
            <a:r>
              <a:rPr lang="en-GB" dirty="0" err="1">
                <a:latin typeface="Open Sans" panose="020B0606030504020204" pitchFamily="34" charset="0"/>
                <a:ea typeface="Open Sans" panose="020B0606030504020204" pitchFamily="34" charset="0"/>
                <a:cs typeface="Open Sans" panose="020B0606030504020204" pitchFamily="34" charset="0"/>
                <a:hlinkClick r:id="rId3"/>
              </a:rPr>
              <a:t>FacadeDevices</a:t>
            </a:r>
            <a:r>
              <a:rPr lang="en-GB" dirty="0">
                <a:latin typeface="Open Sans" panose="020B0606030504020204" pitchFamily="34" charset="0"/>
                <a:ea typeface="Open Sans" panose="020B0606030504020204" pitchFamily="34" charset="0"/>
                <a:cs typeface="Open Sans" panose="020B0606030504020204" pitchFamily="34" charset="0"/>
              </a:rPr>
              <a:t> provide descriptive interfaces for reactive high level devices.</a:t>
            </a: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They are available on the git-hub repo: </a:t>
            </a:r>
            <a:r>
              <a:rPr lang="en-GB" dirty="0" err="1">
                <a:latin typeface="Open Sans" panose="020B0606030504020204" pitchFamily="34" charset="0"/>
                <a:ea typeface="Open Sans" panose="020B0606030504020204" pitchFamily="34" charset="0"/>
                <a:cs typeface="Open Sans" panose="020B0606030504020204" pitchFamily="34" charset="0"/>
                <a:hlinkClick r:id="rId4" invalidUrl="http://: https://github.com/MaxIV-KitsControls/tango-facadedevice"/>
              </a:rPr>
              <a:t>MaxIV-KitsControls</a:t>
            </a:r>
            <a:r>
              <a:rPr lang="en-GB" dirty="0">
                <a:latin typeface="Open Sans" panose="020B0606030504020204" pitchFamily="34" charset="0"/>
                <a:ea typeface="Open Sans" panose="020B0606030504020204" pitchFamily="34" charset="0"/>
                <a:cs typeface="Open Sans" panose="020B0606030504020204" pitchFamily="34" charset="0"/>
                <a:hlinkClick r:id="rId5" invalidUrl="http://: https://github.com/MaxIV-KitsControls/tango-facadedevice"/>
              </a:rPr>
              <a:t>/tango-</a:t>
            </a:r>
            <a:r>
              <a:rPr lang="en-GB" dirty="0" err="1">
                <a:latin typeface="Open Sans" panose="020B0606030504020204" pitchFamily="34" charset="0"/>
                <a:ea typeface="Open Sans" panose="020B0606030504020204" pitchFamily="34" charset="0"/>
                <a:cs typeface="Open Sans" panose="020B0606030504020204" pitchFamily="34" charset="0"/>
                <a:hlinkClick r:id="rId6" invalidUrl="http://: https://github.com/MaxIV-KitsControls/tango-facadedevice"/>
              </a:rPr>
              <a:t>facadedevice</a:t>
            </a:r>
            <a:endParaRPr lang="en-GB" dirty="0">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Façade devices link attributes and commands from remote underlying devices.</a:t>
            </a: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They can also observe attribute events from remote underlying devices and forward them to user.</a:t>
            </a:r>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For this, they use specific objects create an interface between the Façade device and the remote device:</a:t>
            </a:r>
          </a:p>
          <a:p>
            <a:pPr marL="742950" lvl="1" indent="-285750">
              <a:buFont typeface="Courier New" panose="02070309020205020404" pitchFamily="49" charset="0"/>
              <a:buChar char="o"/>
            </a:pPr>
            <a:r>
              <a:rPr lang="en-GB" sz="1600" dirty="0" err="1"/>
              <a:t>local_attribute</a:t>
            </a:r>
            <a:endParaRPr lang="en-GB" sz="1600" dirty="0"/>
          </a:p>
          <a:p>
            <a:pPr marL="742950" lvl="1" indent="-285750">
              <a:buFont typeface="Courier New" panose="02070309020205020404" pitchFamily="49" charset="0"/>
              <a:buChar char="o"/>
            </a:pPr>
            <a:r>
              <a:rPr lang="en-GB" sz="1600" dirty="0" err="1"/>
              <a:t>logical_attribute</a:t>
            </a:r>
            <a:endParaRPr lang="en-GB" sz="1600" dirty="0"/>
          </a:p>
          <a:p>
            <a:pPr marL="742950" lvl="1" indent="-285750">
              <a:buFont typeface="Courier New" panose="02070309020205020404" pitchFamily="49" charset="0"/>
              <a:buChar char="o"/>
            </a:pPr>
            <a:r>
              <a:rPr lang="en-GB" sz="1600" dirty="0" err="1"/>
              <a:t>proxy_attribute</a:t>
            </a:r>
            <a:endParaRPr lang="en-GB" sz="1600" dirty="0"/>
          </a:p>
          <a:p>
            <a:pPr marL="742950" lvl="1" indent="-285750">
              <a:buFont typeface="Courier New" panose="02070309020205020404" pitchFamily="49" charset="0"/>
              <a:buChar char="o"/>
            </a:pPr>
            <a:r>
              <a:rPr lang="en-GB" sz="1600" dirty="0" err="1"/>
              <a:t>combined_attribute</a:t>
            </a:r>
            <a:endParaRPr lang="en-GB" sz="1600" dirty="0"/>
          </a:p>
          <a:p>
            <a:pPr marL="742950" lvl="1" indent="-285750">
              <a:buFont typeface="Courier New" panose="02070309020205020404" pitchFamily="49" charset="0"/>
              <a:buChar char="o"/>
            </a:pPr>
            <a:r>
              <a:rPr lang="en-GB" sz="1600" dirty="0" err="1"/>
              <a:t>state_attribute</a:t>
            </a:r>
            <a:endParaRPr lang="en-GB" sz="1600" dirty="0"/>
          </a:p>
          <a:p>
            <a:pPr marL="742950" lvl="1" indent="-285750">
              <a:buFont typeface="Courier New" panose="02070309020205020404" pitchFamily="49" charset="0"/>
              <a:buChar char="o"/>
            </a:pPr>
            <a:r>
              <a:rPr lang="en-GB" sz="1600" dirty="0" err="1"/>
              <a:t>proxy_command</a:t>
            </a:r>
            <a:endParaRPr lang="en-SE" sz="1600" dirty="0"/>
          </a:p>
          <a:p>
            <a:pPr marL="285750" indent="-285750">
              <a:lnSpc>
                <a:spcPct val="150000"/>
              </a:lnSpc>
              <a:buFont typeface="Arial" panose="020B0604020202020204" pitchFamily="34" charset="0"/>
              <a:buChar char="•"/>
            </a:pPr>
            <a:r>
              <a:rPr lang="en-GB" dirty="0">
                <a:latin typeface="Open Sans" panose="020B0606030504020204" pitchFamily="34" charset="0"/>
                <a:ea typeface="Open Sans" panose="020B0606030504020204" pitchFamily="34" charset="0"/>
                <a:cs typeface="Open Sans" panose="020B0606030504020204" pitchFamily="34" charset="0"/>
              </a:rPr>
              <a:t>The rules for values and state </a:t>
            </a:r>
            <a:r>
              <a:rPr lang="en-GB" dirty="0" err="1">
                <a:latin typeface="Open Sans" panose="020B0606030504020204" pitchFamily="34" charset="0"/>
                <a:ea typeface="Open Sans" panose="020B0606030504020204" pitchFamily="34" charset="0"/>
                <a:cs typeface="Open Sans" panose="020B0606030504020204" pitchFamily="34" charset="0"/>
              </a:rPr>
              <a:t>trasitions</a:t>
            </a:r>
            <a:r>
              <a:rPr lang="en-GB" dirty="0">
                <a:latin typeface="Open Sans" panose="020B0606030504020204" pitchFamily="34" charset="0"/>
                <a:ea typeface="Open Sans" panose="020B0606030504020204" pitchFamily="34" charset="0"/>
                <a:cs typeface="Open Sans" panose="020B0606030504020204" pitchFamily="34" charset="0"/>
              </a:rPr>
              <a:t> of Façade devices are structured in a Graph.</a:t>
            </a:r>
          </a:p>
        </p:txBody>
      </p:sp>
    </p:spTree>
    <p:extLst>
      <p:ext uri="{BB962C8B-B14F-4D97-AF65-F5344CB8AC3E}">
        <p14:creationId xmlns:p14="http://schemas.microsoft.com/office/powerpoint/2010/main" val="3826578434"/>
      </p:ext>
    </p:extLst>
  </p:cSld>
  <p:clrMapOvr>
    <a:masterClrMapping/>
  </p:clrMapOvr>
</p:sld>
</file>

<file path=ppt/theme/theme1.xml><?xml version="1.0" encoding="utf-8"?>
<a:theme xmlns:a="http://schemas.openxmlformats.org/drawingml/2006/main" name="MAX IV">
  <a:themeElements>
    <a:clrScheme name="MAX IV ny">
      <a:dk1>
        <a:srgbClr val="001427"/>
      </a:dk1>
      <a:lt1>
        <a:srgbClr val="FFFFFF"/>
      </a:lt1>
      <a:dk2>
        <a:srgbClr val="00570C"/>
      </a:dk2>
      <a:lt2>
        <a:srgbClr val="FB8C00"/>
      </a:lt2>
      <a:accent1>
        <a:srgbClr val="767171"/>
      </a:accent1>
      <a:accent2>
        <a:srgbClr val="595555"/>
      </a:accent2>
      <a:accent3>
        <a:srgbClr val="AEAAAA"/>
      </a:accent3>
      <a:accent4>
        <a:srgbClr val="00570C"/>
      </a:accent4>
      <a:accent5>
        <a:srgbClr val="F6B222"/>
      </a:accent5>
      <a:accent6>
        <a:srgbClr val="C8C3C3"/>
      </a:accent6>
      <a:hlink>
        <a:srgbClr val="0000FF"/>
      </a:hlink>
      <a:folHlink>
        <a:srgbClr val="8100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X IV" id="{516FC9ED-6BBD-C744-B2F0-90A71CB59E0C}" vid="{13190349-0772-8741-AF07-2E14FF89C4D4}"/>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owerPoint presentation" ma:contentTypeID="0x010100083F5DDAFB74574C926A61E89E11744500778D35581C2CD64B92C78E6B5E60A8DC" ma:contentTypeVersion="2" ma:contentTypeDescription="Create PowerPoint in library" ma:contentTypeScope="" ma:versionID="6b9705a9a357050257363345c8961cdb">
  <xsd:schema xmlns:xsd="http://www.w3.org/2001/XMLSchema" xmlns:xs="http://www.w3.org/2001/XMLSchema" xmlns:p="http://schemas.microsoft.com/office/2006/metadata/properties" xmlns:ns2="7419484d-ac4d-40b7-8534-13e6aa55e888" targetNamespace="http://schemas.microsoft.com/office/2006/metadata/properties" ma:root="true" ma:fieldsID="7f40425626fc64a940ab377708adec9b" ns2:_="">
    <xsd:import namespace="7419484d-ac4d-40b7-8534-13e6aa55e888"/>
    <xsd:element name="properties">
      <xsd:complexType>
        <xsd:sequence>
          <xsd:element name="documentManagement">
            <xsd:complexType>
              <xsd:all>
                <xsd:element ref="ns2:MAXIV_Desc" minOccurs="0"/>
                <xsd:element ref="ns2:Publishable" minOccurs="0"/>
                <xsd:element ref="ns2:cd65268a9a234f59a332f212f71aa1f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19484d-ac4d-40b7-8534-13e6aa55e888" elementFormDefault="qualified">
    <xsd:import namespace="http://schemas.microsoft.com/office/2006/documentManagement/types"/>
    <xsd:import namespace="http://schemas.microsoft.com/office/infopath/2007/PartnerControls"/>
    <xsd:element name="MAXIV_Desc" ma:index="8" nillable="true" ma:displayName="Description" ma:internalName="MAXIV_Desc">
      <xsd:simpleType>
        <xsd:restriction base="dms:Note">
          <xsd:maxLength value="255"/>
        </xsd:restriction>
      </xsd:simpleType>
    </xsd:element>
    <xsd:element name="Publishable" ma:index="9" nillable="true" ma:displayName="Publishable" ma:default="0" ma:internalName="Publishable">
      <xsd:simpleType>
        <xsd:restriction base="dms:Boolean"/>
      </xsd:simpleType>
    </xsd:element>
    <xsd:element name="cd65268a9a234f59a332f212f71aa1fd" ma:index="10" nillable="true" ma:taxonomy="true" ma:internalName="cd65268a9a234f59a332f212f71aa1fd" ma:taxonomyFieldName="Tags" ma:displayName="Tags" ma:fieldId="{cd65268a-9a23-4f59-a332-f212f71aa1fd}" ma:taxonomyMulti="true" ma:sspId="a9415ddb-cc98-4572-851a-d5d8cf0f0d2f" ma:termSetId="4f3916f9-4920-49be-afb9-8c6beb5c8d41" ma:anchorId="00000000-0000-0000-0000-000000000000" ma:open="true" ma:isKeyword="false">
      <xsd:complexType>
        <xsd:sequence>
          <xsd:element ref="pc:Terms" minOccurs="0" maxOccurs="1"/>
        </xsd:sequence>
      </xsd:complexType>
    </xsd:element>
    <xsd:element name="TaxCatchAll" ma:index="11" nillable="true" ma:displayName="Taxonomy Catch All Column" ma:hidden="true" ma:list="{34f3b41a-379a-4c6b-82b8-55e5dd11cc68}" ma:internalName="TaxCatchAll" ma:showField="CatchAllData" ma:web="7419484d-ac4d-40b7-8534-13e6aa55e888">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34f3b41a-379a-4c6b-82b8-55e5dd11cc68}" ma:internalName="TaxCatchAllLabel" ma:readOnly="true" ma:showField="CatchAllDataLabel" ma:web="7419484d-ac4d-40b7-8534-13e6aa55e8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XIV_Desc xmlns="7419484d-ac4d-40b7-8534-13e6aa55e888" xsi:nil="true"/>
    <cd65268a9a234f59a332f212f71aa1fd xmlns="7419484d-ac4d-40b7-8534-13e6aa55e888">
      <Terms xmlns="http://schemas.microsoft.com/office/infopath/2007/PartnerControls"/>
    </cd65268a9a234f59a332f212f71aa1fd>
    <Publishable xmlns="7419484d-ac4d-40b7-8534-13e6aa55e888">true</Publishable>
    <TaxCatchAll xmlns="7419484d-ac4d-40b7-8534-13e6aa55e888"/>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4223A3-43F5-473E-8CF5-CE3B097642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19484d-ac4d-40b7-8534-13e6aa55e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48E198-29D6-4919-960D-AB46316E0B98}">
  <ds:schemaRefs>
    <ds:schemaRef ds:uri="http://schemas.microsoft.com/office/2006/metadata/properties"/>
    <ds:schemaRef ds:uri="http://schemas.microsoft.com/office/infopath/2007/PartnerControls"/>
    <ds:schemaRef ds:uri="7419484d-ac4d-40b7-8534-13e6aa55e888"/>
  </ds:schemaRefs>
</ds:datastoreItem>
</file>

<file path=customXml/itemProps3.xml><?xml version="1.0" encoding="utf-8"?>
<ds:datastoreItem xmlns:ds="http://schemas.openxmlformats.org/officeDocument/2006/customXml" ds:itemID="{3F60D1C6-50C5-4E5F-B294-B94BD33FC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MAX IV</Template>
  <TotalTime>2037</TotalTime>
  <Words>1238</Words>
  <Application>Microsoft Macintosh PowerPoint</Application>
  <PresentationFormat>Widescreen</PresentationFormat>
  <Paragraphs>183</Paragraphs>
  <Slides>22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Cambria Math</vt:lpstr>
      <vt:lpstr>Courier New</vt:lpstr>
      <vt:lpstr>Maven Pro Medium</vt:lpstr>
      <vt:lpstr>Open Sans</vt:lpstr>
      <vt:lpstr>Open Sans Light</vt:lpstr>
      <vt:lpstr>MAX IV</vt:lpstr>
      <vt:lpstr>PowerPoint Presentation</vt:lpstr>
      <vt:lpstr>PowerPoint Presentation</vt:lpstr>
      <vt:lpstr>General SISO PID Tango Device for Temperature Control for MaxPEEM</vt:lpstr>
      <vt:lpstr>Single-Input Single-Output  PID Controllers</vt:lpstr>
      <vt:lpstr>PID controllers</vt:lpstr>
      <vt:lpstr>Closed Loop Control</vt:lpstr>
      <vt:lpstr>Discrete PID Controllers</vt:lpstr>
      <vt:lpstr>Timed Façade Devices</vt:lpstr>
      <vt:lpstr>FacadeDevices</vt:lpstr>
      <vt:lpstr>FacadeDevices</vt:lpstr>
      <vt:lpstr>SISO PID Tango Device</vt:lpstr>
      <vt:lpstr>SISO PID Device</vt:lpstr>
      <vt:lpstr>Properties</vt:lpstr>
      <vt:lpstr>Attributes</vt:lpstr>
      <vt:lpstr>Commands</vt:lpstr>
      <vt:lpstr>MaxPEEM Temperature Control</vt:lpstr>
      <vt:lpstr>The System</vt:lpstr>
      <vt:lpstr>Tuning Process </vt:lpstr>
      <vt:lpstr>PID parameters</vt:lpstr>
      <vt:lpstr>PowerPoint Presentation</vt:lpstr>
      <vt:lpstr>General SISO PID Tango Devices and Applications</vt:lpstr>
      <vt:lpstr>Conclusions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Carla Takahashi</dc:creator>
  <cp:keywords/>
  <dc:description/>
  <cp:lastModifiedBy>Carla Takahashi</cp:lastModifiedBy>
  <cp:revision>16</cp:revision>
  <dcterms:created xsi:type="dcterms:W3CDTF">2022-06-27T14:02:43Z</dcterms:created>
  <dcterms:modified xsi:type="dcterms:W3CDTF">2022-06-30T06:37:28Z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0x010100083F5DDAFB74574C926A61E89E11744500778D35581C2CD64B92C78E6B5E60A8DC</vt:lpwstr>
  </property>
  <property fmtid="{D5CDD505-2E9C-101B-9397-08002B2CF9AE}" pid="3" name="Tags">
    <vt:lpwstr/>
  </property>
</Properties>
</file>