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2" r:id="rId2"/>
    <p:sldId id="268" r:id="rId3"/>
    <p:sldId id="283" r:id="rId4"/>
    <p:sldId id="284" r:id="rId5"/>
    <p:sldId id="285" r:id="rId6"/>
    <p:sldId id="288" r:id="rId7"/>
    <p:sldId id="280" r:id="rId8"/>
    <p:sldId id="282" r:id="rId9"/>
    <p:sldId id="287" r:id="rId10"/>
    <p:sldId id="286" r:id="rId11"/>
    <p:sldId id="279" r:id="rId1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0929"/>
  </p:normalViewPr>
  <p:slideViewPr>
    <p:cSldViewPr>
      <p:cViewPr varScale="1">
        <p:scale>
          <a:sx n="131" d="100"/>
          <a:sy n="131" d="100"/>
        </p:scale>
        <p:origin x="9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95A5E99-E976-4550-8F80-53CC813F2F5A}">
      <dgm:prSet phldrT="[Text]"/>
      <dgm:spPr>
        <a:solidFill>
          <a:schemeClr val="accent5">
            <a:lumMod val="75000"/>
          </a:schemeClr>
        </a:solidFill>
        <a:ln>
          <a:solidFill>
            <a:schemeClr val="tx2"/>
          </a:solidFill>
        </a:ln>
      </dgm:spPr>
      <dgm:t>
        <a:bodyPr rtlCol="0"/>
        <a:lstStyle/>
        <a:p>
          <a:pPr rtl="0"/>
          <a:r>
            <a:rPr lang="fr-FR" noProof="0" dirty="0" smtClean="0"/>
            <a:t>Library of </a:t>
          </a:r>
          <a:r>
            <a:rPr lang="fr-FR" noProof="0" dirty="0" err="1" smtClean="0"/>
            <a:t>features</a:t>
          </a:r>
          <a:r>
            <a:rPr lang="fr-FR" noProof="0" dirty="0" smtClean="0"/>
            <a:t> </a:t>
          </a:r>
          <a:r>
            <a:rPr lang="fr-FR" b="1" i="1" noProof="0" dirty="0" smtClean="0"/>
            <a:t>param.py</a:t>
          </a:r>
          <a:endParaRPr lang="fr-FR" b="1" i="1" noProof="0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 rtlCol="0"/>
        <a:lstStyle/>
        <a:p>
          <a:pPr rtl="0"/>
          <a:endParaRPr lang="en-US"/>
        </a:p>
      </dgm:t>
    </dgm:pt>
    <dgm:pt modelId="{8877691F-1B60-4485-9174-DDEC7EE68B70}" type="sibTrans" cxnId="{D1A4D8E6-F04E-4AB1-8D0C-63DC7AB1E81F}">
      <dgm:prSet/>
      <dgm:spPr>
        <a:solidFill>
          <a:schemeClr val="accent5">
            <a:lumMod val="90000"/>
            <a:alpha val="90000"/>
          </a:schemeClr>
        </a:solidFill>
      </dgm:spPr>
      <dgm:t>
        <a:bodyPr rtlCol="0"/>
        <a:lstStyle/>
        <a:p>
          <a:pPr rtl="0"/>
          <a:endParaRPr lang="en-US"/>
        </a:p>
      </dgm:t>
    </dgm:pt>
    <dgm:pt modelId="{8EC937D8-BD76-4A12-A3E5-900D5C1E2E05}">
      <dgm:prSet phldrT="[Text]"/>
      <dgm:spPr>
        <a:solidFill>
          <a:schemeClr val="accent5">
            <a:lumMod val="50000"/>
          </a:schemeClr>
        </a:solidFill>
        <a:ln>
          <a:solidFill>
            <a:schemeClr val="accent4"/>
          </a:solidFill>
        </a:ln>
      </dgm:spPr>
      <dgm:t>
        <a:bodyPr rtlCol="0"/>
        <a:lstStyle/>
        <a:p>
          <a:pPr rtl="0"/>
          <a:r>
            <a:rPr lang="fr-FR" noProof="0" dirty="0" smtClean="0"/>
            <a:t>GUI QTW</a:t>
          </a:r>
          <a:endParaRPr lang="fr-FR" noProof="0" dirty="0"/>
        </a:p>
      </dgm:t>
    </dgm:pt>
    <dgm:pt modelId="{8265EE85-9851-494E-A6D3-1CDACE947DF3}" type="parTrans" cxnId="{43DC8383-AEE5-490C-A8E5-1F216F2B8FE6}">
      <dgm:prSet/>
      <dgm:spPr/>
      <dgm:t>
        <a:bodyPr rtlCol="0"/>
        <a:lstStyle/>
        <a:p>
          <a:pPr rtl="0"/>
          <a:endParaRPr lang="en-US"/>
        </a:p>
      </dgm:t>
    </dgm:pt>
    <dgm:pt modelId="{B3EFD4A5-9FA1-4ABE-B722-05162509509B}" type="sibTrans" cxnId="{43DC8383-AEE5-490C-A8E5-1F216F2B8FE6}">
      <dgm:prSet/>
      <dgm:spPr>
        <a:solidFill>
          <a:schemeClr val="accent5">
            <a:lumMod val="75000"/>
            <a:alpha val="90000"/>
          </a:schemeClr>
        </a:solidFill>
      </dgm:spPr>
      <dgm:t>
        <a:bodyPr rtlCol="0"/>
        <a:lstStyle/>
        <a:p>
          <a:pPr rtl="0"/>
          <a:endParaRPr lang="en-US"/>
        </a:p>
      </dgm:t>
    </dgm:pt>
    <dgm:pt modelId="{7133ECF5-4190-4604-AA2F-03C9A0A9210F}">
      <dgm:prSet phldrT="[Text]"/>
      <dgm:spPr>
        <a:solidFill>
          <a:schemeClr val="accent5">
            <a:lumMod val="25000"/>
          </a:schemeClr>
        </a:solidFill>
      </dgm:spPr>
      <dgm:t>
        <a:bodyPr rtlCol="0"/>
        <a:lstStyle/>
        <a:p>
          <a:pPr rtl="0"/>
          <a:r>
            <a:rPr lang="fr-FR" noProof="0" dirty="0" err="1" smtClean="0"/>
            <a:t>DevVimba</a:t>
          </a:r>
          <a:endParaRPr lang="fr-FR" noProof="0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7D1B29D7-21DD-436A-8F7C-E87DE53C1431}" type="parTrans" cxnId="{011A9761-E983-4C7D-AB1D-2038261D8FF8}">
      <dgm:prSet/>
      <dgm:spPr/>
      <dgm:t>
        <a:bodyPr rtlCol="0"/>
        <a:lstStyle/>
        <a:p>
          <a:pPr rtl="0"/>
          <a:endParaRPr lang="en-US"/>
        </a:p>
      </dgm:t>
    </dgm:pt>
    <dgm:pt modelId="{46037378-034A-4662-877A-B53E1DA069A3}" type="sibTrans" cxnId="{011A9761-E983-4C7D-AB1D-2038261D8FF8}">
      <dgm:prSet/>
      <dgm:spPr/>
      <dgm:t>
        <a:bodyPr rtlCol="0"/>
        <a:lstStyle/>
        <a:p>
          <a:pPr rtl="0"/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124EF20B-D98C-45B2-BB13-7B93B5373CEB}" type="pres">
      <dgm:prSet presAssocID="{CD7942A0-B7D2-4B14-8FEA-55FC702F5BE7}" presName="ThreeNodes_1" presStyleLbl="node1" presStyleIdx="0" presStyleCnt="3" custLinFactNeighborX="-6953" custLinFactNeighborY="-92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544AF7-F7B2-4CA5-9251-B4CDB8D06634}" type="pres">
      <dgm:prSet presAssocID="{CD7942A0-B7D2-4B14-8FEA-55FC702F5BE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E92D3F-F0FA-45DD-BB60-4C6FBC6BC016}" type="pres">
      <dgm:prSet presAssocID="{CD7942A0-B7D2-4B14-8FEA-55FC702F5BE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A877D8-99F8-40A0-89E9-59A61C9A70F4}" type="pres">
      <dgm:prSet presAssocID="{CD7942A0-B7D2-4B14-8FEA-55FC702F5BE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643EF2-016C-41F1-8CBC-398422A85727}" type="pres">
      <dgm:prSet presAssocID="{CD7942A0-B7D2-4B14-8FEA-55FC702F5BE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2F6994-DA87-4497-BFC7-DD9D6EC5315F}" type="pres">
      <dgm:prSet presAssocID="{CD7942A0-B7D2-4B14-8FEA-55FC702F5BE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6C48CB-E452-4B79-A9B9-4C9A90B47960}" type="pres">
      <dgm:prSet presAssocID="{CD7942A0-B7D2-4B14-8FEA-55FC702F5BE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31D264E-E285-4E5C-8EB7-762CD501BE72}" type="pres">
      <dgm:prSet presAssocID="{CD7942A0-B7D2-4B14-8FEA-55FC702F5BE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3E7038C-2CC0-496B-88A0-60396CDC31E4}" type="presOf" srcId="{7133ECF5-4190-4604-AA2F-03C9A0A9210F}" destId="{A31D264E-E285-4E5C-8EB7-762CD501BE72}" srcOrd="1" destOrd="0" presId="urn:microsoft.com/office/officeart/2005/8/layout/vProcess5"/>
    <dgm:cxn modelId="{C2D0E194-BD14-4AD2-9E3A-CE984C34B6CD}" type="presOf" srcId="{CD7942A0-B7D2-4B14-8FEA-55FC702F5BE7}" destId="{1D84D8B6-AB32-4491-B5D2-EFE3D7668B88}" srcOrd="0" destOrd="0" presId="urn:microsoft.com/office/officeart/2005/8/layout/vProcess5"/>
    <dgm:cxn modelId="{12FC7FDE-4033-4970-A683-61DE6FA84E89}" type="presOf" srcId="{8877691F-1B60-4485-9174-DDEC7EE68B70}" destId="{9CA877D8-99F8-40A0-89E9-59A61C9A70F4}" srcOrd="0" destOrd="0" presId="urn:microsoft.com/office/officeart/2005/8/layout/vProcess5"/>
    <dgm:cxn modelId="{BB374C9D-646D-46E6-89B4-117F0E21BA34}" type="presOf" srcId="{8EC937D8-BD76-4A12-A3E5-900D5C1E2E05}" destId="{916C48CB-E452-4B79-A9B9-4C9A90B47960}" srcOrd="1" destOrd="0" presId="urn:microsoft.com/office/officeart/2005/8/layout/vProcess5"/>
    <dgm:cxn modelId="{011A9761-E983-4C7D-AB1D-2038261D8FF8}" srcId="{CD7942A0-B7D2-4B14-8FEA-55FC702F5BE7}" destId="{7133ECF5-4190-4604-AA2F-03C9A0A9210F}" srcOrd="2" destOrd="0" parTransId="{7D1B29D7-21DD-436A-8F7C-E87DE53C1431}" sibTransId="{46037378-034A-4662-877A-B53E1DA069A3}"/>
    <dgm:cxn modelId="{7C007CEB-6418-4EA7-9CB6-5B93D0C655E6}" type="presOf" srcId="{095A5E99-E976-4550-8F80-53CC813F2F5A}" destId="{7A2F6994-DA87-4497-BFC7-DD9D6EC5315F}" srcOrd="1" destOrd="0" presId="urn:microsoft.com/office/officeart/2005/8/layout/vProcess5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6CF7D6F9-A5F2-48E3-AF5C-A2074559AE21}" type="presOf" srcId="{B3EFD4A5-9FA1-4ABE-B722-05162509509B}" destId="{62643EF2-016C-41F1-8CBC-398422A85727}" srcOrd="0" destOrd="0" presId="urn:microsoft.com/office/officeart/2005/8/layout/vProcess5"/>
    <dgm:cxn modelId="{5A89A138-BC1A-490F-935E-2EC3F74E8E18}" type="presOf" srcId="{7133ECF5-4190-4604-AA2F-03C9A0A9210F}" destId="{2AE92D3F-F0FA-45DD-BB60-4C6FBC6BC016}" srcOrd="0" destOrd="0" presId="urn:microsoft.com/office/officeart/2005/8/layout/vProcess5"/>
    <dgm:cxn modelId="{8A063A46-8F8D-405A-B2D6-6495FA638F46}" type="presOf" srcId="{8EC937D8-BD76-4A12-A3E5-900D5C1E2E05}" destId="{CA544AF7-F7B2-4CA5-9251-B4CDB8D06634}" srcOrd="0" destOrd="0" presId="urn:microsoft.com/office/officeart/2005/8/layout/vProcess5"/>
    <dgm:cxn modelId="{A071614A-8A85-47B2-A113-0652CAB9B428}" type="presOf" srcId="{095A5E99-E976-4550-8F80-53CC813F2F5A}" destId="{124EF20B-D98C-45B2-BB13-7B93B5373CEB}" srcOrd="0" destOrd="0" presId="urn:microsoft.com/office/officeart/2005/8/layout/vProcess5"/>
    <dgm:cxn modelId="{43DC8383-AEE5-490C-A8E5-1F216F2B8FE6}" srcId="{CD7942A0-B7D2-4B14-8FEA-55FC702F5BE7}" destId="{8EC937D8-BD76-4A12-A3E5-900D5C1E2E05}" srcOrd="1" destOrd="0" parTransId="{8265EE85-9851-494E-A6D3-1CDACE947DF3}" sibTransId="{B3EFD4A5-9FA1-4ABE-B722-05162509509B}"/>
    <dgm:cxn modelId="{768DB908-A4BF-48A6-A740-5DD0CBAFBB11}" type="presParOf" srcId="{1D84D8B6-AB32-4491-B5D2-EFE3D7668B88}" destId="{3E0E8213-E460-4EB7-9A92-C2B1CC553F0D}" srcOrd="0" destOrd="0" presId="urn:microsoft.com/office/officeart/2005/8/layout/vProcess5"/>
    <dgm:cxn modelId="{A8B17D3B-E670-4FE0-A845-244C702B8151}" type="presParOf" srcId="{1D84D8B6-AB32-4491-B5D2-EFE3D7668B88}" destId="{124EF20B-D98C-45B2-BB13-7B93B5373CEB}" srcOrd="1" destOrd="0" presId="urn:microsoft.com/office/officeart/2005/8/layout/vProcess5"/>
    <dgm:cxn modelId="{1E8E2D8B-A980-4080-A16E-1F74528DE4D0}" type="presParOf" srcId="{1D84D8B6-AB32-4491-B5D2-EFE3D7668B88}" destId="{CA544AF7-F7B2-4CA5-9251-B4CDB8D06634}" srcOrd="2" destOrd="0" presId="urn:microsoft.com/office/officeart/2005/8/layout/vProcess5"/>
    <dgm:cxn modelId="{7992440C-9F36-432D-90EE-E2A708CEB38B}" type="presParOf" srcId="{1D84D8B6-AB32-4491-B5D2-EFE3D7668B88}" destId="{2AE92D3F-F0FA-45DD-BB60-4C6FBC6BC016}" srcOrd="3" destOrd="0" presId="urn:microsoft.com/office/officeart/2005/8/layout/vProcess5"/>
    <dgm:cxn modelId="{DBE883B8-7D13-43BA-A456-8DBB93D30C93}" type="presParOf" srcId="{1D84D8B6-AB32-4491-B5D2-EFE3D7668B88}" destId="{9CA877D8-99F8-40A0-89E9-59A61C9A70F4}" srcOrd="4" destOrd="0" presId="urn:microsoft.com/office/officeart/2005/8/layout/vProcess5"/>
    <dgm:cxn modelId="{A3B9E6ED-FFD0-430E-B609-EBE8E75E7C44}" type="presParOf" srcId="{1D84D8B6-AB32-4491-B5D2-EFE3D7668B88}" destId="{62643EF2-016C-41F1-8CBC-398422A85727}" srcOrd="5" destOrd="0" presId="urn:microsoft.com/office/officeart/2005/8/layout/vProcess5"/>
    <dgm:cxn modelId="{278FE748-9C54-4E36-9203-E948DB63C99A}" type="presParOf" srcId="{1D84D8B6-AB32-4491-B5D2-EFE3D7668B88}" destId="{7A2F6994-DA87-4497-BFC7-DD9D6EC5315F}" srcOrd="6" destOrd="0" presId="urn:microsoft.com/office/officeart/2005/8/layout/vProcess5"/>
    <dgm:cxn modelId="{E81279B5-23BF-4F73-A353-8831FC04E9BC}" type="presParOf" srcId="{1D84D8B6-AB32-4491-B5D2-EFE3D7668B88}" destId="{916C48CB-E452-4B79-A9B9-4C9A90B47960}" srcOrd="7" destOrd="0" presId="urn:microsoft.com/office/officeart/2005/8/layout/vProcess5"/>
    <dgm:cxn modelId="{16289EC3-0C51-4B32-B6CC-FE8F7F6F6C76}" type="presParOf" srcId="{1D84D8B6-AB32-4491-B5D2-EFE3D7668B88}" destId="{A31D264E-E285-4E5C-8EB7-762CD501BE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EF20B-D98C-45B2-BB13-7B93B5373CEB}">
      <dsp:nvSpPr>
        <dsp:cNvPr id="0" name=""/>
        <dsp:cNvSpPr/>
      </dsp:nvSpPr>
      <dsp:spPr>
        <a:xfrm>
          <a:off x="0" y="0"/>
          <a:ext cx="2999133" cy="66967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 smtClean="0"/>
            <a:t>Library of </a:t>
          </a:r>
          <a:r>
            <a:rPr lang="fr-FR" sz="1800" kern="1200" noProof="0" dirty="0" err="1" smtClean="0"/>
            <a:t>features</a:t>
          </a:r>
          <a:r>
            <a:rPr lang="fr-FR" sz="1800" kern="1200" noProof="0" dirty="0" smtClean="0"/>
            <a:t> </a:t>
          </a:r>
          <a:r>
            <a:rPr lang="fr-FR" sz="1800" b="1" i="1" kern="1200" noProof="0" dirty="0" smtClean="0"/>
            <a:t>param.py</a:t>
          </a:r>
          <a:endParaRPr lang="fr-FR" sz="1800" b="1" i="1" kern="1200" noProof="0" dirty="0"/>
        </a:p>
      </dsp:txBody>
      <dsp:txXfrm>
        <a:off x="19614" y="19614"/>
        <a:ext cx="2276502" cy="630446"/>
      </dsp:txXfrm>
    </dsp:sp>
    <dsp:sp modelId="{CA544AF7-F7B2-4CA5-9251-B4CDB8D06634}">
      <dsp:nvSpPr>
        <dsp:cNvPr id="0" name=""/>
        <dsp:cNvSpPr/>
      </dsp:nvSpPr>
      <dsp:spPr>
        <a:xfrm>
          <a:off x="264629" y="781286"/>
          <a:ext cx="2999133" cy="6696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solidFill>
            <a:schemeClr val="accent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 smtClean="0"/>
            <a:t>GUI QTW</a:t>
          </a:r>
          <a:endParaRPr lang="fr-FR" sz="1800" kern="1200" noProof="0" dirty="0"/>
        </a:p>
      </dsp:txBody>
      <dsp:txXfrm>
        <a:off x="284243" y="800900"/>
        <a:ext cx="2259987" cy="630446"/>
      </dsp:txXfrm>
    </dsp:sp>
    <dsp:sp modelId="{2AE92D3F-F0FA-45DD-BB60-4C6FBC6BC016}">
      <dsp:nvSpPr>
        <dsp:cNvPr id="0" name=""/>
        <dsp:cNvSpPr/>
      </dsp:nvSpPr>
      <dsp:spPr>
        <a:xfrm>
          <a:off x="529258" y="1562573"/>
          <a:ext cx="2999133" cy="669674"/>
        </a:xfrm>
        <a:prstGeom prst="roundRect">
          <a:avLst>
            <a:gd name="adj" fmla="val 10000"/>
          </a:avLst>
        </a:prstGeom>
        <a:solidFill>
          <a:schemeClr val="accent5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 err="1" smtClean="0"/>
            <a:t>DevVimba</a:t>
          </a:r>
          <a:endParaRPr lang="fr-FR" sz="1800" kern="1200" noProof="0" dirty="0"/>
        </a:p>
      </dsp:txBody>
      <dsp:txXfrm>
        <a:off x="548872" y="1582187"/>
        <a:ext cx="2259987" cy="630446"/>
      </dsp:txXfrm>
    </dsp:sp>
    <dsp:sp modelId="{9CA877D8-99F8-40A0-89E9-59A61C9A70F4}">
      <dsp:nvSpPr>
        <dsp:cNvPr id="0" name=""/>
        <dsp:cNvSpPr/>
      </dsp:nvSpPr>
      <dsp:spPr>
        <a:xfrm>
          <a:off x="2563844" y="507836"/>
          <a:ext cx="435288" cy="4352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9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661784" y="507836"/>
        <a:ext cx="239408" cy="327554"/>
      </dsp:txXfrm>
    </dsp:sp>
    <dsp:sp modelId="{62643EF2-016C-41F1-8CBC-398422A85727}">
      <dsp:nvSpPr>
        <dsp:cNvPr id="0" name=""/>
        <dsp:cNvSpPr/>
      </dsp:nvSpPr>
      <dsp:spPr>
        <a:xfrm>
          <a:off x="2828474" y="1284658"/>
          <a:ext cx="435288" cy="4352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75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926414" y="1284658"/>
        <a:ext cx="239408" cy="327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14E83-5F05-42A2-8DB0-89EC11D4690A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8D794-6AEA-4284-B601-E115AEDD81B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923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9C763CA-3E96-43F6-9A0F-41A3F7CA81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4778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 txBox="1">
            <a:spLocks noGrp="1"/>
          </p:cNvSpPr>
          <p:nvPr/>
        </p:nvSpPr>
        <p:spPr bwMode="auto">
          <a:xfrm>
            <a:off x="6948488" y="5988050"/>
            <a:ext cx="1581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bg1"/>
                </a:solidFill>
                <a:latin typeface="Calibri" charset="0"/>
                <a:ea typeface="Geneva" charset="-128"/>
                <a:cs typeface="+mn-cs"/>
              </a:rPr>
              <a:t>19/02/2013</a:t>
            </a:r>
          </a:p>
        </p:txBody>
      </p:sp>
    </p:spTree>
    <p:extLst>
      <p:ext uri="{BB962C8B-B14F-4D97-AF65-F5344CB8AC3E}">
        <p14:creationId xmlns:p14="http://schemas.microsoft.com/office/powerpoint/2010/main" val="128417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323528" y="1268760"/>
            <a:ext cx="8229600" cy="4464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4400" kern="0" dirty="0">
                <a:solidFill>
                  <a:schemeClr val="tx2"/>
                </a:solidFill>
                <a:latin typeface="Calibri" charset="0"/>
                <a:ea typeface="+mj-ea"/>
                <a:cs typeface="+mj-cs"/>
              </a:rPr>
              <a:t>nom de l’auteur</a:t>
            </a:r>
          </a:p>
          <a:p>
            <a:pPr algn="ctr" eaLnBrk="0" hangingPunct="0">
              <a:defRPr/>
            </a:pPr>
            <a:endParaRPr lang="fr-FR" sz="4400" kern="0" dirty="0">
              <a:solidFill>
                <a:schemeClr val="tx2"/>
              </a:solidFill>
              <a:latin typeface="Calibri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fr-FR" sz="3200" kern="0" dirty="0">
                <a:solidFill>
                  <a:schemeClr val="tx2"/>
                </a:solidFill>
                <a:latin typeface="Calibri" charset="0"/>
                <a:ea typeface="+mj-ea"/>
                <a:cs typeface="+mj-cs"/>
              </a:rPr>
              <a:t>nom des co-auteurs</a:t>
            </a:r>
            <a:endParaRPr lang="fr-FR" sz="4400" kern="0" dirty="0">
              <a:solidFill>
                <a:schemeClr val="tx2"/>
              </a:solidFill>
              <a:latin typeface="Calibri" charset="0"/>
              <a:ea typeface="+mj-ea"/>
              <a:cs typeface="+mj-cs"/>
            </a:endParaRPr>
          </a:p>
        </p:txBody>
      </p:sp>
      <p:sp>
        <p:nvSpPr>
          <p:cNvPr id="3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Maguette SOW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9075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'un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457200" y="26670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4400" kern="0" dirty="0">
                <a:solidFill>
                  <a:schemeClr val="tx2"/>
                </a:solidFill>
                <a:latin typeface="Calibri" charset="0"/>
                <a:ea typeface="+mj-ea"/>
                <a:cs typeface="+mj-cs"/>
              </a:rPr>
              <a:t>Titre de chapitre</a:t>
            </a:r>
          </a:p>
        </p:txBody>
      </p:sp>
      <p:sp>
        <p:nvSpPr>
          <p:cNvPr id="3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Maguette SOW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7453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130622"/>
            <a:ext cx="6635080" cy="562074"/>
          </a:xfrm>
          <a:prstGeom prst="rect">
            <a:avLst/>
          </a:prstGeom>
        </p:spPr>
        <p:txBody>
          <a:bodyPr vert="horz"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buFont typeface="Calibri" pitchFamily="34" charset="0"/>
              <a:buChar char="–"/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 bwMode="auto">
          <a:xfrm>
            <a:off x="323528" y="836712"/>
            <a:ext cx="84249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Maguette SOW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6862808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buFont typeface="Calibri" pitchFamily="34" charset="0"/>
              <a:buChar char="–"/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 marL="1371600" indent="-457200">
              <a:buFont typeface="Calibri" pitchFamily="34" charset="0"/>
              <a:buChar char="–"/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051720" y="130622"/>
            <a:ext cx="6635080" cy="562074"/>
          </a:xfrm>
          <a:prstGeom prst="rect">
            <a:avLst/>
          </a:prstGeom>
        </p:spPr>
        <p:txBody>
          <a:bodyPr vert="horz"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323528" y="836712"/>
            <a:ext cx="84249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Maguette SOW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51344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762099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buFont typeface="Calibri" pitchFamily="34" charset="0"/>
              <a:buChar char="–"/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762099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buFont typeface="Calibri" pitchFamily="34" charset="0"/>
              <a:buChar char="–"/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051720" y="130622"/>
            <a:ext cx="6635080" cy="562074"/>
          </a:xfrm>
          <a:prstGeom prst="rect">
            <a:avLst/>
          </a:prstGeom>
        </p:spPr>
        <p:txBody>
          <a:bodyPr vert="horz"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8" name="Connecteur droit 7"/>
          <p:cNvCxnSpPr/>
          <p:nvPr userDrawn="1"/>
        </p:nvCxnSpPr>
        <p:spPr bwMode="auto">
          <a:xfrm>
            <a:off x="323528" y="836712"/>
            <a:ext cx="84249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</a:t>
            </a:r>
            <a:r>
              <a:rPr lang="en-GB" sz="1000" b="1" dirty="0" err="1" smtClean="0"/>
              <a:t>MaguetteSOW</a:t>
            </a:r>
            <a:r>
              <a:rPr lang="en-GB" sz="1000" b="1" dirty="0" smtClean="0"/>
              <a:t>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9732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051050" y="130175"/>
            <a:ext cx="6635750" cy="56197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libri" pitchFamily="34" charset="0"/>
              </a:defRPr>
            </a:lvl1pPr>
          </a:lstStyle>
          <a:p>
            <a:pPr algn="ctr" eaLnBrk="0" hangingPunct="0">
              <a:defRPr/>
            </a:pPr>
            <a:r>
              <a:rPr lang="fr-FR" kern="0" smtClean="0">
                <a:solidFill>
                  <a:schemeClr val="tx2"/>
                </a:solidFill>
                <a:ea typeface="+mj-ea"/>
                <a:cs typeface="+mj-cs"/>
              </a:rPr>
              <a:t>Cliquez et modifiez le titre</a:t>
            </a:r>
            <a:endParaRPr lang="fr-FR" kern="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764703"/>
            <a:ext cx="5486400" cy="39628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323528" y="836712"/>
            <a:ext cx="84249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Maguette SOW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45527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/>
          </p:cNvSpPr>
          <p:nvPr/>
        </p:nvSpPr>
        <p:spPr bwMode="auto">
          <a:xfrm>
            <a:off x="381000" y="762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sz="4400" dirty="0">
                <a:solidFill>
                  <a:schemeClr val="tx2"/>
                </a:solidFill>
                <a:latin typeface="Calibri" charset="0"/>
                <a:ea typeface="Geneva" charset="-128"/>
                <a:cs typeface="+mn-cs"/>
              </a:rPr>
              <a:t>Remerciements</a:t>
            </a:r>
            <a:endParaRPr lang="fr-FR" sz="4400" dirty="0">
              <a:solidFill>
                <a:schemeClr val="tx2"/>
              </a:solidFill>
              <a:latin typeface="Arial" charset="0"/>
              <a:ea typeface="Geneva" charset="-128"/>
              <a:cs typeface="+mn-cs"/>
            </a:endParaRP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1835696" y="2996952"/>
            <a:ext cx="5525135" cy="719455"/>
            <a:chOff x="0" y="0"/>
            <a:chExt cx="5525135" cy="719455"/>
          </a:xfrm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150" y="50800"/>
              <a:ext cx="768350" cy="625475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00" y="44450"/>
              <a:ext cx="1219835" cy="636905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500"/>
              <a:ext cx="1130300" cy="593725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100" y="0"/>
              <a:ext cx="524510" cy="719455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25400"/>
              <a:ext cx="673735" cy="673735"/>
            </a:xfrm>
            <a:prstGeom prst="rect">
              <a:avLst/>
            </a:prstGeom>
          </p:spPr>
        </p:pic>
      </p:grpSp>
      <p:sp>
        <p:nvSpPr>
          <p:cNvPr id="9" name="Espace réservé de la date 3"/>
          <p:cNvSpPr txBox="1">
            <a:spLocks noGrp="1"/>
          </p:cNvSpPr>
          <p:nvPr userDrawn="1"/>
        </p:nvSpPr>
        <p:spPr bwMode="auto">
          <a:xfrm>
            <a:off x="-26842" y="6560979"/>
            <a:ext cx="76334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1000" b="1" dirty="0" smtClean="0"/>
              <a:t>DEVICE SERVER FOR THE USE OF PROSILICA CAMERAS | Maguette</a:t>
            </a:r>
            <a:r>
              <a:rPr lang="en-GB" sz="1000" b="1" baseline="0" dirty="0" smtClean="0"/>
              <a:t> </a:t>
            </a:r>
            <a:r>
              <a:rPr lang="en-GB" sz="1000" b="1" dirty="0" smtClean="0"/>
              <a:t>SOW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962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8596313" y="6470650"/>
            <a:ext cx="584200" cy="28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50000"/>
              </a:spcBef>
            </a:pPr>
            <a:fld id="{5A3941B2-335B-4E52-9DD4-8AFDB1F2D8E3}" type="slidenum">
              <a:rPr lang="fr-FR" altLang="fr-FR"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50000"/>
                </a:spcBef>
              </a:pPr>
              <a:t>‹N°›</a:t>
            </a:fld>
            <a:endParaRPr lang="fr-FR" altLang="fr-FR" sz="16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80120" cy="5688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44431" y="33759"/>
            <a:ext cx="1970944" cy="716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2" r:id="rId4"/>
    <p:sldLayoutId id="2147483693" r:id="rId5"/>
    <p:sldLayoutId id="2147483694" r:id="rId6"/>
    <p:sldLayoutId id="2147483698" r:id="rId7"/>
    <p:sldLayoutId id="2147483699" r:id="rId8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charset="0"/>
          <a:cs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uli.ip-paris.fr/en" TargetMode="External"/><Relationship Id="rId2" Type="http://schemas.openxmlformats.org/officeDocument/2006/relationships/hyperlink" Target="https://my.matterport.com/show/?m=WzYCqomWH4o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hyperlink" Target="https://apollonlaserfacility.cnrs.fr/en/hom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https://github.com/alliedvision/VimbaPython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ndico.tango-controls.org/event/51/images/63-TangoL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152"/>
            <a:ext cx="2520280" cy="131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515" y="1412776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  <a:latin typeface="Copperplate Gothic Bold" panose="020E0705020206020404" pitchFamily="34" charset="0"/>
                <a:ea typeface="Geneva" charset="-128"/>
              </a:rPr>
              <a:t>DEVICE SERVER FOR THE USE OF PROSILICA CAMERAS</a:t>
            </a:r>
            <a:endParaRPr lang="fr-FR" sz="4400" b="1" dirty="0">
              <a:solidFill>
                <a:schemeClr val="tx2"/>
              </a:solidFill>
              <a:latin typeface="Copperplate Gothic Bold" panose="020E0705020206020404" pitchFamily="34" charset="0"/>
              <a:ea typeface="Geneva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5736" y="39330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alpha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Maguette SOW | C2S UNIT</a:t>
            </a:r>
            <a:endParaRPr lang="fr-FR" sz="2800" b="1" dirty="0">
              <a:solidFill>
                <a:schemeClr val="tx2">
                  <a:alpha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635080" cy="562074"/>
          </a:xfrm>
        </p:spPr>
        <p:txBody>
          <a:bodyPr/>
          <a:lstStyle/>
          <a:p>
            <a:r>
              <a:rPr lang="fr-FR" b="1" dirty="0" smtClean="0"/>
              <a:t>RESULTS</a:t>
            </a:r>
            <a:endParaRPr lang="en-GB" b="1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09" t="15609"/>
          <a:stretch/>
        </p:blipFill>
        <p:spPr>
          <a:xfrm>
            <a:off x="323528" y="908722"/>
            <a:ext cx="4248472" cy="55446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9" y="908721"/>
            <a:ext cx="4176464" cy="55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0" y="3861048"/>
            <a:ext cx="4439683" cy="235473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38600" cy="357224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99592" y="116632"/>
            <a:ext cx="6635080" cy="562074"/>
          </a:xfrm>
        </p:spPr>
        <p:txBody>
          <a:bodyPr/>
          <a:lstStyle/>
          <a:p>
            <a:r>
              <a:rPr lang="fr-FR" b="1" dirty="0" smtClean="0"/>
              <a:t>EXISTING GUI EXAMPLES</a:t>
            </a:r>
            <a:endParaRPr lang="en-GB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1" y="1124744"/>
            <a:ext cx="4439683" cy="25134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04048" y="5301208"/>
            <a:ext cx="403103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i="1" kern="0" dirty="0" smtClean="0">
                <a:solidFill>
                  <a:schemeClr val="accent6">
                    <a:lumMod val="50000"/>
                  </a:schemeClr>
                </a:solidFill>
              </a:rPr>
              <a:t>Thanks for your attention !</a:t>
            </a:r>
            <a:endParaRPr lang="en-GB" i="1" kern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 bwMode="auto">
          <a:xfrm>
            <a:off x="1254125" y="116632"/>
            <a:ext cx="663575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b="1" smtClean="0"/>
              <a:t>Overview</a:t>
            </a:r>
            <a:endParaRPr lang="fr-FR" altLang="fr-FR" b="1" dirty="0" smtClean="0"/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200" y="981075"/>
            <a:ext cx="8229600" cy="5145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fr-FR" altLang="fr-FR" b="1" dirty="0" smtClean="0">
                <a:solidFill>
                  <a:schemeClr val="tx2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fr-FR" altLang="fr-FR" b="1" dirty="0" err="1" smtClean="0">
                <a:solidFill>
                  <a:schemeClr val="tx2"/>
                </a:solidFill>
              </a:rPr>
              <a:t>Presentation</a:t>
            </a:r>
            <a:r>
              <a:rPr lang="fr-FR" altLang="fr-FR" b="1" dirty="0" smtClean="0">
                <a:solidFill>
                  <a:schemeClr val="tx2"/>
                </a:solidFill>
              </a:rPr>
              <a:t> of Apollon</a:t>
            </a:r>
          </a:p>
          <a:p>
            <a:pPr>
              <a:lnSpc>
                <a:spcPct val="150000"/>
              </a:lnSpc>
            </a:pPr>
            <a:r>
              <a:rPr lang="fr-FR" altLang="fr-FR" b="1" dirty="0" err="1">
                <a:solidFill>
                  <a:schemeClr val="tx2"/>
                </a:solidFill>
              </a:rPr>
              <a:t>P</a:t>
            </a:r>
            <a:r>
              <a:rPr lang="fr-FR" altLang="fr-FR" b="1" dirty="0" err="1" smtClean="0">
                <a:solidFill>
                  <a:schemeClr val="tx2"/>
                </a:solidFill>
              </a:rPr>
              <a:t>rosilica</a:t>
            </a:r>
            <a:r>
              <a:rPr lang="fr-FR" altLang="fr-FR" b="1" dirty="0" smtClean="0">
                <a:solidFill>
                  <a:schemeClr val="tx2"/>
                </a:solidFill>
              </a:rPr>
              <a:t> cameras and </a:t>
            </a:r>
            <a:r>
              <a:rPr lang="fr-FR" altLang="fr-FR" b="1" dirty="0" err="1" smtClean="0">
                <a:solidFill>
                  <a:schemeClr val="tx2"/>
                </a:solidFill>
              </a:rPr>
              <a:t>Vimba</a:t>
            </a:r>
            <a:r>
              <a:rPr lang="fr-FR" altLang="fr-FR" b="1" dirty="0" smtClean="0">
                <a:solidFill>
                  <a:schemeClr val="tx2"/>
                </a:solidFill>
              </a:rPr>
              <a:t> API</a:t>
            </a:r>
          </a:p>
          <a:p>
            <a:pPr>
              <a:lnSpc>
                <a:spcPct val="150000"/>
              </a:lnSpc>
            </a:pPr>
            <a:r>
              <a:rPr lang="fr-FR" b="1" dirty="0" err="1" smtClean="0"/>
              <a:t>DevVimba</a:t>
            </a:r>
            <a:r>
              <a:rPr lang="fr-FR" b="1" dirty="0" smtClean="0"/>
              <a:t> </a:t>
            </a:r>
            <a:r>
              <a:rPr lang="fr-FR" b="1" dirty="0" err="1"/>
              <a:t>Device</a:t>
            </a:r>
            <a:r>
              <a:rPr lang="fr-FR" b="1" dirty="0"/>
              <a:t> </a:t>
            </a:r>
            <a:r>
              <a:rPr lang="fr-FR" b="1" dirty="0" smtClean="0"/>
              <a:t>Server</a:t>
            </a:r>
            <a:endParaRPr lang="fr-FR" altLang="fr-FR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fr-FR" altLang="fr-FR" b="1" dirty="0" smtClean="0">
                <a:solidFill>
                  <a:schemeClr val="tx2"/>
                </a:solidFill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35080" cy="562074"/>
          </a:xfrm>
        </p:spPr>
        <p:txBody>
          <a:bodyPr/>
          <a:lstStyle/>
          <a:p>
            <a:r>
              <a:rPr lang="fr-FR" b="1" dirty="0" smtClean="0"/>
              <a:t>Introduction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397" y="1430099"/>
            <a:ext cx="8482239" cy="2304256"/>
          </a:xfrm>
        </p:spPr>
        <p:txBody>
          <a:bodyPr/>
          <a:lstStyle/>
          <a:p>
            <a:r>
              <a:rPr lang="fr-FR" sz="2000" b="1" dirty="0" err="1" smtClean="0"/>
              <a:t>Apprenticeship</a:t>
            </a:r>
            <a:r>
              <a:rPr lang="fr-FR" sz="2000" dirty="0" smtClean="0"/>
              <a:t>: </a:t>
            </a:r>
            <a:r>
              <a:rPr lang="fr-FR" sz="2000" dirty="0" err="1" smtClean="0"/>
              <a:t>student</a:t>
            </a:r>
            <a:r>
              <a:rPr lang="fr-FR" sz="2000" dirty="0" smtClean="0"/>
              <a:t> at </a:t>
            </a:r>
            <a:r>
              <a:rPr lang="fr-FR" sz="2000" dirty="0"/>
              <a:t>P</a:t>
            </a:r>
            <a:r>
              <a:rPr lang="fr-FR" sz="2000" dirty="0" smtClean="0"/>
              <a:t>olytech Sorbonne </a:t>
            </a:r>
            <a:r>
              <a:rPr lang="fr-FR" sz="2000" dirty="0" err="1" smtClean="0"/>
              <a:t>while</a:t>
            </a:r>
            <a:r>
              <a:rPr lang="fr-FR" sz="2000" dirty="0" smtClean="0"/>
              <a:t> </a:t>
            </a:r>
            <a:r>
              <a:rPr lang="fr-FR" sz="2000" dirty="0" err="1" smtClean="0"/>
              <a:t>working</a:t>
            </a:r>
            <a:r>
              <a:rPr lang="fr-FR" sz="2000" dirty="0" smtClean="0"/>
              <a:t> at LULI (C2S unit</a:t>
            </a:r>
            <a:r>
              <a:rPr lang="fr-FR" sz="2000" dirty="0" smtClean="0"/>
              <a:t>)</a:t>
            </a:r>
            <a:endParaRPr lang="fr-FR" sz="2000" dirty="0" smtClean="0"/>
          </a:p>
          <a:p>
            <a:r>
              <a:rPr lang="en-GB" sz="2000" b="1" dirty="0" smtClean="0"/>
              <a:t>Speciality</a:t>
            </a:r>
            <a:r>
              <a:rPr lang="en-GB" sz="2000" dirty="0"/>
              <a:t>: Electronics and Industrial </a:t>
            </a:r>
            <a:r>
              <a:rPr lang="en-GB" sz="2000" dirty="0" smtClean="0"/>
              <a:t>Computing</a:t>
            </a:r>
            <a:endParaRPr lang="en-GB" sz="2000" dirty="0" smtClean="0"/>
          </a:p>
          <a:p>
            <a:r>
              <a:rPr lang="fr-FR" sz="2000" b="1" dirty="0" err="1" smtClean="0"/>
              <a:t>Beginner</a:t>
            </a:r>
            <a:r>
              <a:rPr lang="fr-FR" sz="2000" dirty="0" smtClean="0"/>
              <a:t> in Tango</a:t>
            </a:r>
          </a:p>
          <a:p>
            <a:r>
              <a:rPr lang="fr-FR" sz="2000" b="1" dirty="0" smtClean="0"/>
              <a:t>First </a:t>
            </a:r>
            <a:r>
              <a:rPr lang="fr-FR" sz="2000" b="1" dirty="0" err="1" smtClean="0"/>
              <a:t>project</a:t>
            </a:r>
            <a:r>
              <a:rPr lang="fr-FR" sz="2000" dirty="0" smtClean="0"/>
              <a:t>: </a:t>
            </a:r>
            <a:r>
              <a:rPr lang="fr-FR" sz="2000" dirty="0" err="1" smtClean="0"/>
              <a:t>DevVimba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29616"/>
            <a:ext cx="2651191" cy="16790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7072"/>
            <a:ext cx="2693101" cy="15841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113076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6635080" cy="562074"/>
          </a:xfrm>
        </p:spPr>
        <p:txBody>
          <a:bodyPr/>
          <a:lstStyle/>
          <a:p>
            <a:r>
              <a:rPr lang="fr-FR" b="1" dirty="0" smtClean="0"/>
              <a:t>Few </a:t>
            </a:r>
            <a:r>
              <a:rPr lang="fr-FR" b="1" dirty="0" err="1" smtClean="0"/>
              <a:t>words</a:t>
            </a:r>
            <a:r>
              <a:rPr lang="fr-FR" b="1" dirty="0" smtClean="0"/>
              <a:t> about Apollon </a:t>
            </a:r>
            <a:endParaRPr lang="en-GB" b="1" dirty="0"/>
          </a:p>
        </p:txBody>
      </p:sp>
      <p:sp>
        <p:nvSpPr>
          <p:cNvPr id="4" name="Espace réservé du contenu 8"/>
          <p:cNvSpPr>
            <a:spLocks noGrp="1"/>
          </p:cNvSpPr>
          <p:nvPr>
            <p:ph idx="1"/>
          </p:nvPr>
        </p:nvSpPr>
        <p:spPr bwMode="auto">
          <a:xfrm>
            <a:off x="4427984" y="1281270"/>
            <a:ext cx="4608512" cy="48840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fr-FR" sz="1600" dirty="0" smtClean="0"/>
              <a:t>Located close to Soleil synchrotron (Fr)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One of the two LULI facilities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PW class laser 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2 target areas : </a:t>
            </a:r>
          </a:p>
          <a:p>
            <a:pPr lvl="1">
              <a:lnSpc>
                <a:spcPct val="150000"/>
              </a:lnSpc>
            </a:pPr>
            <a:r>
              <a:rPr lang="en-US" altLang="fr-FR" sz="1200" dirty="0" smtClean="0"/>
              <a:t>Short Focal Area</a:t>
            </a:r>
          </a:p>
          <a:p>
            <a:pPr lvl="1">
              <a:lnSpc>
                <a:spcPct val="150000"/>
              </a:lnSpc>
            </a:pPr>
            <a:r>
              <a:rPr lang="en-US" altLang="fr-FR" sz="1200" dirty="0" smtClean="0"/>
              <a:t>Long Focal Area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High intensity plasma physics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Experimental campaigns since end of 2020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Controlled with Tango system</a:t>
            </a:r>
          </a:p>
          <a:p>
            <a:pPr>
              <a:lnSpc>
                <a:spcPct val="150000"/>
              </a:lnSpc>
            </a:pPr>
            <a:r>
              <a:rPr lang="en-US" altLang="fr-FR" sz="1600" dirty="0" smtClean="0"/>
              <a:t>Virtual Visit of </a:t>
            </a:r>
            <a:r>
              <a:rPr lang="en-US" altLang="fr-FR" sz="1600" dirty="0" err="1" smtClean="0"/>
              <a:t>Apollon</a:t>
            </a:r>
            <a:r>
              <a:rPr lang="en-US" altLang="fr-FR" sz="1600" dirty="0" smtClean="0"/>
              <a:t>: </a:t>
            </a:r>
            <a:r>
              <a:rPr lang="en-GB" sz="1400" dirty="0" smtClean="0">
                <a:hlinkClick r:id="rId2"/>
              </a:rPr>
              <a:t>IR-</a:t>
            </a:r>
            <a:r>
              <a:rPr lang="en-GB" sz="1400" dirty="0" err="1" smtClean="0">
                <a:hlinkClick r:id="rId2"/>
              </a:rPr>
              <a:t>Apollon</a:t>
            </a:r>
            <a:r>
              <a:rPr lang="en-GB" sz="1400" dirty="0" smtClean="0">
                <a:hlinkClick r:id="rId2"/>
              </a:rPr>
              <a:t> (matterport.com</a:t>
            </a:r>
            <a:r>
              <a:rPr lang="en-GB" sz="1400" dirty="0">
                <a:hlinkClick r:id="rId2"/>
              </a:rPr>
              <a:t>)</a:t>
            </a:r>
            <a:endParaRPr lang="en-US" altLang="fr-FR" sz="1400" dirty="0" smtClean="0"/>
          </a:p>
          <a:p>
            <a:pPr>
              <a:lnSpc>
                <a:spcPct val="150000"/>
              </a:lnSpc>
            </a:pPr>
            <a:r>
              <a:rPr lang="en-US" altLang="fr-FR" sz="1400" dirty="0">
                <a:hlinkClick r:id="rId3"/>
              </a:rPr>
              <a:t>https://</a:t>
            </a:r>
            <a:r>
              <a:rPr lang="en-US" altLang="fr-FR" sz="1400" dirty="0" smtClean="0">
                <a:hlinkClick r:id="rId3"/>
              </a:rPr>
              <a:t>luli.ip-paris.fr/en</a:t>
            </a:r>
            <a:endParaRPr lang="en-US" altLang="fr-FR" sz="1400" dirty="0" smtClean="0"/>
          </a:p>
          <a:p>
            <a:pPr>
              <a:lnSpc>
                <a:spcPct val="150000"/>
              </a:lnSpc>
            </a:pPr>
            <a:r>
              <a:rPr lang="en-US" altLang="fr-FR" sz="1400" dirty="0">
                <a:hlinkClick r:id="rId4"/>
              </a:rPr>
              <a:t>https://apollonlaserfacility.cnrs.fr/en/home</a:t>
            </a:r>
            <a:r>
              <a:rPr lang="en-US" altLang="fr-FR" sz="1400" dirty="0" smtClean="0">
                <a:hlinkClick r:id="rId4"/>
              </a:rPr>
              <a:t>/</a:t>
            </a:r>
            <a:endParaRPr lang="en-US" altLang="fr-FR" sz="1400" dirty="0" smtClean="0"/>
          </a:p>
        </p:txBody>
      </p:sp>
      <p:pic>
        <p:nvPicPr>
          <p:cNvPr id="5" name="Espace réservé du contenu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68760"/>
            <a:ext cx="40386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23565"/>
            <a:ext cx="6635080" cy="562074"/>
          </a:xfrm>
        </p:spPr>
        <p:txBody>
          <a:bodyPr/>
          <a:lstStyle/>
          <a:p>
            <a:r>
              <a:rPr lang="fr-FR" b="1" dirty="0"/>
              <a:t>Few </a:t>
            </a:r>
            <a:r>
              <a:rPr lang="fr-FR" b="1" dirty="0" err="1"/>
              <a:t>words</a:t>
            </a:r>
            <a:r>
              <a:rPr lang="fr-FR" b="1" dirty="0"/>
              <a:t> about Apollon </a:t>
            </a:r>
            <a:endParaRPr lang="en-GB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76355"/>
            <a:ext cx="4096456" cy="2304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80728"/>
            <a:ext cx="3342999" cy="23042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03648" y="3272296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 control room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3938687"/>
            <a:ext cx="3413589" cy="22322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88306" y="6145559"/>
            <a:ext cx="3094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Compression and beam switchyard area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915593"/>
            <a:ext cx="3398341" cy="232378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72372" y="3300039"/>
            <a:ext cx="4551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Experimental space of the 1PW beam in the Long Focal Area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73482" y="6239375"/>
            <a:ext cx="1827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 focal target area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CHARACTERISTICS OF THE PROSILICA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High performance camera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Validated in vacuum vessel in LULI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/>
              <a:t>Harsh </a:t>
            </a:r>
            <a:r>
              <a:rPr lang="en-GB" sz="1400" dirty="0"/>
              <a:t>industrial environments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/>
              <a:t>Extreme </a:t>
            </a:r>
            <a:r>
              <a:rPr lang="en-GB" sz="1400" dirty="0"/>
              <a:t>temperatures from -20°C to +</a:t>
            </a:r>
            <a:r>
              <a:rPr lang="en-GB" sz="1400" dirty="0" smtClean="0"/>
              <a:t>65°C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b="1" dirty="0" smtClean="0">
                <a:solidFill>
                  <a:schemeClr val="accent6"/>
                </a:solidFill>
              </a:rPr>
              <a:t>THE VIMBA API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 err="1" smtClean="0">
                <a:hlinkClick r:id="rId2"/>
              </a:rPr>
              <a:t>alliedvision</a:t>
            </a:r>
            <a:r>
              <a:rPr lang="en-GB" sz="1400" dirty="0" smtClean="0">
                <a:hlinkClick r:id="rId2"/>
              </a:rPr>
              <a:t>/</a:t>
            </a:r>
            <a:r>
              <a:rPr lang="en-GB" sz="1400" dirty="0" err="1" smtClean="0">
                <a:hlinkClick r:id="rId2"/>
              </a:rPr>
              <a:t>VimbaPython</a:t>
            </a:r>
            <a:r>
              <a:rPr lang="en-GB" sz="1400" dirty="0" smtClean="0">
                <a:hlinkClick r:id="rId2"/>
              </a:rPr>
              <a:t>: Allied Vision Vimba Python API (github.com)</a:t>
            </a:r>
            <a:endParaRPr lang="en-GB" sz="1400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99592" y="126967"/>
            <a:ext cx="6635080" cy="562074"/>
          </a:xfrm>
        </p:spPr>
        <p:txBody>
          <a:bodyPr/>
          <a:lstStyle/>
          <a:p>
            <a:r>
              <a:rPr lang="fr-FR" b="1" dirty="0" err="1"/>
              <a:t>P</a:t>
            </a:r>
            <a:r>
              <a:rPr lang="fr-FR" b="1" dirty="0" err="1" smtClean="0"/>
              <a:t>rosilica</a:t>
            </a:r>
            <a:r>
              <a:rPr lang="fr-FR" b="1" dirty="0" smtClean="0"/>
              <a:t> cameras &amp; </a:t>
            </a:r>
            <a:r>
              <a:rPr lang="fr-FR" b="1" dirty="0" err="1" smtClean="0"/>
              <a:t>Vimba</a:t>
            </a:r>
            <a:r>
              <a:rPr lang="fr-FR" b="1" dirty="0" smtClean="0"/>
              <a:t> API</a:t>
            </a:r>
            <a:endParaRPr lang="en-GB" b="1" dirty="0"/>
          </a:p>
        </p:txBody>
      </p:sp>
      <p:sp>
        <p:nvSpPr>
          <p:cNvPr id="6" name="Rectangle 5"/>
          <p:cNvSpPr/>
          <p:nvPr/>
        </p:nvSpPr>
        <p:spPr>
          <a:xfrm>
            <a:off x="442655" y="5901944"/>
            <a:ext cx="4152734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200" i="1" dirty="0" smtClean="0"/>
              <a:t>Cameras </a:t>
            </a:r>
            <a:r>
              <a:rPr lang="fr-FR" sz="1200" i="1" dirty="0" err="1" smtClean="0"/>
              <a:t>prosilica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already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installed</a:t>
            </a:r>
            <a:r>
              <a:rPr lang="fr-FR" sz="1200" i="1" dirty="0" smtClean="0"/>
              <a:t> in a vacuum </a:t>
            </a:r>
            <a:r>
              <a:rPr lang="fr-FR" sz="1200" i="1" dirty="0" err="1" smtClean="0"/>
              <a:t>chamber</a:t>
            </a:r>
            <a:endParaRPr lang="en-GB" sz="1200" i="1" dirty="0"/>
          </a:p>
        </p:txBody>
      </p:sp>
      <p:pic>
        <p:nvPicPr>
          <p:cNvPr id="7" name="Espace réservé du contenu 3" descr="Prosilica GT 129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0482"/>
            <a:ext cx="3051660" cy="9965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5894511" y="4137203"/>
            <a:ext cx="1705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prosilica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GT1290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24879" y="5785261"/>
            <a:ext cx="104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Python v3.8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33330" y="5785260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OS used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70683" y="5785259"/>
            <a:ext cx="1123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Distribution 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4" descr="Acheter Windows 10 Home / Pro keys et télécharger immédiatement - mykey  Softw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36" y="4616919"/>
            <a:ext cx="1168342" cy="11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710" y="4788859"/>
            <a:ext cx="1648926" cy="8244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147" y="4753704"/>
            <a:ext cx="969393" cy="96939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850" y="2285697"/>
            <a:ext cx="1446835" cy="6028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75" y="3415958"/>
            <a:ext cx="2843808" cy="213285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r="21982"/>
          <a:stretch/>
        </p:blipFill>
        <p:spPr>
          <a:xfrm>
            <a:off x="2666806" y="3060482"/>
            <a:ext cx="1763057" cy="28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35080" cy="562074"/>
          </a:xfrm>
        </p:spPr>
        <p:txBody>
          <a:bodyPr/>
          <a:lstStyle/>
          <a:p>
            <a:r>
              <a:rPr lang="fr-FR" sz="2800" b="1" dirty="0" err="1" smtClean="0"/>
              <a:t>DevVimba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Device</a:t>
            </a:r>
            <a:r>
              <a:rPr lang="fr-FR" sz="2800" b="1" dirty="0" smtClean="0"/>
              <a:t> Server</a:t>
            </a:r>
            <a:endParaRPr lang="en-GB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888658"/>
            <a:ext cx="4186808" cy="254034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sz="1400" b="1" dirty="0" smtClean="0">
                <a:solidFill>
                  <a:schemeClr val="accent6"/>
                </a:solidFill>
              </a:rPr>
              <a:t>PROCESS DEVELOPMENT</a:t>
            </a:r>
            <a:endParaRPr lang="en-GB" sz="1400" b="1" dirty="0" smtClean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400" dirty="0" smtClean="0"/>
              <a:t>Write a </a:t>
            </a:r>
            <a:r>
              <a:rPr lang="en-GB" sz="1400" dirty="0"/>
              <a:t>source file </a:t>
            </a:r>
            <a:r>
              <a:rPr lang="en-GB" sz="1400" dirty="0" smtClean="0"/>
              <a:t>about the features of </a:t>
            </a:r>
            <a:r>
              <a:rPr lang="en-GB" sz="1400" dirty="0"/>
              <a:t>the </a:t>
            </a:r>
            <a:r>
              <a:rPr lang="en-GB" sz="1400" dirty="0" smtClean="0"/>
              <a:t>camera</a:t>
            </a:r>
            <a:endParaRPr lang="en-GB" sz="1400" dirty="0"/>
          </a:p>
          <a:p>
            <a:pPr>
              <a:lnSpc>
                <a:spcPct val="150000"/>
              </a:lnSpc>
            </a:pPr>
            <a:r>
              <a:rPr lang="en-GB" sz="1400" dirty="0" smtClean="0"/>
              <a:t>Create an interface </a:t>
            </a:r>
            <a:r>
              <a:rPr lang="en-GB" sz="1400" dirty="0"/>
              <a:t>that allows the user to adjust the parameters</a:t>
            </a:r>
          </a:p>
          <a:p>
            <a:pPr>
              <a:lnSpc>
                <a:spcPct val="150000"/>
              </a:lnSpc>
            </a:pPr>
            <a:r>
              <a:rPr lang="en-GB" sz="1400" dirty="0" smtClean="0"/>
              <a:t>Get introduced to Tango </a:t>
            </a:r>
            <a:r>
              <a:rPr lang="en-GB" sz="1400" dirty="0"/>
              <a:t>by creating a </a:t>
            </a:r>
            <a:r>
              <a:rPr lang="en-GB" sz="1400" dirty="0" smtClean="0"/>
              <a:t>device server named </a:t>
            </a:r>
            <a:r>
              <a:rPr lang="en-GB" sz="1400" b="1" i="1" dirty="0" err="1" smtClean="0"/>
              <a:t>DevVimba</a:t>
            </a:r>
            <a:endParaRPr lang="fr-FR" sz="1400" b="1" i="1" dirty="0"/>
          </a:p>
        </p:txBody>
      </p:sp>
      <p:graphicFrame>
        <p:nvGraphicFramePr>
          <p:cNvPr id="4" name="Espace réservé du contenu 4" descr="Processus échelonné présentant 3 tâches superposées. Deux flèches vers le bas indiquent la progression de la première à la deuxième tâche, puis de la deuxième à la troisième tâche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900779"/>
              </p:ext>
            </p:extLst>
          </p:nvPr>
        </p:nvGraphicFramePr>
        <p:xfrm>
          <a:off x="5117232" y="3501008"/>
          <a:ext cx="3528392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374074" y="888658"/>
            <a:ext cx="4341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200" b="1" dirty="0" smtClean="0">
                <a:solidFill>
                  <a:schemeClr val="accent6"/>
                </a:solidFill>
              </a:rPr>
              <a:t>PURPOSE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200" dirty="0" smtClean="0"/>
              <a:t>Create </a:t>
            </a:r>
            <a:r>
              <a:rPr lang="en-GB" sz="1200" dirty="0"/>
              <a:t>a new tool using </a:t>
            </a:r>
            <a:r>
              <a:rPr lang="en-GB" sz="1200" dirty="0" err="1"/>
              <a:t>Prosilica</a:t>
            </a:r>
            <a:r>
              <a:rPr lang="en-GB" sz="1200" dirty="0"/>
              <a:t> </a:t>
            </a:r>
            <a:r>
              <a:rPr lang="en-GB" sz="1200" dirty="0" smtClean="0"/>
              <a:t>cameras similar to this </a:t>
            </a:r>
            <a:r>
              <a:rPr lang="en-GB" sz="1200" dirty="0" err="1" smtClean="0"/>
              <a:t>existant</a:t>
            </a:r>
            <a:r>
              <a:rPr lang="en-GB" sz="1200" dirty="0" smtClean="0"/>
              <a:t> DS for Basler cameras</a:t>
            </a:r>
            <a:endParaRPr lang="en-GB" sz="1200" dirty="0"/>
          </a:p>
        </p:txBody>
      </p:sp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1811988"/>
            <a:ext cx="4341942" cy="47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7155"/>
            <a:ext cx="6635080" cy="562074"/>
          </a:xfrm>
        </p:spPr>
        <p:txBody>
          <a:bodyPr/>
          <a:lstStyle/>
          <a:p>
            <a:r>
              <a:rPr lang="fr-FR" b="1" dirty="0" err="1"/>
              <a:t>DevVimba</a:t>
            </a:r>
            <a:r>
              <a:rPr lang="fr-FR" b="1" dirty="0"/>
              <a:t> </a:t>
            </a:r>
            <a:r>
              <a:rPr lang="fr-FR" b="1" dirty="0" err="1"/>
              <a:t>Device</a:t>
            </a:r>
            <a:r>
              <a:rPr lang="fr-FR" b="1" dirty="0"/>
              <a:t> Server</a:t>
            </a:r>
            <a:endParaRPr lang="en-GB" b="1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95536" y="1158786"/>
            <a:ext cx="4542633" cy="3401108"/>
          </a:xfrm>
          <a:prstGeom prst="rect">
            <a:avLst/>
          </a:prstGeom>
        </p:spPr>
        <p:txBody>
          <a:bodyPr vert="horz"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GB" sz="1200" b="1" u="sng" kern="0" dirty="0" smtClean="0">
                <a:solidFill>
                  <a:schemeClr val="accent6">
                    <a:lumMod val="50000"/>
                  </a:schemeClr>
                </a:solidFill>
              </a:rPr>
              <a:t>Activities</a:t>
            </a:r>
            <a:endParaRPr lang="en-GB" sz="1200" kern="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Tango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training on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December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2021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| C2S and Sonia </a:t>
            </a:r>
            <a:r>
              <a:rPr lang="en-GB" sz="1200" kern="0" dirty="0" err="1" smtClean="0">
                <a:solidFill>
                  <a:schemeClr val="accent6">
                    <a:lumMod val="50000"/>
                  </a:schemeClr>
                </a:solidFill>
              </a:rPr>
              <a:t>Minolli</a:t>
            </a: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GB" sz="1200" kern="0" dirty="0" err="1" smtClean="0">
                <a:solidFill>
                  <a:schemeClr val="accent6">
                    <a:lumMod val="50000"/>
                  </a:schemeClr>
                </a:solidFill>
              </a:rPr>
              <a:t>Nexeya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GB" sz="1200" kern="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Getting Started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with Pogo</a:t>
            </a: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, Jive, </a:t>
            </a:r>
            <a:r>
              <a:rPr lang="en-GB" sz="1200" kern="0" dirty="0" err="1" smtClean="0">
                <a:solidFill>
                  <a:schemeClr val="accent6">
                    <a:lumMod val="50000"/>
                  </a:schemeClr>
                </a:solidFill>
              </a:rPr>
              <a:t>ATKPanel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threading…</a:t>
            </a:r>
          </a:p>
          <a:p>
            <a:pPr algn="just">
              <a:lnSpc>
                <a:spcPct val="150000"/>
              </a:lnSpc>
            </a:pP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rogressive </a:t>
            </a: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addition of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the attributes</a:t>
            </a:r>
            <a:endParaRPr lang="en-GB" sz="1200" kern="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200" kern="0" dirty="0">
                <a:solidFill>
                  <a:schemeClr val="accent6">
                    <a:lumMod val="50000"/>
                  </a:schemeClr>
                </a:solidFill>
              </a:rPr>
              <a:t>Setting up </a:t>
            </a:r>
            <a:r>
              <a:rPr lang="en-GB" sz="1200" kern="0" dirty="0" smtClean="0">
                <a:solidFill>
                  <a:schemeClr val="accent6">
                    <a:lumMod val="50000"/>
                  </a:schemeClr>
                </a:solidFill>
              </a:rPr>
              <a:t>several states of the Device</a:t>
            </a:r>
            <a:endParaRPr lang="en-GB" sz="1200" kern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GB" sz="1200" b="1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200" b="1" u="sng" dirty="0" smtClean="0">
                <a:solidFill>
                  <a:schemeClr val="accent6">
                    <a:lumMod val="50000"/>
                  </a:schemeClr>
                </a:solidFill>
              </a:rPr>
              <a:t>Few </a:t>
            </a:r>
            <a:r>
              <a:rPr lang="en-GB" sz="1200" b="1" u="sng" dirty="0">
                <a:solidFill>
                  <a:schemeClr val="accent6">
                    <a:lumMod val="50000"/>
                  </a:schemeClr>
                </a:solidFill>
              </a:rPr>
              <a:t>difficulties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Image type matching (numpy array / </a:t>
            </a:r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</a:rPr>
              <a:t>pointer,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conversion, …)</a:t>
            </a:r>
          </a:p>
          <a:p>
            <a:pPr algn="just">
              <a:lnSpc>
                <a:spcPct val="150000"/>
              </a:lnSpc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Pogo Generated File </a:t>
            </a:r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</a:rPr>
              <a:t>Corruption</a:t>
            </a:r>
          </a:p>
          <a:p>
            <a:pPr algn="just">
              <a:lnSpc>
                <a:spcPct val="150000"/>
              </a:lnSpc>
            </a:pPr>
            <a:r>
              <a:rPr lang="en-GB" sz="1200" dirty="0" smtClean="0"/>
              <a:t>Slowness </a:t>
            </a:r>
            <a:r>
              <a:rPr lang="en-GB" sz="1200" dirty="0"/>
              <a:t>of the device and the display of images</a:t>
            </a:r>
          </a:p>
          <a:p>
            <a:pPr>
              <a:lnSpc>
                <a:spcPct val="150000"/>
              </a:lnSpc>
            </a:pPr>
            <a:endParaRPr lang="en-GB" sz="1200" kern="0" dirty="0">
              <a:solidFill>
                <a:srgbClr val="C000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r-FR" sz="1200" kern="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28" y="1158786"/>
            <a:ext cx="3571875" cy="5315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006501" y="4665947"/>
            <a:ext cx="9144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100" dirty="0" smtClean="0">
                <a:latin typeface="Arial" charset="0"/>
                <a:ea typeface="Geneva" charset="0"/>
                <a:cs typeface="Geneva" charset="0"/>
              </a:rPr>
              <a:t>Image </a:t>
            </a:r>
            <a:r>
              <a:rPr lang="fr-FR" sz="1100" dirty="0" smtClean="0">
                <a:latin typeface="Arial" charset="0"/>
                <a:ea typeface="Geneva" charset="0"/>
                <a:cs typeface="Geneva" charset="0"/>
              </a:rPr>
              <a:t>size / type of </a:t>
            </a:r>
            <a:r>
              <a:rPr lang="fr-FR" sz="1100" dirty="0" smtClean="0">
                <a:latin typeface="Arial" charset="0"/>
                <a:ea typeface="Geneva" charset="0"/>
                <a:cs typeface="Geneva" charset="0"/>
              </a:rPr>
              <a:t>the camera </a:t>
            </a:r>
            <a:endParaRPr kumimoji="0" lang="en-GB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94733" y="5229200"/>
            <a:ext cx="9144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100" dirty="0" smtClean="0">
                <a:latin typeface="Arial" charset="0"/>
                <a:ea typeface="Geneva" charset="0"/>
                <a:cs typeface="Geneva" charset="0"/>
              </a:rPr>
              <a:t>size / type </a:t>
            </a:r>
            <a:r>
              <a:rPr lang="fr-FR" sz="1100" dirty="0" err="1" smtClean="0">
                <a:latin typeface="Arial" charset="0"/>
                <a:ea typeface="Geneva" charset="0"/>
                <a:cs typeface="Geneva" charset="0"/>
              </a:rPr>
              <a:t>expected</a:t>
            </a:r>
            <a:r>
              <a:rPr lang="fr-FR" sz="1100" dirty="0" smtClean="0">
                <a:latin typeface="Arial" charset="0"/>
                <a:ea typeface="Geneva" charset="0"/>
                <a:cs typeface="Geneva" charset="0"/>
              </a:rPr>
              <a:t> </a:t>
            </a:r>
            <a:r>
              <a:rPr lang="fr-FR" sz="1100" dirty="0" smtClean="0">
                <a:latin typeface="Arial" charset="0"/>
                <a:ea typeface="Geneva" charset="0"/>
                <a:cs typeface="Geneva" charset="0"/>
              </a:rPr>
              <a:t>by the </a:t>
            </a:r>
            <a:r>
              <a:rPr lang="fr-FR" sz="1100" dirty="0" err="1" smtClean="0">
                <a:latin typeface="Arial" charset="0"/>
                <a:ea typeface="Geneva" charset="0"/>
                <a:cs typeface="Geneva" charset="0"/>
              </a:rPr>
              <a:t>attributes</a:t>
            </a:r>
            <a:endParaRPr kumimoji="0" lang="en-GB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cxnSp>
        <p:nvCxnSpPr>
          <p:cNvPr id="9" name="Connecteur en angle 8"/>
          <p:cNvCxnSpPr>
            <a:stCxn id="5" idx="3"/>
            <a:endCxn id="7" idx="1"/>
          </p:cNvCxnSpPr>
          <p:nvPr/>
        </p:nvCxnSpPr>
        <p:spPr bwMode="auto">
          <a:xfrm>
            <a:off x="1920901" y="5123147"/>
            <a:ext cx="1173832" cy="56325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882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635080" cy="562074"/>
          </a:xfrm>
        </p:spPr>
        <p:txBody>
          <a:bodyPr/>
          <a:lstStyle/>
          <a:p>
            <a:r>
              <a:rPr lang="fr-FR" b="1" dirty="0" smtClean="0"/>
              <a:t>RESULTS</a:t>
            </a:r>
            <a:endParaRPr lang="en-GB" b="1" dirty="0"/>
          </a:p>
        </p:txBody>
      </p:sp>
      <p:pic>
        <p:nvPicPr>
          <p:cNvPr id="2050" name="Picture 2" descr="https://raw.githubusercontent.com/MaguetteSow/vimbaluli/330b6a4b486db6d5bc578895dd59dae20667aef5/image.PNG?token=ARJ4LIJ7BSXO2ZSBTTHGBM3CXMPK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28578" r="20231" b="2037"/>
          <a:stretch/>
        </p:blipFill>
        <p:spPr bwMode="auto">
          <a:xfrm>
            <a:off x="1691680" y="2042557"/>
            <a:ext cx="5943442" cy="43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59434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kern="0" dirty="0" err="1" smtClean="0">
                <a:solidFill>
                  <a:schemeClr val="accent6">
                    <a:lumMod val="50000"/>
                  </a:schemeClr>
                </a:solidFill>
              </a:rPr>
              <a:t>Perfect</a:t>
            </a:r>
            <a:r>
              <a:rPr lang="fr-FR" sz="1400" b="1" kern="0" dirty="0" smtClean="0">
                <a:solidFill>
                  <a:schemeClr val="accent6">
                    <a:lumMod val="50000"/>
                  </a:schemeClr>
                </a:solidFill>
              </a:rPr>
              <a:t> acquisition and f</a:t>
            </a:r>
            <a:r>
              <a:rPr lang="en-GB" sz="1400" b="1" kern="0" dirty="0" err="1" smtClean="0">
                <a:solidFill>
                  <a:schemeClr val="accent6">
                    <a:lumMod val="50000"/>
                  </a:schemeClr>
                </a:solidFill>
              </a:rPr>
              <a:t>ast</a:t>
            </a:r>
            <a:r>
              <a:rPr lang="en-GB" sz="1400" b="1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400" b="1" kern="0" dirty="0">
                <a:solidFill>
                  <a:schemeClr val="accent6">
                    <a:lumMod val="50000"/>
                  </a:schemeClr>
                </a:solidFill>
              </a:rPr>
              <a:t>display</a:t>
            </a:r>
            <a:r>
              <a:rPr lang="fr-FR" sz="1400" b="1" kern="0" dirty="0" smtClean="0">
                <a:solidFill>
                  <a:schemeClr val="accent6">
                    <a:lumMod val="50000"/>
                  </a:schemeClr>
                </a:solidFill>
              </a:rPr>
              <a:t> of the images</a:t>
            </a:r>
            <a:endParaRPr lang="en-GB" sz="1400" b="1" kern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kern="0" dirty="0" smtClean="0">
                <a:solidFill>
                  <a:schemeClr val="accent6">
                    <a:lumMod val="50000"/>
                  </a:schemeClr>
                </a:solidFill>
              </a:rPr>
              <a:t>Resolution </a:t>
            </a:r>
            <a:r>
              <a:rPr lang="en-GB" sz="1400" b="1" kern="0" dirty="0">
                <a:solidFill>
                  <a:schemeClr val="accent6">
                    <a:lumMod val="50000"/>
                  </a:schemeClr>
                </a:solidFill>
              </a:rPr>
              <a:t>management (Mono8 and Mono12)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kern="0" dirty="0" smtClean="0">
                <a:solidFill>
                  <a:schemeClr val="accent6">
                    <a:lumMod val="50000"/>
                  </a:schemeClr>
                </a:solidFill>
              </a:rPr>
              <a:t>Better </a:t>
            </a:r>
            <a:r>
              <a:rPr lang="en-GB" sz="1400" b="1" kern="0" dirty="0">
                <a:solidFill>
                  <a:schemeClr val="accent6">
                    <a:lumMod val="50000"/>
                  </a:schemeClr>
                </a:solidFill>
              </a:rPr>
              <a:t>understanding of the Tango API</a:t>
            </a:r>
          </a:p>
        </p:txBody>
      </p:sp>
    </p:spTree>
    <p:extLst>
      <p:ext uri="{BB962C8B-B14F-4D97-AF65-F5344CB8AC3E}">
        <p14:creationId xmlns:p14="http://schemas.microsoft.com/office/powerpoint/2010/main" val="35337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ollon Modè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ULI Modele Presentation.potx" id="{68A01473-BD3A-48AD-814D-580C4B246DD8}" vid="{829B794F-9D85-4BCA-A645-42CEEBC3E5D2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LULI Modele Presentation V1</Template>
  <TotalTime>588</TotalTime>
  <Words>374</Words>
  <Application>Microsoft Office PowerPoint</Application>
  <PresentationFormat>Affichage à l'écran (4:3)</PresentationFormat>
  <Paragraphs>74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MS PGothic</vt:lpstr>
      <vt:lpstr>Arial</vt:lpstr>
      <vt:lpstr>Calibri</vt:lpstr>
      <vt:lpstr>Calibri Light</vt:lpstr>
      <vt:lpstr>Copperplate Gothic Bold</vt:lpstr>
      <vt:lpstr>Geneva</vt:lpstr>
      <vt:lpstr>Apollon Modèle Présentation</vt:lpstr>
      <vt:lpstr>Présentation PowerPoint</vt:lpstr>
      <vt:lpstr>Overview</vt:lpstr>
      <vt:lpstr>Introduction</vt:lpstr>
      <vt:lpstr>Few words about Apollon </vt:lpstr>
      <vt:lpstr>Few words about Apollon </vt:lpstr>
      <vt:lpstr>Prosilica cameras &amp; Vimba API</vt:lpstr>
      <vt:lpstr>DevVimba Device Server</vt:lpstr>
      <vt:lpstr>DevVimba Device Server</vt:lpstr>
      <vt:lpstr>RESULTS</vt:lpstr>
      <vt:lpstr>RESULTS</vt:lpstr>
      <vt:lpstr>EXISTING GUI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Jean-Luc PAILLARD</dc:creator>
  <cp:lastModifiedBy>Maguette Sow</cp:lastModifiedBy>
  <cp:revision>66</cp:revision>
  <dcterms:created xsi:type="dcterms:W3CDTF">2020-01-15T10:38:06Z</dcterms:created>
  <dcterms:modified xsi:type="dcterms:W3CDTF">2022-06-29T15:16:23Z</dcterms:modified>
</cp:coreProperties>
</file>