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77" r:id="rId3"/>
    <p:sldId id="257" r:id="rId4"/>
    <p:sldId id="258" r:id="rId5"/>
    <p:sldId id="271" r:id="rId6"/>
    <p:sldId id="272" r:id="rId7"/>
    <p:sldId id="273" r:id="rId8"/>
    <p:sldId id="274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6" r:id="rId20"/>
    <p:sldId id="269" r:id="rId21"/>
    <p:sldId id="278" r:id="rId22"/>
    <p:sldId id="270" r:id="rId23"/>
    <p:sldId id="275" r:id="rId24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B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>
      <p:cViewPr>
        <p:scale>
          <a:sx n="112" d="100"/>
          <a:sy n="112" d="100"/>
        </p:scale>
        <p:origin x="976" y="10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fcc330d43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ffcc330d43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ffcc330d43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ffcc330d43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fcc330d43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ffcc330d43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ffcc330d4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ffcc330d43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fcc330d4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ffcc330d43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ffcc330d4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ffcc330d43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ffcc330d4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ffcc330d4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ffcc330d43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ffcc330d43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0f13f925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00f13f925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ffcc330d43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ffcc330d43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05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ffcc330d4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ffcc330d43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534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ffcc330d43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ffcc330d43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0f13f92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00f13f92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5185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0f13f92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00f13f92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ffcc330d43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ffcc330d43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814c2c91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8814c2c91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814c2c91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8814c2c91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399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814c2c91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8814c2c91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012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814c2c91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8814c2c91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18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814c2c91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8814c2c91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019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ffcc330d43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ffcc330d43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FF99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.jp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taranta.readthedocs.io/en/latest/howto_contribute.html" TargetMode="External"/><Relationship Id="rId4" Type="http://schemas.openxmlformats.org/officeDocument/2006/relationships/hyperlink" Target="https://us02web.zoom.us/j/84105114910?pwd=c2RHVGxBSytQc3dqcDIraDNSWW9lUT09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eveloper.skao.int/projects/ska-tango-taranta-suite/en/latest/deploy_taranta_docker.html" TargetMode="External"/><Relationship Id="rId5" Type="http://schemas.openxmlformats.org/officeDocument/2006/relationships/hyperlink" Target="https://developer.skao.int/projects/ska-tango-taranta-suite/en/latest/deploy_taranta_minikube.html?highlight=taranta" TargetMode="External"/><Relationship Id="rId4" Type="http://schemas.openxmlformats.org/officeDocument/2006/relationships/hyperlink" Target="https://taranta.readthedocs.io/en/latest/index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2144750" y="336126"/>
            <a:ext cx="4854499" cy="140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5425" y="4399950"/>
            <a:ext cx="1680624" cy="5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450" y="4399950"/>
            <a:ext cx="1675179" cy="5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3562" y="4399950"/>
            <a:ext cx="1974999" cy="5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>
            <a:spLocks noGrp="1"/>
          </p:cNvSpPr>
          <p:nvPr>
            <p:ph type="ctrTitle"/>
          </p:nvPr>
        </p:nvSpPr>
        <p:spPr>
          <a:xfrm>
            <a:off x="411175" y="2104950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Taranta project</a:t>
            </a:r>
            <a:endParaRPr dirty="0"/>
          </a:p>
        </p:txBody>
      </p:sp>
      <p:sp>
        <p:nvSpPr>
          <p:cNvPr id="72" name="Google Shape;72;p13"/>
          <p:cNvSpPr txBox="1"/>
          <p:nvPr/>
        </p:nvSpPr>
        <p:spPr>
          <a:xfrm>
            <a:off x="417425" y="3038550"/>
            <a:ext cx="8315400" cy="958887"/>
          </a:xfrm>
          <a:prstGeom prst="rect">
            <a:avLst/>
          </a:prstGeom>
          <a:solidFill>
            <a:srgbClr val="90BB3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Tango Controls Workshop @ ICALEPCS 2023 South Africa </a:t>
            </a: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i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 </a:t>
            </a:r>
            <a:r>
              <a:rPr lang="it-IT" sz="1100" i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October</a:t>
            </a:r>
            <a:r>
              <a:rPr lang="it-IT" sz="1100" i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2023 Century City Convention Centre</a:t>
            </a: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Matteo </a:t>
            </a:r>
            <a:r>
              <a:rPr lang="it-IT" sz="12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Canzari</a:t>
            </a:r>
            <a:r>
              <a:rPr lang="it-IT" sz="12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– INAF – Osservatorio Astronomico d’Abruzzo</a:t>
            </a:r>
            <a:endParaRPr sz="12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Jive</a:t>
            </a: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4294967295"/>
          </p:nvPr>
        </p:nvSpPr>
        <p:spPr>
          <a:xfrm>
            <a:off x="162900" y="818400"/>
            <a:ext cx="8403600" cy="4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Devices (or jive) view permits to explore Tango Devices running, read/write attributes, run commands, set properties and so 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800" y="1680476"/>
            <a:ext cx="7935502" cy="313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Taranta Dashboard</a:t>
            </a: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body" idx="4294967295"/>
          </p:nvPr>
        </p:nvSpPr>
        <p:spPr>
          <a:xfrm>
            <a:off x="98250" y="818400"/>
            <a:ext cx="8573100" cy="4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A dashboard is custom view composed of a  </a:t>
            </a:r>
            <a:r>
              <a:rPr lang="it" b="1" dirty="0"/>
              <a:t>collection of widgets</a:t>
            </a:r>
            <a:r>
              <a:rPr lang="it" dirty="0"/>
              <a:t> organized to achieve certain objective.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dirty="0"/>
              <a:t>A person needs to be logged in to create a dashboard.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dirty="0"/>
              <a:t>There are two modes in dashboard: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 b="1" dirty="0"/>
              <a:t>Edit</a:t>
            </a:r>
            <a:r>
              <a:rPr lang="it" dirty="0"/>
              <a:t> Mode: User creates dashboard with help of widgets by organizing them in an order. User can position or resize widgets but cannot view/change tango device state in this mode.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b="1" dirty="0"/>
              <a:t>Run</a:t>
            </a:r>
            <a:r>
              <a:rPr lang="it" dirty="0"/>
              <a:t> Mode: Once user has created the dashboard he can click on run button to interact with the dashboard either by viewing attributes or by executing commands on tango device.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What is a Widget? 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4294967295"/>
          </p:nvPr>
        </p:nvSpPr>
        <p:spPr>
          <a:xfrm>
            <a:off x="267000" y="818400"/>
            <a:ext cx="8489100" cy="4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Widget is a graph/chart or combination of HTML elements that lets you to view or interact with Tango device.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A widget can let you see how an attribute changes over time, or its current value; a widget can let you send a command to a device or change an attribute or its state.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These widgets are used to while creating dashboards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900" y="3111400"/>
            <a:ext cx="1342225" cy="90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2150" y="4183725"/>
            <a:ext cx="1232250" cy="8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6225" y="4092488"/>
            <a:ext cx="1380057" cy="90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7650" y="2947838"/>
            <a:ext cx="1526697" cy="9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72450" y="2931450"/>
            <a:ext cx="1232250" cy="100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12050" y="4183723"/>
            <a:ext cx="901075" cy="90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82625" y="4110281"/>
            <a:ext cx="1342225" cy="86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10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Widget Types (1)</a:t>
            </a:r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4294967295"/>
          </p:nvPr>
        </p:nvSpPr>
        <p:spPr>
          <a:xfrm>
            <a:off x="267000" y="787550"/>
            <a:ext cx="8489100" cy="4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Depending upon the usage of widgets they are classified as below</a:t>
            </a:r>
            <a:endParaRPr/>
          </a:p>
          <a:p>
            <a:pPr marL="762000" lvl="2" indent="-1651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</a:pPr>
            <a:r>
              <a:rPr lang="it" sz="1600"/>
              <a:t>Dealing with </a:t>
            </a:r>
            <a:r>
              <a:rPr lang="it" sz="1600" b="1"/>
              <a:t>labels</a:t>
            </a:r>
            <a:r>
              <a:rPr lang="it" sz="1600"/>
              <a:t>: </a:t>
            </a:r>
            <a:r>
              <a:rPr lang="it"/>
              <a:t>This is used to add some text or label in the dashboard</a:t>
            </a:r>
            <a:endParaRPr/>
          </a:p>
          <a:p>
            <a:pPr marL="762000" lvl="2" indent="-1651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</a:pPr>
            <a:r>
              <a:rPr lang="it" sz="1600"/>
              <a:t>Dealing with </a:t>
            </a:r>
            <a:r>
              <a:rPr lang="it" sz="1600" b="1"/>
              <a:t>attributes</a:t>
            </a:r>
            <a:r>
              <a:rPr lang="it" sz="1600"/>
              <a:t>: </a:t>
            </a:r>
            <a:r>
              <a:rPr lang="it"/>
              <a:t>These widgets are used to view or change the attribute of a device. There are 15 widgets that deals with attribute</a:t>
            </a:r>
            <a:r>
              <a:rPr lang="it" sz="1600"/>
              <a:t>:</a:t>
            </a:r>
            <a:endParaRPr sz="1600"/>
          </a:p>
          <a:p>
            <a:pPr marL="952500" lvl="3" indent="-1587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Char char="•"/>
            </a:pPr>
            <a:r>
              <a:rPr lang="it" sz="1100"/>
              <a:t>Device Status, Attribute Display Widget, Boolean Display Widget, Led Widget, Attribute Writer Widget, Attribute Writer Dropdown Widget, Attribute Plot Widget, Attribute Scatter Widget, Timeline Widget, Spectrum-2D Widget, Attribute Logger, Attribute Heat Map, Spectrum Table, Attribute Dial Widget</a:t>
            </a:r>
            <a:endParaRPr sz="1100"/>
          </a:p>
          <a:p>
            <a:pPr marL="762000" lvl="2" indent="-1651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</a:pPr>
            <a:r>
              <a:rPr lang="it" sz="1600"/>
              <a:t>Dealing with </a:t>
            </a:r>
            <a:r>
              <a:rPr lang="it" sz="1600" b="1"/>
              <a:t>commands</a:t>
            </a:r>
            <a:r>
              <a:rPr lang="it" sz="1600"/>
              <a:t>: </a:t>
            </a:r>
            <a:r>
              <a:rPr lang="it"/>
              <a:t>These widgets are used to execute command on Tango device. There are at present 2 widgets dealing with commands:</a:t>
            </a:r>
            <a:endParaRPr/>
          </a:p>
          <a:p>
            <a:pPr marL="952500" lvl="3" indent="-1587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Char char="•"/>
            </a:pPr>
            <a:r>
              <a:rPr lang="it" sz="1100"/>
              <a:t>Command (former Command Array Widget) &amp; Command File Widget</a:t>
            </a:r>
            <a:endParaRPr sz="1100"/>
          </a:p>
          <a:p>
            <a:pPr marL="762000" lvl="2" indent="-1651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</a:pPr>
            <a:r>
              <a:rPr lang="it" sz="1600"/>
              <a:t>Dealing with </a:t>
            </a:r>
            <a:r>
              <a:rPr lang="it" sz="1600" b="1"/>
              <a:t>spectrum</a:t>
            </a:r>
            <a:r>
              <a:rPr lang="it" sz="1600"/>
              <a:t>: </a:t>
            </a:r>
            <a:endParaRPr sz="1600"/>
          </a:p>
          <a:p>
            <a:pPr marL="952500" lvl="3" indent="-1651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200"/>
              <a:buChar char="•"/>
            </a:pPr>
            <a:r>
              <a:rPr lang="it" sz="1200"/>
              <a:t>Spectrum 2D</a:t>
            </a:r>
            <a:endParaRPr sz="12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Widget Types (2)</a:t>
            </a:r>
            <a:endParaRPr/>
          </a:p>
        </p:txBody>
      </p:sp>
      <p:pic>
        <p:nvPicPr>
          <p:cNvPr id="135" name="Google Shape;135;p21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body" idx="4294967295"/>
          </p:nvPr>
        </p:nvSpPr>
        <p:spPr>
          <a:xfrm>
            <a:off x="98250" y="818400"/>
            <a:ext cx="8573100" cy="4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95250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200"/>
          </a:p>
          <a:p>
            <a:pPr marL="762000" lvl="2" indent="-1651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</a:pPr>
            <a:r>
              <a:rPr lang="it" sz="1600"/>
              <a:t>Dealing with </a:t>
            </a:r>
            <a:r>
              <a:rPr lang="it" sz="1600" b="1"/>
              <a:t>grouping of widgets</a:t>
            </a:r>
            <a:r>
              <a:rPr lang="it" sz="1600"/>
              <a:t>: </a:t>
            </a:r>
            <a:r>
              <a:rPr lang="it"/>
              <a:t>This is used to group other widgets into a container. This is helpful in creating logical grouping of widgets while creating dashboards</a:t>
            </a:r>
            <a:endParaRPr/>
          </a:p>
          <a:p>
            <a:pPr marL="762000" lvl="2" indent="-1651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</a:pPr>
            <a:r>
              <a:rPr lang="it" sz="1600"/>
              <a:t>Dealing with </a:t>
            </a:r>
            <a:r>
              <a:rPr lang="it" sz="1600" b="1"/>
              <a:t>dashboard</a:t>
            </a:r>
            <a:r>
              <a:rPr lang="it" sz="1600"/>
              <a:t>: </a:t>
            </a:r>
            <a:r>
              <a:rPr lang="it"/>
              <a:t>These operate on dashboard level, these are of 2 types</a:t>
            </a:r>
            <a:endParaRPr/>
          </a:p>
          <a:p>
            <a:pPr marL="952500" lvl="3" indent="-1651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200"/>
              <a:buChar char="•"/>
            </a:pPr>
            <a:r>
              <a:rPr lang="it" sz="1200" b="1"/>
              <a:t>Variable Selector</a:t>
            </a:r>
            <a:r>
              <a:rPr lang="it" sz="1200"/>
              <a:t>: User can create dashboard variables which contain tango device name, these variables can be used with help of variable selector widget. Practical Demo</a:t>
            </a:r>
            <a:endParaRPr sz="1200"/>
          </a:p>
          <a:p>
            <a:pPr marL="952500" lvl="3" indent="-1651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200"/>
              <a:buChar char="•"/>
            </a:pPr>
            <a:r>
              <a:rPr lang="it" sz="1200" b="1"/>
              <a:t>Embed Page Widget</a:t>
            </a:r>
            <a:r>
              <a:rPr lang="it" sz="1200"/>
              <a:t>: This widget allows the user to embed web pages within the dashboard. This widget is completely independent of tange devices and is a stand-alone widget for porting externally developed web-tools to bring controls and monitoring on one platform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Example of dashboards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 rotWithShape="1">
          <a:blip r:embed="rId4">
            <a:alphaModFix/>
          </a:blip>
          <a:srcRect l="5263" t="5615" r="11583"/>
          <a:stretch/>
        </p:blipFill>
        <p:spPr>
          <a:xfrm>
            <a:off x="305575" y="1363575"/>
            <a:ext cx="4439501" cy="241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150" y="823575"/>
            <a:ext cx="3970700" cy="391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Import/export dashboards</a:t>
            </a:r>
            <a:endParaRPr/>
          </a:p>
        </p:txBody>
      </p:sp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>
            <a:spLocks noGrp="1"/>
          </p:cNvSpPr>
          <p:nvPr>
            <p:ph type="body" idx="4294967295"/>
          </p:nvPr>
        </p:nvSpPr>
        <p:spPr>
          <a:xfrm>
            <a:off x="98250" y="818400"/>
            <a:ext cx="8573100" cy="4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8100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 b="1" dirty="0"/>
              <a:t>Export Dashboard</a:t>
            </a:r>
            <a:r>
              <a:rPr lang="it" dirty="0"/>
              <a:t>: </a:t>
            </a:r>
            <a:endParaRPr dirty="0"/>
          </a:p>
          <a:p>
            <a:pPr marL="571500" lvl="1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it" sz="1600" dirty="0"/>
              <a:t>After creating a dashboard, the user can share it with colleagues by exporting it.</a:t>
            </a:r>
            <a:endParaRPr sz="1600" dirty="0"/>
          </a:p>
          <a:p>
            <a:pPr marL="571500" lvl="1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it" sz="1600" dirty="0"/>
              <a:t>Pressing the export button downloads current dashboard as a JSON file named: &lt;dashboard-name.wj&gt;</a:t>
            </a:r>
            <a:endParaRPr sz="1600" dirty="0"/>
          </a:p>
          <a:p>
            <a:pPr marL="381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dirty="0"/>
          </a:p>
          <a:p>
            <a:pPr marL="38100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 b="1" dirty="0"/>
              <a:t>Import Dashboard</a:t>
            </a:r>
            <a:r>
              <a:rPr lang="it" dirty="0"/>
              <a:t>: </a:t>
            </a:r>
            <a:endParaRPr dirty="0"/>
          </a:p>
          <a:p>
            <a:pPr marL="571500" lvl="1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it" sz="1600" dirty="0"/>
              <a:t>User can import a dashboard from an .wj file extension.</a:t>
            </a:r>
            <a:endParaRPr sz="1600" dirty="0"/>
          </a:p>
          <a:p>
            <a:pPr marL="571500" lvl="1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it" sz="1600" dirty="0"/>
              <a:t>During import some validation checks are made and on success a new dashboard is created from the imported file.</a:t>
            </a:r>
            <a:endParaRPr sz="1600" dirty="0"/>
          </a:p>
          <a:p>
            <a:pPr marL="571500" lvl="1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it" sz="1600" dirty="0"/>
              <a:t>Validation checks include syntactic validation and formal validation(mandatory field checks).</a:t>
            </a:r>
            <a:endParaRPr sz="1600" dirty="0"/>
          </a:p>
          <a:p>
            <a:pPr marL="571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600" dirty="0"/>
          </a:p>
          <a:p>
            <a:pPr marL="571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600" dirty="0"/>
          </a:p>
          <a:p>
            <a:pPr marL="571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1600" dirty="0"/>
          </a:p>
          <a:p>
            <a:pPr marL="571500" lvl="1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it" sz="1600" dirty="0"/>
              <a:t>In case of failed validation, an error message is shown and the dashboard is not imported</a:t>
            </a:r>
            <a:endParaRPr sz="1600" dirty="0"/>
          </a:p>
          <a:p>
            <a:pPr marL="381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52" name="Google Shape;15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5700" y="1580300"/>
            <a:ext cx="3411400" cy="58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36091" y="3438144"/>
            <a:ext cx="2276246" cy="977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Community</a:t>
            </a: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/>
        </p:nvSpPr>
        <p:spPr>
          <a:xfrm>
            <a:off x="98250" y="791925"/>
            <a:ext cx="8737500" cy="5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Roboto"/>
              <a:buChar char="●"/>
            </a:pPr>
            <a:r>
              <a:rPr lang="it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Join the</a:t>
            </a:r>
            <a:r>
              <a:rPr lang="it" sz="1800" b="1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 #taranta-webjive slack channel</a:t>
            </a:r>
            <a:r>
              <a:rPr lang="it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 in the Tango Slack Domain (http://tango-controls.slack.com/)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Roboto"/>
              <a:buChar char="●"/>
            </a:pPr>
            <a:r>
              <a:rPr lang="it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Attend the </a:t>
            </a:r>
            <a:r>
              <a:rPr lang="it" sz="1800" b="1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Taranta Weekly meeting</a:t>
            </a:r>
            <a:r>
              <a:rPr lang="it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, every Friday from 9:00 AM to 10:00 AM UTC on Zoom (in the slack channel you will receive the details)</a:t>
            </a:r>
            <a:br>
              <a:rPr lang="it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t" sz="1800" u="sng">
                <a:solidFill>
                  <a:srgbClr val="93C47D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https://us02web.zoom.us/j/84105114910?pwd=c2RHVGxBSytQc3dqcDIraDNSWW9lUT09</a:t>
            </a:r>
            <a:endParaRPr sz="1800">
              <a:solidFill>
                <a:srgbClr val="93C47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Roboto"/>
              <a:buChar char="●"/>
            </a:pPr>
            <a:r>
              <a:rPr lang="it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Add </a:t>
            </a:r>
            <a:r>
              <a:rPr lang="it" sz="1800" b="1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feedbacks</a:t>
            </a:r>
            <a:r>
              <a:rPr lang="it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, new </a:t>
            </a:r>
            <a:r>
              <a:rPr lang="it" sz="1800" b="1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desiderata</a:t>
            </a:r>
            <a:r>
              <a:rPr lang="it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 or report </a:t>
            </a:r>
            <a:r>
              <a:rPr lang="it" sz="1800" b="1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bugs</a:t>
            </a:r>
            <a:r>
              <a:rPr lang="it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 in our GitLab Repository, in the Issue Section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1800"/>
              <a:buFont typeface="Roboto"/>
              <a:buChar char="●"/>
            </a:pPr>
            <a:r>
              <a:rPr lang="it" sz="1800" b="1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Contribute</a:t>
            </a:r>
            <a:r>
              <a:rPr lang="it" sz="1800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 to code and </a:t>
            </a:r>
            <a:r>
              <a:rPr lang="it" sz="1800" b="1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raise your merge request</a:t>
            </a: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800" b="1" u="sng">
                <a:solidFill>
                  <a:srgbClr val="93C47D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https://taranta.readthedocs.io/en/latest/howto_contribute.html</a:t>
            </a:r>
            <a:endParaRPr sz="1800" b="1" u="sng">
              <a:solidFill>
                <a:srgbClr val="93C47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>
              <a:solidFill>
                <a:srgbClr val="73737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/>
              <a:t>Community: Taranta F2F meeting</a:t>
            </a:r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200926" y="51188"/>
            <a:ext cx="1845998" cy="53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690" y="741780"/>
            <a:ext cx="2774407" cy="1528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/>
        </p:nvSpPr>
        <p:spPr>
          <a:xfrm>
            <a:off x="189690" y="3797858"/>
            <a:ext cx="3469886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it" sz="1800" b="1" dirty="0">
                <a:solidFill>
                  <a:srgbClr val="737373"/>
                </a:solidFill>
                <a:latin typeface="Roboto" panose="02000000000000000000" pitchFamily="2" charset="0"/>
                <a:sym typeface="Verdana"/>
              </a:rPr>
              <a:t>17 partecipants (11 in person)</a:t>
            </a:r>
            <a:endParaRPr sz="1800" b="1" dirty="0">
              <a:solidFill>
                <a:srgbClr val="737373"/>
              </a:solidFill>
              <a:latin typeface="Roboto" panose="02000000000000000000" pitchFamily="2" charset="0"/>
              <a:sym typeface="Verdana"/>
            </a:endParaRPr>
          </a:p>
          <a:p>
            <a:pPr>
              <a:lnSpc>
                <a:spcPct val="90000"/>
              </a:lnSpc>
              <a:spcBef>
                <a:spcPts val="800"/>
              </a:spcBef>
            </a:pPr>
            <a:r>
              <a:rPr lang="it" sz="1800" b="1" dirty="0">
                <a:solidFill>
                  <a:srgbClr val="737373"/>
                </a:solidFill>
                <a:latin typeface="Roboto" panose="02000000000000000000" pitchFamily="2" charset="0"/>
                <a:sym typeface="Verdana"/>
              </a:rPr>
              <a:t>11 Institutes/companies</a:t>
            </a:r>
            <a:br>
              <a:rPr lang="it" sz="1800" b="1" dirty="0">
                <a:solidFill>
                  <a:srgbClr val="737373"/>
                </a:solidFill>
                <a:latin typeface="Roboto" panose="02000000000000000000" pitchFamily="2" charset="0"/>
                <a:sym typeface="Verdana"/>
              </a:rPr>
            </a:br>
            <a:r>
              <a:rPr lang="it" sz="1800" b="1" dirty="0">
                <a:solidFill>
                  <a:srgbClr val="737373"/>
                </a:solidFill>
                <a:latin typeface="Roboto" panose="02000000000000000000" pitchFamily="2" charset="0"/>
                <a:sym typeface="Verdana"/>
              </a:rPr>
              <a:t>8 Countries</a:t>
            </a:r>
            <a:endParaRPr sz="1800" b="1" dirty="0">
              <a:solidFill>
                <a:srgbClr val="737373"/>
              </a:solidFill>
              <a:latin typeface="Roboto" panose="02000000000000000000" pitchFamily="2" charset="0"/>
              <a:sym typeface="Verdana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561" y="2269819"/>
            <a:ext cx="1606003" cy="120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5693" y="2287129"/>
            <a:ext cx="1863883" cy="139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7D78204-2D54-B0F4-100C-49539A39C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36" y="2109658"/>
            <a:ext cx="1743497" cy="130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BE51268F-23DF-5443-668C-D5DB69E12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9716" y="2064512"/>
            <a:ext cx="1863884" cy="139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69;p25">
            <a:extLst>
              <a:ext uri="{FF2B5EF4-FFF2-40B4-BE49-F238E27FC236}">
                <a16:creationId xmlns:a16="http://schemas.microsoft.com/office/drawing/2014/main" id="{9BC285E0-408D-DC86-F41B-48C5994669B6}"/>
              </a:ext>
            </a:extLst>
          </p:cNvPr>
          <p:cNvSpPr txBox="1"/>
          <p:nvPr/>
        </p:nvSpPr>
        <p:spPr>
          <a:xfrm>
            <a:off x="4779716" y="3669883"/>
            <a:ext cx="4012877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1800" b="1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20 </a:t>
            </a:r>
            <a:r>
              <a:rPr lang="it-IT" sz="1800" b="1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participants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, coming from </a:t>
            </a:r>
            <a:r>
              <a:rPr lang="it-IT" sz="1800" b="1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9 institutions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or private companies</a:t>
            </a:r>
          </a:p>
          <a:p>
            <a:r>
              <a:rPr lang="it-IT" sz="1800" b="1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11 </a:t>
            </a:r>
            <a:r>
              <a:rPr lang="it-IT" sz="1800" b="1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contributions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and a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half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-day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dedicated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to open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discussion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and brainstorming</a:t>
            </a:r>
            <a:endParaRPr lang="it-IT" dirty="0">
              <a:solidFill>
                <a:srgbClr val="070A6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169;p25">
            <a:extLst>
              <a:ext uri="{FF2B5EF4-FFF2-40B4-BE49-F238E27FC236}">
                <a16:creationId xmlns:a16="http://schemas.microsoft.com/office/drawing/2014/main" id="{794AFCB8-A77D-8B63-F6E9-502D3D15C2ED}"/>
              </a:ext>
            </a:extLst>
          </p:cNvPr>
          <p:cNvSpPr txBox="1"/>
          <p:nvPr/>
        </p:nvSpPr>
        <p:spPr>
          <a:xfrm>
            <a:off x="4637161" y="735099"/>
            <a:ext cx="4012877" cy="7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1800" b="1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2nd F2F Taranta Meeting</a:t>
            </a: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rgbClr val="737373"/>
                </a:solidFill>
                <a:latin typeface="Roboto" panose="02000000000000000000" pitchFamily="2" charset="0"/>
                <a:ea typeface="Verdana"/>
                <a:cs typeface="Verdana"/>
                <a:sym typeface="Verdana"/>
              </a:rPr>
              <a:t>Hosted</a:t>
            </a:r>
            <a:r>
              <a:rPr lang="it-IT" sz="1800" dirty="0">
                <a:solidFill>
                  <a:srgbClr val="737373"/>
                </a:solidFill>
                <a:latin typeface="Roboto" panose="02000000000000000000" pitchFamily="2" charset="0"/>
                <a:ea typeface="Verdana"/>
                <a:cs typeface="Verdana"/>
                <a:sym typeface="Verdana"/>
              </a:rPr>
              <a:t> by </a:t>
            </a:r>
            <a:r>
              <a:rPr lang="it-IT" sz="1800" dirty="0" err="1">
                <a:solidFill>
                  <a:srgbClr val="737373"/>
                </a:solidFill>
                <a:latin typeface="Roboto" panose="02000000000000000000" pitchFamily="2" charset="0"/>
                <a:ea typeface="Verdana"/>
                <a:cs typeface="Verdana"/>
                <a:sym typeface="Verdana"/>
              </a:rPr>
              <a:t>MaxIV</a:t>
            </a:r>
            <a:endParaRPr lang="it-IT" sz="1800" dirty="0">
              <a:solidFill>
                <a:srgbClr val="737373"/>
              </a:solidFill>
              <a:latin typeface="Roboto" panose="02000000000000000000" pitchFamily="2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29–30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May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2023</a:t>
            </a:r>
            <a:endParaRPr lang="it-IT" dirty="0">
              <a:solidFill>
                <a:srgbClr val="070A6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Repository</a:t>
            </a:r>
            <a:endParaRPr dirty="0"/>
          </a:p>
        </p:txBody>
      </p:sp>
      <p:pic>
        <p:nvPicPr>
          <p:cNvPr id="177" name="Google Shape;177;p26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>
            <a:spLocks noGrp="1"/>
          </p:cNvSpPr>
          <p:nvPr>
            <p:ph type="body" idx="4294967295"/>
          </p:nvPr>
        </p:nvSpPr>
        <p:spPr>
          <a:xfrm>
            <a:off x="98250" y="1719072"/>
            <a:ext cx="8573100" cy="34244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</a:pPr>
            <a:r>
              <a:rPr lang="it-IT" sz="2000" b="1" dirty="0"/>
              <a:t>Taranta suite: </a:t>
            </a:r>
            <a:r>
              <a:rPr lang="it-IT" sz="2000" dirty="0"/>
              <a:t>https://</a:t>
            </a:r>
            <a:r>
              <a:rPr lang="it-IT" sz="2000" dirty="0" err="1"/>
              <a:t>gitlab.com</a:t>
            </a:r>
            <a:r>
              <a:rPr lang="it-IT" sz="2000" dirty="0"/>
              <a:t>/tango-controls/web/taranta-suite</a:t>
            </a:r>
          </a:p>
          <a:p>
            <a:pPr lvl="1" indent="-342900">
              <a:lnSpc>
                <a:spcPct val="100000"/>
              </a:lnSpc>
              <a:spcBef>
                <a:spcPts val="1400"/>
              </a:spcBef>
              <a:buSzPts val="1800"/>
              <a:buChar char="•"/>
            </a:pPr>
            <a:r>
              <a:rPr lang="it-IT" sz="2000" b="1" dirty="0"/>
              <a:t>Taranta </a:t>
            </a:r>
            <a:r>
              <a:rPr lang="it-IT" sz="2000" dirty="0"/>
              <a:t>https://</a:t>
            </a:r>
            <a:r>
              <a:rPr lang="it-IT" sz="2000" dirty="0" err="1"/>
              <a:t>gitlab.com</a:t>
            </a:r>
            <a:r>
              <a:rPr lang="it-IT" sz="2000" dirty="0"/>
              <a:t>/tango-controls/web/taranta</a:t>
            </a:r>
          </a:p>
          <a:p>
            <a:pPr lvl="1" indent="-342900">
              <a:lnSpc>
                <a:spcPct val="100000"/>
              </a:lnSpc>
              <a:spcBef>
                <a:spcPts val="1400"/>
              </a:spcBef>
              <a:buSzPts val="1800"/>
              <a:buChar char="•"/>
            </a:pPr>
            <a:r>
              <a:rPr lang="it-IT" sz="2000" b="1" dirty="0"/>
              <a:t>Taranta-</a:t>
            </a:r>
            <a:r>
              <a:rPr lang="it-IT" sz="2000" b="1" dirty="0" err="1"/>
              <a:t>Auth</a:t>
            </a:r>
            <a:r>
              <a:rPr lang="it-IT" sz="2000" b="1" dirty="0"/>
              <a:t> </a:t>
            </a:r>
            <a:r>
              <a:rPr lang="it-IT" sz="2000" dirty="0"/>
              <a:t>https://</a:t>
            </a:r>
            <a:r>
              <a:rPr lang="it-IT" sz="2000" dirty="0" err="1"/>
              <a:t>gitlab.</a:t>
            </a:r>
            <a:r>
              <a:rPr lang="it-IT" sz="2000" err="1"/>
              <a:t>com</a:t>
            </a:r>
            <a:r>
              <a:rPr lang="it-IT" sz="2000"/>
              <a:t>/tango-controls/</a:t>
            </a:r>
            <a:r>
              <a:rPr lang="it-IT" sz="2000" dirty="0"/>
              <a:t>web/taranta-</a:t>
            </a:r>
            <a:r>
              <a:rPr lang="it-IT" sz="2000" dirty="0" err="1"/>
              <a:t>auth</a:t>
            </a:r>
            <a:endParaRPr lang="it-IT" sz="2000" dirty="0"/>
          </a:p>
          <a:p>
            <a:pPr lvl="1" indent="-342900">
              <a:lnSpc>
                <a:spcPct val="100000"/>
              </a:lnSpc>
              <a:spcBef>
                <a:spcPts val="1400"/>
              </a:spcBef>
              <a:buSzPts val="1800"/>
              <a:buChar char="•"/>
            </a:pPr>
            <a:r>
              <a:rPr lang="it-IT" sz="2000" b="1" dirty="0"/>
              <a:t>Taranta-Dashboard</a:t>
            </a:r>
            <a:r>
              <a:rPr lang="it-IT" sz="2000" dirty="0"/>
              <a:t> https://</a:t>
            </a:r>
            <a:r>
              <a:rPr lang="it-IT" sz="2000" dirty="0" err="1"/>
              <a:t>gitlab.com</a:t>
            </a:r>
            <a:r>
              <a:rPr lang="it-IT" sz="2000" dirty="0"/>
              <a:t>/tango-controls/web/taranta-dashboard</a:t>
            </a:r>
          </a:p>
          <a:p>
            <a:pPr lvl="1" indent="-342900">
              <a:lnSpc>
                <a:spcPct val="100000"/>
              </a:lnSpc>
              <a:spcBef>
                <a:spcPts val="1400"/>
              </a:spcBef>
              <a:buSzPts val="1800"/>
              <a:buChar char="•"/>
            </a:pPr>
            <a:r>
              <a:rPr lang="it-IT" sz="2000" b="1" dirty="0" err="1"/>
              <a:t>TangoGQL</a:t>
            </a:r>
            <a:r>
              <a:rPr lang="it-IT" sz="2000" dirty="0"/>
              <a:t> https://</a:t>
            </a:r>
            <a:r>
              <a:rPr lang="it-IT" sz="2000" dirty="0" err="1"/>
              <a:t>gitlab.com</a:t>
            </a:r>
            <a:r>
              <a:rPr lang="it-IT" sz="2000" dirty="0"/>
              <a:t>/tango-controls/web/</a:t>
            </a:r>
            <a:r>
              <a:rPr lang="it-IT" sz="2000" dirty="0" err="1"/>
              <a:t>tangogql</a:t>
            </a:r>
            <a:endParaRPr lang="it-IT" sz="2000" dirty="0"/>
          </a:p>
        </p:txBody>
      </p:sp>
      <p:sp>
        <p:nvSpPr>
          <p:cNvPr id="4" name="Google Shape;178;p26">
            <a:extLst>
              <a:ext uri="{FF2B5EF4-FFF2-40B4-BE49-F238E27FC236}">
                <a16:creationId xmlns:a16="http://schemas.microsoft.com/office/drawing/2014/main" id="{D4974B36-A57C-A24F-46EE-3989C0F7434D}"/>
              </a:ext>
            </a:extLst>
          </p:cNvPr>
          <p:cNvSpPr txBox="1">
            <a:spLocks/>
          </p:cNvSpPr>
          <p:nvPr/>
        </p:nvSpPr>
        <p:spPr>
          <a:xfrm>
            <a:off x="107394" y="868680"/>
            <a:ext cx="8573100" cy="94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lnSpc>
                <a:spcPct val="100000"/>
              </a:lnSpc>
              <a:spcBef>
                <a:spcPts val="1400"/>
              </a:spcBef>
              <a:buFont typeface="Roboto"/>
              <a:buChar char="•"/>
            </a:pPr>
            <a:r>
              <a:rPr lang="it-IT" sz="2000" b="1" dirty="0" err="1"/>
              <a:t>Current</a:t>
            </a:r>
            <a:r>
              <a:rPr lang="it-IT" sz="2000" b="1" dirty="0"/>
              <a:t> Taranta Version: 2.4.1</a:t>
            </a:r>
          </a:p>
          <a:p>
            <a:pPr>
              <a:lnSpc>
                <a:spcPct val="100000"/>
              </a:lnSpc>
              <a:spcBef>
                <a:spcPts val="1400"/>
              </a:spcBef>
              <a:buFont typeface="Roboto"/>
              <a:buChar char="•"/>
            </a:pPr>
            <a:r>
              <a:rPr lang="it-IT" sz="2000" b="1" dirty="0"/>
              <a:t>Tango web: </a:t>
            </a:r>
            <a:r>
              <a:rPr lang="it-IT" sz="2000" dirty="0"/>
              <a:t>https://</a:t>
            </a:r>
            <a:r>
              <a:rPr lang="it-IT" sz="2000" dirty="0" err="1"/>
              <a:t>gitlab.com</a:t>
            </a:r>
            <a:r>
              <a:rPr lang="it-IT" sz="2000" dirty="0"/>
              <a:t>/tango-controls/web</a:t>
            </a:r>
            <a:r>
              <a:rPr lang="it-IT" sz="2000" b="1" dirty="0"/>
              <a:t> </a:t>
            </a:r>
            <a:endParaRPr lang="it-IT"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C6995E7-812B-2BE8-94FA-AFA1081C4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176" y="868681"/>
            <a:ext cx="1398674" cy="786754"/>
          </a:xfrm>
          <a:prstGeom prst="rect">
            <a:avLst/>
          </a:prstGeom>
        </p:spPr>
      </p:pic>
      <p:sp>
        <p:nvSpPr>
          <p:cNvPr id="7" name="Google Shape;72;p13">
            <a:extLst>
              <a:ext uri="{FF2B5EF4-FFF2-40B4-BE49-F238E27FC236}">
                <a16:creationId xmlns:a16="http://schemas.microsoft.com/office/drawing/2014/main" id="{9BF64F44-10A4-4E52-FB2C-B21D88E0DD0D}"/>
              </a:ext>
            </a:extLst>
          </p:cNvPr>
          <p:cNvSpPr txBox="1"/>
          <p:nvPr/>
        </p:nvSpPr>
        <p:spPr>
          <a:xfrm>
            <a:off x="3784164" y="1234515"/>
            <a:ext cx="2193874" cy="1494994"/>
          </a:xfrm>
          <a:prstGeom prst="rect">
            <a:avLst/>
          </a:prstGeom>
          <a:solidFill>
            <a:srgbClr val="90BB3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28571"/>
              </a:lnSpc>
            </a:pPr>
            <a:r>
              <a:rPr lang="it-IT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Taranta Project</a:t>
            </a:r>
            <a:r>
              <a:rPr lang="it-IT" sz="11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- Update and </a:t>
            </a:r>
            <a:r>
              <a:rPr lang="it-IT" sz="11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Current</a:t>
            </a:r>
            <a:r>
              <a:rPr lang="it-IT" sz="11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Status  </a:t>
            </a:r>
            <a:r>
              <a:rPr lang="it-IT" sz="11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Oral</a:t>
            </a:r>
            <a:r>
              <a:rPr lang="it-IT" sz="11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Presentation (FR2BCO03)  </a:t>
            </a:r>
            <a:r>
              <a:rPr lang="it-IT" sz="11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Friday</a:t>
            </a:r>
            <a:r>
              <a:rPr lang="it-IT" sz="11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11:00-11:15 – New features </a:t>
            </a:r>
            <a:r>
              <a:rPr lang="it-IT" sz="11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added</a:t>
            </a:r>
            <a:r>
              <a:rPr lang="it-IT" sz="11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in Taranta and Roadmap</a:t>
            </a:r>
          </a:p>
        </p:txBody>
      </p:sp>
    </p:spTree>
    <p:extLst>
      <p:ext uri="{BB962C8B-B14F-4D97-AF65-F5344CB8AC3E}">
        <p14:creationId xmlns:p14="http://schemas.microsoft.com/office/powerpoint/2010/main" val="279479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Taranta @ICALEPCS 2023</a:t>
            </a:r>
            <a:endParaRPr dirty="0"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4294967295"/>
          </p:nvPr>
        </p:nvSpPr>
        <p:spPr>
          <a:xfrm>
            <a:off x="435900" y="818500"/>
            <a:ext cx="8403600" cy="4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Some Taranta </a:t>
            </a:r>
            <a:r>
              <a:rPr lang="it-IT" dirty="0" err="1"/>
              <a:t>presentation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conference</a:t>
            </a:r>
            <a:endParaRPr dirty="0"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 b="1" dirty="0"/>
              <a:t>Taranta Project @Tango workhop (this one)  - </a:t>
            </a:r>
            <a:r>
              <a:rPr lang="it" dirty="0"/>
              <a:t>Taranta features and demo </a:t>
            </a:r>
            <a:endParaRPr dirty="0"/>
          </a:p>
          <a:p>
            <a:pPr indent="-334327">
              <a:buSzPct val="100000"/>
            </a:pPr>
            <a:r>
              <a:rPr lang="it-IT" b="1" dirty="0"/>
              <a:t>Taranta Project - Update and </a:t>
            </a:r>
            <a:r>
              <a:rPr lang="it-IT" b="1" dirty="0" err="1"/>
              <a:t>Current</a:t>
            </a:r>
            <a:r>
              <a:rPr lang="it-IT" b="1" dirty="0"/>
              <a:t> Status  </a:t>
            </a:r>
            <a:r>
              <a:rPr lang="it-IT" i="1" dirty="0" err="1"/>
              <a:t>Oral</a:t>
            </a:r>
            <a:r>
              <a:rPr lang="it-IT" i="1" dirty="0"/>
              <a:t> Presentation (FR2BCO03)  </a:t>
            </a:r>
            <a:r>
              <a:rPr lang="it-IT" i="1" dirty="0" err="1"/>
              <a:t>Friday</a:t>
            </a:r>
            <a:r>
              <a:rPr lang="it-IT" i="1" dirty="0"/>
              <a:t>, 11:00-11:15</a:t>
            </a:r>
            <a:r>
              <a:rPr lang="it-IT" dirty="0"/>
              <a:t> – New features </a:t>
            </a:r>
            <a:r>
              <a:rPr lang="it-IT" dirty="0" err="1"/>
              <a:t>added</a:t>
            </a:r>
            <a:r>
              <a:rPr lang="it-IT" dirty="0"/>
              <a:t> in Taranta and Roadmap</a:t>
            </a:r>
          </a:p>
          <a:p>
            <a:pPr indent="-334327">
              <a:buSzPct val="100000"/>
            </a:pPr>
            <a:r>
              <a:rPr lang="it-IT" b="1" dirty="0"/>
              <a:t>Front-End Monitor and Control Web Application for Large </a:t>
            </a:r>
            <a:r>
              <a:rPr lang="it-IT" b="1" dirty="0" err="1"/>
              <a:t>Telescope</a:t>
            </a:r>
            <a:r>
              <a:rPr lang="it-IT" b="1" dirty="0"/>
              <a:t> </a:t>
            </a:r>
            <a:r>
              <a:rPr lang="it-IT" b="1" dirty="0" err="1"/>
              <a:t>Infrastructures</a:t>
            </a:r>
            <a:r>
              <a:rPr lang="it-IT" b="1" dirty="0"/>
              <a:t>: a Comparative Analysis – </a:t>
            </a:r>
            <a:r>
              <a:rPr lang="it-IT" i="1" dirty="0"/>
              <a:t>Mini-</a:t>
            </a:r>
            <a:r>
              <a:rPr lang="it-IT" i="1" dirty="0" err="1"/>
              <a:t>oral</a:t>
            </a:r>
            <a:r>
              <a:rPr lang="it-IT" i="1" dirty="0"/>
              <a:t> &amp; Poster (TUMBCMO09) </a:t>
            </a:r>
            <a:r>
              <a:rPr lang="it-IT" i="1" dirty="0" err="1"/>
              <a:t>Tuesday</a:t>
            </a:r>
            <a:r>
              <a:rPr lang="it-IT" i="1" dirty="0"/>
              <a:t>, 14:09-14:12</a:t>
            </a:r>
          </a:p>
          <a:p>
            <a:pPr indent="-334327">
              <a:buSzPct val="100000"/>
            </a:pPr>
            <a:r>
              <a:rPr lang="it-IT" b="1" dirty="0" err="1"/>
              <a:t>Improving</a:t>
            </a:r>
            <a:r>
              <a:rPr lang="it-IT" b="1" dirty="0"/>
              <a:t> Performance of Taranta: Analysis of Memory </a:t>
            </a:r>
            <a:r>
              <a:rPr lang="it-IT" b="1" dirty="0" err="1"/>
              <a:t>Requests</a:t>
            </a:r>
            <a:r>
              <a:rPr lang="it-IT" b="1" dirty="0"/>
              <a:t> and </a:t>
            </a:r>
            <a:r>
              <a:rPr lang="it-IT" b="1" dirty="0" err="1"/>
              <a:t>Implementation</a:t>
            </a:r>
            <a:r>
              <a:rPr lang="it-IT" b="1" dirty="0"/>
              <a:t> of the Solution – </a:t>
            </a:r>
            <a:r>
              <a:rPr lang="it-IT" i="1" dirty="0"/>
              <a:t>Poster (TUPDP044) </a:t>
            </a:r>
            <a:r>
              <a:rPr lang="it-IT" i="1" dirty="0" err="1"/>
              <a:t>Tuesday</a:t>
            </a:r>
            <a:r>
              <a:rPr lang="it-IT" i="1" dirty="0"/>
              <a:t>, 16:15-17:45</a:t>
            </a:r>
            <a:br>
              <a:rPr lang="it-IT" dirty="0"/>
            </a:b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0" name="Google Shape;80;p14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97C65AA-8314-B463-6E4D-13AFEBF98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504" y="79988"/>
            <a:ext cx="959820" cy="51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52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Useful links</a:t>
            </a:r>
            <a:endParaRPr/>
          </a:p>
        </p:txBody>
      </p:sp>
      <p:pic>
        <p:nvPicPr>
          <p:cNvPr id="177" name="Google Shape;177;p26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>
            <a:spLocks noGrp="1"/>
          </p:cNvSpPr>
          <p:nvPr>
            <p:ph type="body" idx="4294967295"/>
          </p:nvPr>
        </p:nvSpPr>
        <p:spPr>
          <a:xfrm>
            <a:off x="98250" y="818400"/>
            <a:ext cx="8573100" cy="4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Char char="•"/>
            </a:pPr>
            <a:r>
              <a:rPr lang="it" b="1"/>
              <a:t>Documentation</a:t>
            </a:r>
            <a:r>
              <a:rPr lang="it"/>
              <a:t>: </a:t>
            </a:r>
            <a:r>
              <a:rPr lang="it" sz="1600"/>
              <a:t>Detailed documentation about taranta, its widgets, workflows can be found at</a:t>
            </a:r>
            <a:r>
              <a:rPr lang="it"/>
              <a:t> </a:t>
            </a:r>
            <a:r>
              <a:rPr lang="it" sz="1400" u="sng">
                <a:solidFill>
                  <a:srgbClr val="93C47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https://taranta.readthedocs.io/en/latest/index.html</a:t>
            </a:r>
            <a:endParaRPr sz="1400">
              <a:solidFill>
                <a:srgbClr val="93C47D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 b="1"/>
              <a:t>Deployment</a:t>
            </a:r>
            <a:r>
              <a:rPr lang="it"/>
              <a:t>: </a:t>
            </a:r>
            <a:r>
              <a:rPr lang="it" sz="1600"/>
              <a:t>Taranta can be deployed on </a:t>
            </a:r>
            <a:r>
              <a:rPr lang="it" sz="1600" u="sng">
                <a:solidFill>
                  <a:srgbClr val="3D85C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minikube</a:t>
            </a:r>
            <a:r>
              <a:rPr lang="it" sz="1600"/>
              <a:t> as well as on </a:t>
            </a:r>
            <a:r>
              <a:rPr lang="it" sz="1600" u="sng">
                <a:solidFill>
                  <a:srgbClr val="3D85C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docker</a:t>
            </a:r>
            <a:endParaRPr sz="1200">
              <a:solidFill>
                <a:srgbClr val="3D85C6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it" b="1"/>
              <a:t>Configuration</a:t>
            </a:r>
            <a:r>
              <a:rPr lang="it"/>
              <a:t>: </a:t>
            </a:r>
            <a:r>
              <a:rPr lang="it" sz="1600"/>
              <a:t>It is possible to customize Taranta installation using a json file the src/config.json file It contains the list of variables that are used to customize taranta application.</a:t>
            </a:r>
            <a:endParaRPr sz="1600"/>
          </a:p>
          <a:p>
            <a:pPr marL="9144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it" sz="1400">
                <a:latin typeface="Arial"/>
                <a:ea typeface="Arial"/>
                <a:cs typeface="Arial"/>
                <a:sym typeface="Arial"/>
              </a:rPr>
              <a:t>MIN_WIDGET_SIZE</a:t>
            </a:r>
            <a:r>
              <a:rPr lang="it" sz="1400"/>
              <a:t>: </a:t>
            </a:r>
            <a:r>
              <a:rPr lang="it" sz="1200"/>
              <a:t>This is used to define the minimum size (height &amp; width) of widgets in the Dashboard section. Its default value is </a:t>
            </a:r>
            <a:r>
              <a:rPr lang="it" sz="1200" b="1"/>
              <a:t>20</a:t>
            </a:r>
            <a:endParaRPr sz="1200" b="1"/>
          </a:p>
          <a:p>
            <a:pPr marL="9144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it" sz="1400">
                <a:latin typeface="Arial"/>
                <a:ea typeface="Arial"/>
                <a:cs typeface="Arial"/>
                <a:sym typeface="Arial"/>
              </a:rPr>
              <a:t>WIDGETS_TO_HIDE</a:t>
            </a:r>
            <a:r>
              <a:rPr lang="it" sz="1400"/>
              <a:t>: </a:t>
            </a:r>
            <a:r>
              <a:rPr lang="it" sz="1200"/>
              <a:t>It contains an array of widgets to hide in the Dashboard section</a:t>
            </a:r>
            <a:r>
              <a:rPr lang="it" sz="1400"/>
              <a:t>. Eg. `</a:t>
            </a:r>
            <a:r>
              <a:rPr lang="it" sz="1400">
                <a:latin typeface="Arial"/>
                <a:ea typeface="Arial"/>
                <a:cs typeface="Arial"/>
                <a:sym typeface="Arial"/>
              </a:rPr>
              <a:t>[“SARDANA_MOTOR”, “MACROBUTTON”]</a:t>
            </a:r>
            <a:r>
              <a:rPr lang="it" sz="1400"/>
              <a:t>`</a:t>
            </a:r>
            <a:endParaRPr sz="1400"/>
          </a:p>
          <a:p>
            <a:pPr marL="9144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it" sz="1400">
                <a:latin typeface="Arial"/>
                <a:ea typeface="Arial"/>
                <a:cs typeface="Arial"/>
                <a:sym typeface="Arial"/>
              </a:rPr>
              <a:t>SHOW_COMMAND_FILE_ON_DEVICES</a:t>
            </a:r>
            <a:r>
              <a:rPr lang="it" sz="1400"/>
              <a:t>: </a:t>
            </a:r>
            <a:r>
              <a:rPr lang="it" sz="1200"/>
              <a:t>This is a boolean variable if set to true, it allows users to upload a file to send as an argument in the commands that accept DevString, in Devices section. Its default value is </a:t>
            </a:r>
            <a:r>
              <a:rPr lang="it" sz="1200" b="1"/>
              <a:t>false</a:t>
            </a:r>
            <a:r>
              <a:rPr lang="it" sz="1400"/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dirty="0"/>
              <a:t>Taranta MaxIV use cases </a:t>
            </a:r>
            <a:endParaRPr dirty="0"/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200926" y="51188"/>
            <a:ext cx="1845998" cy="53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98250" y="901100"/>
            <a:ext cx="8737500" cy="428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Taranta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is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widely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used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in MAX IV from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accelerator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operators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to the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beamlines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Dozens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of dashboards are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created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for monitoring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usage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, device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configure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/control and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motor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movement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.</a:t>
            </a:r>
            <a:endParaRPr lang="it-IT" sz="2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2400" b="0" dirty="0">
                <a:effectLst/>
              </a:rPr>
            </a:br>
            <a:r>
              <a:rPr lang="it-IT" sz="1800" b="1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Machine/Accelerators</a:t>
            </a:r>
            <a:endParaRPr lang="it-IT" sz="24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monitoring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various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systems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motor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movements</a:t>
            </a:r>
            <a:endParaRPr lang="it-IT" sz="1800" b="0" i="0" u="none" strike="noStrike" dirty="0">
              <a:solidFill>
                <a:srgbClr val="737373"/>
              </a:solidFill>
              <a:effectLst/>
              <a:latin typeface="Roboto" panose="02000000000000000000" pitchFamily="2" charset="0"/>
            </a:endParaRPr>
          </a:p>
          <a:p>
            <a:pPr rtl="0">
              <a:spcBef>
                <a:spcPts val="500"/>
              </a:spcBef>
              <a:spcAft>
                <a:spcPts val="0"/>
              </a:spcAft>
            </a:pPr>
            <a:r>
              <a:rPr lang="it-IT" sz="1800" b="1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Beamlines</a:t>
            </a:r>
            <a:endParaRPr lang="it-IT" sz="24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Overview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of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equipments</a:t>
            </a:r>
            <a:endParaRPr lang="it-IT" sz="1800" b="0" i="0" u="none" strike="noStrike" dirty="0">
              <a:solidFill>
                <a:srgbClr val="737373"/>
              </a:solidFill>
              <a:effectLst/>
              <a:latin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Configure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parts of the </a:t>
            </a: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experiments</a:t>
            </a:r>
            <a:endParaRPr lang="it-IT" sz="1800" b="0" i="0" u="none" strike="noStrike" dirty="0">
              <a:solidFill>
                <a:srgbClr val="737373"/>
              </a:solidFill>
              <a:effectLst/>
              <a:latin typeface="Roboto" panose="02000000000000000000" pitchFamily="2" charset="0"/>
            </a:endParaRPr>
          </a:p>
          <a:p>
            <a:pPr rtl="0">
              <a:spcBef>
                <a:spcPts val="500"/>
              </a:spcBef>
              <a:spcAft>
                <a:spcPts val="0"/>
              </a:spcAft>
            </a:pPr>
            <a:r>
              <a:rPr lang="it-IT" sz="1800" b="1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Users</a:t>
            </a:r>
            <a:endParaRPr lang="it-IT" sz="24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engineers</a:t>
            </a:r>
            <a:endParaRPr lang="it-IT" sz="1800" b="0" i="0" u="none" strike="noStrike" dirty="0">
              <a:solidFill>
                <a:srgbClr val="737373"/>
              </a:solidFill>
              <a:effectLst/>
              <a:latin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beamline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staffs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0" i="0" u="none" strike="noStrike" dirty="0" err="1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experiment</a:t>
            </a:r>
            <a:r>
              <a:rPr lang="it-IT" sz="1800" b="0" i="0" u="none" strike="noStrike" dirty="0">
                <a:solidFill>
                  <a:srgbClr val="737373"/>
                </a:solidFill>
                <a:effectLst/>
                <a:latin typeface="Roboto" panose="02000000000000000000" pitchFamily="2" charset="0"/>
              </a:rPr>
              <a:t> users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52E88D-ECDF-C66C-410A-00659C9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52" y="51188"/>
            <a:ext cx="1508074" cy="5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411D95E8-93D1-E459-89E1-7695CA7E40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CF9206D3-258A-8BE2-9CDF-744ACA959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0" y="1901952"/>
            <a:ext cx="4666942" cy="28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091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/>
              <a:t>Taranta SKAO use cases </a:t>
            </a: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200926" y="51188"/>
            <a:ext cx="1845998" cy="53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98250" y="901100"/>
            <a:ext cx="8737500" cy="4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Taranta is a tool used by </a:t>
            </a:r>
            <a:r>
              <a:rPr lang="it" sz="1800" b="1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engineers</a:t>
            </a:r>
            <a:r>
              <a:rPr lang="it" sz="18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it" sz="1800" b="1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integrators</a:t>
            </a:r>
            <a:r>
              <a:rPr lang="it" sz="18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it" sz="1800" b="1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commissioners</a:t>
            </a:r>
            <a:r>
              <a:rPr lang="it" sz="18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for monitoring, controlling and debugging Tango devices for the telescope.</a:t>
            </a:r>
            <a:endParaRPr sz="18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Key selling points:</a:t>
            </a:r>
            <a:endParaRPr sz="18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quick development of UIs</a:t>
            </a:r>
            <a:endParaRPr sz="18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easy to modify existing UIs</a:t>
            </a:r>
            <a:endParaRPr sz="18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 need for UI-related skills</a:t>
            </a:r>
            <a:endParaRPr sz="18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it" sz="1800" dirty="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no need to use other tools</a:t>
            </a:r>
            <a:endParaRPr sz="18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800" dirty="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7979" y="51188"/>
            <a:ext cx="1512946" cy="5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 txBox="1"/>
          <p:nvPr/>
        </p:nvSpPr>
        <p:spPr>
          <a:xfrm>
            <a:off x="6144000" y="47124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 i="1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Slides from Giorgio Brajnik</a:t>
            </a:r>
            <a:endParaRPr sz="1200" i="1"/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2050" y="1771600"/>
            <a:ext cx="2818401" cy="299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9025" y="1421536"/>
            <a:ext cx="1846000" cy="329086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/>
          <p:nvPr/>
        </p:nvSpPr>
        <p:spPr>
          <a:xfrm>
            <a:off x="7396375" y="2051850"/>
            <a:ext cx="707100" cy="25926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72;p13">
            <a:extLst>
              <a:ext uri="{FF2B5EF4-FFF2-40B4-BE49-F238E27FC236}">
                <a16:creationId xmlns:a16="http://schemas.microsoft.com/office/drawing/2014/main" id="{5C58BC68-D491-7214-B12E-D1A736196812}"/>
              </a:ext>
            </a:extLst>
          </p:cNvPr>
          <p:cNvSpPr txBox="1"/>
          <p:nvPr/>
        </p:nvSpPr>
        <p:spPr>
          <a:xfrm>
            <a:off x="1257451" y="3217406"/>
            <a:ext cx="2193874" cy="1494994"/>
          </a:xfrm>
          <a:prstGeom prst="rect">
            <a:avLst/>
          </a:prstGeom>
          <a:solidFill>
            <a:srgbClr val="90BB3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28571"/>
              </a:lnSpc>
            </a:pPr>
            <a:r>
              <a:rPr lang="it-IT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Front-End Monitor and Control Web Application for Large </a:t>
            </a:r>
            <a:r>
              <a:rPr lang="it-IT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Telescope</a:t>
            </a:r>
            <a:r>
              <a:rPr lang="it-IT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it-IT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Infrastructures</a:t>
            </a:r>
            <a:r>
              <a:rPr lang="it-IT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: a Comparative Analysis </a:t>
            </a:r>
            <a:r>
              <a:rPr lang="it-IT" sz="11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– Mini-</a:t>
            </a:r>
            <a:r>
              <a:rPr lang="it-IT" sz="11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oral</a:t>
            </a:r>
            <a:r>
              <a:rPr lang="it-IT" sz="11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&amp; Poster (TUMBCMO09) </a:t>
            </a:r>
            <a:r>
              <a:rPr lang="it-IT" sz="11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Tuesday</a:t>
            </a:r>
            <a:r>
              <a:rPr lang="it-IT" sz="11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14:09-14:12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771BE8-9407-18E6-5ACD-CAC6A9BD8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02" y="307848"/>
            <a:ext cx="8222100" cy="1012800"/>
          </a:xfrm>
        </p:spPr>
        <p:txBody>
          <a:bodyPr/>
          <a:lstStyle/>
          <a:p>
            <a:pPr algn="ctr"/>
            <a:r>
              <a:rPr lang="it-IT" dirty="0"/>
              <a:t>Demo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2F75C5-AA6C-70FC-79F1-C0213E284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652" y="1825752"/>
            <a:ext cx="5715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2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What is Taranta</a:t>
            </a:r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4294967295"/>
          </p:nvPr>
        </p:nvSpPr>
        <p:spPr>
          <a:xfrm>
            <a:off x="435900" y="818500"/>
            <a:ext cx="8403600" cy="43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Taranta is a web application that allows a user to:</a:t>
            </a:r>
            <a:endParaRPr dirty="0"/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t" b="1" dirty="0"/>
              <a:t>easily browse devices of a Tango</a:t>
            </a:r>
            <a:r>
              <a:rPr lang="it" dirty="0"/>
              <a:t> server, </a:t>
            </a:r>
            <a:r>
              <a:rPr lang="it" b="1" dirty="0"/>
              <a:t>inspect</a:t>
            </a:r>
            <a:r>
              <a:rPr lang="it" dirty="0"/>
              <a:t> them and </a:t>
            </a:r>
            <a:r>
              <a:rPr lang="it" b="1" dirty="0"/>
              <a:t>interact</a:t>
            </a:r>
            <a:r>
              <a:rPr lang="it" dirty="0"/>
              <a:t> with them, all using web browser of choice.</a:t>
            </a:r>
            <a:endParaRPr dirty="0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b="1" dirty="0"/>
              <a:t>quickly develop and change interactive dashboards</a:t>
            </a:r>
            <a:r>
              <a:rPr lang="it" dirty="0"/>
              <a:t> with widgets that allow you to monitor and interact with Tango devices. Once created, dashboards can be run, saved, and exported.</a:t>
            </a:r>
            <a:endParaRPr dirty="0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dirty="0"/>
              <a:t>a dashboard can be defined in a few minutes, with </a:t>
            </a:r>
            <a:r>
              <a:rPr lang="it" b="1" dirty="0"/>
              <a:t>minimal knowledge of web technologies</a:t>
            </a:r>
            <a:r>
              <a:rPr lang="it" dirty="0"/>
              <a:t>; you only need to know which devices you want to interact with and what attributes and commands they expose.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79" name="Google Shape;79;p14"/>
          <p:cNvPicPr preferRelativeResize="0"/>
          <p:nvPr/>
        </p:nvPicPr>
        <p:blipFill rotWithShape="1">
          <a:blip r:embed="rId3">
            <a:alphaModFix/>
          </a:blip>
          <a:srcRect b="40319"/>
          <a:stretch/>
        </p:blipFill>
        <p:spPr>
          <a:xfrm>
            <a:off x="294750" y="3263925"/>
            <a:ext cx="8608425" cy="246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Control system</a:t>
            </a:r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50" y="3224575"/>
            <a:ext cx="5647475" cy="17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6;p16">
            <a:extLst>
              <a:ext uri="{FF2B5EF4-FFF2-40B4-BE49-F238E27FC236}">
                <a16:creationId xmlns:a16="http://schemas.microsoft.com/office/drawing/2014/main" id="{91170BB4-F323-9E4E-CE93-4BB16450FE4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1299" y="767073"/>
            <a:ext cx="2567767" cy="7698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8;p14">
            <a:extLst>
              <a:ext uri="{FF2B5EF4-FFF2-40B4-BE49-F238E27FC236}">
                <a16:creationId xmlns:a16="http://schemas.microsoft.com/office/drawing/2014/main" id="{6562C41D-8A29-D1C4-B02C-798B85BC6287}"/>
              </a:ext>
            </a:extLst>
          </p:cNvPr>
          <p:cNvSpPr txBox="1">
            <a:spLocks/>
          </p:cNvSpPr>
          <p:nvPr/>
        </p:nvSpPr>
        <p:spPr>
          <a:xfrm>
            <a:off x="5835113" y="2041383"/>
            <a:ext cx="2953954" cy="2893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-334327">
              <a:buSzPct val="100000"/>
            </a:pPr>
            <a:r>
              <a:rPr lang="it-IT" sz="1600" dirty="0"/>
              <a:t>Tango Database – naming services</a:t>
            </a:r>
          </a:p>
          <a:p>
            <a:pPr indent="-334327">
              <a:buSzPct val="100000"/>
            </a:pPr>
            <a:r>
              <a:rPr lang="it-IT" sz="1600" dirty="0"/>
              <a:t>Tango device - single </a:t>
            </a:r>
            <a:r>
              <a:rPr lang="it-IT" sz="1600" dirty="0" err="1"/>
              <a:t>indipendent</a:t>
            </a:r>
            <a:r>
              <a:rPr lang="it-IT" sz="1600" dirty="0"/>
              <a:t> component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Backend</a:t>
            </a:r>
            <a:endParaRPr dirty="0"/>
          </a:p>
        </p:txBody>
      </p:sp>
      <p:sp>
        <p:nvSpPr>
          <p:cNvPr id="7" name="Google Shape;78;p14">
            <a:extLst>
              <a:ext uri="{FF2B5EF4-FFF2-40B4-BE49-F238E27FC236}">
                <a16:creationId xmlns:a16="http://schemas.microsoft.com/office/drawing/2014/main" id="{6562C41D-8A29-D1C4-B02C-798B85BC6287}"/>
              </a:ext>
            </a:extLst>
          </p:cNvPr>
          <p:cNvSpPr txBox="1">
            <a:spLocks/>
          </p:cNvSpPr>
          <p:nvPr/>
        </p:nvSpPr>
        <p:spPr>
          <a:xfrm>
            <a:off x="4982705" y="1650834"/>
            <a:ext cx="3340171" cy="2893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it-IT" sz="1600" dirty="0" err="1"/>
              <a:t>GraphQL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a data query and </a:t>
            </a:r>
            <a:r>
              <a:rPr lang="it-IT" sz="1600" dirty="0" err="1"/>
              <a:t>manipulation</a:t>
            </a:r>
            <a:r>
              <a:rPr lang="it-IT" sz="1600" dirty="0"/>
              <a:t> </a:t>
            </a:r>
            <a:r>
              <a:rPr lang="it-IT" sz="1600" dirty="0" err="1"/>
              <a:t>language</a:t>
            </a:r>
            <a:r>
              <a:rPr lang="it-IT" sz="1600" dirty="0"/>
              <a:t> for </a:t>
            </a:r>
            <a:r>
              <a:rPr lang="it-IT" sz="1600" dirty="0" err="1"/>
              <a:t>APIs</a:t>
            </a:r>
            <a:endParaRPr lang="it-IT" sz="1600" dirty="0"/>
          </a:p>
          <a:p>
            <a:r>
              <a:rPr lang="it-IT" sz="1600" dirty="0"/>
              <a:t>HTTP to query </a:t>
            </a:r>
            <a:r>
              <a:rPr lang="it-IT" sz="1600" dirty="0" err="1"/>
              <a:t>TangoDB</a:t>
            </a:r>
            <a:r>
              <a:rPr lang="it-IT" sz="1600" dirty="0"/>
              <a:t> </a:t>
            </a:r>
            <a:r>
              <a:rPr lang="it-IT" sz="1600" dirty="0" err="1"/>
              <a:t>synchrounous</a:t>
            </a:r>
            <a:r>
              <a:rPr lang="it-IT" sz="1600" dirty="0"/>
              <a:t> data</a:t>
            </a:r>
          </a:p>
          <a:p>
            <a:r>
              <a:rPr lang="it-IT" sz="1600" dirty="0" err="1"/>
              <a:t>Websocket</a:t>
            </a:r>
            <a:r>
              <a:rPr lang="it-IT" sz="1600" dirty="0"/>
              <a:t> for </a:t>
            </a:r>
            <a:r>
              <a:rPr lang="it-IT" sz="1600" dirty="0" err="1"/>
              <a:t>subscribing</a:t>
            </a:r>
            <a:r>
              <a:rPr lang="it-IT" sz="1600" dirty="0"/>
              <a:t> to </a:t>
            </a:r>
            <a:r>
              <a:rPr lang="it-IT" sz="1600" dirty="0" err="1"/>
              <a:t>asynchronous</a:t>
            </a:r>
            <a:r>
              <a:rPr lang="it-IT" sz="1600" dirty="0"/>
              <a:t> </a:t>
            </a:r>
            <a:r>
              <a:rPr lang="it-IT" sz="1600" dirty="0" err="1"/>
              <a:t>attribute</a:t>
            </a:r>
            <a:r>
              <a:rPr lang="it-IT" sz="1600" dirty="0"/>
              <a:t> </a:t>
            </a:r>
            <a:r>
              <a:rPr lang="it-IT" sz="1600" dirty="0" err="1"/>
              <a:t>value</a:t>
            </a:r>
            <a:r>
              <a:rPr lang="it-IT" sz="1600" dirty="0"/>
              <a:t> events </a:t>
            </a:r>
          </a:p>
          <a:p>
            <a:r>
              <a:rPr lang="it-IT" sz="1600" dirty="0" err="1"/>
              <a:t>Aiohttp</a:t>
            </a:r>
            <a:r>
              <a:rPr lang="it-IT" sz="1600" dirty="0"/>
              <a:t>: </a:t>
            </a:r>
            <a:r>
              <a:rPr lang="it-IT" sz="1600" dirty="0" err="1"/>
              <a:t>Asynchronous</a:t>
            </a:r>
            <a:r>
              <a:rPr lang="it-IT" sz="1600" dirty="0"/>
              <a:t> HTTP Client/Server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B669EB-2D83-58D8-B9EC-DB4245ADF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1" y="1650834"/>
            <a:ext cx="2923875" cy="2826413"/>
          </a:xfrm>
          <a:prstGeom prst="rect">
            <a:avLst/>
          </a:prstGeom>
        </p:spPr>
      </p:pic>
      <p:pic>
        <p:nvPicPr>
          <p:cNvPr id="4" name="Google Shape;186;p24">
            <a:extLst>
              <a:ext uri="{FF2B5EF4-FFF2-40B4-BE49-F238E27FC236}">
                <a16:creationId xmlns:a16="http://schemas.microsoft.com/office/drawing/2014/main" id="{47334C1A-30B6-8CB4-804E-E5C0E403F6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273" t="23143" r="10273" b="22336"/>
          <a:stretch/>
        </p:blipFill>
        <p:spPr>
          <a:xfrm>
            <a:off x="5573875" y="757852"/>
            <a:ext cx="1943676" cy="57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A1AA6166-AF96-B712-800E-3B39143C8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63984" y="757852"/>
            <a:ext cx="572364" cy="5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0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Frontend</a:t>
            </a:r>
            <a:endParaRPr dirty="0"/>
          </a:p>
        </p:txBody>
      </p:sp>
      <p:sp>
        <p:nvSpPr>
          <p:cNvPr id="7" name="Google Shape;78;p14">
            <a:extLst>
              <a:ext uri="{FF2B5EF4-FFF2-40B4-BE49-F238E27FC236}">
                <a16:creationId xmlns:a16="http://schemas.microsoft.com/office/drawing/2014/main" id="{6562C41D-8A29-D1C4-B02C-798B85BC6287}"/>
              </a:ext>
            </a:extLst>
          </p:cNvPr>
          <p:cNvSpPr txBox="1">
            <a:spLocks/>
          </p:cNvSpPr>
          <p:nvPr/>
        </p:nvSpPr>
        <p:spPr>
          <a:xfrm>
            <a:off x="4138047" y="1650834"/>
            <a:ext cx="4184829" cy="2893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it-IT" sz="1600" dirty="0" err="1"/>
              <a:t>Shared</a:t>
            </a:r>
            <a:r>
              <a:rPr lang="it-IT" sz="1600" dirty="0"/>
              <a:t> </a:t>
            </a:r>
            <a:r>
              <a:rPr lang="it-IT" sz="1600" dirty="0" err="1"/>
              <a:t>components</a:t>
            </a:r>
            <a:r>
              <a:rPr lang="it-IT" sz="1600" dirty="0"/>
              <a:t> </a:t>
            </a:r>
            <a:r>
              <a:rPr lang="it-IT" sz="1600" dirty="0" err="1"/>
              <a:t>provide</a:t>
            </a:r>
            <a:r>
              <a:rPr lang="it-IT" sz="1600" dirty="0"/>
              <a:t> </a:t>
            </a:r>
            <a:r>
              <a:rPr lang="it-IT" sz="1600" dirty="0" err="1"/>
              <a:t>APIs</a:t>
            </a:r>
            <a:r>
              <a:rPr lang="it-IT" sz="1600" dirty="0"/>
              <a:t> to access </a:t>
            </a:r>
            <a:r>
              <a:rPr lang="it-IT" sz="1600" dirty="0" err="1"/>
              <a:t>TangoGQL</a:t>
            </a:r>
            <a:r>
              <a:rPr lang="it-IT" sz="1600" dirty="0"/>
              <a:t> and </a:t>
            </a:r>
            <a:r>
              <a:rPr lang="it-IT" sz="1600" dirty="0" err="1"/>
              <a:t>util</a:t>
            </a:r>
            <a:r>
              <a:rPr lang="it-IT" sz="1600" dirty="0"/>
              <a:t> libraries </a:t>
            </a:r>
          </a:p>
          <a:p>
            <a:r>
              <a:rPr lang="it-IT" sz="1600" dirty="0"/>
              <a:t>Device </a:t>
            </a:r>
            <a:r>
              <a:rPr lang="it-IT" sz="1600" dirty="0" err="1"/>
              <a:t>view</a:t>
            </a:r>
            <a:r>
              <a:rPr lang="it-IT" sz="1600" dirty="0"/>
              <a:t> </a:t>
            </a:r>
            <a:r>
              <a:rPr lang="it-IT" sz="1600" dirty="0" err="1"/>
              <a:t>provides</a:t>
            </a:r>
            <a:r>
              <a:rPr lang="it-IT" sz="1600" dirty="0"/>
              <a:t> a fast </a:t>
            </a:r>
            <a:r>
              <a:rPr lang="it-IT" sz="1600" dirty="0" err="1"/>
              <a:t>view</a:t>
            </a:r>
            <a:r>
              <a:rPr lang="it-IT" sz="1600" dirty="0"/>
              <a:t> of devices </a:t>
            </a:r>
            <a:r>
              <a:rPr lang="it-IT" sz="1600" dirty="0" err="1"/>
              <a:t>without</a:t>
            </a:r>
            <a:r>
              <a:rPr lang="it-IT" sz="1600" dirty="0"/>
              <a:t> </a:t>
            </a:r>
            <a:r>
              <a:rPr lang="it-IT" sz="1600" dirty="0" err="1"/>
              <a:t>customization</a:t>
            </a:r>
            <a:endParaRPr lang="it-IT" sz="1600" dirty="0"/>
          </a:p>
          <a:p>
            <a:r>
              <a:rPr lang="it-IT" sz="1600" dirty="0"/>
              <a:t>Dashboard </a:t>
            </a:r>
            <a:r>
              <a:rPr lang="it-IT" sz="1600" dirty="0" err="1"/>
              <a:t>permits</a:t>
            </a:r>
            <a:r>
              <a:rPr lang="it-IT" sz="1600" dirty="0"/>
              <a:t> users to create a custom user </a:t>
            </a:r>
            <a:r>
              <a:rPr lang="it-IT" sz="1600" dirty="0" err="1"/>
              <a:t>interface</a:t>
            </a:r>
            <a:endParaRPr lang="it-IT" sz="1600" dirty="0"/>
          </a:p>
          <a:p>
            <a:r>
              <a:rPr lang="it-IT" sz="1600" dirty="0"/>
              <a:t>Widget </a:t>
            </a:r>
            <a:r>
              <a:rPr lang="it-IT" sz="1600" dirty="0" err="1"/>
              <a:t>is</a:t>
            </a:r>
            <a:r>
              <a:rPr lang="it-IT" sz="1600" dirty="0"/>
              <a:t> a </a:t>
            </a:r>
            <a:r>
              <a:rPr lang="it-IT" sz="1600" dirty="0" err="1"/>
              <a:t>React</a:t>
            </a:r>
            <a:r>
              <a:rPr lang="it-IT" sz="1600" dirty="0"/>
              <a:t> component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implements</a:t>
            </a:r>
            <a:r>
              <a:rPr lang="it-IT" sz="1600" dirty="0"/>
              <a:t> </a:t>
            </a:r>
            <a:r>
              <a:rPr lang="it-IT" sz="1600" dirty="0" err="1"/>
              <a:t>functionalities</a:t>
            </a:r>
            <a:r>
              <a:rPr lang="it-IT" sz="1600" dirty="0"/>
              <a:t> to </a:t>
            </a:r>
            <a:r>
              <a:rPr lang="it-IT" sz="1600" dirty="0" err="1"/>
              <a:t>interact</a:t>
            </a:r>
            <a:r>
              <a:rPr lang="it-IT" sz="1600" dirty="0"/>
              <a:t> with a Tango Device or a dashboard   </a:t>
            </a:r>
          </a:p>
          <a:p>
            <a:endParaRPr lang="it-IT" sz="1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52226C6-A7EF-BA7A-C5FC-6DBDC0BAE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23" y="1174191"/>
            <a:ext cx="2085911" cy="3151057"/>
          </a:xfrm>
          <a:prstGeom prst="rect">
            <a:avLst/>
          </a:prstGeom>
        </p:spPr>
      </p:pic>
      <p:pic>
        <p:nvPicPr>
          <p:cNvPr id="10" name="Google Shape;184;p24">
            <a:extLst>
              <a:ext uri="{FF2B5EF4-FFF2-40B4-BE49-F238E27FC236}">
                <a16:creationId xmlns:a16="http://schemas.microsoft.com/office/drawing/2014/main" id="{FAAD048D-4C91-5ABB-6106-AD2BE01CD99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0351" y="857550"/>
            <a:ext cx="1459628" cy="554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5;p24">
            <a:extLst>
              <a:ext uri="{FF2B5EF4-FFF2-40B4-BE49-F238E27FC236}">
                <a16:creationId xmlns:a16="http://schemas.microsoft.com/office/drawing/2014/main" id="{ADCA9F9B-E728-38EA-A89C-C1E5E653279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0087" y="756156"/>
            <a:ext cx="1346769" cy="7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7;p24">
            <a:extLst>
              <a:ext uri="{FF2B5EF4-FFF2-40B4-BE49-F238E27FC236}">
                <a16:creationId xmlns:a16="http://schemas.microsoft.com/office/drawing/2014/main" id="{0705409F-E0C9-CB14-3B6A-4984021D3C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597" t="17121" r="3764" b="25171"/>
          <a:stretch/>
        </p:blipFill>
        <p:spPr>
          <a:xfrm>
            <a:off x="6956913" y="820732"/>
            <a:ext cx="1831594" cy="58954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72;p13">
            <a:extLst>
              <a:ext uri="{FF2B5EF4-FFF2-40B4-BE49-F238E27FC236}">
                <a16:creationId xmlns:a16="http://schemas.microsoft.com/office/drawing/2014/main" id="{ABA219A4-C3F3-3A52-2C62-71330C95B66C}"/>
              </a:ext>
            </a:extLst>
          </p:cNvPr>
          <p:cNvSpPr txBox="1"/>
          <p:nvPr/>
        </p:nvSpPr>
        <p:spPr>
          <a:xfrm>
            <a:off x="3153228" y="2444115"/>
            <a:ext cx="2193874" cy="1494994"/>
          </a:xfrm>
          <a:prstGeom prst="rect">
            <a:avLst/>
          </a:prstGeom>
          <a:solidFill>
            <a:srgbClr val="90BB3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28571"/>
              </a:lnSpc>
            </a:pPr>
            <a:r>
              <a:rPr lang="it-IT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Improving</a:t>
            </a:r>
            <a:r>
              <a:rPr lang="it-IT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Performance of Taranta: Analysis of Memory </a:t>
            </a:r>
            <a:r>
              <a:rPr lang="it-IT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Requests</a:t>
            </a:r>
            <a:r>
              <a:rPr lang="it-IT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it-IT" sz="1100" b="1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Implementation</a:t>
            </a:r>
            <a:r>
              <a:rPr lang="it-IT" sz="11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of the Solution</a:t>
            </a:r>
            <a:r>
              <a:rPr lang="it-IT" sz="11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– Poster (TUPDP044) </a:t>
            </a:r>
            <a:r>
              <a:rPr lang="it-IT" sz="1100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Tuesday</a:t>
            </a:r>
            <a:r>
              <a:rPr lang="it-IT" sz="11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16:15-17:45</a:t>
            </a:r>
          </a:p>
        </p:txBody>
      </p:sp>
    </p:spTree>
    <p:extLst>
      <p:ext uri="{BB962C8B-B14F-4D97-AF65-F5344CB8AC3E}">
        <p14:creationId xmlns:p14="http://schemas.microsoft.com/office/powerpoint/2010/main" val="413403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Authentication system</a:t>
            </a:r>
            <a:endParaRPr dirty="0"/>
          </a:p>
        </p:txBody>
      </p:sp>
      <p:sp>
        <p:nvSpPr>
          <p:cNvPr id="7" name="Google Shape;78;p14">
            <a:extLst>
              <a:ext uri="{FF2B5EF4-FFF2-40B4-BE49-F238E27FC236}">
                <a16:creationId xmlns:a16="http://schemas.microsoft.com/office/drawing/2014/main" id="{6562C41D-8A29-D1C4-B02C-798B85BC6287}"/>
              </a:ext>
            </a:extLst>
          </p:cNvPr>
          <p:cNvSpPr txBox="1">
            <a:spLocks/>
          </p:cNvSpPr>
          <p:nvPr/>
        </p:nvSpPr>
        <p:spPr>
          <a:xfrm>
            <a:off x="4138047" y="1650834"/>
            <a:ext cx="4184829" cy="2893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it-IT" sz="1600" dirty="0" err="1"/>
              <a:t>Provides</a:t>
            </a:r>
            <a:r>
              <a:rPr lang="it-IT" sz="1600" dirty="0"/>
              <a:t> authentication system</a:t>
            </a:r>
          </a:p>
          <a:p>
            <a:r>
              <a:rPr lang="it-IT" sz="1600" dirty="0"/>
              <a:t>JSON Web Token (JWT) </a:t>
            </a:r>
            <a:r>
              <a:rPr lang="it-IT" sz="1600" dirty="0" err="1"/>
              <a:t>is</a:t>
            </a:r>
            <a:r>
              <a:rPr lang="it-IT" sz="1600" dirty="0"/>
              <a:t> an open standard </a:t>
            </a:r>
            <a:r>
              <a:rPr lang="it-IT" sz="1600" dirty="0" err="1"/>
              <a:t>that</a:t>
            </a:r>
            <a:r>
              <a:rPr lang="it-IT" sz="1600" dirty="0"/>
              <a:t> </a:t>
            </a:r>
            <a:r>
              <a:rPr lang="it-IT" sz="1600" dirty="0" err="1"/>
              <a:t>defines</a:t>
            </a:r>
            <a:r>
              <a:rPr lang="it-IT" sz="1600" dirty="0"/>
              <a:t> a compact and self-</a:t>
            </a:r>
            <a:r>
              <a:rPr lang="it-IT" sz="1600" dirty="0" err="1"/>
              <a:t>contained</a:t>
            </a:r>
            <a:r>
              <a:rPr lang="it-IT" sz="1600" dirty="0"/>
              <a:t> way for </a:t>
            </a:r>
            <a:r>
              <a:rPr lang="it-IT" sz="1600" dirty="0" err="1"/>
              <a:t>securely</a:t>
            </a:r>
            <a:r>
              <a:rPr lang="it-IT" sz="1600" dirty="0"/>
              <a:t> </a:t>
            </a:r>
            <a:r>
              <a:rPr lang="it-IT" sz="1600" dirty="0" err="1"/>
              <a:t>transmitting</a:t>
            </a:r>
            <a:r>
              <a:rPr lang="it-IT" sz="1600" dirty="0"/>
              <a:t> </a:t>
            </a:r>
            <a:r>
              <a:rPr lang="it-IT" sz="1600" dirty="0" err="1"/>
              <a:t>verifiable</a:t>
            </a:r>
            <a:r>
              <a:rPr lang="it-IT" sz="1600" dirty="0"/>
              <a:t> information </a:t>
            </a:r>
            <a:r>
              <a:rPr lang="it-IT" sz="1600" dirty="0" err="1"/>
              <a:t>between</a:t>
            </a:r>
            <a:r>
              <a:rPr lang="it-IT" sz="1600" dirty="0"/>
              <a:t> parties </a:t>
            </a:r>
            <a:r>
              <a:rPr lang="it-IT" sz="1600" dirty="0" err="1"/>
              <a:t>as</a:t>
            </a:r>
            <a:r>
              <a:rPr lang="it-IT" sz="1600" dirty="0"/>
              <a:t> a JSON </a:t>
            </a:r>
            <a:r>
              <a:rPr lang="it-IT" sz="1600" dirty="0" err="1"/>
              <a:t>object</a:t>
            </a:r>
            <a:endParaRPr lang="it-IT" sz="1600" dirty="0"/>
          </a:p>
          <a:p>
            <a:r>
              <a:rPr lang="it-IT" sz="1600" dirty="0" err="1"/>
              <a:t>Permits</a:t>
            </a:r>
            <a:r>
              <a:rPr lang="it-IT" sz="1600" dirty="0"/>
              <a:t> to retrive user data from LDAP server or a JSON file</a:t>
            </a:r>
          </a:p>
          <a:p>
            <a:r>
              <a:rPr lang="it-IT" sz="1600" dirty="0" err="1"/>
              <a:t>Manage</a:t>
            </a:r>
            <a:r>
              <a:rPr lang="it-IT" sz="1600" dirty="0"/>
              <a:t> </a:t>
            </a:r>
            <a:r>
              <a:rPr lang="it-IT" sz="1600" dirty="0" err="1"/>
              <a:t>also</a:t>
            </a:r>
            <a:r>
              <a:rPr lang="it-IT" sz="1600" dirty="0"/>
              <a:t> </a:t>
            </a:r>
            <a:r>
              <a:rPr lang="it-IT" sz="1600" dirty="0" err="1"/>
              <a:t>TangoGQL</a:t>
            </a:r>
            <a:r>
              <a:rPr lang="it-IT" sz="1600" dirty="0"/>
              <a:t> authentication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6E0BFE7-A684-C34B-4705-9C899BBC5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47" y="1797157"/>
            <a:ext cx="3759200" cy="23241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765A19C-0516-12D3-035D-82DA16768B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14" t="22743" r="10964" b="22894"/>
          <a:stretch/>
        </p:blipFill>
        <p:spPr>
          <a:xfrm>
            <a:off x="4511550" y="766028"/>
            <a:ext cx="1798115" cy="7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31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Dashboard storage</a:t>
            </a:r>
            <a:endParaRPr dirty="0"/>
          </a:p>
        </p:txBody>
      </p:sp>
      <p:sp>
        <p:nvSpPr>
          <p:cNvPr id="7" name="Google Shape;78;p14">
            <a:extLst>
              <a:ext uri="{FF2B5EF4-FFF2-40B4-BE49-F238E27FC236}">
                <a16:creationId xmlns:a16="http://schemas.microsoft.com/office/drawing/2014/main" id="{6562C41D-8A29-D1C4-B02C-798B85BC6287}"/>
              </a:ext>
            </a:extLst>
          </p:cNvPr>
          <p:cNvSpPr txBox="1">
            <a:spLocks/>
          </p:cNvSpPr>
          <p:nvPr/>
        </p:nvSpPr>
        <p:spPr>
          <a:xfrm>
            <a:off x="4138047" y="1650834"/>
            <a:ext cx="4184829" cy="2893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it-IT" sz="1600" dirty="0"/>
              <a:t>API for </a:t>
            </a:r>
            <a:r>
              <a:rPr lang="it-IT" sz="1600" dirty="0" err="1"/>
              <a:t>fetching</a:t>
            </a:r>
            <a:r>
              <a:rPr lang="it-IT" sz="1600" dirty="0"/>
              <a:t> and </a:t>
            </a:r>
            <a:r>
              <a:rPr lang="it-IT" sz="1600" dirty="0" err="1"/>
              <a:t>storing</a:t>
            </a:r>
            <a:r>
              <a:rPr lang="it-IT" sz="1600" dirty="0"/>
              <a:t> the dashboards </a:t>
            </a:r>
          </a:p>
          <a:p>
            <a:r>
              <a:rPr lang="it-IT" sz="1600" dirty="0"/>
              <a:t>Thanks to </a:t>
            </a:r>
            <a:r>
              <a:rPr lang="it-IT" sz="1600" dirty="0" err="1"/>
              <a:t>MongoDB</a:t>
            </a:r>
            <a:r>
              <a:rPr lang="it-IT" sz="1600" dirty="0"/>
              <a:t>, </a:t>
            </a:r>
            <a:r>
              <a:rPr lang="it-IT" sz="1600" dirty="0" err="1"/>
              <a:t>it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possible</a:t>
            </a:r>
            <a:r>
              <a:rPr lang="it-IT" sz="1600" dirty="0"/>
              <a:t> to </a:t>
            </a:r>
            <a:r>
              <a:rPr lang="it-IT" sz="1600" dirty="0" err="1"/>
              <a:t>change</a:t>
            </a:r>
            <a:r>
              <a:rPr lang="it-IT" sz="1600" dirty="0"/>
              <a:t> the dashboard schema </a:t>
            </a:r>
          </a:p>
          <a:p>
            <a:r>
              <a:rPr lang="it-IT" sz="1600" dirty="0"/>
              <a:t>A dashboard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stored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a JSON file. </a:t>
            </a:r>
            <a:r>
              <a:rPr lang="it-IT" sz="1600" dirty="0" err="1"/>
              <a:t>It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also</a:t>
            </a:r>
            <a:r>
              <a:rPr lang="it-IT" sz="1600" dirty="0"/>
              <a:t> </a:t>
            </a:r>
            <a:r>
              <a:rPr lang="it-IT" sz="1600" dirty="0" err="1"/>
              <a:t>possible</a:t>
            </a:r>
            <a:r>
              <a:rPr lang="it-IT" sz="1600" dirty="0"/>
              <a:t> to import/export/share dashboard</a:t>
            </a:r>
          </a:p>
          <a:p>
            <a:r>
              <a:rPr lang="it-IT" sz="1600" dirty="0" err="1"/>
              <a:t>It</a:t>
            </a:r>
            <a:r>
              <a:rPr lang="it-IT" sz="1600" dirty="0"/>
              <a:t> </a:t>
            </a:r>
            <a:r>
              <a:rPr lang="it-IT" sz="1600" dirty="0" err="1"/>
              <a:t>exposes</a:t>
            </a:r>
            <a:r>
              <a:rPr lang="it-IT" sz="1600" dirty="0"/>
              <a:t> some </a:t>
            </a:r>
            <a:r>
              <a:rPr lang="it-IT" sz="1600" dirty="0" err="1"/>
              <a:t>specific</a:t>
            </a:r>
            <a:r>
              <a:rPr lang="it-IT" sz="1600" dirty="0"/>
              <a:t> endpoints to </a:t>
            </a:r>
            <a:r>
              <a:rPr lang="it-IT" sz="1600" dirty="0" err="1"/>
              <a:t>anonymous</a:t>
            </a:r>
            <a:r>
              <a:rPr lang="it-IT" sz="1600" dirty="0"/>
              <a:t> users </a:t>
            </a:r>
          </a:p>
          <a:p>
            <a:pPr marL="82550" indent="0">
              <a:buNone/>
            </a:pPr>
            <a:endParaRPr lang="it-IT" sz="1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EF5CDD8-B6D8-AD97-A890-3D016B964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2" y="1722513"/>
            <a:ext cx="3530600" cy="1968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9E927D3-97ED-26AE-1979-550025BB7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013" y="872206"/>
            <a:ext cx="2215425" cy="5971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4E10E69-C977-45CA-1CC7-A6F9F41503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31" t="16196" r="7270" b="17795"/>
          <a:stretch/>
        </p:blipFill>
        <p:spPr>
          <a:xfrm>
            <a:off x="7167336" y="876904"/>
            <a:ext cx="1757514" cy="59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96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Taranta Architecture</a:t>
            </a: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t="7077" b="11660"/>
          <a:stretch/>
        </p:blipFill>
        <p:spPr>
          <a:xfrm>
            <a:off x="7389074" y="79988"/>
            <a:ext cx="1646526" cy="47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50" y="678435"/>
            <a:ext cx="5943260" cy="42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6;p16">
            <a:extLst>
              <a:ext uri="{FF2B5EF4-FFF2-40B4-BE49-F238E27FC236}">
                <a16:creationId xmlns:a16="http://schemas.microsoft.com/office/drawing/2014/main" id="{8ACEACCA-ABCA-2F69-B313-8FA3C68614A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5571" y="4237609"/>
            <a:ext cx="2383961" cy="71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6;p24">
            <a:extLst>
              <a:ext uri="{FF2B5EF4-FFF2-40B4-BE49-F238E27FC236}">
                <a16:creationId xmlns:a16="http://schemas.microsoft.com/office/drawing/2014/main" id="{CD26F3B3-2EFE-1DE2-1AB9-20DAF531F2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0273" t="23143" r="10273" b="22336"/>
          <a:stretch/>
        </p:blipFill>
        <p:spPr>
          <a:xfrm>
            <a:off x="6369804" y="3684868"/>
            <a:ext cx="1660932" cy="48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80D5B412-31BA-9572-481E-252B006762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60429" y="3684868"/>
            <a:ext cx="489103" cy="489103"/>
          </a:xfrm>
          <a:prstGeom prst="rect">
            <a:avLst/>
          </a:prstGeom>
        </p:spPr>
      </p:pic>
      <p:pic>
        <p:nvPicPr>
          <p:cNvPr id="5" name="Google Shape;184;p24">
            <a:extLst>
              <a:ext uri="{FF2B5EF4-FFF2-40B4-BE49-F238E27FC236}">
                <a16:creationId xmlns:a16="http://schemas.microsoft.com/office/drawing/2014/main" id="{24A879BC-3F6F-C014-F94B-520B1FD369E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35819" y="2602650"/>
            <a:ext cx="1492860" cy="56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5;p24">
            <a:extLst>
              <a:ext uri="{FF2B5EF4-FFF2-40B4-BE49-F238E27FC236}">
                <a16:creationId xmlns:a16="http://schemas.microsoft.com/office/drawing/2014/main" id="{6C0D80AE-2F26-3A56-1433-1711A1A7708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22988" y="2571750"/>
            <a:ext cx="926544" cy="52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7;p24">
            <a:extLst>
              <a:ext uri="{FF2B5EF4-FFF2-40B4-BE49-F238E27FC236}">
                <a16:creationId xmlns:a16="http://schemas.microsoft.com/office/drawing/2014/main" id="{8061FF82-637C-634A-BB2B-1007E10F142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6597" t="17121" r="3764" b="25171"/>
          <a:stretch/>
        </p:blipFill>
        <p:spPr>
          <a:xfrm>
            <a:off x="7579431" y="3170062"/>
            <a:ext cx="1254117" cy="40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EBF5103-84B2-DE48-A8C7-295A69BE485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514" t="22743" r="10964" b="22894"/>
          <a:stretch/>
        </p:blipFill>
        <p:spPr>
          <a:xfrm>
            <a:off x="6997884" y="1787242"/>
            <a:ext cx="1468805" cy="60270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5C68633-CB0F-2DC7-B0AA-56F70B8D8D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5262" y="1133856"/>
            <a:ext cx="1430416" cy="3855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1EA90CF-D76F-F988-45DF-9CD82D7F7C7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131" t="16196" r="7270" b="17795"/>
          <a:stretch/>
        </p:blipFill>
        <p:spPr>
          <a:xfrm>
            <a:off x="7660796" y="1070218"/>
            <a:ext cx="1450928" cy="4891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1608</Words>
  <Application>Microsoft Macintosh PowerPoint</Application>
  <PresentationFormat>Presentazione su schermo (16:9)</PresentationFormat>
  <Paragraphs>144</Paragraphs>
  <Slides>23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7" baseType="lpstr">
      <vt:lpstr>Roboto</vt:lpstr>
      <vt:lpstr>Verdana</vt:lpstr>
      <vt:lpstr>Arial</vt:lpstr>
      <vt:lpstr>Material</vt:lpstr>
      <vt:lpstr>Taranta project</vt:lpstr>
      <vt:lpstr>Taranta @ICALEPCS 2023</vt:lpstr>
      <vt:lpstr>What is Taranta</vt:lpstr>
      <vt:lpstr>Control system</vt:lpstr>
      <vt:lpstr>Backend</vt:lpstr>
      <vt:lpstr>Frontend</vt:lpstr>
      <vt:lpstr>Authentication system</vt:lpstr>
      <vt:lpstr>Dashboard storage</vt:lpstr>
      <vt:lpstr>Taranta Architecture</vt:lpstr>
      <vt:lpstr>Jive</vt:lpstr>
      <vt:lpstr>Taranta Dashboard</vt:lpstr>
      <vt:lpstr>What is a Widget? </vt:lpstr>
      <vt:lpstr>Widget Types (1)</vt:lpstr>
      <vt:lpstr>Widget Types (2)</vt:lpstr>
      <vt:lpstr>Example of dashboards</vt:lpstr>
      <vt:lpstr>Import/export dashboards</vt:lpstr>
      <vt:lpstr>Community</vt:lpstr>
      <vt:lpstr>Community: Taranta F2F meeting</vt:lpstr>
      <vt:lpstr>Repository</vt:lpstr>
      <vt:lpstr>Useful links</vt:lpstr>
      <vt:lpstr>Taranta MaxIV use cases </vt:lpstr>
      <vt:lpstr>Taranta SKAO use cases </vt:lpstr>
      <vt:lpstr>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Taranta project</dc:title>
  <cp:lastModifiedBy>Microsoft Office User</cp:lastModifiedBy>
  <cp:revision>6</cp:revision>
  <dcterms:modified xsi:type="dcterms:W3CDTF">2023-10-05T09:00:30Z</dcterms:modified>
</cp:coreProperties>
</file>