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2"/>
  </p:notesMasterIdLst>
  <p:sldIdLst>
    <p:sldId id="257" r:id="rId2"/>
    <p:sldId id="293" r:id="rId3"/>
    <p:sldId id="271" r:id="rId4"/>
    <p:sldId id="296" r:id="rId5"/>
    <p:sldId id="294" r:id="rId6"/>
    <p:sldId id="295" r:id="rId7"/>
    <p:sldId id="297" r:id="rId8"/>
    <p:sldId id="274" r:id="rId9"/>
    <p:sldId id="272" r:id="rId10"/>
    <p:sldId id="275" r:id="rId11"/>
    <p:sldId id="270" r:id="rId12"/>
    <p:sldId id="277" r:id="rId13"/>
    <p:sldId id="278" r:id="rId14"/>
    <p:sldId id="280" r:id="rId15"/>
    <p:sldId id="281" r:id="rId16"/>
    <p:sldId id="286" r:id="rId17"/>
    <p:sldId id="289" r:id="rId18"/>
    <p:sldId id="299" r:id="rId19"/>
    <p:sldId id="298" r:id="rId20"/>
    <p:sldId id="263"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1pPr>
    <a:lvl2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2pPr>
    <a:lvl3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3pPr>
    <a:lvl4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4pPr>
    <a:lvl5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5pPr>
    <a:lvl6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6pPr>
    <a:lvl7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7pPr>
    <a:lvl8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8pPr>
    <a:lvl9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
          <a:latin typeface="Gill Sans Light"/>
          <a:ea typeface="Gill Sans Light"/>
          <a:cs typeface="Gill Sans Light"/>
        </a:font>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
          <a:latin typeface="Gill Sans Light"/>
          <a:ea typeface="Gill Sans Light"/>
          <a:cs typeface="Gill Sans Light"/>
        </a:font>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
          <a:latin typeface="Gill Sans Light"/>
          <a:ea typeface="Gill Sans Light"/>
          <a:cs typeface="Gill Sans Light"/>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
          <a:latin typeface="Gill Sans Light"/>
          <a:ea typeface="Gill Sans Light"/>
          <a:cs typeface="Gill Sans Light"/>
        </a:font>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
          <a:latin typeface="Gill Sans Light"/>
          <a:ea typeface="Gill Sans Light"/>
          <a:cs typeface="Gill Sans Light"/>
        </a:font>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
          <a:latin typeface="Gill Sans Light"/>
          <a:ea typeface="Gill Sans Light"/>
          <a:cs typeface="Gill Sans Light"/>
        </a:font>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
          <a:latin typeface="Gill Sans Light"/>
          <a:ea typeface="Gill Sans Light"/>
          <a:cs typeface="Gill Sans Light"/>
        </a:font>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
          <a:latin typeface="Gill Sans Light"/>
          <a:ea typeface="Gill Sans Light"/>
          <a:cs typeface="Gill Sans Light"/>
        </a:font>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
          <a:latin typeface="Gill Sans Light"/>
          <a:ea typeface="Gill Sans Light"/>
          <a:cs typeface="Gill Sans Light"/>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
          <a:latin typeface="Gill Sans Light"/>
          <a:ea typeface="Gill Sans Light"/>
          <a:cs typeface="Gill Sans Light"/>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
          <a:latin typeface="Gill Sans Light"/>
          <a:ea typeface="Gill Sans Light"/>
          <a:cs typeface="Gill Sans Light"/>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7" autoAdjust="0"/>
    <p:restoredTop sz="94477" autoAdjust="0"/>
  </p:normalViewPr>
  <p:slideViewPr>
    <p:cSldViewPr snapToGrid="0" snapToObjects="1">
      <p:cViewPr varScale="1">
        <p:scale>
          <a:sx n="56" d="100"/>
          <a:sy n="5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7459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5541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skao.int"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 Front Photo Day">
    <p:spTree>
      <p:nvGrpSpPr>
        <p:cNvPr id="1" name=""/>
        <p:cNvGrpSpPr/>
        <p:nvPr/>
      </p:nvGrpSpPr>
      <p:grpSpPr>
        <a:xfrm>
          <a:off x="0" y="0"/>
          <a:ext cx="0" cy="0"/>
          <a:chOff x="0" y="0"/>
          <a:chExt cx="0" cy="0"/>
        </a:xfrm>
      </p:grpSpPr>
      <p:sp>
        <p:nvSpPr>
          <p:cNvPr id="15" name="Ska_landscape_day_v1_forkeynote.jpg"/>
          <p:cNvSpPr>
            <a:spLocks noGrp="1"/>
          </p:cNvSpPr>
          <p:nvPr>
            <p:ph type="pic" idx="21"/>
          </p:nvPr>
        </p:nvSpPr>
        <p:spPr>
          <a:xfrm>
            <a:off x="0" y="2605857"/>
            <a:ext cx="24384000" cy="11146966"/>
          </a:xfrm>
          <a:prstGeom prst="rect">
            <a:avLst/>
          </a:prstGeom>
        </p:spPr>
        <p:txBody>
          <a:bodyPr lIns="91439" tIns="45719" rIns="91439" bIns="45719" anchor="t">
            <a:noAutofit/>
          </a:bodyPr>
          <a:lstStyle/>
          <a:p>
            <a:r>
              <a:rPr lang="it-IT"/>
              <a:t>Fare clic sull'icona per inserire un'immagine</a:t>
            </a:r>
            <a:endParaRPr dirty="0"/>
          </a:p>
        </p:txBody>
      </p:sp>
      <p:sp>
        <p:nvSpPr>
          <p:cNvPr id="16" name="Presentation Title"/>
          <p:cNvSpPr txBox="1">
            <a:spLocks noGrp="1"/>
          </p:cNvSpPr>
          <p:nvPr>
            <p:ph type="title" hasCustomPrompt="1"/>
          </p:nvPr>
        </p:nvSpPr>
        <p:spPr>
          <a:xfrm>
            <a:off x="8912276" y="2976159"/>
            <a:ext cx="14145134" cy="1810799"/>
          </a:xfrm>
          <a:prstGeom prst="rect">
            <a:avLst/>
          </a:prstGeom>
        </p:spPr>
        <p:txBody>
          <a:bodyPr anchor="b"/>
          <a:lstStyle>
            <a:lvl1pPr algn="r"/>
          </a:lstStyle>
          <a:p>
            <a:r>
              <a:rPr lang="en-GB" dirty="0"/>
              <a:t>Presentation Title</a:t>
            </a:r>
          </a:p>
        </p:txBody>
      </p:sp>
      <p:sp>
        <p:nvSpPr>
          <p:cNvPr id="17" name="Body Level One…"/>
          <p:cNvSpPr txBox="1">
            <a:spLocks noGrp="1"/>
          </p:cNvSpPr>
          <p:nvPr>
            <p:ph type="body" sz="quarter" idx="1" hasCustomPrompt="1"/>
          </p:nvPr>
        </p:nvSpPr>
        <p:spPr>
          <a:xfrm>
            <a:off x="8919185" y="4865833"/>
            <a:ext cx="14131316" cy="1524001"/>
          </a:xfrm>
          <a:prstGeom prst="rect">
            <a:avLst/>
          </a:prstGeom>
        </p:spPr>
        <p:txBody>
          <a:bodyPr anchor="t">
            <a:normAutofit/>
          </a:bodyPr>
          <a:lstStyle>
            <a:lvl1pPr marL="0" indent="0" algn="r">
              <a:spcBef>
                <a:spcPts val="0"/>
              </a:spcBef>
              <a:buSzTx/>
              <a:buNone/>
              <a:defRPr sz="5000"/>
            </a:lvl1pPr>
            <a:lvl2pPr marL="0" indent="0" algn="r">
              <a:spcBef>
                <a:spcPts val="0"/>
              </a:spcBef>
              <a:buSzTx/>
              <a:buNone/>
              <a:defRPr sz="5000"/>
            </a:lvl2pPr>
            <a:lvl3pPr marL="0" indent="0" algn="r">
              <a:spcBef>
                <a:spcPts val="0"/>
              </a:spcBef>
              <a:buSzTx/>
              <a:buNone/>
              <a:defRPr sz="5000"/>
            </a:lvl3pPr>
            <a:lvl4pPr marL="0" indent="0" algn="r">
              <a:spcBef>
                <a:spcPts val="0"/>
              </a:spcBef>
              <a:buSzTx/>
              <a:buNone/>
              <a:defRPr sz="5000"/>
            </a:lvl4pPr>
            <a:lvl5pPr marL="0" indent="0" algn="r">
              <a:spcBef>
                <a:spcPts val="0"/>
              </a:spcBef>
              <a:buSzTx/>
              <a:buNone/>
              <a:defRPr sz="5000"/>
            </a:lvl5pPr>
          </a:lstStyle>
          <a:p>
            <a:r>
              <a:rPr lang="en-GB" dirty="0"/>
              <a:t>Subtitle</a:t>
            </a:r>
          </a:p>
          <a:p>
            <a:pPr lvl="1"/>
            <a:endParaRPr lang="en-GB" dirty="0"/>
          </a:p>
          <a:p>
            <a:pPr lvl="2"/>
            <a:endParaRPr lang="en-GB" dirty="0"/>
          </a:p>
          <a:p>
            <a:pPr lvl="3"/>
            <a:endParaRPr lang="en-GB" dirty="0"/>
          </a:p>
          <a:p>
            <a:pPr lvl="4"/>
            <a:endParaRPr lang="en-GB" dirty="0"/>
          </a:p>
        </p:txBody>
      </p:sp>
      <p:sp>
        <p:nvSpPr>
          <p:cNvPr id="21" name="Author / Job title"/>
          <p:cNvSpPr txBox="1">
            <a:spLocks noGrp="1"/>
          </p:cNvSpPr>
          <p:nvPr>
            <p:ph type="body" sz="quarter" idx="24" hasCustomPrompt="1"/>
          </p:nvPr>
        </p:nvSpPr>
        <p:spPr>
          <a:xfrm>
            <a:off x="8905367" y="6561516"/>
            <a:ext cx="14145134" cy="723071"/>
          </a:xfrm>
          <a:prstGeom prst="rect">
            <a:avLst/>
          </a:prstGeom>
        </p:spPr>
        <p:txBody>
          <a:bodyPr anchor="t">
            <a:normAutofit/>
          </a:bodyPr>
          <a:lstStyle>
            <a:lvl1pPr marL="0" indent="0" algn="r">
              <a:spcBef>
                <a:spcPts val="0"/>
              </a:spcBef>
              <a:buSzTx/>
              <a:buNone/>
              <a:defRPr sz="4000" b="0"/>
            </a:lvl1pPr>
          </a:lstStyle>
          <a:p>
            <a:r>
              <a:rPr lang="en-GB" dirty="0"/>
              <a:t>Author - Job title</a:t>
            </a:r>
          </a:p>
        </p:txBody>
      </p:sp>
      <p:sp>
        <p:nvSpPr>
          <p:cNvPr id="22" name="Date / Event"/>
          <p:cNvSpPr txBox="1">
            <a:spLocks noGrp="1"/>
          </p:cNvSpPr>
          <p:nvPr>
            <p:ph type="body" sz="quarter" idx="25" hasCustomPrompt="1"/>
          </p:nvPr>
        </p:nvSpPr>
        <p:spPr>
          <a:xfrm>
            <a:off x="8905367" y="7456269"/>
            <a:ext cx="14145134" cy="723071"/>
          </a:xfrm>
          <a:prstGeom prst="rect">
            <a:avLst/>
          </a:prstGeom>
        </p:spPr>
        <p:txBody>
          <a:bodyPr anchor="t">
            <a:normAutofit/>
          </a:bodyPr>
          <a:lstStyle>
            <a:lvl1pPr marL="0" indent="0" algn="r">
              <a:spcBef>
                <a:spcPts val="0"/>
              </a:spcBef>
              <a:buSzTx/>
              <a:buNone/>
              <a:defRPr sz="3500"/>
            </a:lvl1pPr>
          </a:lstStyle>
          <a:p>
            <a:r>
              <a:rPr lang="en-GB" dirty="0"/>
              <a:t>Date - Event</a:t>
            </a:r>
          </a:p>
        </p:txBody>
      </p:sp>
      <p:pic>
        <p:nvPicPr>
          <p:cNvPr id="23" name="Image" descr="Image"/>
          <p:cNvPicPr>
            <a:picLocks noChangeAspect="1"/>
          </p:cNvPicPr>
          <p:nvPr/>
        </p:nvPicPr>
        <p:blipFill>
          <a:blip r:embed="rId2"/>
          <a:stretch>
            <a:fillRect/>
          </a:stretch>
        </p:blipFill>
        <p:spPr>
          <a:xfrm>
            <a:off x="1063072" y="682101"/>
            <a:ext cx="5991906" cy="1810798"/>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Bullets - White - numbered">
    <p:spTree>
      <p:nvGrpSpPr>
        <p:cNvPr id="1" name=""/>
        <p:cNvGrpSpPr/>
        <p:nvPr/>
      </p:nvGrpSpPr>
      <p:grpSpPr>
        <a:xfrm>
          <a:off x="0" y="0"/>
          <a:ext cx="0" cy="0"/>
          <a:chOff x="0" y="0"/>
          <a:chExt cx="0" cy="0"/>
        </a:xfrm>
      </p:grpSpPr>
      <p:sp>
        <p:nvSpPr>
          <p:cNvPr id="100" name="Title Text"/>
          <p:cNvSpPr txBox="1">
            <a:spLocks noGrp="1"/>
          </p:cNvSpPr>
          <p:nvPr>
            <p:ph type="title" hasCustomPrompt="1"/>
          </p:nvPr>
        </p:nvSpPr>
        <p:spPr>
          <a:xfrm>
            <a:off x="762000" y="351453"/>
            <a:ext cx="22860552" cy="1897955"/>
          </a:xfrm>
          <a:prstGeom prst="rect">
            <a:avLst/>
          </a:prstGeom>
        </p:spPr>
        <p:txBody>
          <a:bodyPr>
            <a:noAutofit/>
          </a:bodyPr>
          <a:lstStyle>
            <a:lvl1pPr>
              <a:defRPr/>
            </a:lvl1pPr>
          </a:lstStyle>
          <a:p>
            <a:r>
              <a:rPr lang="en-GB" dirty="0"/>
              <a:t>Title Text</a:t>
            </a:r>
          </a:p>
        </p:txBody>
      </p:sp>
      <p:sp>
        <p:nvSpPr>
          <p:cNvPr id="101" name="Body Level One…"/>
          <p:cNvSpPr txBox="1">
            <a:spLocks noGrp="1"/>
          </p:cNvSpPr>
          <p:nvPr>
            <p:ph type="body" idx="1" hasCustomPrompt="1"/>
          </p:nvPr>
        </p:nvSpPr>
        <p:spPr>
          <a:xfrm>
            <a:off x="768074" y="2354788"/>
            <a:ext cx="22860552" cy="10122960"/>
          </a:xfrm>
          <a:prstGeom prst="rect">
            <a:avLst/>
          </a:prstGeom>
        </p:spPr>
        <p:txBody>
          <a:bodyPr anchor="t"/>
          <a:lstStyle>
            <a:lvl1pPr>
              <a:buClr>
                <a:schemeClr val="accent1"/>
              </a:buClr>
              <a:defRPr/>
            </a:lvl1pPr>
            <a:lvl2pPr marL="1524000" indent="-508000">
              <a:spcBef>
                <a:spcPts val="3600"/>
              </a:spcBef>
              <a:buClr>
                <a:schemeClr val="accent1"/>
              </a:buClr>
              <a:defRPr sz="5800"/>
            </a:lvl2pPr>
            <a:lvl3pPr marL="2032000" indent="-508000">
              <a:spcBef>
                <a:spcPts val="3200"/>
              </a:spcBef>
              <a:buClr>
                <a:schemeClr val="accent1"/>
              </a:buClr>
              <a:defRPr sz="5200"/>
            </a:lvl3pPr>
            <a:lvl4pPr marL="2540000" indent="-508000">
              <a:spcBef>
                <a:spcPts val="2800"/>
              </a:spcBef>
              <a:buClr>
                <a:schemeClr val="accent1"/>
              </a:buClr>
              <a:defRPr sz="4400"/>
            </a:lvl4pPr>
            <a:lvl5pPr marL="3048000" indent="-508000">
              <a:spcBef>
                <a:spcPts val="2400"/>
              </a:spcBef>
              <a:buClr>
                <a:schemeClr val="accent1"/>
              </a:buClr>
              <a:defRPr sz="3200"/>
            </a:lvl5pPr>
          </a:lstStyle>
          <a:p>
            <a:r>
              <a:rPr lang="en-GB" dirty="0"/>
              <a:t>Body Level One</a:t>
            </a:r>
          </a:p>
          <a:p>
            <a:pPr lvl="1"/>
            <a:r>
              <a:rPr lang="en-GB" dirty="0"/>
              <a:t>Body Level Two</a:t>
            </a:r>
          </a:p>
          <a:p>
            <a:pPr lvl="2"/>
            <a:r>
              <a:rPr lang="en-GB" dirty="0"/>
              <a:t>Body Level Three</a:t>
            </a:r>
          </a:p>
          <a:p>
            <a:pPr lvl="3"/>
            <a:r>
              <a:rPr lang="en-GB" dirty="0"/>
              <a:t>Body Level Four</a:t>
            </a:r>
          </a:p>
          <a:p>
            <a:pPr lvl="4"/>
            <a:r>
              <a:rPr lang="en-GB" dirty="0"/>
              <a:t>Body Level Five</a:t>
            </a:r>
          </a:p>
        </p:txBody>
      </p:sp>
      <p:sp>
        <p:nvSpPr>
          <p:cNvPr id="3" name="Slide Number Placeholder 2">
            <a:extLst>
              <a:ext uri="{FF2B5EF4-FFF2-40B4-BE49-F238E27FC236}">
                <a16:creationId xmlns:a16="http://schemas.microsoft.com/office/drawing/2014/main" id="{F1F814F9-7E87-418E-B7C6-BDACBA2F427F}"/>
              </a:ext>
            </a:extLst>
          </p:cNvPr>
          <p:cNvSpPr>
            <a:spLocks noGrp="1"/>
          </p:cNvSpPr>
          <p:nvPr>
            <p:ph type="sldNum" sz="quarter" idx="10"/>
          </p:nvPr>
        </p:nvSpPr>
        <p:spPr/>
        <p:txBody>
          <a:bodyPr/>
          <a:lstStyle/>
          <a:p>
            <a:fld id="{86CB4B4D-7CA3-9044-876B-883B54F8677D}" type="slidenum">
              <a:rPr lang="en-GB" smtClean="0"/>
              <a:pPr/>
              <a:t>‹N›</a:t>
            </a:fld>
            <a:endParaRPr lang="en-GB"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 Back">
    <p:spTree>
      <p:nvGrpSpPr>
        <p:cNvPr id="1" name=""/>
        <p:cNvGrpSpPr/>
        <p:nvPr/>
      </p:nvGrpSpPr>
      <p:grpSpPr>
        <a:xfrm>
          <a:off x="0" y="0"/>
          <a:ext cx="0" cy="0"/>
          <a:chOff x="0" y="0"/>
          <a:chExt cx="0" cy="0"/>
        </a:xfrm>
      </p:grpSpPr>
      <p:sp>
        <p:nvSpPr>
          <p:cNvPr id="113" name="Rectangle"/>
          <p:cNvSpPr/>
          <p:nvPr/>
        </p:nvSpPr>
        <p:spPr>
          <a:xfrm>
            <a:off x="-6429" y="-51572"/>
            <a:ext cx="24422258" cy="13819144"/>
          </a:xfrm>
          <a:prstGeom prst="rect">
            <a:avLst/>
          </a:prstGeom>
          <a:gradFill>
            <a:gsLst>
              <a:gs pos="50129">
                <a:srgbClr val="070168"/>
              </a:gs>
              <a:gs pos="73988">
                <a:srgbClr val="760468"/>
              </a:gs>
              <a:gs pos="95475">
                <a:srgbClr val="E50869"/>
              </a:gs>
            </a:gsLst>
            <a:lin ang="8100000"/>
          </a:gradFill>
          <a:ln w="12700">
            <a:miter lim="400000"/>
          </a:ln>
        </p:spPr>
        <p:txBody>
          <a:bodyPr lIns="50800" tIns="50800" rIns="50800" bIns="50800" anchor="ctr"/>
          <a:lstStyle/>
          <a:p>
            <a:pPr algn="ctr">
              <a:defRPr sz="5000">
                <a:solidFill>
                  <a:srgbClr val="DF0569"/>
                </a:solidFill>
                <a:latin typeface="Gill Sans Light"/>
                <a:ea typeface="Gill Sans Light"/>
                <a:cs typeface="Gill Sans Light"/>
                <a:sym typeface="Gill Sans Light"/>
              </a:defRPr>
            </a:pPr>
            <a:endParaRPr lang="en-GB" dirty="0"/>
          </a:p>
        </p:txBody>
      </p:sp>
      <p:sp>
        <p:nvSpPr>
          <p:cNvPr id="114" name="Sign off - thank you..."/>
          <p:cNvSpPr txBox="1">
            <a:spLocks noGrp="1"/>
          </p:cNvSpPr>
          <p:nvPr>
            <p:ph type="body" sz="quarter" idx="21" hasCustomPrompt="1"/>
          </p:nvPr>
        </p:nvSpPr>
        <p:spPr>
          <a:xfrm>
            <a:off x="1270000" y="1763786"/>
            <a:ext cx="10934700" cy="2420007"/>
          </a:xfrm>
          <a:prstGeom prst="rect">
            <a:avLst/>
          </a:prstGeom>
        </p:spPr>
        <p:txBody>
          <a:bodyPr anchor="t"/>
          <a:lstStyle>
            <a:lvl1pPr marL="0" indent="0">
              <a:spcBef>
                <a:spcPts val="0"/>
              </a:spcBef>
              <a:buSzTx/>
              <a:buNone/>
              <a:defRPr sz="4800">
                <a:solidFill>
                  <a:srgbClr val="FFFFFF"/>
                </a:solidFill>
              </a:defRPr>
            </a:lvl1pPr>
          </a:lstStyle>
          <a:p>
            <a:r>
              <a:rPr lang="en-GB" dirty="0"/>
              <a:t>Sign off - thank you...</a:t>
            </a:r>
          </a:p>
        </p:txBody>
      </p:sp>
      <p:pic>
        <p:nvPicPr>
          <p:cNvPr id="115" name="skao_logo_2021_white_rgb.ai" descr="skao_logo_2021_white_rgb.ai"/>
          <p:cNvPicPr>
            <a:picLocks noChangeAspect="1"/>
          </p:cNvPicPr>
          <p:nvPr/>
        </p:nvPicPr>
        <p:blipFill>
          <a:blip r:embed="rId2"/>
          <a:stretch>
            <a:fillRect/>
          </a:stretch>
        </p:blipFill>
        <p:spPr>
          <a:xfrm>
            <a:off x="1270000" y="11126040"/>
            <a:ext cx="4311412" cy="1194855"/>
          </a:xfrm>
          <a:prstGeom prst="rect">
            <a:avLst/>
          </a:prstGeom>
          <a:ln w="12700">
            <a:miter lim="400000"/>
          </a:ln>
        </p:spPr>
      </p:pic>
      <p:pic>
        <p:nvPicPr>
          <p:cNvPr id="116" name="Image" descr="Image"/>
          <p:cNvPicPr>
            <a:picLocks noChangeAspect="1"/>
          </p:cNvPicPr>
          <p:nvPr userDrawn="1"/>
        </p:nvPicPr>
        <p:blipFill>
          <a:blip r:embed="rId3"/>
          <a:stretch>
            <a:fillRect/>
          </a:stretch>
        </p:blipFill>
        <p:spPr>
          <a:xfrm>
            <a:off x="9031089" y="1008244"/>
            <a:ext cx="13921972" cy="11699512"/>
          </a:xfrm>
          <a:prstGeom prst="rect">
            <a:avLst/>
          </a:prstGeom>
          <a:ln w="12700">
            <a:miter lim="400000"/>
          </a:ln>
        </p:spPr>
      </p:pic>
      <p:sp>
        <p:nvSpPr>
          <p:cNvPr id="117" name="www.skao.int"/>
          <p:cNvSpPr txBox="1"/>
          <p:nvPr/>
        </p:nvSpPr>
        <p:spPr>
          <a:xfrm>
            <a:off x="19050000" y="10986867"/>
            <a:ext cx="4045492"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l" defTabSz="784225">
              <a:defRPr sz="4560">
                <a:hlinkClick r:id="rId4"/>
              </a:defRPr>
            </a:lvl1pPr>
          </a:lstStyle>
          <a:p>
            <a:r>
              <a:rPr lang="en-GB" u="none" dirty="0">
                <a:solidFill>
                  <a:schemeClr val="bg1"/>
                </a:solidFill>
                <a:hlinkClick r:id="rId4">
                  <a:extLst>
                    <a:ext uri="{A12FA001-AC4F-418D-AE19-62706E023703}">
                      <ahyp:hlinkClr xmlns:ahyp="http://schemas.microsoft.com/office/drawing/2018/hyperlinkcolor" val="tx"/>
                    </a:ext>
                  </a:extLst>
                </a:hlinkClick>
              </a:rPr>
              <a:t>www.skao.int</a:t>
            </a:r>
          </a:p>
        </p:txBody>
      </p:sp>
      <p:sp>
        <p:nvSpPr>
          <p:cNvPr id="118" name="We recognise and acknowledge the indigenous peoples and cultures that have traditionally lived on the lands on which our facilities are located."/>
          <p:cNvSpPr txBox="1"/>
          <p:nvPr/>
        </p:nvSpPr>
        <p:spPr>
          <a:xfrm>
            <a:off x="1270000" y="7660422"/>
            <a:ext cx="6820742" cy="3431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l">
              <a:lnSpc>
                <a:spcPct val="130000"/>
              </a:lnSpc>
              <a:spcBef>
                <a:spcPts val="2000"/>
              </a:spcBef>
              <a:tabLst>
                <a:tab pos="4191000" algn="l"/>
              </a:tabLst>
              <a:defRPr sz="2400" i="1"/>
            </a:lvl1pPr>
          </a:lstStyle>
          <a:p>
            <a:r>
              <a:rPr lang="en-GB" dirty="0"/>
              <a:t>We recognise and acknowledge the Indigenous peoples and cultures that have traditionally lived on the lands on which our facilities are located.</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62000" y="351453"/>
            <a:ext cx="22962945" cy="1897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0" rIns="50800" bIns="50800" anchor="t" anchorCtr="0">
            <a:noAutofit/>
          </a:bodyPr>
          <a:lstStyle/>
          <a:p>
            <a:r>
              <a:rPr lang="en-GB" dirty="0"/>
              <a:t>Title Text</a:t>
            </a:r>
          </a:p>
        </p:txBody>
      </p:sp>
      <p:sp>
        <p:nvSpPr>
          <p:cNvPr id="3" name="Rectangle"/>
          <p:cNvSpPr/>
          <p:nvPr/>
        </p:nvSpPr>
        <p:spPr>
          <a:xfrm>
            <a:off x="-1" y="13087348"/>
            <a:ext cx="24384001" cy="633184"/>
          </a:xfrm>
          <a:prstGeom prst="rect">
            <a:avLst/>
          </a:prstGeom>
          <a:gradFill>
            <a:gsLst>
              <a:gs pos="50129">
                <a:srgbClr val="070168"/>
              </a:gs>
              <a:gs pos="76369">
                <a:srgbClr val="730368"/>
              </a:gs>
              <a:gs pos="100000">
                <a:srgbClr val="DF0569"/>
              </a:gs>
            </a:gsLst>
            <a:lin ang="8100000"/>
          </a:gradFill>
          <a:ln w="12700">
            <a:miter lim="400000"/>
          </a:ln>
        </p:spPr>
        <p:txBody>
          <a:bodyPr lIns="50800" tIns="50800" rIns="50800" bIns="50800" anchor="ctr"/>
          <a:lstStyle/>
          <a:p>
            <a:pPr algn="ctr">
              <a:defRPr sz="5000">
                <a:solidFill>
                  <a:srgbClr val="DF0569"/>
                </a:solidFill>
                <a:latin typeface="Gill Sans Light"/>
                <a:ea typeface="Gill Sans Light"/>
                <a:cs typeface="Gill Sans Light"/>
                <a:sym typeface="Gill Sans Light"/>
              </a:defRPr>
            </a:pPr>
            <a:endParaRPr lang="en-GB" dirty="0"/>
          </a:p>
        </p:txBody>
      </p:sp>
      <p:sp>
        <p:nvSpPr>
          <p:cNvPr id="4" name="Slide Number"/>
          <p:cNvSpPr txBox="1">
            <a:spLocks noGrp="1"/>
          </p:cNvSpPr>
          <p:nvPr>
            <p:ph type="sldNum" sz="quarter" idx="2"/>
          </p:nvPr>
        </p:nvSpPr>
        <p:spPr>
          <a:xfrm>
            <a:off x="23241000" y="13207999"/>
            <a:ext cx="889000" cy="406401"/>
          </a:xfrm>
          <a:prstGeom prst="rect">
            <a:avLst/>
          </a:prstGeom>
          <a:ln w="12700">
            <a:miter lim="400000"/>
          </a:ln>
        </p:spPr>
        <p:txBody>
          <a:bodyPr lIns="50800" tIns="50800" rIns="50800" bIns="50800" anchor="b">
            <a:spAutoFit/>
          </a:bodyPr>
          <a:lstStyle>
            <a:lvl1pPr algn="l">
              <a:defRPr sz="2000" b="0">
                <a:solidFill>
                  <a:srgbClr val="FFFFFF">
                    <a:alpha val="75000"/>
                  </a:srgbClr>
                </a:solidFill>
              </a:defRPr>
            </a:lvl1pPr>
          </a:lstStyle>
          <a:p>
            <a:fld id="{86CB4B4D-7CA3-9044-876B-883B54F8677D}" type="slidenum">
              <a:rPr lang="en-GB" smtClean="0"/>
              <a:pPr/>
              <a:t>‹N›</a:t>
            </a:fld>
            <a:endParaRPr lang="en-GB" dirty="0"/>
          </a:p>
        </p:txBody>
      </p:sp>
      <p:sp>
        <p:nvSpPr>
          <p:cNvPr id="5" name="Line"/>
          <p:cNvSpPr/>
          <p:nvPr/>
        </p:nvSpPr>
        <p:spPr>
          <a:xfrm>
            <a:off x="1625084" y="13068300"/>
            <a:ext cx="24384001" cy="0"/>
          </a:xfrm>
          <a:prstGeom prst="line">
            <a:avLst/>
          </a:prstGeom>
          <a:ln w="12700">
            <a:solidFill>
              <a:srgbClr val="FFFFFF">
                <a:alpha val="50000"/>
              </a:srgbClr>
            </a:solidFill>
            <a:miter lim="400000"/>
          </a:ln>
        </p:spPr>
        <p:txBody>
          <a:bodyPr lIns="50800" tIns="50800" rIns="50800" bIns="50800" anchor="ctr"/>
          <a:lstStyle/>
          <a:p>
            <a:pPr algn="ctr">
              <a:defRPr sz="5000">
                <a:solidFill>
                  <a:srgbClr val="535353"/>
                </a:solidFill>
                <a:latin typeface="Gill Sans Light"/>
                <a:ea typeface="Gill Sans Light"/>
                <a:cs typeface="Gill Sans Light"/>
                <a:sym typeface="Gill Sans Light"/>
              </a:defRPr>
            </a:pPr>
            <a:endParaRPr lang="en-GB" dirty="0"/>
          </a:p>
        </p:txBody>
      </p:sp>
      <p:pic>
        <p:nvPicPr>
          <p:cNvPr id="6" name="Image" descr="Image"/>
          <p:cNvPicPr>
            <a:picLocks noChangeAspect="1"/>
          </p:cNvPicPr>
          <p:nvPr/>
        </p:nvPicPr>
        <p:blipFill>
          <a:blip r:embed="rId5"/>
          <a:stretch>
            <a:fillRect/>
          </a:stretch>
        </p:blipFill>
        <p:spPr>
          <a:xfrm>
            <a:off x="333796" y="12547599"/>
            <a:ext cx="1041401" cy="1041403"/>
          </a:xfrm>
          <a:prstGeom prst="rect">
            <a:avLst/>
          </a:prstGeom>
          <a:ln w="12700">
            <a:miter lim="400000"/>
          </a:ln>
        </p:spPr>
      </p:pic>
      <p:sp>
        <p:nvSpPr>
          <p:cNvPr id="7" name="Slide  /"/>
          <p:cNvSpPr txBox="1"/>
          <p:nvPr/>
        </p:nvSpPr>
        <p:spPr>
          <a:xfrm>
            <a:off x="20620944" y="13201650"/>
            <a:ext cx="2550834"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000" b="1"/>
            </a:lvl1pPr>
          </a:lstStyle>
          <a:p>
            <a:pPr>
              <a:defRPr>
                <a:solidFill>
                  <a:srgbClr val="535353"/>
                </a:solidFill>
              </a:defRPr>
            </a:pPr>
            <a:r>
              <a:rPr lang="en-GB" b="0" dirty="0">
                <a:solidFill>
                  <a:srgbClr val="FFFFFF">
                    <a:alpha val="75000"/>
                  </a:srgbClr>
                </a:solidFill>
              </a:rPr>
              <a:t>Slide  /</a:t>
            </a:r>
          </a:p>
        </p:txBody>
      </p:sp>
      <p:sp>
        <p:nvSpPr>
          <p:cNvPr id="8" name="Body Level One…"/>
          <p:cNvSpPr txBox="1">
            <a:spLocks noGrp="1"/>
          </p:cNvSpPr>
          <p:nvPr>
            <p:ph type="body" idx="1"/>
          </p:nvPr>
        </p:nvSpPr>
        <p:spPr>
          <a:xfrm>
            <a:off x="673100" y="3835400"/>
            <a:ext cx="23050500" cy="8864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noAutofit/>
          </a:bodyPr>
          <a:lstStyle/>
          <a:p>
            <a:r>
              <a:rPr lang="en-GB" dirty="0"/>
              <a:t>Body Level One</a:t>
            </a:r>
          </a:p>
          <a:p>
            <a:pPr lvl="1"/>
            <a:r>
              <a:rPr lang="en-GB" dirty="0"/>
              <a:t>Body Level Two</a:t>
            </a:r>
          </a:p>
          <a:p>
            <a:pPr lvl="2"/>
            <a:r>
              <a:rPr lang="en-GB" dirty="0"/>
              <a:t>Body Level Three</a:t>
            </a:r>
          </a:p>
          <a:p>
            <a:pPr lvl="3"/>
            <a:r>
              <a:rPr lang="en-GB" dirty="0"/>
              <a:t>Body Level Four</a:t>
            </a:r>
          </a:p>
          <a:p>
            <a:pPr lvl="4"/>
            <a:r>
              <a:rPr lang="en-GB" dirty="0"/>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5" r:id="rId2"/>
    <p:sldLayoutId id="2147483656" r:id="rId3"/>
  </p:sldLayoutIdLst>
  <p:transition spd="med"/>
  <p:hf hdr="0" ftr="0" dt="0"/>
  <p:txStyles>
    <p:titleStyle>
      <a:lvl1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chemeClr val="accent2"/>
          </a:solidFill>
          <a:uFillTx/>
          <a:latin typeface="+mj-lt"/>
          <a:ea typeface="+mn-ea"/>
          <a:cs typeface="+mn-cs"/>
          <a:sym typeface="Verdana"/>
        </a:defRPr>
      </a:lvl1pPr>
      <a:lvl2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2pPr>
      <a:lvl3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3pPr>
      <a:lvl4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4pPr>
      <a:lvl5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5pPr>
      <a:lvl6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6pPr>
      <a:lvl7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7pPr>
      <a:lvl8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8pPr>
      <a:lvl9pPr marL="0" marR="0" indent="0" algn="l" defTabSz="825500" rtl="0" eaLnBrk="1" latinLnBrk="0" hangingPunct="1">
        <a:lnSpc>
          <a:spcPct val="100000"/>
        </a:lnSpc>
        <a:spcBef>
          <a:spcPts val="0"/>
        </a:spcBef>
        <a:spcAft>
          <a:spcPts val="0"/>
        </a:spcAft>
        <a:buClrTx/>
        <a:buSzTx/>
        <a:buFontTx/>
        <a:buNone/>
        <a:tabLst/>
        <a:defRPr sz="6000" b="1" i="0" u="none" strike="noStrike" cap="none" spc="0" baseline="0">
          <a:solidFill>
            <a:srgbClr val="070168"/>
          </a:solidFill>
          <a:uFillTx/>
          <a:latin typeface="+mn-lt"/>
          <a:ea typeface="+mn-ea"/>
          <a:cs typeface="+mn-cs"/>
          <a:sym typeface="Verdana"/>
        </a:defRPr>
      </a:lvl9pPr>
    </p:titleStyle>
    <p:bodyStyle>
      <a:lvl1pPr marL="1016000" marR="0" indent="-508000" algn="l" defTabSz="825500" rtl="0" eaLnBrk="1" latinLnBrk="0" hangingPunct="1">
        <a:lnSpc>
          <a:spcPct val="100000"/>
        </a:lnSpc>
        <a:spcBef>
          <a:spcPts val="4000"/>
        </a:spcBef>
        <a:spcAft>
          <a:spcPts val="0"/>
        </a:spcAft>
        <a:buClr>
          <a:schemeClr val="accent1"/>
        </a:buClr>
        <a:buSzPct val="100000"/>
        <a:buFontTx/>
        <a:buChar char="•"/>
        <a:tabLst/>
        <a:defRPr sz="6000" b="0" i="0" u="none" strike="noStrike" cap="none" spc="0" baseline="0">
          <a:solidFill>
            <a:schemeClr val="accent2"/>
          </a:solidFill>
          <a:uFillTx/>
          <a:latin typeface="+mn-lt"/>
          <a:ea typeface="+mn-ea"/>
          <a:cs typeface="+mn-cs"/>
          <a:sym typeface="Verdana"/>
        </a:defRPr>
      </a:lvl1pPr>
      <a:lvl2pPr marL="1576551" marR="0" indent="-560551" algn="l" defTabSz="825500" rtl="0" eaLnBrk="1" latinLnBrk="0" hangingPunct="1">
        <a:lnSpc>
          <a:spcPct val="100000"/>
        </a:lnSpc>
        <a:spcBef>
          <a:spcPts val="3600"/>
        </a:spcBef>
        <a:spcAft>
          <a:spcPts val="0"/>
        </a:spcAft>
        <a:buClr>
          <a:schemeClr val="accent1"/>
        </a:buClr>
        <a:buSzPct val="100000"/>
        <a:buFontTx/>
        <a:buChar char="•"/>
        <a:tabLst/>
        <a:defRPr sz="5800" b="0" i="0" u="none" strike="noStrike" cap="none" spc="0" baseline="0">
          <a:solidFill>
            <a:schemeClr val="accent2"/>
          </a:solidFill>
          <a:uFillTx/>
          <a:latin typeface="+mn-lt"/>
          <a:ea typeface="+mn-ea"/>
          <a:cs typeface="+mn-cs"/>
          <a:sym typeface="Verdana"/>
        </a:defRPr>
      </a:lvl2pPr>
      <a:lvl3pPr marL="2149230" marR="0" indent="-625230" algn="l" defTabSz="825500" rtl="0" eaLnBrk="1" latinLnBrk="0" hangingPunct="1">
        <a:lnSpc>
          <a:spcPct val="100000"/>
        </a:lnSpc>
        <a:spcBef>
          <a:spcPts val="3200"/>
        </a:spcBef>
        <a:spcAft>
          <a:spcPts val="0"/>
        </a:spcAft>
        <a:buClr>
          <a:schemeClr val="accent1"/>
        </a:buClr>
        <a:buSzPct val="100000"/>
        <a:buFontTx/>
        <a:buChar char="•"/>
        <a:tabLst/>
        <a:defRPr sz="5200" b="0" i="0" u="none" strike="noStrike" cap="none" spc="0" baseline="0">
          <a:solidFill>
            <a:schemeClr val="accent2"/>
          </a:solidFill>
          <a:uFillTx/>
          <a:latin typeface="+mn-lt"/>
          <a:ea typeface="+mn-ea"/>
          <a:cs typeface="+mn-cs"/>
          <a:sym typeface="Verdana"/>
        </a:defRPr>
      </a:lvl3pPr>
      <a:lvl4pPr marL="2709333" marR="0" indent="-677333" algn="l" defTabSz="825500" rtl="0" eaLnBrk="1" latinLnBrk="0" hangingPunct="1">
        <a:lnSpc>
          <a:spcPct val="100000"/>
        </a:lnSpc>
        <a:spcBef>
          <a:spcPts val="2800"/>
        </a:spcBef>
        <a:spcAft>
          <a:spcPts val="0"/>
        </a:spcAft>
        <a:buClr>
          <a:schemeClr val="accent1"/>
        </a:buClr>
        <a:buSzPct val="100000"/>
        <a:buFontTx/>
        <a:buChar char="•"/>
        <a:tabLst/>
        <a:defRPr sz="4400" b="0" i="0" u="none" strike="noStrike" cap="none" spc="0" baseline="0">
          <a:solidFill>
            <a:schemeClr val="accent2"/>
          </a:solidFill>
          <a:uFillTx/>
          <a:latin typeface="+mn-lt"/>
          <a:ea typeface="+mn-ea"/>
          <a:cs typeface="+mn-cs"/>
          <a:sym typeface="Verdana"/>
        </a:defRPr>
      </a:lvl4pPr>
      <a:lvl5pPr marL="3352800" marR="0" indent="-812800" algn="l" defTabSz="825500" rtl="0" eaLnBrk="1" latinLnBrk="0" hangingPunct="1">
        <a:lnSpc>
          <a:spcPct val="100000"/>
        </a:lnSpc>
        <a:spcBef>
          <a:spcPts val="2400"/>
        </a:spcBef>
        <a:spcAft>
          <a:spcPts val="0"/>
        </a:spcAft>
        <a:buClr>
          <a:schemeClr val="accent1"/>
        </a:buClr>
        <a:buSzPct val="100000"/>
        <a:buFontTx/>
        <a:buChar char="•"/>
        <a:tabLst/>
        <a:defRPr sz="3200" b="0" i="0" u="none" strike="noStrike" cap="none" spc="0" baseline="0">
          <a:solidFill>
            <a:schemeClr val="accent2"/>
          </a:solidFill>
          <a:uFillTx/>
          <a:latin typeface="+mn-lt"/>
          <a:ea typeface="+mn-ea"/>
          <a:cs typeface="+mn-cs"/>
          <a:sym typeface="Verdana"/>
        </a:defRPr>
      </a:lvl5pPr>
      <a:lvl6pPr marL="44196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6pPr>
      <a:lvl7pPr marL="51562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7pPr>
      <a:lvl8pPr marL="58928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8pPr>
      <a:lvl9pPr marL="6629400" marR="0" indent="-736600" algn="l" defTabSz="825500" rtl="0" eaLnBrk="1" latinLnBrk="0" hangingPunct="1">
        <a:lnSpc>
          <a:spcPct val="100000"/>
        </a:lnSpc>
        <a:spcBef>
          <a:spcPts val="4000"/>
        </a:spcBef>
        <a:spcAft>
          <a:spcPts val="0"/>
        </a:spcAft>
        <a:buClrTx/>
        <a:buSzPct val="82000"/>
        <a:buFontTx/>
        <a:buChar char="•"/>
        <a:tabLst/>
        <a:defRPr sz="6400" b="0" i="0" u="none" strike="noStrike" cap="none" spc="0" baseline="0">
          <a:solidFill>
            <a:srgbClr val="070168"/>
          </a:solidFill>
          <a:uFillTx/>
          <a:latin typeface="+mn-lt"/>
          <a:ea typeface="+mn-ea"/>
          <a:cs typeface="+mn-cs"/>
          <a:sym typeface="Verdana"/>
        </a:defRPr>
      </a:lvl9pPr>
    </p:bodyStyle>
    <p:otherStyle>
      <a:lvl1pPr marL="0" marR="0" indent="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1pPr>
      <a:lvl2pPr marL="0" marR="0" indent="2286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2pPr>
      <a:lvl3pPr marL="0" marR="0" indent="4572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3pPr>
      <a:lvl4pPr marL="0" marR="0" indent="6858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4pPr>
      <a:lvl5pPr marL="0" marR="0" indent="9144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5pPr>
      <a:lvl6pPr marL="0" marR="0" indent="11430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6pPr>
      <a:lvl7pPr marL="0" marR="0" indent="13716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7pPr>
      <a:lvl8pPr marL="0" marR="0" indent="16002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8pPr>
      <a:lvl9pPr marL="0" marR="0" indent="1828800" algn="l" defTabSz="82550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elm.sh/" TargetMode="External"/><Relationship Id="rId2" Type="http://schemas.openxmlformats.org/officeDocument/2006/relationships/hyperlink" Target="https://kubernetes.i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 descr="Image"/>
          <p:cNvPicPr>
            <a:picLocks noGrp="1" noChangeAspect="1"/>
          </p:cNvPicPr>
          <p:nvPr>
            <p:ph type="pic" idx="21"/>
          </p:nvPr>
        </p:nvPicPr>
        <p:blipFill rotWithShape="1">
          <a:blip r:embed="rId3"/>
          <a:srcRect l="13543" r="13543"/>
          <a:stretch/>
        </p:blipFill>
        <p:spPr>
          <a:xfrm>
            <a:off x="0" y="2605857"/>
            <a:ext cx="24384000" cy="11146966"/>
          </a:xfrm>
        </p:spPr>
      </p:pic>
      <p:sp>
        <p:nvSpPr>
          <p:cNvPr id="8" name="Title 7">
            <a:extLst>
              <a:ext uri="{FF2B5EF4-FFF2-40B4-BE49-F238E27FC236}">
                <a16:creationId xmlns:a16="http://schemas.microsoft.com/office/drawing/2014/main" id="{9B6A6DC3-2E92-4F08-BB9B-DC5C2767044A}"/>
              </a:ext>
            </a:extLst>
          </p:cNvPr>
          <p:cNvSpPr>
            <a:spLocks noGrp="1"/>
          </p:cNvSpPr>
          <p:nvPr>
            <p:ph type="title"/>
          </p:nvPr>
        </p:nvSpPr>
        <p:spPr/>
        <p:txBody>
          <a:bodyPr/>
          <a:lstStyle/>
          <a:p>
            <a:r>
              <a:rPr lang="en-US" dirty="0"/>
              <a:t>SKA TANGO Operator</a:t>
            </a:r>
          </a:p>
        </p:txBody>
      </p:sp>
      <p:sp>
        <p:nvSpPr>
          <p:cNvPr id="10" name="Text Placeholder 9">
            <a:extLst>
              <a:ext uri="{FF2B5EF4-FFF2-40B4-BE49-F238E27FC236}">
                <a16:creationId xmlns:a16="http://schemas.microsoft.com/office/drawing/2014/main" id="{0F649784-B938-4AF6-87DD-821D500E5183}"/>
              </a:ext>
            </a:extLst>
          </p:cNvPr>
          <p:cNvSpPr>
            <a:spLocks noGrp="1"/>
          </p:cNvSpPr>
          <p:nvPr>
            <p:ph type="body" sz="quarter" idx="24"/>
          </p:nvPr>
        </p:nvSpPr>
        <p:spPr>
          <a:xfrm>
            <a:off x="8905367" y="4991507"/>
            <a:ext cx="14145134" cy="1810799"/>
          </a:xfrm>
        </p:spPr>
        <p:txBody>
          <a:bodyPr>
            <a:normAutofit/>
          </a:bodyPr>
          <a:lstStyle/>
          <a:p>
            <a:r>
              <a:rPr lang="en-US" sz="3200" dirty="0"/>
              <a:t>Matteo Di Carlo on behalf of the System Team and P. Harding</a:t>
            </a:r>
          </a:p>
        </p:txBody>
      </p:sp>
      <p:sp>
        <p:nvSpPr>
          <p:cNvPr id="11" name="Text Placeholder 10">
            <a:extLst>
              <a:ext uri="{FF2B5EF4-FFF2-40B4-BE49-F238E27FC236}">
                <a16:creationId xmlns:a16="http://schemas.microsoft.com/office/drawing/2014/main" id="{56980E37-7889-4032-87CD-251DF1B413F2}"/>
              </a:ext>
            </a:extLst>
          </p:cNvPr>
          <p:cNvSpPr>
            <a:spLocks noGrp="1"/>
          </p:cNvSpPr>
          <p:nvPr>
            <p:ph type="body" sz="quarter" idx="25"/>
          </p:nvPr>
        </p:nvSpPr>
        <p:spPr>
          <a:xfrm>
            <a:off x="7159925" y="5817249"/>
            <a:ext cx="15890576" cy="1549709"/>
          </a:xfrm>
        </p:spPr>
        <p:txBody>
          <a:bodyPr>
            <a:normAutofit/>
          </a:bodyPr>
          <a:lstStyle/>
          <a:p>
            <a:r>
              <a:rPr lang="en-GB" dirty="0"/>
              <a:t>37th Tango Community meeting at SKAO, </a:t>
            </a:r>
            <a:r>
              <a:rPr lang="en-US" dirty="0"/>
              <a:t>June 2023</a:t>
            </a:r>
          </a:p>
        </p:txBody>
      </p:sp>
      <p:pic>
        <p:nvPicPr>
          <p:cNvPr id="4098" name="Picture 2">
            <a:extLst>
              <a:ext uri="{FF2B5EF4-FFF2-40B4-BE49-F238E27FC236}">
                <a16:creationId xmlns:a16="http://schemas.microsoft.com/office/drawing/2014/main" id="{1609E7C2-FE1D-2CD7-7AC2-C28D9F37B0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9925" y="549655"/>
            <a:ext cx="1955218" cy="196254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Immagine che contiene cerchio, Elementi grafici, Carattere, schermata&#10;&#10;Descrizione generata automaticamente">
            <a:extLst>
              <a:ext uri="{FF2B5EF4-FFF2-40B4-BE49-F238E27FC236}">
                <a16:creationId xmlns:a16="http://schemas.microsoft.com/office/drawing/2014/main" id="{25A0F594-F1C7-6128-3333-4FA6FC1745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116" y="496848"/>
            <a:ext cx="1643926" cy="21090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D2B94D-912F-199D-FD5D-C9EF97BB060E}"/>
              </a:ext>
            </a:extLst>
          </p:cNvPr>
          <p:cNvSpPr>
            <a:spLocks noGrp="1"/>
          </p:cNvSpPr>
          <p:nvPr>
            <p:ph type="title"/>
          </p:nvPr>
        </p:nvSpPr>
        <p:spPr/>
        <p:txBody>
          <a:bodyPr/>
          <a:lstStyle/>
          <a:p>
            <a:r>
              <a:rPr lang="it-IT" dirty="0"/>
              <a:t>Challenges with ska-tango-</a:t>
            </a:r>
            <a:r>
              <a:rPr lang="it-IT" dirty="0" err="1"/>
              <a:t>util</a:t>
            </a:r>
            <a:r>
              <a:rPr lang="it-IT" dirty="0"/>
              <a:t> </a:t>
            </a:r>
            <a:r>
              <a:rPr lang="it-IT" dirty="0" err="1"/>
              <a:t>helm</a:t>
            </a:r>
            <a:r>
              <a:rPr lang="it-IT" dirty="0"/>
              <a:t> library chart</a:t>
            </a:r>
            <a:endParaRPr lang="en-GB" dirty="0"/>
          </a:p>
        </p:txBody>
      </p:sp>
      <p:sp>
        <p:nvSpPr>
          <p:cNvPr id="3" name="Segnaposto testo 2">
            <a:extLst>
              <a:ext uri="{FF2B5EF4-FFF2-40B4-BE49-F238E27FC236}">
                <a16:creationId xmlns:a16="http://schemas.microsoft.com/office/drawing/2014/main" id="{DBC77B5C-E74B-FCF1-B1C9-E244BC356F27}"/>
              </a:ext>
            </a:extLst>
          </p:cNvPr>
          <p:cNvSpPr>
            <a:spLocks noGrp="1"/>
          </p:cNvSpPr>
          <p:nvPr>
            <p:ph type="body" idx="1"/>
          </p:nvPr>
        </p:nvSpPr>
        <p:spPr>
          <a:xfrm>
            <a:off x="768074" y="1716431"/>
            <a:ext cx="22860552" cy="10122960"/>
          </a:xfrm>
        </p:spPr>
        <p:txBody>
          <a:bodyPr/>
          <a:lstStyle/>
          <a:p>
            <a:r>
              <a:rPr lang="en-GB" sz="5400" dirty="0"/>
              <a:t>Creates </a:t>
            </a:r>
            <a:r>
              <a:rPr lang="en-GB" sz="5400" b="1" dirty="0"/>
              <a:t>extra</a:t>
            </a:r>
            <a:r>
              <a:rPr lang="en-GB" sz="5400" dirty="0"/>
              <a:t> resources in the Kubernetes cluster (i.e., extra </a:t>
            </a:r>
            <a:r>
              <a:rPr lang="en-GB" sz="5400" dirty="0" err="1"/>
              <a:t>init</a:t>
            </a:r>
            <a:r>
              <a:rPr lang="en-GB" sz="5400" dirty="0"/>
              <a:t>-containers to solve dependencies)</a:t>
            </a:r>
          </a:p>
          <a:p>
            <a:r>
              <a:rPr lang="en-GB" sz="5400" dirty="0"/>
              <a:t>Leaves behind </a:t>
            </a:r>
            <a:r>
              <a:rPr lang="en-GB" sz="5400" b="1" dirty="0"/>
              <a:t>spent</a:t>
            </a:r>
            <a:r>
              <a:rPr lang="en-GB" sz="5400" dirty="0"/>
              <a:t> resources (i.e., job pods that have completed)</a:t>
            </a:r>
          </a:p>
          <a:p>
            <a:r>
              <a:rPr lang="en-GB" sz="5400" dirty="0"/>
              <a:t>The Crash Loop Backoff behaviour that exists in the Kubernetes cluster can slow the Device Server startup in case of multiple dependencies</a:t>
            </a:r>
          </a:p>
          <a:p>
            <a:r>
              <a:rPr lang="en-GB" sz="5400" dirty="0"/>
              <a:t>An environment might end up with </a:t>
            </a:r>
            <a:r>
              <a:rPr lang="en-GB" sz="5400" b="1" dirty="0"/>
              <a:t>different versions </a:t>
            </a:r>
            <a:r>
              <a:rPr lang="en-GB" sz="5400" dirty="0"/>
              <a:t>of the k8s resource declarations, at the choosing of the developers (i.e. developers can select the version they like)</a:t>
            </a:r>
          </a:p>
        </p:txBody>
      </p:sp>
      <p:sp>
        <p:nvSpPr>
          <p:cNvPr id="4" name="Segnaposto numero diapositiva 3">
            <a:extLst>
              <a:ext uri="{FF2B5EF4-FFF2-40B4-BE49-F238E27FC236}">
                <a16:creationId xmlns:a16="http://schemas.microsoft.com/office/drawing/2014/main" id="{B8866598-2173-0A51-8E9D-09961814D53E}"/>
              </a:ext>
            </a:extLst>
          </p:cNvPr>
          <p:cNvSpPr>
            <a:spLocks noGrp="1"/>
          </p:cNvSpPr>
          <p:nvPr>
            <p:ph type="sldNum" sz="quarter" idx="10"/>
          </p:nvPr>
        </p:nvSpPr>
        <p:spPr/>
        <p:txBody>
          <a:bodyPr/>
          <a:lstStyle/>
          <a:p>
            <a:fld id="{86CB4B4D-7CA3-9044-876B-883B54F8677D}" type="slidenum">
              <a:rPr lang="en-GB" smtClean="0"/>
              <a:pPr/>
              <a:t>10</a:t>
            </a:fld>
            <a:endParaRPr lang="en-GB" dirty="0"/>
          </a:p>
        </p:txBody>
      </p:sp>
    </p:spTree>
    <p:extLst>
      <p:ext uri="{BB962C8B-B14F-4D97-AF65-F5344CB8AC3E}">
        <p14:creationId xmlns:p14="http://schemas.microsoft.com/office/powerpoint/2010/main" val="19068764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6A9C69-BBB4-B031-7D75-3F22EB892FDB}"/>
              </a:ext>
            </a:extLst>
          </p:cNvPr>
          <p:cNvSpPr>
            <a:spLocks noGrp="1"/>
          </p:cNvSpPr>
          <p:nvPr>
            <p:ph type="title"/>
          </p:nvPr>
        </p:nvSpPr>
        <p:spPr/>
        <p:txBody>
          <a:bodyPr/>
          <a:lstStyle/>
          <a:p>
            <a:r>
              <a:rPr lang="en-US" dirty="0"/>
              <a:t>Extending k8s - T</a:t>
            </a:r>
            <a:r>
              <a:rPr lang="en-GB" dirty="0"/>
              <a:t>he O</a:t>
            </a:r>
            <a:r>
              <a:rPr lang="it-IT" dirty="0"/>
              <a:t>perator pattern</a:t>
            </a:r>
            <a:endParaRPr lang="en-GB" dirty="0"/>
          </a:p>
        </p:txBody>
      </p:sp>
      <p:sp>
        <p:nvSpPr>
          <p:cNvPr id="3" name="Segnaposto testo 2">
            <a:extLst>
              <a:ext uri="{FF2B5EF4-FFF2-40B4-BE49-F238E27FC236}">
                <a16:creationId xmlns:a16="http://schemas.microsoft.com/office/drawing/2014/main" id="{34DA26CC-FAEF-38F4-2BDF-B76BE3A25C9B}"/>
              </a:ext>
            </a:extLst>
          </p:cNvPr>
          <p:cNvSpPr>
            <a:spLocks noGrp="1"/>
          </p:cNvSpPr>
          <p:nvPr>
            <p:ph type="body" idx="1"/>
          </p:nvPr>
        </p:nvSpPr>
        <p:spPr/>
        <p:txBody>
          <a:bodyPr/>
          <a:lstStyle/>
          <a:p>
            <a:r>
              <a:rPr lang="en-GB" sz="4800" i="1" dirty="0"/>
              <a:t>“The operator pattern aims to capture the key aim of a human operator who is managing a service or set of services. Human operators who look after specific applications and services have deep knowledge of how the system ought to behave, how to deploy it, and how to react if there are problems</a:t>
            </a:r>
            <a:r>
              <a:rPr lang="en-GB" sz="4800" dirty="0"/>
              <a:t>“</a:t>
            </a:r>
          </a:p>
          <a:p>
            <a:pPr lvl="1"/>
            <a:r>
              <a:rPr lang="en-GB" sz="4800" dirty="0"/>
              <a:t>Extends the </a:t>
            </a:r>
            <a:r>
              <a:rPr lang="en-GB" sz="4800" b="1" dirty="0"/>
              <a:t>Control Plane</a:t>
            </a:r>
            <a:r>
              <a:rPr lang="en-GB" sz="4800" dirty="0"/>
              <a:t> to give custom </a:t>
            </a:r>
            <a:r>
              <a:rPr lang="en-GB" sz="4800" b="1" dirty="0"/>
              <a:t>behaviours</a:t>
            </a:r>
          </a:p>
          <a:p>
            <a:pPr lvl="1"/>
            <a:r>
              <a:rPr lang="en-GB" sz="4800" dirty="0"/>
              <a:t>Uses </a:t>
            </a:r>
            <a:r>
              <a:rPr lang="en-GB" sz="4800" b="1" dirty="0"/>
              <a:t>Custom Resource Definitions</a:t>
            </a:r>
            <a:r>
              <a:rPr lang="en-GB" sz="4800" dirty="0"/>
              <a:t> (extending the API) to create new manageable resources</a:t>
            </a:r>
          </a:p>
          <a:p>
            <a:pPr lvl="1"/>
            <a:r>
              <a:rPr lang="en-GB" sz="4800" dirty="0"/>
              <a:t>Uses the </a:t>
            </a:r>
            <a:r>
              <a:rPr lang="en-GB" sz="4800" b="1" dirty="0"/>
              <a:t>control loop</a:t>
            </a:r>
            <a:r>
              <a:rPr lang="en-GB" sz="4800" dirty="0"/>
              <a:t> pattern (a non-terminating loop that regulates the state of a system) to reconcile the resources to their desired state</a:t>
            </a:r>
          </a:p>
        </p:txBody>
      </p:sp>
      <p:sp>
        <p:nvSpPr>
          <p:cNvPr id="4" name="Segnaposto numero diapositiva 3">
            <a:extLst>
              <a:ext uri="{FF2B5EF4-FFF2-40B4-BE49-F238E27FC236}">
                <a16:creationId xmlns:a16="http://schemas.microsoft.com/office/drawing/2014/main" id="{448B6BC0-40E4-9FB4-BCC9-91E66B65FE3C}"/>
              </a:ext>
            </a:extLst>
          </p:cNvPr>
          <p:cNvSpPr>
            <a:spLocks noGrp="1"/>
          </p:cNvSpPr>
          <p:nvPr>
            <p:ph type="sldNum" sz="quarter" idx="10"/>
          </p:nvPr>
        </p:nvSpPr>
        <p:spPr/>
        <p:txBody>
          <a:bodyPr/>
          <a:lstStyle/>
          <a:p>
            <a:fld id="{86CB4B4D-7CA3-9044-876B-883B54F8677D}" type="slidenum">
              <a:rPr lang="en-GB" smtClean="0"/>
              <a:pPr/>
              <a:t>11</a:t>
            </a:fld>
            <a:endParaRPr lang="en-GB" dirty="0"/>
          </a:p>
        </p:txBody>
      </p:sp>
    </p:spTree>
    <p:extLst>
      <p:ext uri="{BB962C8B-B14F-4D97-AF65-F5344CB8AC3E}">
        <p14:creationId xmlns:p14="http://schemas.microsoft.com/office/powerpoint/2010/main" val="507193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6C8A53-097C-99F6-3BD3-20A53CC1A977}"/>
              </a:ext>
            </a:extLst>
          </p:cNvPr>
          <p:cNvSpPr>
            <a:spLocks noGrp="1"/>
          </p:cNvSpPr>
          <p:nvPr>
            <p:ph type="title"/>
          </p:nvPr>
        </p:nvSpPr>
        <p:spPr/>
        <p:txBody>
          <a:bodyPr/>
          <a:lstStyle/>
          <a:p>
            <a:r>
              <a:rPr lang="it-IT" dirty="0"/>
              <a:t>The SKA TANGO Operator</a:t>
            </a:r>
            <a:endParaRPr lang="en-GB" dirty="0"/>
          </a:p>
        </p:txBody>
      </p:sp>
      <p:sp>
        <p:nvSpPr>
          <p:cNvPr id="3" name="Segnaposto testo 2">
            <a:extLst>
              <a:ext uri="{FF2B5EF4-FFF2-40B4-BE49-F238E27FC236}">
                <a16:creationId xmlns:a16="http://schemas.microsoft.com/office/drawing/2014/main" id="{AE6D2ED3-167E-1FD4-8FD8-A0B74F671E16}"/>
              </a:ext>
            </a:extLst>
          </p:cNvPr>
          <p:cNvSpPr>
            <a:spLocks noGrp="1"/>
          </p:cNvSpPr>
          <p:nvPr>
            <p:ph type="body" idx="1"/>
          </p:nvPr>
        </p:nvSpPr>
        <p:spPr/>
        <p:txBody>
          <a:bodyPr/>
          <a:lstStyle/>
          <a:p>
            <a:r>
              <a:rPr lang="en-GB" dirty="0"/>
              <a:t>Kubernetes Operator capable of managing TANGO resources (</a:t>
            </a:r>
            <a:r>
              <a:rPr lang="en-GB" dirty="0" err="1"/>
              <a:t>DeviceServer</a:t>
            </a:r>
            <a:r>
              <a:rPr lang="en-GB" dirty="0"/>
              <a:t> and </a:t>
            </a:r>
            <a:r>
              <a:rPr lang="en-GB" dirty="0" err="1"/>
              <a:t>DatabaseDS</a:t>
            </a:r>
            <a:r>
              <a:rPr lang="en-GB" dirty="0"/>
              <a:t>), controlling their lifecycle within the Kubernetes' native control/event loop</a:t>
            </a:r>
          </a:p>
          <a:p>
            <a:pPr lvl="1"/>
            <a:r>
              <a:rPr lang="en-GB" dirty="0"/>
              <a:t>Allows for a </a:t>
            </a:r>
            <a:r>
              <a:rPr lang="en-GB" b="1" dirty="0"/>
              <a:t>lighter</a:t>
            </a:r>
            <a:r>
              <a:rPr lang="en-GB" dirty="0"/>
              <a:t> deployment, due to avoiding </a:t>
            </a:r>
            <a:r>
              <a:rPr lang="en-GB" dirty="0" err="1"/>
              <a:t>init</a:t>
            </a:r>
            <a:r>
              <a:rPr lang="en-GB" dirty="0"/>
              <a:t>-containers for dependency resolution</a:t>
            </a:r>
          </a:p>
          <a:p>
            <a:pPr lvl="1"/>
            <a:r>
              <a:rPr lang="en-GB" dirty="0"/>
              <a:t>Optimised startup time for Device Servers, as the operator can directly tap into the TANGO environment and retrieve information on dependent devices and the TANGO </a:t>
            </a:r>
            <a:r>
              <a:rPr lang="en-GB" b="1" dirty="0"/>
              <a:t>host</a:t>
            </a:r>
            <a:r>
              <a:rPr lang="en-GB" dirty="0"/>
              <a:t> itself</a:t>
            </a:r>
          </a:p>
        </p:txBody>
      </p:sp>
      <p:sp>
        <p:nvSpPr>
          <p:cNvPr id="4" name="Segnaposto numero diapositiva 3">
            <a:extLst>
              <a:ext uri="{FF2B5EF4-FFF2-40B4-BE49-F238E27FC236}">
                <a16:creationId xmlns:a16="http://schemas.microsoft.com/office/drawing/2014/main" id="{D69B5F95-B56B-22F2-8CD5-27AB6E5BDA32}"/>
              </a:ext>
            </a:extLst>
          </p:cNvPr>
          <p:cNvSpPr>
            <a:spLocks noGrp="1"/>
          </p:cNvSpPr>
          <p:nvPr>
            <p:ph type="sldNum" sz="quarter" idx="10"/>
          </p:nvPr>
        </p:nvSpPr>
        <p:spPr/>
        <p:txBody>
          <a:bodyPr/>
          <a:lstStyle/>
          <a:p>
            <a:fld id="{86CB4B4D-7CA3-9044-876B-883B54F8677D}" type="slidenum">
              <a:rPr lang="en-GB" smtClean="0"/>
              <a:pPr/>
              <a:t>12</a:t>
            </a:fld>
            <a:endParaRPr lang="en-GB" dirty="0"/>
          </a:p>
        </p:txBody>
      </p:sp>
    </p:spTree>
    <p:extLst>
      <p:ext uri="{BB962C8B-B14F-4D97-AF65-F5344CB8AC3E}">
        <p14:creationId xmlns:p14="http://schemas.microsoft.com/office/powerpoint/2010/main" val="8943189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33EEA3-FA5E-C03E-074B-E5B34214F00F}"/>
              </a:ext>
            </a:extLst>
          </p:cNvPr>
          <p:cNvSpPr>
            <a:spLocks noGrp="1"/>
          </p:cNvSpPr>
          <p:nvPr>
            <p:ph type="title"/>
          </p:nvPr>
        </p:nvSpPr>
        <p:spPr/>
        <p:txBody>
          <a:bodyPr/>
          <a:lstStyle/>
          <a:p>
            <a:r>
              <a:rPr lang="it-IT" dirty="0"/>
              <a:t>Why introduce an Operator ?</a:t>
            </a:r>
            <a:endParaRPr lang="en-GB" dirty="0"/>
          </a:p>
        </p:txBody>
      </p:sp>
      <p:sp>
        <p:nvSpPr>
          <p:cNvPr id="3" name="Segnaposto testo 2">
            <a:extLst>
              <a:ext uri="{FF2B5EF4-FFF2-40B4-BE49-F238E27FC236}">
                <a16:creationId xmlns:a16="http://schemas.microsoft.com/office/drawing/2014/main" id="{3D76AC11-3FBA-EFB2-D9DB-4BCE4CB613D6}"/>
              </a:ext>
            </a:extLst>
          </p:cNvPr>
          <p:cNvSpPr>
            <a:spLocks noGrp="1"/>
          </p:cNvSpPr>
          <p:nvPr>
            <p:ph type="body" idx="1"/>
          </p:nvPr>
        </p:nvSpPr>
        <p:spPr/>
        <p:txBody>
          <a:bodyPr/>
          <a:lstStyle/>
          <a:p>
            <a:r>
              <a:rPr lang="en-GB" sz="5400" dirty="0"/>
              <a:t>Developers know Device Servers, not </a:t>
            </a:r>
            <a:r>
              <a:rPr lang="en-GB" sz="5400" dirty="0" err="1"/>
              <a:t>StatefulSets</a:t>
            </a:r>
            <a:r>
              <a:rPr lang="en-GB" sz="5400" dirty="0"/>
              <a:t> and Pods (or any k8s resource for that matter), as those are components relevant to the </a:t>
            </a:r>
            <a:r>
              <a:rPr lang="en-GB" sz="5400" b="1" dirty="0"/>
              <a:t>platform</a:t>
            </a:r>
            <a:r>
              <a:rPr lang="en-GB" sz="5400" dirty="0"/>
              <a:t> and not the </a:t>
            </a:r>
            <a:r>
              <a:rPr lang="en-GB" sz="5400" b="1" dirty="0"/>
              <a:t>application</a:t>
            </a:r>
            <a:endParaRPr lang="en-GB" sz="5400" dirty="0"/>
          </a:p>
          <a:p>
            <a:r>
              <a:rPr lang="en-GB" sz="5400" dirty="0"/>
              <a:t>Making TANGO components </a:t>
            </a:r>
            <a:r>
              <a:rPr lang="en-GB" sz="5400" b="1" dirty="0"/>
              <a:t>first-class</a:t>
            </a:r>
            <a:r>
              <a:rPr lang="en-GB" sz="5400" dirty="0"/>
              <a:t> citizens of Kubernetes</a:t>
            </a:r>
          </a:p>
          <a:p>
            <a:r>
              <a:rPr lang="en-GB" sz="5400" dirty="0"/>
              <a:t>Automating much of the tasks a human would do to operate a TANGO resource, quicker and more reliably</a:t>
            </a:r>
          </a:p>
          <a:p>
            <a:r>
              <a:rPr lang="it-IT" sz="5400" dirty="0"/>
              <a:t>Allows to collect custom metrics on the CRDs, giving information on the system in a TANGO domain instead of a k8s domain (i.e., Device servers instead of StatefulSets)</a:t>
            </a:r>
          </a:p>
        </p:txBody>
      </p:sp>
      <p:sp>
        <p:nvSpPr>
          <p:cNvPr id="4" name="Segnaposto numero diapositiva 3">
            <a:extLst>
              <a:ext uri="{FF2B5EF4-FFF2-40B4-BE49-F238E27FC236}">
                <a16:creationId xmlns:a16="http://schemas.microsoft.com/office/drawing/2014/main" id="{EC8D730D-5458-2CC2-C005-8FFF0ECFF6C4}"/>
              </a:ext>
            </a:extLst>
          </p:cNvPr>
          <p:cNvSpPr>
            <a:spLocks noGrp="1"/>
          </p:cNvSpPr>
          <p:nvPr>
            <p:ph type="sldNum" sz="quarter" idx="10"/>
          </p:nvPr>
        </p:nvSpPr>
        <p:spPr/>
        <p:txBody>
          <a:bodyPr/>
          <a:lstStyle/>
          <a:p>
            <a:fld id="{86CB4B4D-7CA3-9044-876B-883B54F8677D}" type="slidenum">
              <a:rPr lang="en-GB" smtClean="0"/>
              <a:pPr/>
              <a:t>13</a:t>
            </a:fld>
            <a:endParaRPr lang="en-GB" dirty="0"/>
          </a:p>
        </p:txBody>
      </p:sp>
    </p:spTree>
    <p:extLst>
      <p:ext uri="{BB962C8B-B14F-4D97-AF65-F5344CB8AC3E}">
        <p14:creationId xmlns:p14="http://schemas.microsoft.com/office/powerpoint/2010/main" val="30391148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CB57BD20-CA99-AF3D-AB87-6091D874E7FB}"/>
              </a:ext>
            </a:extLst>
          </p:cNvPr>
          <p:cNvPicPr>
            <a:picLocks noChangeAspect="1"/>
          </p:cNvPicPr>
          <p:nvPr/>
        </p:nvPicPr>
        <p:blipFill>
          <a:blip r:embed="rId2"/>
          <a:stretch>
            <a:fillRect/>
          </a:stretch>
        </p:blipFill>
        <p:spPr>
          <a:xfrm>
            <a:off x="1016000" y="5389169"/>
            <a:ext cx="23368000" cy="6947243"/>
          </a:xfrm>
          <a:prstGeom prst="rect">
            <a:avLst/>
          </a:prstGeom>
        </p:spPr>
      </p:pic>
      <p:sp>
        <p:nvSpPr>
          <p:cNvPr id="8" name="Rettangolo 7">
            <a:extLst>
              <a:ext uri="{FF2B5EF4-FFF2-40B4-BE49-F238E27FC236}">
                <a16:creationId xmlns:a16="http://schemas.microsoft.com/office/drawing/2014/main" id="{5A480BEF-8A83-0BEF-3B0D-8232029B93FD}"/>
              </a:ext>
            </a:extLst>
          </p:cNvPr>
          <p:cNvSpPr/>
          <p:nvPr/>
        </p:nvSpPr>
        <p:spPr>
          <a:xfrm>
            <a:off x="17707677" y="351453"/>
            <a:ext cx="4589253" cy="3175782"/>
          </a:xfrm>
          <a:prstGeom prst="rect">
            <a:avLst/>
          </a:prstGeom>
          <a:gradFill>
            <a:gsLst>
              <a:gs pos="0">
                <a:schemeClr val="accent2"/>
              </a:gs>
              <a:gs pos="100000">
                <a:schemeClr val="accent1"/>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endParaRPr>
          </a:p>
        </p:txBody>
      </p:sp>
      <p:sp>
        <p:nvSpPr>
          <p:cNvPr id="2" name="Titolo 1">
            <a:extLst>
              <a:ext uri="{FF2B5EF4-FFF2-40B4-BE49-F238E27FC236}">
                <a16:creationId xmlns:a16="http://schemas.microsoft.com/office/drawing/2014/main" id="{4DB508E5-E53A-8632-2DAF-6208EECA2E02}"/>
              </a:ext>
            </a:extLst>
          </p:cNvPr>
          <p:cNvSpPr>
            <a:spLocks noGrp="1"/>
          </p:cNvSpPr>
          <p:nvPr>
            <p:ph type="title"/>
          </p:nvPr>
        </p:nvSpPr>
        <p:spPr/>
        <p:txBody>
          <a:bodyPr/>
          <a:lstStyle/>
          <a:p>
            <a:r>
              <a:rPr lang="en-GB" dirty="0"/>
              <a:t>Custom Resource Definition (CRD)</a:t>
            </a:r>
            <a:br>
              <a:rPr lang="en-GB" dirty="0"/>
            </a:br>
            <a:r>
              <a:rPr lang="en-GB" i="1" dirty="0"/>
              <a:t>databaseds.tango.tango-controls.org</a:t>
            </a:r>
          </a:p>
        </p:txBody>
      </p:sp>
      <p:sp>
        <p:nvSpPr>
          <p:cNvPr id="3" name="Segnaposto testo 2">
            <a:extLst>
              <a:ext uri="{FF2B5EF4-FFF2-40B4-BE49-F238E27FC236}">
                <a16:creationId xmlns:a16="http://schemas.microsoft.com/office/drawing/2014/main" id="{0BEF7911-9306-CEC6-B542-62334CD65BD2}"/>
              </a:ext>
            </a:extLst>
          </p:cNvPr>
          <p:cNvSpPr>
            <a:spLocks noGrp="1"/>
          </p:cNvSpPr>
          <p:nvPr>
            <p:ph type="body" idx="1"/>
          </p:nvPr>
        </p:nvSpPr>
        <p:spPr>
          <a:xfrm>
            <a:off x="768074" y="2354788"/>
            <a:ext cx="16216461" cy="10122960"/>
          </a:xfrm>
        </p:spPr>
        <p:txBody>
          <a:bodyPr/>
          <a:lstStyle/>
          <a:p>
            <a:pPr>
              <a:spcBef>
                <a:spcPts val="2000"/>
              </a:spcBef>
            </a:pPr>
            <a:r>
              <a:rPr lang="en-GB" sz="4800" dirty="0"/>
              <a:t>TANGO DB </a:t>
            </a:r>
            <a:r>
              <a:rPr lang="en-GB" sz="4800" dirty="0" err="1"/>
              <a:t>StatefulSet</a:t>
            </a:r>
            <a:r>
              <a:rPr lang="en-GB" sz="4800" dirty="0"/>
              <a:t>, Service and </a:t>
            </a:r>
            <a:r>
              <a:rPr lang="en-GB" sz="4800" dirty="0" err="1"/>
              <a:t>PersistentVolume</a:t>
            </a:r>
            <a:endParaRPr lang="en-GB" sz="4800" dirty="0"/>
          </a:p>
          <a:p>
            <a:pPr>
              <a:spcBef>
                <a:spcPts val="2000"/>
              </a:spcBef>
            </a:pPr>
            <a:r>
              <a:rPr lang="en-GB" sz="4800" dirty="0"/>
              <a:t>Database DS </a:t>
            </a:r>
            <a:r>
              <a:rPr lang="en-GB" sz="4800" dirty="0" err="1"/>
              <a:t>StatefulSet</a:t>
            </a:r>
            <a:r>
              <a:rPr lang="en-GB" sz="4800" dirty="0"/>
              <a:t> and Service</a:t>
            </a:r>
            <a:endParaRPr lang="en-GB" sz="4400" dirty="0"/>
          </a:p>
        </p:txBody>
      </p:sp>
      <p:sp>
        <p:nvSpPr>
          <p:cNvPr id="4" name="Segnaposto numero diapositiva 3">
            <a:extLst>
              <a:ext uri="{FF2B5EF4-FFF2-40B4-BE49-F238E27FC236}">
                <a16:creationId xmlns:a16="http://schemas.microsoft.com/office/drawing/2014/main" id="{866A3864-FCBD-D5A8-7772-FFD1E137EA9B}"/>
              </a:ext>
            </a:extLst>
          </p:cNvPr>
          <p:cNvSpPr>
            <a:spLocks noGrp="1"/>
          </p:cNvSpPr>
          <p:nvPr>
            <p:ph type="sldNum" sz="quarter" idx="10"/>
          </p:nvPr>
        </p:nvSpPr>
        <p:spPr/>
        <p:txBody>
          <a:bodyPr/>
          <a:lstStyle/>
          <a:p>
            <a:fld id="{86CB4B4D-7CA3-9044-876B-883B54F8677D}" type="slidenum">
              <a:rPr lang="en-GB" smtClean="0"/>
              <a:pPr/>
              <a:t>14</a:t>
            </a:fld>
            <a:endParaRPr lang="en-GB" dirty="0"/>
          </a:p>
        </p:txBody>
      </p:sp>
      <p:sp>
        <p:nvSpPr>
          <p:cNvPr id="5" name="Ovale 4">
            <a:extLst>
              <a:ext uri="{FF2B5EF4-FFF2-40B4-BE49-F238E27FC236}">
                <a16:creationId xmlns:a16="http://schemas.microsoft.com/office/drawing/2014/main" id="{9AAD394F-7D9E-5374-7228-764AEE748209}"/>
              </a:ext>
            </a:extLst>
          </p:cNvPr>
          <p:cNvSpPr/>
          <p:nvPr/>
        </p:nvSpPr>
        <p:spPr>
          <a:xfrm>
            <a:off x="18099324" y="2325656"/>
            <a:ext cx="4015508" cy="923290"/>
          </a:xfrm>
          <a:prstGeom prst="ellipse">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3600" b="1" i="0" u="none" strike="noStrike" cap="none" spc="0" normalizeH="0" baseline="0" dirty="0">
                <a:ln>
                  <a:noFill/>
                </a:ln>
                <a:solidFill>
                  <a:schemeClr val="bg1"/>
                </a:solidFill>
                <a:effectLst/>
                <a:uFillTx/>
                <a:latin typeface="Gill Sans Light"/>
                <a:ea typeface="Gill Sans Light"/>
                <a:cs typeface="Gill Sans Light"/>
                <a:sym typeface="Gill Sans Light"/>
              </a:rPr>
              <a:t>Running</a:t>
            </a:r>
            <a:endParaRPr kumimoji="0" lang="en-GB" sz="36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6" name="Ovale 5">
            <a:extLst>
              <a:ext uri="{FF2B5EF4-FFF2-40B4-BE49-F238E27FC236}">
                <a16:creationId xmlns:a16="http://schemas.microsoft.com/office/drawing/2014/main" id="{0DD6A7A3-E945-7801-FB91-21253FBA060E}"/>
              </a:ext>
            </a:extLst>
          </p:cNvPr>
          <p:cNvSpPr/>
          <p:nvPr/>
        </p:nvSpPr>
        <p:spPr>
          <a:xfrm>
            <a:off x="18112023" y="1123800"/>
            <a:ext cx="4015508" cy="1009848"/>
          </a:xfrm>
          <a:prstGeom prst="ellipse">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000" b="1" i="0" u="none" strike="noStrike" cap="none" spc="0" normalizeH="0" baseline="0" dirty="0">
                <a:ln>
                  <a:noFill/>
                </a:ln>
                <a:solidFill>
                  <a:schemeClr val="bg1"/>
                </a:solidFill>
                <a:effectLst/>
                <a:uFillTx/>
                <a:latin typeface="Gill Sans Light"/>
                <a:ea typeface="Gill Sans Light"/>
                <a:cs typeface="Gill Sans Light"/>
                <a:sym typeface="Gill Sans Light"/>
              </a:rPr>
              <a:t>Building</a:t>
            </a:r>
            <a:endParaRPr kumimoji="0" lang="en-GB" sz="4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7" name="Rettangolo 6">
            <a:extLst>
              <a:ext uri="{FF2B5EF4-FFF2-40B4-BE49-F238E27FC236}">
                <a16:creationId xmlns:a16="http://schemas.microsoft.com/office/drawing/2014/main" id="{4D25C7E3-FC6E-B730-65D3-4F811B84B2A2}"/>
              </a:ext>
            </a:extLst>
          </p:cNvPr>
          <p:cNvSpPr/>
          <p:nvPr/>
        </p:nvSpPr>
        <p:spPr>
          <a:xfrm>
            <a:off x="17328793" y="392716"/>
            <a:ext cx="534701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3600" b="1" i="0" u="none" strike="noStrike" cap="none" spc="0" normalizeH="0" baseline="0" dirty="0">
                <a:ln>
                  <a:noFill/>
                </a:ln>
                <a:solidFill>
                  <a:schemeClr val="bg1"/>
                </a:solidFill>
                <a:effectLst/>
                <a:uFillTx/>
                <a:latin typeface="Gill Sans Light"/>
                <a:ea typeface="Gill Sans Light"/>
                <a:cs typeface="Gill Sans Light"/>
                <a:sym typeface="Gill Sans Light"/>
              </a:rPr>
              <a:t>States</a:t>
            </a:r>
            <a:endParaRPr kumimoji="0" lang="en-GB" sz="6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pic>
        <p:nvPicPr>
          <p:cNvPr id="10" name="Immagine 9" descr="Immagine che contiene testo">
            <a:extLst>
              <a:ext uri="{FF2B5EF4-FFF2-40B4-BE49-F238E27FC236}">
                <a16:creationId xmlns:a16="http://schemas.microsoft.com/office/drawing/2014/main" id="{25728903-F0E9-E244-1815-207DF1E22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4766" y="3566744"/>
            <a:ext cx="7080444" cy="8628333"/>
          </a:xfrm>
          <a:prstGeom prst="rect">
            <a:avLst/>
          </a:prstGeom>
          <a:solidFill>
            <a:schemeClr val="bg1"/>
          </a:solidFill>
        </p:spPr>
      </p:pic>
    </p:spTree>
    <p:extLst>
      <p:ext uri="{BB962C8B-B14F-4D97-AF65-F5344CB8AC3E}">
        <p14:creationId xmlns:p14="http://schemas.microsoft.com/office/powerpoint/2010/main" val="206533295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2DB221-59AB-766B-50E4-A08692DF8D32}"/>
              </a:ext>
            </a:extLst>
          </p:cNvPr>
          <p:cNvSpPr>
            <a:spLocks noGrp="1"/>
          </p:cNvSpPr>
          <p:nvPr>
            <p:ph type="title"/>
          </p:nvPr>
        </p:nvSpPr>
        <p:spPr/>
        <p:txBody>
          <a:bodyPr/>
          <a:lstStyle/>
          <a:p>
            <a:r>
              <a:rPr lang="en-GB" sz="5400" dirty="0"/>
              <a:t>Custom Resource Definition (CRD): </a:t>
            </a:r>
            <a:r>
              <a:rPr lang="en-GB" sz="5400" i="1" dirty="0"/>
              <a:t>deviceservers.tango.tango-controls.org</a:t>
            </a:r>
          </a:p>
        </p:txBody>
      </p:sp>
      <p:sp>
        <p:nvSpPr>
          <p:cNvPr id="3" name="Segnaposto testo 2">
            <a:extLst>
              <a:ext uri="{FF2B5EF4-FFF2-40B4-BE49-F238E27FC236}">
                <a16:creationId xmlns:a16="http://schemas.microsoft.com/office/drawing/2014/main" id="{99731CA0-E0D7-92A0-E62B-F8F172302CA3}"/>
              </a:ext>
            </a:extLst>
          </p:cNvPr>
          <p:cNvSpPr>
            <a:spLocks noGrp="1"/>
          </p:cNvSpPr>
          <p:nvPr>
            <p:ph type="body" idx="1"/>
          </p:nvPr>
        </p:nvSpPr>
        <p:spPr>
          <a:xfrm>
            <a:off x="768074" y="2354788"/>
            <a:ext cx="16186612" cy="10122960"/>
          </a:xfrm>
        </p:spPr>
        <p:txBody>
          <a:bodyPr/>
          <a:lstStyle/>
          <a:p>
            <a:r>
              <a:rPr lang="en-GB" sz="5400" dirty="0"/>
              <a:t>Device Server </a:t>
            </a:r>
            <a:r>
              <a:rPr lang="en-GB" sz="5400" dirty="0" err="1"/>
              <a:t>StatefulSet</a:t>
            </a:r>
            <a:r>
              <a:rPr lang="en-GB" sz="5400" dirty="0"/>
              <a:t> and Service and Configurations (DS script used to run the device)</a:t>
            </a:r>
          </a:p>
        </p:txBody>
      </p:sp>
      <p:sp>
        <p:nvSpPr>
          <p:cNvPr id="4" name="Segnaposto numero diapositiva 3">
            <a:extLst>
              <a:ext uri="{FF2B5EF4-FFF2-40B4-BE49-F238E27FC236}">
                <a16:creationId xmlns:a16="http://schemas.microsoft.com/office/drawing/2014/main" id="{33C17A64-E50B-F114-D431-037FF8C65CBC}"/>
              </a:ext>
            </a:extLst>
          </p:cNvPr>
          <p:cNvSpPr>
            <a:spLocks noGrp="1"/>
          </p:cNvSpPr>
          <p:nvPr>
            <p:ph type="sldNum" sz="quarter" idx="10"/>
          </p:nvPr>
        </p:nvSpPr>
        <p:spPr/>
        <p:txBody>
          <a:bodyPr/>
          <a:lstStyle/>
          <a:p>
            <a:fld id="{86CB4B4D-7CA3-9044-876B-883B54F8677D}" type="slidenum">
              <a:rPr lang="en-GB" smtClean="0"/>
              <a:pPr/>
              <a:t>15</a:t>
            </a:fld>
            <a:endParaRPr lang="en-GB" dirty="0"/>
          </a:p>
        </p:txBody>
      </p:sp>
      <p:sp>
        <p:nvSpPr>
          <p:cNvPr id="8" name="Rettangolo 7">
            <a:extLst>
              <a:ext uri="{FF2B5EF4-FFF2-40B4-BE49-F238E27FC236}">
                <a16:creationId xmlns:a16="http://schemas.microsoft.com/office/drawing/2014/main" id="{09A646C8-B9D4-7C2B-5B11-BF8F78D73D90}"/>
              </a:ext>
            </a:extLst>
          </p:cNvPr>
          <p:cNvSpPr/>
          <p:nvPr/>
        </p:nvSpPr>
        <p:spPr>
          <a:xfrm>
            <a:off x="1133306" y="4872201"/>
            <a:ext cx="15898651" cy="3483389"/>
          </a:xfrm>
          <a:prstGeom prst="rect">
            <a:avLst/>
          </a:prstGeom>
          <a:gradFill>
            <a:gsLst>
              <a:gs pos="0">
                <a:schemeClr val="accent2"/>
              </a:gs>
              <a:gs pos="100000">
                <a:schemeClr val="accent1"/>
              </a:gs>
            </a:gsLst>
            <a:lin ang="5400000" scaled="1"/>
          </a:gradFill>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dirty="0">
              <a:ln>
                <a:noFill/>
              </a:ln>
              <a:solidFill>
                <a:srgbClr val="DF0569"/>
              </a:solidFill>
              <a:effectLst/>
              <a:uFillTx/>
              <a:latin typeface="Gill Sans Light"/>
              <a:ea typeface="Gill Sans Light"/>
              <a:cs typeface="Gill Sans Light"/>
              <a:sym typeface="Gill Sans Light"/>
            </a:endParaRPr>
          </a:p>
        </p:txBody>
      </p:sp>
      <p:sp>
        <p:nvSpPr>
          <p:cNvPr id="5" name="Ovale 4">
            <a:extLst>
              <a:ext uri="{FF2B5EF4-FFF2-40B4-BE49-F238E27FC236}">
                <a16:creationId xmlns:a16="http://schemas.microsoft.com/office/drawing/2014/main" id="{0374306A-3797-1E03-EB64-E6EF42225FBA}"/>
              </a:ext>
            </a:extLst>
          </p:cNvPr>
          <p:cNvSpPr/>
          <p:nvPr/>
        </p:nvSpPr>
        <p:spPr>
          <a:xfrm>
            <a:off x="1349577" y="6959707"/>
            <a:ext cx="4451229" cy="1009848"/>
          </a:xfrm>
          <a:prstGeom prst="ellipse">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000" b="1" i="0" u="none" strike="noStrike" cap="none" spc="0" normalizeH="0" baseline="0" dirty="0">
                <a:ln>
                  <a:noFill/>
                </a:ln>
                <a:solidFill>
                  <a:schemeClr val="bg1"/>
                </a:solidFill>
                <a:effectLst/>
                <a:uFillTx/>
                <a:latin typeface="Gill Sans Light"/>
                <a:ea typeface="Gill Sans Light"/>
                <a:cs typeface="Gill Sans Light"/>
                <a:sym typeface="Gill Sans Light"/>
              </a:rPr>
              <a:t>Running</a:t>
            </a:r>
            <a:endParaRPr kumimoji="0" lang="en-GB" sz="4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6" name="Ovale 5">
            <a:extLst>
              <a:ext uri="{FF2B5EF4-FFF2-40B4-BE49-F238E27FC236}">
                <a16:creationId xmlns:a16="http://schemas.microsoft.com/office/drawing/2014/main" id="{EB3BA5AE-784A-1206-3862-DFD6886E4488}"/>
              </a:ext>
            </a:extLst>
          </p:cNvPr>
          <p:cNvSpPr/>
          <p:nvPr/>
        </p:nvSpPr>
        <p:spPr>
          <a:xfrm>
            <a:off x="6857016" y="7103708"/>
            <a:ext cx="4451229" cy="1009848"/>
          </a:xfrm>
          <a:prstGeom prst="ellipse">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000" b="1" i="0" u="none" strike="noStrike" cap="none" spc="0" normalizeH="0" baseline="0" dirty="0">
                <a:ln>
                  <a:noFill/>
                </a:ln>
                <a:solidFill>
                  <a:schemeClr val="bg1"/>
                </a:solidFill>
                <a:effectLst/>
                <a:uFillTx/>
                <a:latin typeface="Gill Sans Light"/>
                <a:ea typeface="Gill Sans Light"/>
                <a:cs typeface="Gill Sans Light"/>
                <a:sym typeface="Gill Sans Light"/>
              </a:rPr>
              <a:t>Building</a:t>
            </a:r>
            <a:endParaRPr kumimoji="0" lang="en-GB" sz="4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7" name="Rettangolo 6">
            <a:extLst>
              <a:ext uri="{FF2B5EF4-FFF2-40B4-BE49-F238E27FC236}">
                <a16:creationId xmlns:a16="http://schemas.microsoft.com/office/drawing/2014/main" id="{A3EB512E-656F-1447-02A2-9AFD0159C85F}"/>
              </a:ext>
            </a:extLst>
          </p:cNvPr>
          <p:cNvSpPr/>
          <p:nvPr/>
        </p:nvSpPr>
        <p:spPr>
          <a:xfrm>
            <a:off x="6150478" y="5026044"/>
            <a:ext cx="592722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000" b="1" i="0" u="none" strike="noStrike" cap="none" spc="0" normalizeH="0" baseline="0" dirty="0">
                <a:ln>
                  <a:noFill/>
                </a:ln>
                <a:solidFill>
                  <a:schemeClr val="bg1"/>
                </a:solidFill>
                <a:effectLst/>
                <a:uFillTx/>
                <a:latin typeface="Gill Sans Light"/>
                <a:ea typeface="Gill Sans Light"/>
                <a:cs typeface="Gill Sans Light"/>
                <a:sym typeface="Gill Sans Light"/>
              </a:rPr>
              <a:t>States</a:t>
            </a:r>
            <a:endParaRPr kumimoji="0" lang="en-GB" sz="6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9" name="Ovale 8">
            <a:extLst>
              <a:ext uri="{FF2B5EF4-FFF2-40B4-BE49-F238E27FC236}">
                <a16:creationId xmlns:a16="http://schemas.microsoft.com/office/drawing/2014/main" id="{BE1BEFD7-7760-94C2-E843-B7D52E292F86}"/>
              </a:ext>
            </a:extLst>
          </p:cNvPr>
          <p:cNvSpPr/>
          <p:nvPr/>
        </p:nvSpPr>
        <p:spPr>
          <a:xfrm>
            <a:off x="12192000" y="7103708"/>
            <a:ext cx="4451229" cy="1009848"/>
          </a:xfrm>
          <a:prstGeom prst="ellipse">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000" b="1" i="0" u="none" strike="noStrike" cap="none" spc="0" normalizeH="0" baseline="0" dirty="0" err="1">
                <a:ln>
                  <a:noFill/>
                </a:ln>
                <a:solidFill>
                  <a:schemeClr val="bg1"/>
                </a:solidFill>
                <a:effectLst/>
                <a:uFillTx/>
                <a:latin typeface="Gill Sans Light"/>
                <a:ea typeface="Gill Sans Light"/>
                <a:cs typeface="Gill Sans Light"/>
                <a:sym typeface="Gill Sans Light"/>
              </a:rPr>
              <a:t>Waiting</a:t>
            </a:r>
            <a:endParaRPr kumimoji="0" lang="en-GB" sz="4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10" name="Ovale 9">
            <a:extLst>
              <a:ext uri="{FF2B5EF4-FFF2-40B4-BE49-F238E27FC236}">
                <a16:creationId xmlns:a16="http://schemas.microsoft.com/office/drawing/2014/main" id="{0ADF2EC4-7233-7ACF-3D65-E3C1F2FD45FB}"/>
              </a:ext>
            </a:extLst>
          </p:cNvPr>
          <p:cNvSpPr/>
          <p:nvPr/>
        </p:nvSpPr>
        <p:spPr>
          <a:xfrm>
            <a:off x="4360213" y="5746446"/>
            <a:ext cx="4451229" cy="1009848"/>
          </a:xfrm>
          <a:prstGeom prst="ellipse">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000" b="1" u="none" strike="noStrike" cap="none" spc="0" normalizeH="0" baseline="0" dirty="0" err="1">
                <a:ln>
                  <a:noFill/>
                </a:ln>
                <a:solidFill>
                  <a:schemeClr val="bg1"/>
                </a:solidFill>
                <a:effectLst/>
                <a:uFillTx/>
                <a:latin typeface="Gill Sans Light"/>
                <a:ea typeface="Gill Sans Light"/>
                <a:cs typeface="Gill Sans Light"/>
                <a:sym typeface="Gill Sans Light"/>
              </a:rPr>
              <a:t>E</a:t>
            </a:r>
            <a:r>
              <a:rPr kumimoji="0" lang="it-IT" sz="4000" b="1" i="0" u="none" strike="noStrike" cap="none" spc="0" normalizeH="0" baseline="0" dirty="0" err="1">
                <a:ln>
                  <a:noFill/>
                </a:ln>
                <a:solidFill>
                  <a:schemeClr val="bg1"/>
                </a:solidFill>
                <a:effectLst/>
                <a:uFillTx/>
                <a:latin typeface="Gill Sans Light"/>
                <a:ea typeface="Gill Sans Light"/>
                <a:cs typeface="Gill Sans Light"/>
                <a:sym typeface="Gill Sans Light"/>
              </a:rPr>
              <a:t>rror</a:t>
            </a:r>
            <a:endParaRPr kumimoji="0" lang="en-GB" sz="4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11" name="Ovale 10">
            <a:extLst>
              <a:ext uri="{FF2B5EF4-FFF2-40B4-BE49-F238E27FC236}">
                <a16:creationId xmlns:a16="http://schemas.microsoft.com/office/drawing/2014/main" id="{2BCBC6A1-7F65-F453-0F97-40A4307C4E35}"/>
              </a:ext>
            </a:extLst>
          </p:cNvPr>
          <p:cNvSpPr/>
          <p:nvPr/>
        </p:nvSpPr>
        <p:spPr>
          <a:xfrm>
            <a:off x="9635099" y="5746446"/>
            <a:ext cx="4451229" cy="1009848"/>
          </a:xfrm>
          <a:prstGeom prst="ellipse">
            <a:avLst/>
          </a:prstGeom>
          <a:solidFill>
            <a:srgbClr val="80878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000" b="1" i="0" u="none" strike="noStrike" cap="none" spc="0" normalizeH="0" baseline="0" dirty="0" err="1">
                <a:ln>
                  <a:noFill/>
                </a:ln>
                <a:solidFill>
                  <a:schemeClr val="bg1"/>
                </a:solidFill>
                <a:effectLst/>
                <a:uFillTx/>
                <a:latin typeface="Gill Sans Light"/>
                <a:ea typeface="Gill Sans Light"/>
                <a:cs typeface="Gill Sans Light"/>
                <a:sym typeface="Gill Sans Light"/>
              </a:rPr>
              <a:t>Pending</a:t>
            </a:r>
            <a:endParaRPr kumimoji="0" lang="en-GB" sz="4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pic>
        <p:nvPicPr>
          <p:cNvPr id="13" name="Immagine 12" descr="Immagine che contiene testo&#10;&#10;Descrizione generata automaticamente">
            <a:extLst>
              <a:ext uri="{FF2B5EF4-FFF2-40B4-BE49-F238E27FC236}">
                <a16:creationId xmlns:a16="http://schemas.microsoft.com/office/drawing/2014/main" id="{8343AAC3-77B7-EBFC-A791-3D555A2D5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3262" y="297171"/>
            <a:ext cx="6301391" cy="12670685"/>
          </a:xfrm>
          <a:prstGeom prst="rect">
            <a:avLst/>
          </a:prstGeom>
          <a:solidFill>
            <a:schemeClr val="bg1"/>
          </a:solidFill>
        </p:spPr>
      </p:pic>
      <p:pic>
        <p:nvPicPr>
          <p:cNvPr id="14" name="Immagine 13">
            <a:extLst>
              <a:ext uri="{FF2B5EF4-FFF2-40B4-BE49-F238E27FC236}">
                <a16:creationId xmlns:a16="http://schemas.microsoft.com/office/drawing/2014/main" id="{1EF5C08D-B635-FA0A-DE9C-732DA04FCF25}"/>
              </a:ext>
            </a:extLst>
          </p:cNvPr>
          <p:cNvPicPr>
            <a:picLocks noChangeAspect="1"/>
          </p:cNvPicPr>
          <p:nvPr/>
        </p:nvPicPr>
        <p:blipFill>
          <a:blip r:embed="rId3"/>
          <a:stretch>
            <a:fillRect/>
          </a:stretch>
        </p:blipFill>
        <p:spPr>
          <a:xfrm>
            <a:off x="1133306" y="8460970"/>
            <a:ext cx="15898651" cy="4297917"/>
          </a:xfrm>
          <a:prstGeom prst="rect">
            <a:avLst/>
          </a:prstGeom>
        </p:spPr>
      </p:pic>
    </p:spTree>
    <p:extLst>
      <p:ext uri="{BB962C8B-B14F-4D97-AF65-F5344CB8AC3E}">
        <p14:creationId xmlns:p14="http://schemas.microsoft.com/office/powerpoint/2010/main" val="24473705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7A9DC4-6476-6AB4-096C-182804842451}"/>
              </a:ext>
            </a:extLst>
          </p:cNvPr>
          <p:cNvSpPr>
            <a:spLocks noGrp="1"/>
          </p:cNvSpPr>
          <p:nvPr>
            <p:ph type="title"/>
          </p:nvPr>
        </p:nvSpPr>
        <p:spPr/>
        <p:txBody>
          <a:bodyPr/>
          <a:lstStyle/>
          <a:p>
            <a:r>
              <a:rPr lang="it-IT" dirty="0"/>
              <a:t>Grafana support for the Operator metrics</a:t>
            </a:r>
            <a:endParaRPr lang="en-GB" dirty="0"/>
          </a:p>
        </p:txBody>
      </p:sp>
      <p:sp>
        <p:nvSpPr>
          <p:cNvPr id="3" name="Segnaposto testo 2">
            <a:extLst>
              <a:ext uri="{FF2B5EF4-FFF2-40B4-BE49-F238E27FC236}">
                <a16:creationId xmlns:a16="http://schemas.microsoft.com/office/drawing/2014/main" id="{6D2E7260-55D8-7D4B-C2E0-B5508CB38051}"/>
              </a:ext>
            </a:extLst>
          </p:cNvPr>
          <p:cNvSpPr>
            <a:spLocks noGrp="1"/>
          </p:cNvSpPr>
          <p:nvPr>
            <p:ph type="body" idx="1"/>
          </p:nvPr>
        </p:nvSpPr>
        <p:spPr/>
        <p:txBody>
          <a:bodyPr/>
          <a:lstStyle/>
          <a:p>
            <a:endParaRPr lang="en-GB"/>
          </a:p>
        </p:txBody>
      </p:sp>
      <p:sp>
        <p:nvSpPr>
          <p:cNvPr id="4" name="Segnaposto numero diapositiva 3">
            <a:extLst>
              <a:ext uri="{FF2B5EF4-FFF2-40B4-BE49-F238E27FC236}">
                <a16:creationId xmlns:a16="http://schemas.microsoft.com/office/drawing/2014/main" id="{6A650913-9C13-5B0F-F943-407B44AF37EB}"/>
              </a:ext>
            </a:extLst>
          </p:cNvPr>
          <p:cNvSpPr>
            <a:spLocks noGrp="1"/>
          </p:cNvSpPr>
          <p:nvPr>
            <p:ph type="sldNum" sz="quarter" idx="10"/>
          </p:nvPr>
        </p:nvSpPr>
        <p:spPr/>
        <p:txBody>
          <a:bodyPr/>
          <a:lstStyle/>
          <a:p>
            <a:fld id="{86CB4B4D-7CA3-9044-876B-883B54F8677D}" type="slidenum">
              <a:rPr lang="en-GB" smtClean="0"/>
              <a:pPr/>
              <a:t>16</a:t>
            </a:fld>
            <a:endParaRPr lang="en-GB" dirty="0"/>
          </a:p>
        </p:txBody>
      </p:sp>
      <p:pic>
        <p:nvPicPr>
          <p:cNvPr id="6" name="Immagine 5">
            <a:extLst>
              <a:ext uri="{FF2B5EF4-FFF2-40B4-BE49-F238E27FC236}">
                <a16:creationId xmlns:a16="http://schemas.microsoft.com/office/drawing/2014/main" id="{C6249C91-CAF6-5BC6-36A6-DD181476DF6B}"/>
              </a:ext>
            </a:extLst>
          </p:cNvPr>
          <p:cNvPicPr>
            <a:picLocks noChangeAspect="1"/>
          </p:cNvPicPr>
          <p:nvPr/>
        </p:nvPicPr>
        <p:blipFill>
          <a:blip r:embed="rId2"/>
          <a:stretch>
            <a:fillRect/>
          </a:stretch>
        </p:blipFill>
        <p:spPr>
          <a:xfrm>
            <a:off x="-4582" y="1391847"/>
            <a:ext cx="23245582" cy="9969365"/>
          </a:xfrm>
          <a:prstGeom prst="rect">
            <a:avLst/>
          </a:prstGeom>
        </p:spPr>
      </p:pic>
      <p:pic>
        <p:nvPicPr>
          <p:cNvPr id="9" name="Immagine 8">
            <a:extLst>
              <a:ext uri="{FF2B5EF4-FFF2-40B4-BE49-F238E27FC236}">
                <a16:creationId xmlns:a16="http://schemas.microsoft.com/office/drawing/2014/main" id="{54DEDDA4-E566-8F63-DAFA-065DEB5CF37F}"/>
              </a:ext>
            </a:extLst>
          </p:cNvPr>
          <p:cNvPicPr>
            <a:picLocks noChangeAspect="1"/>
          </p:cNvPicPr>
          <p:nvPr/>
        </p:nvPicPr>
        <p:blipFill>
          <a:blip r:embed="rId3"/>
          <a:stretch>
            <a:fillRect/>
          </a:stretch>
        </p:blipFill>
        <p:spPr>
          <a:xfrm>
            <a:off x="4058316" y="3887617"/>
            <a:ext cx="20325684" cy="9320382"/>
          </a:xfrm>
          <a:prstGeom prst="rect">
            <a:avLst/>
          </a:prstGeom>
        </p:spPr>
      </p:pic>
    </p:spTree>
    <p:extLst>
      <p:ext uri="{BB962C8B-B14F-4D97-AF65-F5344CB8AC3E}">
        <p14:creationId xmlns:p14="http://schemas.microsoft.com/office/powerpoint/2010/main" val="13487003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BEC8DE-E163-238C-2FF0-6940DE1DB70A}"/>
              </a:ext>
            </a:extLst>
          </p:cNvPr>
          <p:cNvSpPr>
            <a:spLocks noGrp="1"/>
          </p:cNvSpPr>
          <p:nvPr>
            <p:ph type="title"/>
          </p:nvPr>
        </p:nvSpPr>
        <p:spPr/>
        <p:txBody>
          <a:bodyPr/>
          <a:lstStyle/>
          <a:p>
            <a:r>
              <a:rPr lang="it-IT" dirty="0"/>
              <a:t>What do we got ?</a:t>
            </a:r>
            <a:endParaRPr lang="en-GB" dirty="0"/>
          </a:p>
        </p:txBody>
      </p:sp>
      <p:sp>
        <p:nvSpPr>
          <p:cNvPr id="3" name="Segnaposto testo 2">
            <a:extLst>
              <a:ext uri="{FF2B5EF4-FFF2-40B4-BE49-F238E27FC236}">
                <a16:creationId xmlns:a16="http://schemas.microsoft.com/office/drawing/2014/main" id="{14A8A25B-B6D1-2FCB-F766-7AD0EDB8ECFA}"/>
              </a:ext>
            </a:extLst>
          </p:cNvPr>
          <p:cNvSpPr>
            <a:spLocks noGrp="1"/>
          </p:cNvSpPr>
          <p:nvPr>
            <p:ph type="body" idx="1"/>
          </p:nvPr>
        </p:nvSpPr>
        <p:spPr>
          <a:xfrm>
            <a:off x="768074" y="2354787"/>
            <a:ext cx="22860552" cy="11009759"/>
          </a:xfrm>
        </p:spPr>
        <p:txBody>
          <a:bodyPr/>
          <a:lstStyle/>
          <a:p>
            <a:r>
              <a:rPr lang="en-GB" sz="5400" dirty="0"/>
              <a:t>Kubernetes managed device servers!</a:t>
            </a:r>
          </a:p>
          <a:p>
            <a:r>
              <a:rPr lang="en-GB" sz="5400" dirty="0"/>
              <a:t>Optimized initialization times and startup reliability</a:t>
            </a:r>
          </a:p>
          <a:p>
            <a:r>
              <a:rPr lang="en-GB" sz="5400" dirty="0"/>
              <a:t>Configuration delegated to a specialized service</a:t>
            </a:r>
          </a:p>
          <a:p>
            <a:r>
              <a:rPr lang="en-GB" sz="5400" dirty="0"/>
              <a:t>Less resources usage (memory, </a:t>
            </a:r>
            <a:r>
              <a:rPr lang="en-GB" sz="5400" dirty="0" err="1"/>
              <a:t>cpu</a:t>
            </a:r>
            <a:r>
              <a:rPr lang="en-GB" sz="5400" dirty="0"/>
              <a:t>, storage and even network)</a:t>
            </a:r>
          </a:p>
          <a:p>
            <a:r>
              <a:rPr lang="en-GB" sz="5400" dirty="0"/>
              <a:t>Better metrics (and dashboard) to evaluate our device servers</a:t>
            </a:r>
          </a:p>
          <a:p>
            <a:r>
              <a:rPr lang="en-GB" sz="5400" dirty="0"/>
              <a:t>Abstraction of TANGO domain-specific components from the platform ones</a:t>
            </a:r>
          </a:p>
          <a:p>
            <a:r>
              <a:rPr lang="en-GB" sz="5400" dirty="0"/>
              <a:t>And… </a:t>
            </a:r>
            <a:r>
              <a:rPr lang="en-GB" sz="5400" u="sng" dirty="0"/>
              <a:t>Security (almost) for free!</a:t>
            </a:r>
          </a:p>
        </p:txBody>
      </p:sp>
      <p:sp>
        <p:nvSpPr>
          <p:cNvPr id="4" name="Segnaposto numero diapositiva 3">
            <a:extLst>
              <a:ext uri="{FF2B5EF4-FFF2-40B4-BE49-F238E27FC236}">
                <a16:creationId xmlns:a16="http://schemas.microsoft.com/office/drawing/2014/main" id="{647C5D8D-4A25-A5D5-4949-831182BD29A9}"/>
              </a:ext>
            </a:extLst>
          </p:cNvPr>
          <p:cNvSpPr>
            <a:spLocks noGrp="1"/>
          </p:cNvSpPr>
          <p:nvPr>
            <p:ph type="sldNum" sz="quarter" idx="10"/>
          </p:nvPr>
        </p:nvSpPr>
        <p:spPr/>
        <p:txBody>
          <a:bodyPr/>
          <a:lstStyle/>
          <a:p>
            <a:fld id="{86CB4B4D-7CA3-9044-876B-883B54F8677D}" type="slidenum">
              <a:rPr lang="en-GB" smtClean="0"/>
              <a:pPr/>
              <a:t>17</a:t>
            </a:fld>
            <a:endParaRPr lang="en-GB" dirty="0"/>
          </a:p>
        </p:txBody>
      </p:sp>
    </p:spTree>
    <p:extLst>
      <p:ext uri="{BB962C8B-B14F-4D97-AF65-F5344CB8AC3E}">
        <p14:creationId xmlns:p14="http://schemas.microsoft.com/office/powerpoint/2010/main" val="356203788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C6FACA-125E-35A5-DFD1-AD0309699073}"/>
              </a:ext>
            </a:extLst>
          </p:cNvPr>
          <p:cNvSpPr>
            <a:spLocks noGrp="1"/>
          </p:cNvSpPr>
          <p:nvPr>
            <p:ph type="title"/>
          </p:nvPr>
        </p:nvSpPr>
        <p:spPr/>
        <p:txBody>
          <a:bodyPr/>
          <a:lstStyle/>
          <a:p>
            <a:r>
              <a:rPr lang="en-GB" dirty="0"/>
              <a:t>Securing Tango - With </a:t>
            </a:r>
            <a:r>
              <a:rPr lang="en-GB" dirty="0" err="1"/>
              <a:t>Linkerd</a:t>
            </a:r>
            <a:endParaRPr lang="en-GB" dirty="0"/>
          </a:p>
        </p:txBody>
      </p:sp>
      <p:sp>
        <p:nvSpPr>
          <p:cNvPr id="3" name="Segnaposto testo 2">
            <a:extLst>
              <a:ext uri="{FF2B5EF4-FFF2-40B4-BE49-F238E27FC236}">
                <a16:creationId xmlns:a16="http://schemas.microsoft.com/office/drawing/2014/main" id="{0B4C51CD-6B27-9297-C390-47C267544E15}"/>
              </a:ext>
            </a:extLst>
          </p:cNvPr>
          <p:cNvSpPr>
            <a:spLocks noGrp="1"/>
          </p:cNvSpPr>
          <p:nvPr>
            <p:ph type="body" idx="1"/>
          </p:nvPr>
        </p:nvSpPr>
        <p:spPr/>
        <p:txBody>
          <a:bodyPr/>
          <a:lstStyle/>
          <a:p>
            <a:r>
              <a:rPr lang="en-GB" dirty="0" err="1"/>
              <a:t>Linkerd</a:t>
            </a:r>
            <a:r>
              <a:rPr lang="en-GB" dirty="0"/>
              <a:t> is a service mesh:</a:t>
            </a:r>
          </a:p>
          <a:p>
            <a:pPr lvl="1"/>
            <a:r>
              <a:rPr lang="en-GB" dirty="0"/>
              <a:t>It provides a lightweight proxy that is attached as a </a:t>
            </a:r>
            <a:r>
              <a:rPr lang="en-GB" dirty="0" err="1"/>
              <a:t>SideCar</a:t>
            </a:r>
            <a:r>
              <a:rPr lang="en-GB" dirty="0"/>
              <a:t> to Pods</a:t>
            </a:r>
          </a:p>
          <a:p>
            <a:pPr lvl="1"/>
            <a:r>
              <a:rPr lang="en-GB" dirty="0"/>
              <a:t>It captures in and outbound traffic</a:t>
            </a:r>
          </a:p>
          <a:p>
            <a:pPr lvl="1"/>
            <a:r>
              <a:rPr lang="en-GB" dirty="0"/>
              <a:t>The traffic is encrypted/decrypted</a:t>
            </a:r>
          </a:p>
          <a:p>
            <a:pPr lvl="1"/>
            <a:r>
              <a:rPr lang="en-GB" dirty="0"/>
              <a:t>Policy controlled</a:t>
            </a:r>
          </a:p>
          <a:p>
            <a:pPr lvl="1"/>
            <a:r>
              <a:rPr lang="en-GB" dirty="0"/>
              <a:t>Traffic is monitored and logged</a:t>
            </a:r>
          </a:p>
          <a:p>
            <a:endParaRPr lang="en-GB" dirty="0"/>
          </a:p>
          <a:p>
            <a:endParaRPr lang="en-GB" dirty="0"/>
          </a:p>
        </p:txBody>
      </p:sp>
      <p:sp>
        <p:nvSpPr>
          <p:cNvPr id="4" name="Segnaposto numero diapositiva 3">
            <a:extLst>
              <a:ext uri="{FF2B5EF4-FFF2-40B4-BE49-F238E27FC236}">
                <a16:creationId xmlns:a16="http://schemas.microsoft.com/office/drawing/2014/main" id="{B0F8AB7D-C14F-2F84-FCAF-88B0A10AECED}"/>
              </a:ext>
            </a:extLst>
          </p:cNvPr>
          <p:cNvSpPr>
            <a:spLocks noGrp="1"/>
          </p:cNvSpPr>
          <p:nvPr>
            <p:ph type="sldNum" sz="quarter" idx="10"/>
          </p:nvPr>
        </p:nvSpPr>
        <p:spPr/>
        <p:txBody>
          <a:bodyPr/>
          <a:lstStyle/>
          <a:p>
            <a:fld id="{86CB4B4D-7CA3-9044-876B-883B54F8677D}" type="slidenum">
              <a:rPr lang="en-GB" smtClean="0"/>
              <a:pPr/>
              <a:t>18</a:t>
            </a:fld>
            <a:endParaRPr lang="en-GB" dirty="0"/>
          </a:p>
        </p:txBody>
      </p:sp>
      <p:pic>
        <p:nvPicPr>
          <p:cNvPr id="1026" name="Picture 2">
            <a:extLst>
              <a:ext uri="{FF2B5EF4-FFF2-40B4-BE49-F238E27FC236}">
                <a16:creationId xmlns:a16="http://schemas.microsoft.com/office/drawing/2014/main" id="{75AE5B70-4C92-E8A2-78B7-BCD669072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538" y="0"/>
            <a:ext cx="6330462" cy="31652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32E1FA-1786-538B-F7B2-E2CDB095A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155" y="6858000"/>
            <a:ext cx="9477845" cy="634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416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CDB6D6-D864-03BB-513F-FA87257B421E}"/>
              </a:ext>
            </a:extLst>
          </p:cNvPr>
          <p:cNvSpPr>
            <a:spLocks noGrp="1"/>
          </p:cNvSpPr>
          <p:nvPr>
            <p:ph type="title"/>
          </p:nvPr>
        </p:nvSpPr>
        <p:spPr/>
        <p:txBody>
          <a:bodyPr/>
          <a:lstStyle/>
          <a:p>
            <a:r>
              <a:rPr lang="en-GB" dirty="0"/>
              <a:t>Securing Tango - </a:t>
            </a:r>
            <a:r>
              <a:rPr lang="en-GB" dirty="0" err="1"/>
              <a:t>Linkerd</a:t>
            </a:r>
            <a:r>
              <a:rPr lang="en-GB" dirty="0"/>
              <a:t>, a Universal Mesh</a:t>
            </a:r>
          </a:p>
        </p:txBody>
      </p:sp>
      <p:sp>
        <p:nvSpPr>
          <p:cNvPr id="3" name="Segnaposto testo 2">
            <a:extLst>
              <a:ext uri="{FF2B5EF4-FFF2-40B4-BE49-F238E27FC236}">
                <a16:creationId xmlns:a16="http://schemas.microsoft.com/office/drawing/2014/main" id="{DBCB76F7-A87F-5273-D38E-78BC2D354EC2}"/>
              </a:ext>
            </a:extLst>
          </p:cNvPr>
          <p:cNvSpPr>
            <a:spLocks noGrp="1"/>
          </p:cNvSpPr>
          <p:nvPr>
            <p:ph type="body" idx="1"/>
          </p:nvPr>
        </p:nvSpPr>
        <p:spPr/>
        <p:txBody>
          <a:bodyPr/>
          <a:lstStyle/>
          <a:p>
            <a:r>
              <a:rPr lang="en-GB" dirty="0" err="1"/>
              <a:t>Linkerd</a:t>
            </a:r>
            <a:r>
              <a:rPr lang="en-GB" dirty="0"/>
              <a:t> can be used in Cluster and between Clusters</a:t>
            </a:r>
          </a:p>
          <a:p>
            <a:r>
              <a:rPr lang="en-GB" dirty="0"/>
              <a:t>This approach enables the end to end security of the Tango Controls hierarchy - all without modification to the underlying application</a:t>
            </a:r>
          </a:p>
          <a:p>
            <a:r>
              <a:rPr lang="en-GB" dirty="0"/>
              <a:t>It can also be used for non-Tango traffic (any TCP), wherever it is challenging to retrofit </a:t>
            </a:r>
            <a:r>
              <a:rPr lang="en-GB" dirty="0" err="1"/>
              <a:t>mTLS</a:t>
            </a:r>
            <a:endParaRPr lang="en-GB" dirty="0"/>
          </a:p>
        </p:txBody>
      </p:sp>
      <p:sp>
        <p:nvSpPr>
          <p:cNvPr id="4" name="Segnaposto numero diapositiva 3">
            <a:extLst>
              <a:ext uri="{FF2B5EF4-FFF2-40B4-BE49-F238E27FC236}">
                <a16:creationId xmlns:a16="http://schemas.microsoft.com/office/drawing/2014/main" id="{97EDB03C-C73D-AEC4-56FB-077E7C6CF51C}"/>
              </a:ext>
            </a:extLst>
          </p:cNvPr>
          <p:cNvSpPr>
            <a:spLocks noGrp="1"/>
          </p:cNvSpPr>
          <p:nvPr>
            <p:ph type="sldNum" sz="quarter" idx="10"/>
          </p:nvPr>
        </p:nvSpPr>
        <p:spPr/>
        <p:txBody>
          <a:bodyPr/>
          <a:lstStyle/>
          <a:p>
            <a:fld id="{86CB4B4D-7CA3-9044-876B-883B54F8677D}" type="slidenum">
              <a:rPr lang="en-GB" smtClean="0"/>
              <a:pPr/>
              <a:t>19</a:t>
            </a:fld>
            <a:endParaRPr lang="en-GB" dirty="0"/>
          </a:p>
        </p:txBody>
      </p:sp>
    </p:spTree>
    <p:extLst>
      <p:ext uri="{BB962C8B-B14F-4D97-AF65-F5344CB8AC3E}">
        <p14:creationId xmlns:p14="http://schemas.microsoft.com/office/powerpoint/2010/main" val="19146473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086834-87E2-46DD-B47D-AF82AC487DCB}"/>
              </a:ext>
            </a:extLst>
          </p:cNvPr>
          <p:cNvSpPr>
            <a:spLocks noGrp="1"/>
          </p:cNvSpPr>
          <p:nvPr>
            <p:ph type="title"/>
          </p:nvPr>
        </p:nvSpPr>
        <p:spPr/>
        <p:txBody>
          <a:bodyPr/>
          <a:lstStyle/>
          <a:p>
            <a:r>
              <a:rPr lang="en-GB" dirty="0"/>
              <a:t>SKA Deployment Practices</a:t>
            </a:r>
          </a:p>
        </p:txBody>
      </p:sp>
      <p:sp>
        <p:nvSpPr>
          <p:cNvPr id="3" name="Segnaposto testo 2">
            <a:extLst>
              <a:ext uri="{FF2B5EF4-FFF2-40B4-BE49-F238E27FC236}">
                <a16:creationId xmlns:a16="http://schemas.microsoft.com/office/drawing/2014/main" id="{AE378581-E872-4784-97DE-A9A763C34FF3}"/>
              </a:ext>
            </a:extLst>
          </p:cNvPr>
          <p:cNvSpPr>
            <a:spLocks noGrp="1"/>
          </p:cNvSpPr>
          <p:nvPr>
            <p:ph type="body" idx="1"/>
          </p:nvPr>
        </p:nvSpPr>
        <p:spPr/>
        <p:txBody>
          <a:bodyPr/>
          <a:lstStyle/>
          <a:p>
            <a:r>
              <a:rPr lang="en-US" sz="4800" dirty="0"/>
              <a:t>Kubernetes (</a:t>
            </a:r>
            <a:r>
              <a:rPr lang="en-US" sz="4800" b="1" dirty="0"/>
              <a:t>k8s</a:t>
            </a:r>
            <a:r>
              <a:rPr lang="en-US" sz="4800" dirty="0"/>
              <a:t>) for container orchestration (</a:t>
            </a:r>
            <a:r>
              <a:rPr lang="en-US" sz="4800" dirty="0">
                <a:hlinkClick r:id="rId2">
                  <a:extLst>
                    <a:ext uri="{A12FA001-AC4F-418D-AE19-62706E023703}">
                      <ahyp:hlinkClr xmlns:ahyp="http://schemas.microsoft.com/office/drawing/2018/hyperlinkcolor" val="tx"/>
                    </a:ext>
                  </a:extLst>
                </a:hlinkClick>
              </a:rPr>
              <a:t>kubernetes.io</a:t>
            </a:r>
            <a:r>
              <a:rPr lang="en-US" sz="4800" dirty="0"/>
              <a:t>)</a:t>
            </a:r>
          </a:p>
          <a:p>
            <a:r>
              <a:rPr lang="en-US" sz="4800" b="1" dirty="0"/>
              <a:t>Helm</a:t>
            </a:r>
            <a:r>
              <a:rPr lang="en-US" sz="4800" dirty="0"/>
              <a:t> for packaging and deploying SKA Software </a:t>
            </a:r>
            <a:r>
              <a:rPr lang="en-US" sz="4800" i="1" dirty="0"/>
              <a:t>(</a:t>
            </a:r>
            <a:r>
              <a:rPr lang="en-US" sz="4800" i="1" dirty="0">
                <a:hlinkClick r:id="rId3">
                  <a:extLst>
                    <a:ext uri="{A12FA001-AC4F-418D-AE19-62706E023703}">
                      <ahyp:hlinkClr xmlns:ahyp="http://schemas.microsoft.com/office/drawing/2018/hyperlinkcolor" val="tx"/>
                    </a:ext>
                  </a:extLst>
                </a:hlinkClick>
              </a:rPr>
              <a:t>helm.sh</a:t>
            </a:r>
            <a:r>
              <a:rPr lang="en-US" sz="4800" i="1" dirty="0"/>
              <a:t>)</a:t>
            </a:r>
            <a:endParaRPr lang="en-GB" sz="4800" dirty="0"/>
          </a:p>
          <a:p>
            <a:pPr lvl="1"/>
            <a:r>
              <a:rPr lang="en-GB" sz="4800" dirty="0"/>
              <a:t>A </a:t>
            </a:r>
            <a:r>
              <a:rPr lang="en-GB" sz="4800" b="1" dirty="0"/>
              <a:t>chart</a:t>
            </a:r>
            <a:r>
              <a:rPr lang="en-GB" sz="4800" dirty="0"/>
              <a:t> is a recipe to deploy the several </a:t>
            </a:r>
            <a:r>
              <a:rPr lang="en-GB" sz="4800" b="1" dirty="0"/>
              <a:t>k8s</a:t>
            </a:r>
            <a:r>
              <a:rPr lang="en-GB" sz="4800" dirty="0"/>
              <a:t> resources (i.e., containers, storage, networking components, etc) required for an application to run</a:t>
            </a:r>
            <a:endParaRPr lang="en-GB" sz="4800" b="1" dirty="0"/>
          </a:p>
          <a:p>
            <a:pPr lvl="1"/>
            <a:r>
              <a:rPr lang="en-GB" sz="4800" dirty="0"/>
              <a:t>Works on templates, allows to adapt generic configurations to different environments (i.e., the different SKA datacentres)</a:t>
            </a:r>
          </a:p>
          <a:p>
            <a:r>
              <a:rPr lang="en-GB" sz="4800" dirty="0"/>
              <a:t>Heavy use of </a:t>
            </a:r>
            <a:r>
              <a:rPr lang="en-GB" sz="4800" b="1" dirty="0" err="1"/>
              <a:t>Makefile</a:t>
            </a:r>
            <a:r>
              <a:rPr lang="en-GB" sz="4800" dirty="0"/>
              <a:t> (i.e., building, testing, deployment, …)</a:t>
            </a:r>
          </a:p>
          <a:p>
            <a:r>
              <a:rPr lang="en-GB" sz="4800" b="1" dirty="0"/>
              <a:t>Gitlab</a:t>
            </a:r>
            <a:r>
              <a:rPr lang="en-GB" sz="4800" dirty="0"/>
              <a:t> for CI/CD</a:t>
            </a:r>
            <a:endParaRPr lang="it-IT" sz="4800" dirty="0"/>
          </a:p>
        </p:txBody>
      </p:sp>
      <p:sp>
        <p:nvSpPr>
          <p:cNvPr id="4" name="Segnaposto numero diapositiva 3">
            <a:extLst>
              <a:ext uri="{FF2B5EF4-FFF2-40B4-BE49-F238E27FC236}">
                <a16:creationId xmlns:a16="http://schemas.microsoft.com/office/drawing/2014/main" id="{DD03D9BF-EDF4-4F26-8AA1-77D4024684A6}"/>
              </a:ext>
            </a:extLst>
          </p:cNvPr>
          <p:cNvSpPr>
            <a:spLocks noGrp="1"/>
          </p:cNvSpPr>
          <p:nvPr>
            <p:ph type="sldNum" sz="quarter" idx="10"/>
          </p:nvPr>
        </p:nvSpPr>
        <p:spPr/>
        <p:txBody>
          <a:bodyPr/>
          <a:lstStyle/>
          <a:p>
            <a:fld id="{86CB4B4D-7CA3-9044-876B-883B54F8677D}" type="slidenum">
              <a:rPr lang="en-GB" smtClean="0"/>
              <a:pPr/>
              <a:t>2</a:t>
            </a:fld>
            <a:endParaRPr lang="en-GB" dirty="0"/>
          </a:p>
        </p:txBody>
      </p:sp>
    </p:spTree>
    <p:extLst>
      <p:ext uri="{BB962C8B-B14F-4D97-AF65-F5344CB8AC3E}">
        <p14:creationId xmlns:p14="http://schemas.microsoft.com/office/powerpoint/2010/main" val="245123876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5DB687-944F-46C5-ADB6-A64CEB078324}"/>
              </a:ext>
            </a:extLst>
          </p:cNvPr>
          <p:cNvSpPr>
            <a:spLocks noGrp="1"/>
          </p:cNvSpPr>
          <p:nvPr>
            <p:ph type="body" sz="quarter" idx="21"/>
          </p:nvPr>
        </p:nvSpPr>
        <p:spPr/>
        <p:txBody>
          <a:bodyPr/>
          <a:lstStyle/>
          <a:p>
            <a:r>
              <a:rPr lang="it-IT" dirty="0"/>
              <a:t>Thanks</a:t>
            </a:r>
            <a:endParaRPr lang="en-GB"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EDB90-C85A-2F69-FC11-F4B409E2E749}"/>
              </a:ext>
            </a:extLst>
          </p:cNvPr>
          <p:cNvSpPr>
            <a:spLocks noGrp="1"/>
          </p:cNvSpPr>
          <p:nvPr>
            <p:ph type="title"/>
          </p:nvPr>
        </p:nvSpPr>
        <p:spPr/>
        <p:txBody>
          <a:bodyPr/>
          <a:lstStyle/>
          <a:p>
            <a:r>
              <a:rPr lang="it-IT" dirty="0"/>
              <a:t>Kubernetes</a:t>
            </a:r>
            <a:endParaRPr lang="en-GB" dirty="0"/>
          </a:p>
        </p:txBody>
      </p:sp>
      <p:sp>
        <p:nvSpPr>
          <p:cNvPr id="3" name="Segnaposto testo 2">
            <a:extLst>
              <a:ext uri="{FF2B5EF4-FFF2-40B4-BE49-F238E27FC236}">
                <a16:creationId xmlns:a16="http://schemas.microsoft.com/office/drawing/2014/main" id="{17D3B8EE-AA73-B57A-5A6E-7B4A3B4A0FAD}"/>
              </a:ext>
            </a:extLst>
          </p:cNvPr>
          <p:cNvSpPr>
            <a:spLocks noGrp="1"/>
          </p:cNvSpPr>
          <p:nvPr>
            <p:ph type="body" idx="1"/>
          </p:nvPr>
        </p:nvSpPr>
        <p:spPr/>
        <p:txBody>
          <a:bodyPr/>
          <a:lstStyle/>
          <a:p>
            <a:r>
              <a:rPr lang="en-GB" sz="5400" dirty="0"/>
              <a:t>Open-source system for </a:t>
            </a:r>
            <a:r>
              <a:rPr lang="en-GB" sz="5400" b="1" dirty="0"/>
              <a:t>automating</a:t>
            </a:r>
            <a:r>
              <a:rPr lang="en-GB" sz="5400" dirty="0"/>
              <a:t> the deployment, </a:t>
            </a:r>
            <a:r>
              <a:rPr lang="en-GB" sz="5400" b="1" dirty="0"/>
              <a:t>scaling</a:t>
            </a:r>
            <a:r>
              <a:rPr lang="en-GB" sz="5400" dirty="0"/>
              <a:t>, and </a:t>
            </a:r>
            <a:r>
              <a:rPr lang="en-GB" sz="5400" b="1" dirty="0"/>
              <a:t>management</a:t>
            </a:r>
            <a:r>
              <a:rPr lang="en-GB" sz="5400" dirty="0"/>
              <a:t> of containerized applications</a:t>
            </a:r>
          </a:p>
          <a:p>
            <a:pPr lvl="1"/>
            <a:r>
              <a:rPr lang="en-GB" sz="5400" dirty="0"/>
              <a:t>Very extensible with multiple plugin points</a:t>
            </a:r>
          </a:p>
          <a:p>
            <a:pPr lvl="1"/>
            <a:r>
              <a:rPr lang="en-GB" sz="5400" dirty="0"/>
              <a:t>Collection of primitives: an abstraction of compute, network, and storage</a:t>
            </a:r>
          </a:p>
          <a:p>
            <a:pPr lvl="1"/>
            <a:r>
              <a:rPr lang="en-GB" sz="5400" dirty="0"/>
              <a:t>Supports common scheduling models: stateful, replicas (stateless), daemons and jobs</a:t>
            </a:r>
          </a:p>
          <a:p>
            <a:r>
              <a:rPr lang="en-GB" sz="5400" dirty="0"/>
              <a:t>Declarative “model” of operation, with various controller components managing the lifecycle of the declared resources</a:t>
            </a:r>
          </a:p>
        </p:txBody>
      </p:sp>
      <p:sp>
        <p:nvSpPr>
          <p:cNvPr id="4" name="Segnaposto numero diapositiva 3">
            <a:extLst>
              <a:ext uri="{FF2B5EF4-FFF2-40B4-BE49-F238E27FC236}">
                <a16:creationId xmlns:a16="http://schemas.microsoft.com/office/drawing/2014/main" id="{1A9E729A-EE57-5253-3510-3ADB12192A93}"/>
              </a:ext>
            </a:extLst>
          </p:cNvPr>
          <p:cNvSpPr>
            <a:spLocks noGrp="1"/>
          </p:cNvSpPr>
          <p:nvPr>
            <p:ph type="sldNum" sz="quarter" idx="10"/>
          </p:nvPr>
        </p:nvSpPr>
        <p:spPr/>
        <p:txBody>
          <a:bodyPr/>
          <a:lstStyle/>
          <a:p>
            <a:fld id="{86CB4B4D-7CA3-9044-876B-883B54F8677D}" type="slidenum">
              <a:rPr lang="en-GB" smtClean="0"/>
              <a:pPr/>
              <a:t>3</a:t>
            </a:fld>
            <a:endParaRPr lang="en-GB" dirty="0"/>
          </a:p>
        </p:txBody>
      </p:sp>
    </p:spTree>
    <p:extLst>
      <p:ext uri="{BB962C8B-B14F-4D97-AF65-F5344CB8AC3E}">
        <p14:creationId xmlns:p14="http://schemas.microsoft.com/office/powerpoint/2010/main" val="17200292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E35027-C3DC-3D70-2B85-E898991693C4}"/>
              </a:ext>
            </a:extLst>
          </p:cNvPr>
          <p:cNvSpPr>
            <a:spLocks noGrp="1"/>
          </p:cNvSpPr>
          <p:nvPr>
            <p:ph type="title"/>
          </p:nvPr>
        </p:nvSpPr>
        <p:spPr/>
        <p:txBody>
          <a:bodyPr/>
          <a:lstStyle/>
          <a:p>
            <a:r>
              <a:rPr lang="it-IT" dirty="0"/>
              <a:t>Imperative vs Declarative</a:t>
            </a:r>
            <a:endParaRPr lang="en-GB" dirty="0"/>
          </a:p>
        </p:txBody>
      </p:sp>
      <p:sp>
        <p:nvSpPr>
          <p:cNvPr id="3" name="Segnaposto testo 2">
            <a:extLst>
              <a:ext uri="{FF2B5EF4-FFF2-40B4-BE49-F238E27FC236}">
                <a16:creationId xmlns:a16="http://schemas.microsoft.com/office/drawing/2014/main" id="{27AFF696-7F27-2A53-2C8A-6A26B61AD36E}"/>
              </a:ext>
            </a:extLst>
          </p:cNvPr>
          <p:cNvSpPr>
            <a:spLocks noGrp="1"/>
          </p:cNvSpPr>
          <p:nvPr>
            <p:ph type="body" idx="1"/>
          </p:nvPr>
        </p:nvSpPr>
        <p:spPr/>
        <p:txBody>
          <a:bodyPr/>
          <a:lstStyle/>
          <a:p>
            <a:r>
              <a:rPr lang="en-GB" dirty="0"/>
              <a:t>"Imperative" is a command</a:t>
            </a:r>
          </a:p>
          <a:p>
            <a:pPr lvl="1"/>
            <a:r>
              <a:rPr lang="en-GB" dirty="0"/>
              <a:t>Add this device to the DB</a:t>
            </a:r>
          </a:p>
          <a:p>
            <a:pPr lvl="1"/>
            <a:r>
              <a:rPr lang="en-GB" dirty="0"/>
              <a:t>Execute this python command</a:t>
            </a:r>
          </a:p>
          <a:p>
            <a:pPr lvl="1"/>
            <a:r>
              <a:rPr lang="en-GB" dirty="0"/>
              <a:t>…</a:t>
            </a:r>
          </a:p>
          <a:p>
            <a:r>
              <a:rPr lang="en-GB" dirty="0"/>
              <a:t>"Declarative" is a statement of the desired state </a:t>
            </a:r>
          </a:p>
          <a:p>
            <a:pPr lvl="1"/>
            <a:r>
              <a:rPr lang="en-GB" dirty="0"/>
              <a:t>Deploy these devices, with this configurations, in this specific order, with those dependencies… </a:t>
            </a:r>
          </a:p>
        </p:txBody>
      </p:sp>
      <p:sp>
        <p:nvSpPr>
          <p:cNvPr id="4" name="Segnaposto numero diapositiva 3">
            <a:extLst>
              <a:ext uri="{FF2B5EF4-FFF2-40B4-BE49-F238E27FC236}">
                <a16:creationId xmlns:a16="http://schemas.microsoft.com/office/drawing/2014/main" id="{027ED868-0EE9-9AEF-EA1E-D0FB891EBF30}"/>
              </a:ext>
            </a:extLst>
          </p:cNvPr>
          <p:cNvSpPr>
            <a:spLocks noGrp="1"/>
          </p:cNvSpPr>
          <p:nvPr>
            <p:ph type="sldNum" sz="quarter" idx="10"/>
          </p:nvPr>
        </p:nvSpPr>
        <p:spPr/>
        <p:txBody>
          <a:bodyPr/>
          <a:lstStyle/>
          <a:p>
            <a:fld id="{86CB4B4D-7CA3-9044-876B-883B54F8677D}" type="slidenum">
              <a:rPr lang="en-GB" smtClean="0"/>
              <a:pPr/>
              <a:t>4</a:t>
            </a:fld>
            <a:endParaRPr lang="en-GB" dirty="0"/>
          </a:p>
        </p:txBody>
      </p:sp>
    </p:spTree>
    <p:extLst>
      <p:ext uri="{BB962C8B-B14F-4D97-AF65-F5344CB8AC3E}">
        <p14:creationId xmlns:p14="http://schemas.microsoft.com/office/powerpoint/2010/main" val="34993356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3ED1FC-D235-9969-F770-EE6FB6902869}"/>
              </a:ext>
            </a:extLst>
          </p:cNvPr>
          <p:cNvSpPr>
            <a:spLocks noGrp="1"/>
          </p:cNvSpPr>
          <p:nvPr>
            <p:ph type="title"/>
          </p:nvPr>
        </p:nvSpPr>
        <p:spPr/>
        <p:txBody>
          <a:bodyPr/>
          <a:lstStyle/>
          <a:p>
            <a:r>
              <a:rPr lang="it-IT" dirty="0"/>
              <a:t>Setting up a TANGO Device server (in general)</a:t>
            </a:r>
            <a:endParaRPr lang="en-GB" dirty="0"/>
          </a:p>
        </p:txBody>
      </p:sp>
      <p:sp>
        <p:nvSpPr>
          <p:cNvPr id="3" name="Segnaposto testo 2">
            <a:extLst>
              <a:ext uri="{FF2B5EF4-FFF2-40B4-BE49-F238E27FC236}">
                <a16:creationId xmlns:a16="http://schemas.microsoft.com/office/drawing/2014/main" id="{49776BD3-CDCB-4B40-6C50-152D0D0FB0D1}"/>
              </a:ext>
            </a:extLst>
          </p:cNvPr>
          <p:cNvSpPr>
            <a:spLocks noGrp="1"/>
          </p:cNvSpPr>
          <p:nvPr>
            <p:ph type="body" idx="1"/>
          </p:nvPr>
        </p:nvSpPr>
        <p:spPr/>
        <p:txBody>
          <a:bodyPr/>
          <a:lstStyle/>
          <a:p>
            <a:r>
              <a:rPr lang="it-IT" sz="4800" dirty="0"/>
              <a:t>For every </a:t>
            </a:r>
            <a:r>
              <a:rPr lang="it-IT" sz="4800" b="1" dirty="0"/>
              <a:t>device server</a:t>
            </a:r>
            <a:r>
              <a:rPr lang="it-IT" sz="4800" dirty="0"/>
              <a:t>:</a:t>
            </a:r>
          </a:p>
          <a:p>
            <a:pPr lvl="1"/>
            <a:r>
              <a:rPr lang="it-IT" sz="4800" dirty="0"/>
              <a:t>Deploy the code (i.e. to a VM, container, …)</a:t>
            </a:r>
          </a:p>
          <a:p>
            <a:pPr lvl="2"/>
            <a:r>
              <a:rPr lang="it-IT" sz="4400" dirty="0"/>
              <a:t>Configuration (</a:t>
            </a:r>
            <a:r>
              <a:rPr lang="en-GB" sz="4400" dirty="0"/>
              <a:t>i.e., </a:t>
            </a:r>
            <a:r>
              <a:rPr lang="it-IT" sz="4400" dirty="0"/>
              <a:t>environment variables)</a:t>
            </a:r>
          </a:p>
          <a:p>
            <a:pPr lvl="2"/>
            <a:r>
              <a:rPr lang="it-IT" sz="4400" dirty="0"/>
              <a:t>Resources(</a:t>
            </a:r>
            <a:r>
              <a:rPr lang="en-GB" sz="4400" dirty="0"/>
              <a:t>i.e., </a:t>
            </a:r>
            <a:r>
              <a:rPr lang="it-IT" sz="4400" dirty="0"/>
              <a:t>persistent storage, networking)</a:t>
            </a:r>
          </a:p>
          <a:p>
            <a:pPr lvl="1"/>
            <a:r>
              <a:rPr lang="it-IT" sz="4800" dirty="0"/>
              <a:t>Include all of the devices in the TANGO </a:t>
            </a:r>
            <a:r>
              <a:rPr lang="it-IT" sz="4800" b="1" dirty="0"/>
              <a:t>database</a:t>
            </a:r>
            <a:r>
              <a:rPr lang="it-IT" sz="4800" dirty="0"/>
              <a:t>:</a:t>
            </a:r>
          </a:p>
          <a:p>
            <a:pPr lvl="2"/>
            <a:r>
              <a:rPr lang="it-IT" sz="4400" dirty="0"/>
              <a:t>Properties (i.e., properties, attributes, commands)</a:t>
            </a:r>
          </a:p>
          <a:p>
            <a:pPr lvl="2"/>
            <a:r>
              <a:rPr lang="it-IT" sz="4400" dirty="0"/>
              <a:t>Polling definition</a:t>
            </a:r>
          </a:p>
          <a:p>
            <a:pPr lvl="2"/>
            <a:r>
              <a:rPr lang="it-IT" sz="4400" dirty="0"/>
              <a:t>…</a:t>
            </a:r>
          </a:p>
          <a:p>
            <a:pPr lvl="1"/>
            <a:r>
              <a:rPr lang="it-IT" sz="4800" dirty="0"/>
              <a:t>Start devices in </a:t>
            </a:r>
            <a:r>
              <a:rPr lang="it-IT" sz="4800" b="1" dirty="0" err="1"/>
              <a:t>order</a:t>
            </a:r>
            <a:r>
              <a:rPr lang="it-IT" sz="4800" dirty="0"/>
              <a:t> (</a:t>
            </a:r>
            <a:r>
              <a:rPr lang="it-IT" sz="4800" dirty="0" err="1"/>
              <a:t>if</a:t>
            </a:r>
            <a:r>
              <a:rPr lang="it-IT" sz="4800" dirty="0"/>
              <a:t> </a:t>
            </a:r>
            <a:r>
              <a:rPr lang="it-IT" sz="4800" dirty="0" err="1"/>
              <a:t>there</a:t>
            </a:r>
            <a:r>
              <a:rPr lang="it-IT" sz="4800" dirty="0"/>
              <a:t> are </a:t>
            </a:r>
            <a:r>
              <a:rPr lang="it-IT" sz="4800" dirty="0" err="1"/>
              <a:t>dependencies</a:t>
            </a:r>
            <a:r>
              <a:rPr lang="it-IT" sz="4800" dirty="0"/>
              <a:t>, </a:t>
            </a:r>
            <a:r>
              <a:rPr lang="it-IT" sz="4800" dirty="0" err="1"/>
              <a:t>wait</a:t>
            </a:r>
            <a:r>
              <a:rPr lang="it-IT" sz="4800" dirty="0"/>
              <a:t> for </a:t>
            </a:r>
            <a:r>
              <a:rPr lang="it-IT" sz="4800" dirty="0" err="1"/>
              <a:t>each</a:t>
            </a:r>
            <a:r>
              <a:rPr lang="it-IT" sz="4800" dirty="0"/>
              <a:t> of </a:t>
            </a:r>
            <a:r>
              <a:rPr lang="it-IT" sz="4800" dirty="0" err="1"/>
              <a:t>them</a:t>
            </a:r>
            <a:r>
              <a:rPr lang="it-IT" sz="4800" dirty="0"/>
              <a:t>)</a:t>
            </a:r>
            <a:endParaRPr lang="en-GB" sz="4800" dirty="0"/>
          </a:p>
        </p:txBody>
      </p:sp>
      <p:sp>
        <p:nvSpPr>
          <p:cNvPr id="4" name="Segnaposto numero diapositiva 3">
            <a:extLst>
              <a:ext uri="{FF2B5EF4-FFF2-40B4-BE49-F238E27FC236}">
                <a16:creationId xmlns:a16="http://schemas.microsoft.com/office/drawing/2014/main" id="{6E0DC799-6CDA-3211-CD85-EA108DFA8689}"/>
              </a:ext>
            </a:extLst>
          </p:cNvPr>
          <p:cNvSpPr>
            <a:spLocks noGrp="1"/>
          </p:cNvSpPr>
          <p:nvPr>
            <p:ph type="sldNum" sz="quarter" idx="10"/>
          </p:nvPr>
        </p:nvSpPr>
        <p:spPr/>
        <p:txBody>
          <a:bodyPr/>
          <a:lstStyle/>
          <a:p>
            <a:fld id="{86CB4B4D-7CA3-9044-876B-883B54F8677D}" type="slidenum">
              <a:rPr lang="en-GB" smtClean="0"/>
              <a:pPr/>
              <a:t>5</a:t>
            </a:fld>
            <a:endParaRPr lang="en-GB" dirty="0"/>
          </a:p>
        </p:txBody>
      </p:sp>
    </p:spTree>
    <p:extLst>
      <p:ext uri="{BB962C8B-B14F-4D97-AF65-F5344CB8AC3E}">
        <p14:creationId xmlns:p14="http://schemas.microsoft.com/office/powerpoint/2010/main" val="11482931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54A4A040-E769-E90F-847B-65678C5BE5AE}"/>
              </a:ext>
            </a:extLst>
          </p:cNvPr>
          <p:cNvPicPr>
            <a:picLocks noChangeAspect="1"/>
          </p:cNvPicPr>
          <p:nvPr/>
        </p:nvPicPr>
        <p:blipFill>
          <a:blip r:embed="rId2"/>
          <a:stretch>
            <a:fillRect/>
          </a:stretch>
        </p:blipFill>
        <p:spPr>
          <a:xfrm>
            <a:off x="15768937" y="42566"/>
            <a:ext cx="8361063" cy="13589087"/>
          </a:xfrm>
          <a:prstGeom prst="rect">
            <a:avLst/>
          </a:prstGeom>
        </p:spPr>
      </p:pic>
      <p:sp>
        <p:nvSpPr>
          <p:cNvPr id="18" name="Fumetto: rettangolo 17">
            <a:extLst>
              <a:ext uri="{FF2B5EF4-FFF2-40B4-BE49-F238E27FC236}">
                <a16:creationId xmlns:a16="http://schemas.microsoft.com/office/drawing/2014/main" id="{891AA881-8513-6A2F-D72F-CB3E7D0E1AC4}"/>
              </a:ext>
            </a:extLst>
          </p:cNvPr>
          <p:cNvSpPr/>
          <p:nvPr/>
        </p:nvSpPr>
        <p:spPr>
          <a:xfrm>
            <a:off x="895000" y="10274911"/>
            <a:ext cx="12011720" cy="1641475"/>
          </a:xfrm>
          <a:prstGeom prst="wedgeRectCallout">
            <a:avLst>
              <a:gd name="adj1" fmla="val 82915"/>
              <a:gd name="adj2" fmla="val -110872"/>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algn="ctr"/>
            <a:r>
              <a:rPr lang="it-IT" sz="5000" b="1" dirty="0">
                <a:solidFill>
                  <a:schemeClr val="bg1"/>
                </a:solidFill>
                <a:latin typeface="Gill Sans Light"/>
                <a:ea typeface="Gill Sans Light"/>
                <a:cs typeface="Gill Sans Light"/>
                <a:sym typeface="Gill Sans Light"/>
              </a:rPr>
              <a:t>How/when </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to check </a:t>
            </a:r>
            <a:r>
              <a:rPr lang="it-IT" sz="5000" b="1" dirty="0">
                <a:solidFill>
                  <a:schemeClr val="bg1"/>
                </a:solidFill>
                <a:latin typeface="Gill Sans Light"/>
                <a:ea typeface="Gill Sans Light"/>
                <a:cs typeface="Gill Sans Light"/>
                <a:sym typeface="Gill Sans Light"/>
              </a:rPr>
              <a:t>if </a:t>
            </a: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the device server is ready or in failure</a:t>
            </a:r>
            <a:endParaRPr kumimoji="0" lang="en-GB" sz="5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17" name="Fumetto: rettangolo 16">
            <a:extLst>
              <a:ext uri="{FF2B5EF4-FFF2-40B4-BE49-F238E27FC236}">
                <a16:creationId xmlns:a16="http://schemas.microsoft.com/office/drawing/2014/main" id="{78BD37EB-9739-B274-414F-C0A0E6052B68}"/>
              </a:ext>
            </a:extLst>
          </p:cNvPr>
          <p:cNvSpPr/>
          <p:nvPr/>
        </p:nvSpPr>
        <p:spPr>
          <a:xfrm>
            <a:off x="923658" y="8920981"/>
            <a:ext cx="12011720" cy="872034"/>
          </a:xfrm>
          <a:prstGeom prst="wedgeRectCallout">
            <a:avLst>
              <a:gd name="adj1" fmla="val 81476"/>
              <a:gd name="adj2" fmla="val -213803"/>
            </a:avLst>
          </a:prstGeom>
          <a:ln/>
        </p:spPr>
        <p:style>
          <a:lnRef idx="2">
            <a:schemeClr val="accent1">
              <a:shade val="15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The container image to use</a:t>
            </a:r>
            <a:endParaRPr kumimoji="0" lang="en-GB" sz="5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2" name="Titolo 1">
            <a:extLst>
              <a:ext uri="{FF2B5EF4-FFF2-40B4-BE49-F238E27FC236}">
                <a16:creationId xmlns:a16="http://schemas.microsoft.com/office/drawing/2014/main" id="{E91B665B-1937-EC35-A61E-1CE5B98B0044}"/>
              </a:ext>
            </a:extLst>
          </p:cNvPr>
          <p:cNvSpPr>
            <a:spLocks noGrp="1"/>
          </p:cNvSpPr>
          <p:nvPr>
            <p:ph type="title"/>
          </p:nvPr>
        </p:nvSpPr>
        <p:spPr/>
        <p:txBody>
          <a:bodyPr/>
          <a:lstStyle/>
          <a:p>
            <a:r>
              <a:rPr lang="it-IT" dirty="0"/>
              <a:t>Declaring a DS in k8s</a:t>
            </a:r>
            <a:endParaRPr lang="en-GB" dirty="0"/>
          </a:p>
        </p:txBody>
      </p:sp>
      <p:sp>
        <p:nvSpPr>
          <p:cNvPr id="4" name="Segnaposto numero diapositiva 3">
            <a:extLst>
              <a:ext uri="{FF2B5EF4-FFF2-40B4-BE49-F238E27FC236}">
                <a16:creationId xmlns:a16="http://schemas.microsoft.com/office/drawing/2014/main" id="{46E8D057-4127-EF7F-3A5E-C2BE2C21E4E4}"/>
              </a:ext>
            </a:extLst>
          </p:cNvPr>
          <p:cNvSpPr>
            <a:spLocks noGrp="1"/>
          </p:cNvSpPr>
          <p:nvPr>
            <p:ph type="sldNum" sz="quarter" idx="10"/>
          </p:nvPr>
        </p:nvSpPr>
        <p:spPr/>
        <p:txBody>
          <a:bodyPr/>
          <a:lstStyle/>
          <a:p>
            <a:fld id="{86CB4B4D-7CA3-9044-876B-883B54F8677D}" type="slidenum">
              <a:rPr lang="en-GB" smtClean="0"/>
              <a:pPr/>
              <a:t>6</a:t>
            </a:fld>
            <a:endParaRPr lang="en-GB" dirty="0"/>
          </a:p>
        </p:txBody>
      </p:sp>
      <p:sp>
        <p:nvSpPr>
          <p:cNvPr id="13" name="Fumetto: rettangolo 12">
            <a:extLst>
              <a:ext uri="{FF2B5EF4-FFF2-40B4-BE49-F238E27FC236}">
                <a16:creationId xmlns:a16="http://schemas.microsoft.com/office/drawing/2014/main" id="{2962991B-0E14-72F0-FF10-D352838F496D}"/>
              </a:ext>
            </a:extLst>
          </p:cNvPr>
          <p:cNvSpPr/>
          <p:nvPr/>
        </p:nvSpPr>
        <p:spPr>
          <a:xfrm>
            <a:off x="954879" y="1799614"/>
            <a:ext cx="12011720" cy="779701"/>
          </a:xfrm>
          <a:prstGeom prst="wedgeRectCallout">
            <a:avLst>
              <a:gd name="adj1" fmla="val 80803"/>
              <a:gd name="adj2" fmla="val -233614"/>
            </a:avLst>
          </a:prstGeom>
          <a:ln/>
        </p:spPr>
        <p:style>
          <a:lnRef idx="2">
            <a:schemeClr val="accent1">
              <a:shade val="15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chemeClr val="bg1"/>
                </a:solidFill>
                <a:effectLst/>
                <a:uFillTx/>
                <a:latin typeface="Gill Sans Light"/>
                <a:ea typeface="Gill Sans Light"/>
                <a:cs typeface="Gill Sans Light"/>
                <a:sym typeface="Gill Sans Light"/>
              </a:rPr>
              <a:t>Name </a:t>
            </a:r>
            <a:r>
              <a:rPr kumimoji="0" lang="it-IT" sz="4400" b="1" i="0" u="none" strike="noStrike" cap="none" spc="0" normalizeH="0" baseline="0" dirty="0" err="1">
                <a:ln>
                  <a:noFill/>
                </a:ln>
                <a:solidFill>
                  <a:schemeClr val="bg1"/>
                </a:solidFill>
                <a:effectLst/>
                <a:uFillTx/>
                <a:latin typeface="Gill Sans Light"/>
                <a:ea typeface="Gill Sans Light"/>
                <a:cs typeface="Gill Sans Light"/>
                <a:sym typeface="Gill Sans Light"/>
              </a:rPr>
              <a:t>is</a:t>
            </a:r>
            <a:r>
              <a:rPr kumimoji="0" lang="it-IT" sz="4400" b="1" i="0" u="none" strike="noStrike" cap="none" spc="0" normalizeH="0" baseline="0" dirty="0">
                <a:ln>
                  <a:noFill/>
                </a:ln>
                <a:solidFill>
                  <a:schemeClr val="bg1"/>
                </a:solidFill>
                <a:effectLst/>
                <a:uFillTx/>
                <a:latin typeface="Gill Sans Light"/>
                <a:ea typeface="Gill Sans Light"/>
                <a:cs typeface="Gill Sans Light"/>
                <a:sym typeface="Gill Sans Light"/>
              </a:rPr>
              <a:t> the k8s name of the </a:t>
            </a:r>
            <a:r>
              <a:rPr kumimoji="0" lang="it-IT" sz="4400" b="1" i="0" u="none" strike="noStrike" cap="none" spc="0" normalizeH="0" baseline="0" dirty="0" err="1">
                <a:ln>
                  <a:noFill/>
                </a:ln>
                <a:solidFill>
                  <a:schemeClr val="bg1"/>
                </a:solidFill>
                <a:effectLst/>
                <a:uFillTx/>
                <a:latin typeface="Gill Sans Light"/>
                <a:ea typeface="Gill Sans Light"/>
                <a:cs typeface="Gill Sans Light"/>
                <a:sym typeface="Gill Sans Light"/>
              </a:rPr>
              <a:t>resources</a:t>
            </a:r>
            <a:endParaRPr kumimoji="0" lang="en-GB" sz="44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14" name="Fumetto: rettangolo 13">
            <a:extLst>
              <a:ext uri="{FF2B5EF4-FFF2-40B4-BE49-F238E27FC236}">
                <a16:creationId xmlns:a16="http://schemas.microsoft.com/office/drawing/2014/main" id="{1B6EB0F8-7CE6-F98F-0315-2E826D5655F5}"/>
              </a:ext>
            </a:extLst>
          </p:cNvPr>
          <p:cNvSpPr/>
          <p:nvPr/>
        </p:nvSpPr>
        <p:spPr>
          <a:xfrm>
            <a:off x="961529" y="2902343"/>
            <a:ext cx="11973849" cy="779701"/>
          </a:xfrm>
          <a:prstGeom prst="wedgeRectCallout">
            <a:avLst>
              <a:gd name="adj1" fmla="val 79461"/>
              <a:gd name="adj2" fmla="val -121327"/>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chemeClr val="bg1"/>
                </a:solidFill>
                <a:effectLst/>
                <a:uFillTx/>
                <a:latin typeface="Gill Sans Light"/>
                <a:ea typeface="Gill Sans Light"/>
                <a:cs typeface="Gill Sans Light"/>
                <a:sym typeface="Gill Sans Light"/>
              </a:rPr>
              <a:t>The list of dependencies</a:t>
            </a:r>
            <a:r>
              <a:rPr lang="it-IT" sz="4400" b="1" dirty="0">
                <a:solidFill>
                  <a:schemeClr val="bg1"/>
                </a:solidFill>
                <a:latin typeface="Gill Sans Light"/>
                <a:ea typeface="Gill Sans Light"/>
                <a:cs typeface="Gill Sans Light"/>
                <a:sym typeface="Gill Sans Light"/>
              </a:rPr>
              <a:t>: devices or simple host:port</a:t>
            </a:r>
            <a:endParaRPr kumimoji="0" lang="en-GB" sz="44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16" name="Fumetto: rettangolo 15">
            <a:extLst>
              <a:ext uri="{FF2B5EF4-FFF2-40B4-BE49-F238E27FC236}">
                <a16:creationId xmlns:a16="http://schemas.microsoft.com/office/drawing/2014/main" id="{813E6768-4F87-D6D3-000F-BFD2E6F184B3}"/>
              </a:ext>
            </a:extLst>
          </p:cNvPr>
          <p:cNvSpPr/>
          <p:nvPr/>
        </p:nvSpPr>
        <p:spPr>
          <a:xfrm>
            <a:off x="978878" y="6721112"/>
            <a:ext cx="12011720" cy="1641475"/>
          </a:xfrm>
          <a:prstGeom prst="wedgeRectCallout">
            <a:avLst>
              <a:gd name="adj1" fmla="val 79430"/>
              <a:gd name="adj2" fmla="val -154658"/>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5000" b="1" i="0" u="none" strike="noStrike" cap="none" spc="0" normalizeH="0" baseline="0" dirty="0">
                <a:ln>
                  <a:noFill/>
                </a:ln>
                <a:solidFill>
                  <a:schemeClr val="bg1"/>
                </a:solidFill>
                <a:effectLst/>
                <a:uFillTx/>
                <a:latin typeface="Gill Sans Light"/>
                <a:ea typeface="Gill Sans Light"/>
                <a:cs typeface="Gill Sans Light"/>
                <a:sym typeface="Gill Sans Light"/>
              </a:rPr>
              <a:t>The server definition, containing the list of instances, devices and classes</a:t>
            </a:r>
            <a:r>
              <a:rPr kumimoji="0" lang="it-IT" sz="5000" b="1" i="0" u="none" strike="noStrike" cap="none" spc="0" normalizeH="0" dirty="0">
                <a:ln>
                  <a:noFill/>
                </a:ln>
                <a:solidFill>
                  <a:schemeClr val="bg1"/>
                </a:solidFill>
                <a:effectLst/>
                <a:uFillTx/>
                <a:latin typeface="Gill Sans Light"/>
                <a:ea typeface="Gill Sans Light"/>
                <a:cs typeface="Gill Sans Light"/>
                <a:sym typeface="Gill Sans Light"/>
              </a:rPr>
              <a:t> to be ran</a:t>
            </a:r>
            <a:endParaRPr kumimoji="0" lang="en-GB" sz="50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21" name="Rettangolo con angoli arrotondati 20">
            <a:extLst>
              <a:ext uri="{FF2B5EF4-FFF2-40B4-BE49-F238E27FC236}">
                <a16:creationId xmlns:a16="http://schemas.microsoft.com/office/drawing/2014/main" id="{9D6C2829-3DD0-5018-37A1-B2F0C4AEE105}"/>
              </a:ext>
            </a:extLst>
          </p:cNvPr>
          <p:cNvSpPr/>
          <p:nvPr/>
        </p:nvSpPr>
        <p:spPr>
          <a:xfrm>
            <a:off x="16631728" y="1487065"/>
            <a:ext cx="2743200" cy="468000"/>
          </a:xfrm>
          <a:prstGeom prst="roundRect">
            <a:avLst/>
          </a:prstGeom>
          <a:noFill/>
          <a:ln w="285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endParaRPr>
          </a:p>
        </p:txBody>
      </p:sp>
      <p:sp>
        <p:nvSpPr>
          <p:cNvPr id="15" name="Fumetto: rettangolo 14">
            <a:extLst>
              <a:ext uri="{FF2B5EF4-FFF2-40B4-BE49-F238E27FC236}">
                <a16:creationId xmlns:a16="http://schemas.microsoft.com/office/drawing/2014/main" id="{54E4B12A-4E50-35AC-8FFA-E46F010F2288}"/>
              </a:ext>
            </a:extLst>
          </p:cNvPr>
          <p:cNvSpPr/>
          <p:nvPr/>
        </p:nvSpPr>
        <p:spPr>
          <a:xfrm>
            <a:off x="978878" y="4124033"/>
            <a:ext cx="12011720" cy="2133918"/>
          </a:xfrm>
          <a:prstGeom prst="wedgeRectCallout">
            <a:avLst>
              <a:gd name="adj1" fmla="val 80009"/>
              <a:gd name="adj2" fmla="val -60178"/>
            </a:avLst>
          </a:prstGeom>
          <a:ln/>
        </p:spPr>
        <p:style>
          <a:lnRef idx="2">
            <a:schemeClr val="accent1">
              <a:shade val="15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400" b="1" i="0" u="none" strike="noStrike" cap="none" spc="0" normalizeH="0" baseline="0" dirty="0">
                <a:ln>
                  <a:noFill/>
                </a:ln>
                <a:solidFill>
                  <a:schemeClr val="bg1"/>
                </a:solidFill>
                <a:effectLst/>
                <a:uFillTx/>
                <a:latin typeface="Gill Sans Light"/>
                <a:ea typeface="Gill Sans Light"/>
                <a:cs typeface="Gill Sans Light"/>
                <a:sym typeface="Gill Sans Light"/>
              </a:rPr>
              <a:t>Command or entry points of the device servers (if more than one entry point is specified</a:t>
            </a:r>
            <a:r>
              <a:rPr lang="it-IT" sz="4400" b="1" dirty="0">
                <a:solidFill>
                  <a:schemeClr val="bg1"/>
                </a:solidFill>
                <a:latin typeface="Gill Sans Light"/>
                <a:ea typeface="Gill Sans Light"/>
                <a:cs typeface="Gill Sans Light"/>
                <a:sym typeface="Gill Sans Light"/>
              </a:rPr>
              <a:t>, we are referring to a multi-device DS)</a:t>
            </a:r>
            <a:endParaRPr kumimoji="0" lang="en-GB" sz="4400" b="1" i="0" u="none" strike="noStrike" cap="none" spc="0" normalizeH="0" baseline="0" dirty="0">
              <a:ln>
                <a:noFill/>
              </a:ln>
              <a:solidFill>
                <a:schemeClr val="bg1"/>
              </a:solidFill>
              <a:effectLst/>
              <a:uFillTx/>
              <a:latin typeface="Gill Sans Light"/>
              <a:ea typeface="Gill Sans Light"/>
              <a:cs typeface="Gill Sans Light"/>
              <a:sym typeface="Gill Sans Light"/>
            </a:endParaRPr>
          </a:p>
        </p:txBody>
      </p:sp>
      <p:sp>
        <p:nvSpPr>
          <p:cNvPr id="3" name="Rettangolo con angoli arrotondati 2">
            <a:extLst>
              <a:ext uri="{FF2B5EF4-FFF2-40B4-BE49-F238E27FC236}">
                <a16:creationId xmlns:a16="http://schemas.microsoft.com/office/drawing/2014/main" id="{01EE63A8-9C48-4271-458D-284F399CF614}"/>
              </a:ext>
            </a:extLst>
          </p:cNvPr>
          <p:cNvSpPr/>
          <p:nvPr/>
        </p:nvSpPr>
        <p:spPr>
          <a:xfrm>
            <a:off x="16631729" y="36452"/>
            <a:ext cx="3847380" cy="504000"/>
          </a:xfrm>
          <a:prstGeom prst="roundRect">
            <a:avLst/>
          </a:prstGeom>
          <a:noFill/>
          <a:ln w="285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endParaRPr>
          </a:p>
        </p:txBody>
      </p:sp>
      <p:sp>
        <p:nvSpPr>
          <p:cNvPr id="5" name="Rettangolo con angoli arrotondati 4">
            <a:extLst>
              <a:ext uri="{FF2B5EF4-FFF2-40B4-BE49-F238E27FC236}">
                <a16:creationId xmlns:a16="http://schemas.microsoft.com/office/drawing/2014/main" id="{F86C8539-2D05-0EA7-94C1-09A5C7D0058C}"/>
              </a:ext>
            </a:extLst>
          </p:cNvPr>
          <p:cNvSpPr/>
          <p:nvPr/>
        </p:nvSpPr>
        <p:spPr>
          <a:xfrm>
            <a:off x="16631729" y="1983147"/>
            <a:ext cx="4140680" cy="1044000"/>
          </a:xfrm>
          <a:prstGeom prst="roundRect">
            <a:avLst/>
          </a:prstGeom>
          <a:noFill/>
          <a:ln w="285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endParaRPr>
          </a:p>
        </p:txBody>
      </p:sp>
      <p:sp>
        <p:nvSpPr>
          <p:cNvPr id="6" name="Rettangolo con angoli arrotondati 5">
            <a:extLst>
              <a:ext uri="{FF2B5EF4-FFF2-40B4-BE49-F238E27FC236}">
                <a16:creationId xmlns:a16="http://schemas.microsoft.com/office/drawing/2014/main" id="{4B6E86E2-806A-DD54-BBED-0A993D6DA0CD}"/>
              </a:ext>
            </a:extLst>
          </p:cNvPr>
          <p:cNvSpPr/>
          <p:nvPr/>
        </p:nvSpPr>
        <p:spPr>
          <a:xfrm>
            <a:off x="16628851" y="3084450"/>
            <a:ext cx="7286225" cy="1368000"/>
          </a:xfrm>
          <a:prstGeom prst="roundRect">
            <a:avLst/>
          </a:prstGeom>
          <a:noFill/>
          <a:ln w="285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endParaRPr>
          </a:p>
        </p:txBody>
      </p:sp>
      <p:sp>
        <p:nvSpPr>
          <p:cNvPr id="7" name="Rettangolo con angoli arrotondati 6">
            <a:extLst>
              <a:ext uri="{FF2B5EF4-FFF2-40B4-BE49-F238E27FC236}">
                <a16:creationId xmlns:a16="http://schemas.microsoft.com/office/drawing/2014/main" id="{59E23387-9A31-87FF-0621-7EBBD4E24BEA}"/>
              </a:ext>
            </a:extLst>
          </p:cNvPr>
          <p:cNvSpPr/>
          <p:nvPr/>
        </p:nvSpPr>
        <p:spPr>
          <a:xfrm>
            <a:off x="16640571" y="4467776"/>
            <a:ext cx="7286225" cy="2880000"/>
          </a:xfrm>
          <a:prstGeom prst="roundRect">
            <a:avLst/>
          </a:prstGeom>
          <a:noFill/>
          <a:ln w="285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endParaRPr>
          </a:p>
        </p:txBody>
      </p:sp>
      <p:sp>
        <p:nvSpPr>
          <p:cNvPr id="8" name="Rettangolo con angoli arrotondati 7">
            <a:extLst>
              <a:ext uri="{FF2B5EF4-FFF2-40B4-BE49-F238E27FC236}">
                <a16:creationId xmlns:a16="http://schemas.microsoft.com/office/drawing/2014/main" id="{88254288-462C-52F1-4730-840306D25F78}"/>
              </a:ext>
            </a:extLst>
          </p:cNvPr>
          <p:cNvSpPr/>
          <p:nvPr/>
        </p:nvSpPr>
        <p:spPr>
          <a:xfrm>
            <a:off x="16634706" y="7398547"/>
            <a:ext cx="7286225" cy="1728000"/>
          </a:xfrm>
          <a:prstGeom prst="roundRect">
            <a:avLst/>
          </a:prstGeom>
          <a:noFill/>
          <a:ln w="285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endParaRPr>
          </a:p>
        </p:txBody>
      </p:sp>
      <p:sp>
        <p:nvSpPr>
          <p:cNvPr id="9" name="Rettangolo con angoli arrotondati 8">
            <a:extLst>
              <a:ext uri="{FF2B5EF4-FFF2-40B4-BE49-F238E27FC236}">
                <a16:creationId xmlns:a16="http://schemas.microsoft.com/office/drawing/2014/main" id="{526DDDC7-563E-EB55-1912-90CEE7AC32DC}"/>
              </a:ext>
            </a:extLst>
          </p:cNvPr>
          <p:cNvSpPr/>
          <p:nvPr/>
        </p:nvSpPr>
        <p:spPr>
          <a:xfrm>
            <a:off x="16611258" y="9168734"/>
            <a:ext cx="4161152" cy="4392000"/>
          </a:xfrm>
          <a:prstGeom prst="roundRect">
            <a:avLst/>
          </a:prstGeom>
          <a:noFill/>
          <a:ln w="285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DF0569"/>
              </a:solidFill>
              <a:effectLst/>
              <a:uFillTx/>
              <a:latin typeface="Gill Sans Light"/>
              <a:ea typeface="Gill Sans Light"/>
              <a:cs typeface="Gill Sans Light"/>
              <a:sym typeface="Gill Sans Light"/>
            </a:endParaRPr>
          </a:p>
        </p:txBody>
      </p:sp>
      <p:sp>
        <p:nvSpPr>
          <p:cNvPr id="19" name="Esplosione: 14 punte 18">
            <a:extLst>
              <a:ext uri="{FF2B5EF4-FFF2-40B4-BE49-F238E27FC236}">
                <a16:creationId xmlns:a16="http://schemas.microsoft.com/office/drawing/2014/main" id="{452CADD3-4D3F-7718-281C-CB15B99F4901}"/>
              </a:ext>
            </a:extLst>
          </p:cNvPr>
          <p:cNvSpPr/>
          <p:nvPr/>
        </p:nvSpPr>
        <p:spPr>
          <a:xfrm>
            <a:off x="13574513" y="4422572"/>
            <a:ext cx="9371751" cy="4796155"/>
          </a:xfrm>
          <a:prstGeom prst="irregularSeal2">
            <a:avLst/>
          </a:prstGeom>
          <a:ln/>
        </p:spPr>
        <p:style>
          <a:lnRef idx="2">
            <a:schemeClr val="accent3">
              <a:shade val="15000"/>
            </a:schemeClr>
          </a:lnRef>
          <a:fillRef idx="1">
            <a:schemeClr val="accent3"/>
          </a:fillRef>
          <a:effectRef idx="0">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400" b="0" i="0" u="none" strike="noStrike" cap="none" spc="0" normalizeH="0" baseline="0" dirty="0" err="1">
                <a:ln>
                  <a:noFill/>
                </a:ln>
                <a:solidFill>
                  <a:srgbClr val="DF0569"/>
                </a:solidFill>
                <a:effectLst/>
                <a:uFillTx/>
                <a:latin typeface="Gill Sans Light"/>
                <a:ea typeface="Gill Sans Light"/>
                <a:cs typeface="Gill Sans Light"/>
                <a:sym typeface="Gill Sans Light"/>
              </a:rPr>
              <a:t>Partial</a:t>
            </a:r>
            <a:r>
              <a:rPr kumimoji="0" lang="it-IT" sz="4400" b="0" i="0" u="none" strike="noStrike" cap="none" spc="0" normalizeH="0" baseline="0" dirty="0">
                <a:ln>
                  <a:noFill/>
                </a:ln>
                <a:solidFill>
                  <a:srgbClr val="DF0569"/>
                </a:solidFill>
                <a:effectLst/>
                <a:uFillTx/>
                <a:latin typeface="Gill Sans Light"/>
                <a:ea typeface="Gill Sans Light"/>
                <a:cs typeface="Gill Sans Light"/>
                <a:sym typeface="Gill Sans Light"/>
              </a:rPr>
              <a:t> set of </a:t>
            </a:r>
            <a:r>
              <a:rPr kumimoji="0" lang="it-IT" sz="4400" b="0" i="0" u="none" strike="noStrike" cap="none" spc="0" normalizeH="0" baseline="0" dirty="0" err="1">
                <a:ln>
                  <a:noFill/>
                </a:ln>
                <a:solidFill>
                  <a:srgbClr val="DF0569"/>
                </a:solidFill>
                <a:effectLst/>
                <a:uFillTx/>
                <a:latin typeface="Gill Sans Light"/>
                <a:ea typeface="Gill Sans Light"/>
                <a:cs typeface="Gill Sans Light"/>
                <a:sym typeface="Gill Sans Light"/>
              </a:rPr>
              <a:t>parameters</a:t>
            </a:r>
            <a:r>
              <a:rPr kumimoji="0" lang="it-IT" sz="4400" b="0" i="0" u="none" strike="noStrike" cap="none" spc="0" normalizeH="0" baseline="0" dirty="0">
                <a:ln>
                  <a:noFill/>
                </a:ln>
                <a:solidFill>
                  <a:srgbClr val="DF0569"/>
                </a:solidFill>
                <a:effectLst/>
                <a:uFillTx/>
                <a:latin typeface="Gill Sans Light"/>
                <a:ea typeface="Gill Sans Light"/>
                <a:cs typeface="Gill Sans Light"/>
                <a:sym typeface="Gill Sans Light"/>
              </a:rPr>
              <a:t> to set!</a:t>
            </a:r>
            <a:endParaRPr kumimoji="0" lang="en-GB" sz="4400" b="0" i="0" u="none" strike="noStrike" cap="none" spc="0" normalizeH="0" baseline="0" dirty="0">
              <a:ln>
                <a:noFill/>
              </a:ln>
              <a:solidFill>
                <a:srgbClr val="DF0569"/>
              </a:solidFill>
              <a:effectLst/>
              <a:uFillTx/>
              <a:latin typeface="Gill Sans Light"/>
              <a:ea typeface="Gill Sans Light"/>
              <a:cs typeface="Gill Sans Light"/>
              <a:sym typeface="Gill Sans Light"/>
            </a:endParaRPr>
          </a:p>
        </p:txBody>
      </p:sp>
    </p:spTree>
    <p:extLst>
      <p:ext uri="{BB962C8B-B14F-4D97-AF65-F5344CB8AC3E}">
        <p14:creationId xmlns:p14="http://schemas.microsoft.com/office/powerpoint/2010/main" val="20663937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3" grpId="0" animBg="1"/>
      <p:bldP spid="14" grpId="0" animBg="1"/>
      <p:bldP spid="16" grpId="0" animBg="1"/>
      <p:bldP spid="21" grpId="0" animBg="1"/>
      <p:bldP spid="15" grpId="0" animBg="1"/>
      <p:bldP spid="3" grpId="0" animBg="1"/>
      <p:bldP spid="5" grpId="0" animBg="1"/>
      <p:bldP spid="6" grpId="0" animBg="1"/>
      <p:bldP spid="7" grpId="0" animBg="1"/>
      <p:bldP spid="8" grpId="0" animBg="1"/>
      <p:bldP spid="9"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DFF970-C225-5CB1-1159-DA9DCC1319B5}"/>
              </a:ext>
            </a:extLst>
          </p:cNvPr>
          <p:cNvSpPr>
            <a:spLocks noGrp="1"/>
          </p:cNvSpPr>
          <p:nvPr>
            <p:ph type="title"/>
          </p:nvPr>
        </p:nvSpPr>
        <p:spPr/>
        <p:txBody>
          <a:bodyPr/>
          <a:lstStyle/>
          <a:p>
            <a:r>
              <a:rPr lang="it-IT" dirty="0"/>
              <a:t>Timer </a:t>
            </a:r>
            <a:r>
              <a:rPr lang="it-IT" dirty="0" err="1"/>
              <a:t>example</a:t>
            </a:r>
            <a:endParaRPr lang="en-GB" dirty="0"/>
          </a:p>
        </p:txBody>
      </p:sp>
      <p:sp>
        <p:nvSpPr>
          <p:cNvPr id="4" name="Segnaposto numero diapositiva 3">
            <a:extLst>
              <a:ext uri="{FF2B5EF4-FFF2-40B4-BE49-F238E27FC236}">
                <a16:creationId xmlns:a16="http://schemas.microsoft.com/office/drawing/2014/main" id="{A8ACF39A-466A-087A-C4F6-9A6E26B4B096}"/>
              </a:ext>
            </a:extLst>
          </p:cNvPr>
          <p:cNvSpPr>
            <a:spLocks noGrp="1"/>
          </p:cNvSpPr>
          <p:nvPr>
            <p:ph type="sldNum" sz="quarter" idx="10"/>
          </p:nvPr>
        </p:nvSpPr>
        <p:spPr/>
        <p:txBody>
          <a:bodyPr/>
          <a:lstStyle/>
          <a:p>
            <a:fld id="{86CB4B4D-7CA3-9044-876B-883B54F8677D}" type="slidenum">
              <a:rPr lang="en-GB" smtClean="0"/>
              <a:pPr/>
              <a:t>7</a:t>
            </a:fld>
            <a:endParaRPr lang="en-GB" dirty="0"/>
          </a:p>
        </p:txBody>
      </p:sp>
      <p:pic>
        <p:nvPicPr>
          <p:cNvPr id="6" name="Immagine 5">
            <a:extLst>
              <a:ext uri="{FF2B5EF4-FFF2-40B4-BE49-F238E27FC236}">
                <a16:creationId xmlns:a16="http://schemas.microsoft.com/office/drawing/2014/main" id="{D372B0E2-AACD-DAB8-9AB5-740EB1150AC1}"/>
              </a:ext>
            </a:extLst>
          </p:cNvPr>
          <p:cNvPicPr>
            <a:picLocks noChangeAspect="1"/>
          </p:cNvPicPr>
          <p:nvPr/>
        </p:nvPicPr>
        <p:blipFill>
          <a:blip r:embed="rId2"/>
          <a:stretch>
            <a:fillRect/>
          </a:stretch>
        </p:blipFill>
        <p:spPr>
          <a:xfrm>
            <a:off x="13624384" y="2249408"/>
            <a:ext cx="9235616" cy="10122959"/>
          </a:xfrm>
          <a:prstGeom prst="rect">
            <a:avLst/>
          </a:prstGeom>
        </p:spPr>
      </p:pic>
      <p:pic>
        <p:nvPicPr>
          <p:cNvPr id="11" name="Immagine 10">
            <a:extLst>
              <a:ext uri="{FF2B5EF4-FFF2-40B4-BE49-F238E27FC236}">
                <a16:creationId xmlns:a16="http://schemas.microsoft.com/office/drawing/2014/main" id="{ED6923F5-9C86-D2DF-9F76-963BA58C7934}"/>
              </a:ext>
            </a:extLst>
          </p:cNvPr>
          <p:cNvPicPr>
            <a:picLocks noChangeAspect="1"/>
          </p:cNvPicPr>
          <p:nvPr/>
        </p:nvPicPr>
        <p:blipFill>
          <a:blip r:embed="rId3"/>
          <a:stretch>
            <a:fillRect/>
          </a:stretch>
        </p:blipFill>
        <p:spPr>
          <a:xfrm>
            <a:off x="1728877" y="2187179"/>
            <a:ext cx="9587194" cy="10185188"/>
          </a:xfrm>
          <a:prstGeom prst="rect">
            <a:avLst/>
          </a:prstGeom>
        </p:spPr>
      </p:pic>
    </p:spTree>
    <p:extLst>
      <p:ext uri="{BB962C8B-B14F-4D97-AF65-F5344CB8AC3E}">
        <p14:creationId xmlns:p14="http://schemas.microsoft.com/office/powerpoint/2010/main" val="15159480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E3547D-377F-B960-B7FE-6E3A561BE981}"/>
              </a:ext>
            </a:extLst>
          </p:cNvPr>
          <p:cNvSpPr>
            <a:spLocks noGrp="1"/>
          </p:cNvSpPr>
          <p:nvPr>
            <p:ph type="title"/>
          </p:nvPr>
        </p:nvSpPr>
        <p:spPr>
          <a:xfrm>
            <a:off x="762000" y="230683"/>
            <a:ext cx="22860552" cy="1897955"/>
          </a:xfrm>
        </p:spPr>
        <p:txBody>
          <a:bodyPr/>
          <a:lstStyle/>
          <a:p>
            <a:r>
              <a:rPr lang="it-IT" dirty="0"/>
              <a:t>Device server architecture in k8s</a:t>
            </a:r>
            <a:endParaRPr lang="en-GB" dirty="0"/>
          </a:p>
        </p:txBody>
      </p:sp>
      <p:sp>
        <p:nvSpPr>
          <p:cNvPr id="3" name="Segnaposto testo 2">
            <a:extLst>
              <a:ext uri="{FF2B5EF4-FFF2-40B4-BE49-F238E27FC236}">
                <a16:creationId xmlns:a16="http://schemas.microsoft.com/office/drawing/2014/main" id="{227F49DC-3856-2F23-E450-F7FD96A762D8}"/>
              </a:ext>
            </a:extLst>
          </p:cNvPr>
          <p:cNvSpPr>
            <a:spLocks noGrp="1"/>
          </p:cNvSpPr>
          <p:nvPr>
            <p:ph type="body" idx="1"/>
          </p:nvPr>
        </p:nvSpPr>
        <p:spPr>
          <a:xfrm>
            <a:off x="768074" y="1840438"/>
            <a:ext cx="22860552" cy="11259612"/>
          </a:xfrm>
        </p:spPr>
        <p:txBody>
          <a:bodyPr/>
          <a:lstStyle/>
          <a:p>
            <a:r>
              <a:rPr lang="en-GB" sz="4800" dirty="0"/>
              <a:t>A device server will be composed by the following k8s resources:</a:t>
            </a:r>
          </a:p>
          <a:p>
            <a:pPr lvl="1"/>
            <a:r>
              <a:rPr lang="en-GB" sz="4800" b="1" dirty="0"/>
              <a:t>Job</a:t>
            </a:r>
            <a:r>
              <a:rPr lang="en-GB" sz="4800" dirty="0"/>
              <a:t> for the initialization of the TANGO database</a:t>
            </a:r>
          </a:p>
          <a:p>
            <a:pPr lvl="1"/>
            <a:r>
              <a:rPr lang="en-GB" sz="4800" b="1" dirty="0"/>
              <a:t>Service </a:t>
            </a:r>
            <a:r>
              <a:rPr lang="en-GB" sz="4800" dirty="0"/>
              <a:t>(exposes the application to the network)</a:t>
            </a:r>
          </a:p>
          <a:p>
            <a:pPr lvl="1"/>
            <a:r>
              <a:rPr lang="en-GB" sz="4800" b="1" dirty="0" err="1"/>
              <a:t>Statefulset</a:t>
            </a:r>
            <a:r>
              <a:rPr lang="en-GB" sz="4800" dirty="0"/>
              <a:t> (in k8s this is an object used to manage stateful applications)</a:t>
            </a:r>
          </a:p>
          <a:p>
            <a:pPr lvl="2"/>
            <a:r>
              <a:rPr lang="en-GB" sz="4400" dirty="0"/>
              <a:t>Pod (in k8s groups one or more containers into a unit)</a:t>
            </a:r>
          </a:p>
          <a:p>
            <a:pPr lvl="2"/>
            <a:r>
              <a:rPr lang="en-GB" sz="4200" dirty="0" err="1"/>
              <a:t>InitContainers</a:t>
            </a:r>
            <a:r>
              <a:rPr lang="en-GB" sz="4200" b="1" dirty="0"/>
              <a:t> </a:t>
            </a:r>
            <a:r>
              <a:rPr lang="en-GB" sz="4800" dirty="0"/>
              <a:t>(</a:t>
            </a:r>
            <a:r>
              <a:rPr lang="en-GB" sz="4200" dirty="0"/>
              <a:t>specialized containers that run before app containers in a Pod)</a:t>
            </a:r>
            <a:r>
              <a:rPr lang="en-GB" sz="4200" b="1" dirty="0"/>
              <a:t> </a:t>
            </a:r>
            <a:r>
              <a:rPr lang="en-GB" sz="4200" dirty="0"/>
              <a:t>to resolve the DS dependencies</a:t>
            </a:r>
            <a:endParaRPr lang="en-GB" sz="3800" dirty="0"/>
          </a:p>
          <a:p>
            <a:pPr lvl="3"/>
            <a:r>
              <a:rPr lang="en-GB" sz="3600" dirty="0"/>
              <a:t>Waiting for the configuration job to complete</a:t>
            </a:r>
          </a:p>
          <a:p>
            <a:pPr lvl="3"/>
            <a:r>
              <a:rPr lang="en-GB" sz="3600" dirty="0"/>
              <a:t>Waiting on devices to be up in TANGO</a:t>
            </a:r>
          </a:p>
        </p:txBody>
      </p:sp>
      <p:sp>
        <p:nvSpPr>
          <p:cNvPr id="4" name="Segnaposto numero diapositiva 3">
            <a:extLst>
              <a:ext uri="{FF2B5EF4-FFF2-40B4-BE49-F238E27FC236}">
                <a16:creationId xmlns:a16="http://schemas.microsoft.com/office/drawing/2014/main" id="{58DA5EC0-0E85-2417-EB2B-6E230C2ABD71}"/>
              </a:ext>
            </a:extLst>
          </p:cNvPr>
          <p:cNvSpPr>
            <a:spLocks noGrp="1"/>
          </p:cNvSpPr>
          <p:nvPr>
            <p:ph type="sldNum" sz="quarter" idx="10"/>
          </p:nvPr>
        </p:nvSpPr>
        <p:spPr/>
        <p:txBody>
          <a:bodyPr/>
          <a:lstStyle/>
          <a:p>
            <a:fld id="{86CB4B4D-7CA3-9044-876B-883B54F8677D}" type="slidenum">
              <a:rPr lang="en-GB" smtClean="0"/>
              <a:pPr/>
              <a:t>8</a:t>
            </a:fld>
            <a:endParaRPr lang="en-GB" dirty="0"/>
          </a:p>
        </p:txBody>
      </p:sp>
    </p:spTree>
    <p:extLst>
      <p:ext uri="{BB962C8B-B14F-4D97-AF65-F5344CB8AC3E}">
        <p14:creationId xmlns:p14="http://schemas.microsoft.com/office/powerpoint/2010/main" val="1102176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6C3FC0-6B5B-05EE-8B7B-869B2C0B055F}"/>
              </a:ext>
            </a:extLst>
          </p:cNvPr>
          <p:cNvSpPr>
            <a:spLocks noGrp="1"/>
          </p:cNvSpPr>
          <p:nvPr>
            <p:ph type="title"/>
          </p:nvPr>
        </p:nvSpPr>
        <p:spPr>
          <a:xfrm>
            <a:off x="761999" y="351453"/>
            <a:ext cx="13040265" cy="1897955"/>
          </a:xfrm>
        </p:spPr>
        <p:txBody>
          <a:bodyPr/>
          <a:lstStyle/>
          <a:p>
            <a:r>
              <a:rPr lang="it-IT" dirty="0"/>
              <a:t>From YAML to k8s resources</a:t>
            </a:r>
            <a:endParaRPr lang="en-GB" dirty="0"/>
          </a:p>
        </p:txBody>
      </p:sp>
      <p:sp>
        <p:nvSpPr>
          <p:cNvPr id="4" name="Segnaposto numero diapositiva 3">
            <a:extLst>
              <a:ext uri="{FF2B5EF4-FFF2-40B4-BE49-F238E27FC236}">
                <a16:creationId xmlns:a16="http://schemas.microsoft.com/office/drawing/2014/main" id="{D5CDAE89-F343-4D2E-2E9F-D94C4DE73EF9}"/>
              </a:ext>
            </a:extLst>
          </p:cNvPr>
          <p:cNvSpPr>
            <a:spLocks noGrp="1"/>
          </p:cNvSpPr>
          <p:nvPr>
            <p:ph type="sldNum" sz="quarter" idx="10"/>
          </p:nvPr>
        </p:nvSpPr>
        <p:spPr/>
        <p:txBody>
          <a:bodyPr/>
          <a:lstStyle/>
          <a:p>
            <a:fld id="{86CB4B4D-7CA3-9044-876B-883B54F8677D}" type="slidenum">
              <a:rPr lang="en-GB" smtClean="0"/>
              <a:pPr/>
              <a:t>9</a:t>
            </a:fld>
            <a:endParaRPr lang="en-GB" dirty="0"/>
          </a:p>
        </p:txBody>
      </p:sp>
      <p:sp>
        <p:nvSpPr>
          <p:cNvPr id="5" name="Scorrimento verticale 4">
            <a:extLst>
              <a:ext uri="{FF2B5EF4-FFF2-40B4-BE49-F238E27FC236}">
                <a16:creationId xmlns:a16="http://schemas.microsoft.com/office/drawing/2014/main" id="{85D5038C-3B23-703B-1948-0936AFEAA61F}"/>
              </a:ext>
            </a:extLst>
          </p:cNvPr>
          <p:cNvSpPr/>
          <p:nvPr/>
        </p:nvSpPr>
        <p:spPr>
          <a:xfrm>
            <a:off x="175932" y="2509593"/>
            <a:ext cx="10296000" cy="9155113"/>
          </a:xfrm>
          <a:prstGeom prst="verticalScroll">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algn="ctr"/>
            <a:r>
              <a:rPr lang="it-IT" sz="4000" dirty="0">
                <a:solidFill>
                  <a:schemeClr val="bg1"/>
                </a:solidFill>
              </a:rPr>
              <a:t>2 </a:t>
            </a:r>
            <a:r>
              <a:rPr lang="it-IT" sz="4000" b="1" dirty="0">
                <a:solidFill>
                  <a:schemeClr val="bg1"/>
                </a:solidFill>
              </a:rPr>
              <a:t>Helm </a:t>
            </a:r>
            <a:r>
              <a:rPr lang="it-IT" sz="4000" dirty="0">
                <a:solidFill>
                  <a:schemeClr val="bg1"/>
                </a:solidFill>
              </a:rPr>
              <a:t>charts:</a:t>
            </a:r>
          </a:p>
          <a:p>
            <a:pPr marL="571500" indent="-571500" algn="ctr">
              <a:buFont typeface="Arial" panose="020B0604020202020204" pitchFamily="34" charset="0"/>
              <a:buChar char="•"/>
            </a:pPr>
            <a:r>
              <a:rPr lang="it-IT" sz="4000" dirty="0">
                <a:solidFill>
                  <a:schemeClr val="bg1"/>
                </a:solidFill>
              </a:rPr>
              <a:t>ska-tango-base: which installs the databaseds and tangodb</a:t>
            </a:r>
          </a:p>
          <a:p>
            <a:pPr marL="571500" indent="-571500" algn="ctr">
              <a:buFont typeface="Arial" panose="020B0604020202020204" pitchFamily="34" charset="0"/>
              <a:buChar char="•"/>
            </a:pPr>
            <a:r>
              <a:rPr lang="it-IT" sz="4000" dirty="0">
                <a:solidFill>
                  <a:schemeClr val="bg1"/>
                </a:solidFill>
              </a:rPr>
              <a:t>ska-tango-util library chart: Translates the yaml definition into k8s resources</a:t>
            </a:r>
          </a:p>
          <a:p>
            <a:pPr algn="ctr"/>
            <a:endParaRPr lang="it-IT" sz="4000" dirty="0">
              <a:solidFill>
                <a:schemeClr val="bg1"/>
              </a:solidFill>
            </a:endParaRPr>
          </a:p>
          <a:p>
            <a:pPr algn="ctr"/>
            <a:r>
              <a:rPr lang="en-GB" sz="4000" dirty="0">
                <a:solidFill>
                  <a:schemeClr val="bg1"/>
                </a:solidFill>
              </a:rPr>
              <a:t>https://gitlab.com/ska-telescope/ska-tango-images/-/tree/master/charts</a:t>
            </a:r>
          </a:p>
        </p:txBody>
      </p:sp>
      <p:pic>
        <p:nvPicPr>
          <p:cNvPr id="11" name="Immagine 10" descr="Immagine che contiene schermata, cerchio&#10;&#10;Descrizione generata automaticamente">
            <a:extLst>
              <a:ext uri="{FF2B5EF4-FFF2-40B4-BE49-F238E27FC236}">
                <a16:creationId xmlns:a16="http://schemas.microsoft.com/office/drawing/2014/main" id="{A342C0E2-D2FB-56D4-131B-AF2325484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034" y="702104"/>
            <a:ext cx="13881100" cy="12311792"/>
          </a:xfrm>
          <a:prstGeom prst="rect">
            <a:avLst/>
          </a:prstGeom>
        </p:spPr>
      </p:pic>
    </p:spTree>
    <p:extLst>
      <p:ext uri="{BB962C8B-B14F-4D97-AF65-F5344CB8AC3E}">
        <p14:creationId xmlns:p14="http://schemas.microsoft.com/office/powerpoint/2010/main" val="4014172769"/>
      </p:ext>
    </p:extLst>
  </p:cSld>
  <p:clrMapOvr>
    <a:masterClrMapping/>
  </p:clrMapOvr>
  <p:transition spd="med"/>
</p:sld>
</file>

<file path=ppt/theme/theme1.xml><?xml version="1.0" encoding="utf-8"?>
<a:theme xmlns:a="http://schemas.openxmlformats.org/drawingml/2006/main" name="SKAO">
  <a:themeElements>
    <a:clrScheme name="SKAO">
      <a:dk1>
        <a:srgbClr val="FFFFFF"/>
      </a:dk1>
      <a:lt1>
        <a:srgbClr val="000000"/>
      </a:lt1>
      <a:dk2>
        <a:srgbClr val="44546A"/>
      </a:dk2>
      <a:lt2>
        <a:srgbClr val="E7E6E6"/>
      </a:lt2>
      <a:accent1>
        <a:srgbClr val="E40769"/>
      </a:accent1>
      <a:accent2>
        <a:srgbClr val="070A68"/>
      </a:accent2>
      <a:accent3>
        <a:srgbClr val="A5A5A5"/>
      </a:accent3>
      <a:accent4>
        <a:srgbClr val="FFC000"/>
      </a:accent4>
      <a:accent5>
        <a:srgbClr val="5B9BD5"/>
      </a:accent5>
      <a:accent6>
        <a:srgbClr val="70AD47"/>
      </a:accent6>
      <a:hlink>
        <a:srgbClr val="FFFFFF"/>
      </a:hlink>
      <a:folHlink>
        <a:srgbClr val="FFFFFF"/>
      </a:folHlink>
    </a:clrScheme>
    <a:fontScheme name="SKOA Verdana">
      <a:majorFont>
        <a:latin typeface="Verdana"/>
        <a:ea typeface="Noto Sans Light"/>
        <a:cs typeface="Noto Sans Light"/>
      </a:majorFont>
      <a:minorFont>
        <a:latin typeface="Verdana"/>
        <a:ea typeface="Verdana"/>
        <a:cs typeface="Verdana"/>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DF0569"/>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KAO PwP Proposal.potx" id="{959ECCDB-6394-458C-B6AF-5217F94FA78A}" vid="{B2732973-8A3C-490C-A62C-3A49CC705C40}"/>
    </a:ext>
  </a:ext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Noto Sans Light"/>
        <a:ea typeface="Noto Sans Light"/>
        <a:cs typeface="Noto Sans Light"/>
      </a:majorFont>
      <a:minorFont>
        <a:latin typeface="Verdana"/>
        <a:ea typeface="Verdana"/>
        <a:cs typeface="Verdana"/>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DF0569"/>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SKAO_ppt_template_20210621_with instructions</Template>
  <TotalTime>1087</TotalTime>
  <Words>1185</Words>
  <Application>Microsoft Office PowerPoint</Application>
  <PresentationFormat>Personalizzato</PresentationFormat>
  <Paragraphs>129</Paragraphs>
  <Slides>20</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Gill Sans Light</vt:lpstr>
      <vt:lpstr>Helvetica Neue</vt:lpstr>
      <vt:lpstr>Verdana</vt:lpstr>
      <vt:lpstr>SKAO</vt:lpstr>
      <vt:lpstr>SKA TANGO Operator</vt:lpstr>
      <vt:lpstr>SKA Deployment Practices</vt:lpstr>
      <vt:lpstr>Kubernetes</vt:lpstr>
      <vt:lpstr>Imperative vs Declarative</vt:lpstr>
      <vt:lpstr>Setting up a TANGO Device server (in general)</vt:lpstr>
      <vt:lpstr>Declaring a DS in k8s</vt:lpstr>
      <vt:lpstr>Timer example</vt:lpstr>
      <vt:lpstr>Device server architecture in k8s</vt:lpstr>
      <vt:lpstr>From YAML to k8s resources</vt:lpstr>
      <vt:lpstr>Challenges with ska-tango-util helm library chart</vt:lpstr>
      <vt:lpstr>Extending k8s - The Operator pattern</vt:lpstr>
      <vt:lpstr>The SKA TANGO Operator</vt:lpstr>
      <vt:lpstr>Why introduce an Operator ?</vt:lpstr>
      <vt:lpstr>Custom Resource Definition (CRD) databaseds.tango.tango-controls.org</vt:lpstr>
      <vt:lpstr>Custom Resource Definition (CRD): deviceservers.tango.tango-controls.org</vt:lpstr>
      <vt:lpstr>Grafana support for the Operator metrics</vt:lpstr>
      <vt:lpstr>What do we got ?</vt:lpstr>
      <vt:lpstr>Securing Tango - With Linkerd</vt:lpstr>
      <vt:lpstr>Securing Tango - Linkerd, a Universal Mesh</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Matteo Di Carlo</dc:creator>
  <cp:lastModifiedBy>Matteo Di Carlo</cp:lastModifiedBy>
  <cp:revision>131</cp:revision>
  <dcterms:created xsi:type="dcterms:W3CDTF">2021-10-08T14:07:18Z</dcterms:created>
  <dcterms:modified xsi:type="dcterms:W3CDTF">2023-06-28T09:19:29Z</dcterms:modified>
</cp:coreProperties>
</file>