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71" r:id="rId6"/>
    <p:sldId id="298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5" r:id="rId23"/>
    <p:sldId id="296" r:id="rId24"/>
    <p:sldId id="294" r:id="rId25"/>
    <p:sldId id="293" r:id="rId26"/>
    <p:sldId id="297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/>
    <p:restoredTop sz="95707"/>
  </p:normalViewPr>
  <p:slideViewPr>
    <p:cSldViewPr snapToGrid="0" snapToObjects="1" showGuides="1">
      <p:cViewPr varScale="1">
        <p:scale>
          <a:sx n="104" d="100"/>
          <a:sy n="104" d="100"/>
        </p:scale>
        <p:origin x="4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2023-06-16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Share the workflow put in place at MAX IV for building and deploying Tango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23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Not showing the full test. What is important is that the test is marked with “tangodb”.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78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286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67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64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9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67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56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22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We will focus on the use of GitLab CI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49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project where we keep GitLab CI templates. Only one file to include in projects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Not fully migrated to pyproject.toml. But planning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77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Used to build RPM using fpm.</a:t>
            </a:r>
            <a:br>
              <a:rPr lang="en-SE" dirty="0"/>
            </a:br>
            <a:r>
              <a:rPr lang="en-SE" dirty="0"/>
              <a:t>Started to test conda but slow adoption. Many existing repositories.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65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30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We pip install the package. PyTango wasn’t available as wheel. Also ensure that we test with the current version deployed (9.3.6) and not latest.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275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51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8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918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5808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9455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6843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8535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0753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6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8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481930" cy="6228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035" y="1830579"/>
            <a:ext cx="5276568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D827C2-FB84-934C-D225-C8EA5EC3AA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097852"/>
            <a:ext cx="10481931" cy="62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F332862-A2D4-7E0C-3C84-0133866B8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1603" y="1825340"/>
            <a:ext cx="5618162" cy="39735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1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085521" cy="6223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C29E1A-A63E-15BB-60A4-1E5DBD6BE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944" y="1089533"/>
            <a:ext cx="9085520" cy="622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88965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727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31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2589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879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16/06/2023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79" r:id="rId16"/>
    <p:sldLayoutId id="2147483680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81" r:id="rId24"/>
    <p:sldLayoutId id="2147483694" r:id="rId25"/>
    <p:sldLayoutId id="2147483695" r:id="rId26"/>
    <p:sldLayoutId id="214748369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pre-commit.com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F243-31EB-9ED3-66CD-A1A88199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CI/CD at MAX IV</a:t>
            </a:r>
            <a:br>
              <a:rPr lang="en-GB" dirty="0"/>
            </a:br>
            <a:r>
              <a:rPr lang="en-GB" sz="900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B13F4-CB3F-FC34-A821-8FAEDF391A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4395600"/>
            <a:ext cx="9183687" cy="400110"/>
          </a:xfrm>
        </p:spPr>
        <p:txBody>
          <a:bodyPr/>
          <a:lstStyle/>
          <a:p>
            <a:r>
              <a:rPr lang="sv-SE" sz="2000" dirty="0"/>
              <a:t>37</a:t>
            </a:r>
            <a:r>
              <a:rPr lang="sv-SE" sz="2000" baseline="30000" dirty="0"/>
              <a:t>th</a:t>
            </a:r>
            <a:r>
              <a:rPr lang="sv-SE" sz="2000" dirty="0"/>
              <a:t> Tango Community Meeting, 2023.06.27-29</a:t>
            </a:r>
          </a:p>
        </p:txBody>
      </p:sp>
    </p:spTree>
    <p:extLst>
      <p:ext uri="{BB962C8B-B14F-4D97-AF65-F5344CB8AC3E}">
        <p14:creationId xmlns:p14="http://schemas.microsoft.com/office/powerpoint/2010/main" val="32118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AD2519-4D3D-34BD-E1F0-BD4D3D5F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5066"/>
            <a:ext cx="7772400" cy="33813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Integration test</a:t>
            </a: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E91D7-DA58-5539-1BF3-47FD04B16BC1}"/>
              </a:ext>
            </a:extLst>
          </p:cNvPr>
          <p:cNvSpPr txBox="1"/>
          <p:nvPr/>
        </p:nvSpPr>
        <p:spPr>
          <a:xfrm>
            <a:off x="5478780" y="2782669"/>
            <a:ext cx="28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Tango database required</a:t>
            </a:r>
            <a:br>
              <a:rPr lang="en-SE" dirty="0"/>
            </a:br>
            <a:endParaRPr lang="en-SE" dirty="0"/>
          </a:p>
        </p:txBody>
      </p:sp>
      <p:pic>
        <p:nvPicPr>
          <p:cNvPr id="3" name="Picture 2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74C47DB5-5AD8-FF0F-27D8-A9679E3E3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87426"/>
            <a:ext cx="3200400" cy="1663700"/>
          </a:xfrm>
          <a:prstGeom prst="rect">
            <a:avLst/>
          </a:prstGeom>
        </p:spPr>
      </p:pic>
      <p:pic>
        <p:nvPicPr>
          <p:cNvPr id="11" name="Picture 10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060FF2C5-AC8D-5FA8-440C-BC95A4E67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1186359"/>
            <a:ext cx="3873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Integration test</a:t>
            </a:r>
            <a:endParaRPr lang="en-SE" dirty="0"/>
          </a:p>
        </p:txBody>
      </p:sp>
      <p:pic>
        <p:nvPicPr>
          <p:cNvPr id="4" name="Picture 3" descr="A screen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D930E25D-3F5F-AE96-BAA3-72433153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9791"/>
            <a:ext cx="4076700" cy="2755900"/>
          </a:xfrm>
          <a:prstGeom prst="rect">
            <a:avLst/>
          </a:prstGeom>
        </p:spPr>
      </p:pic>
      <p:pic>
        <p:nvPicPr>
          <p:cNvPr id="8" name="Picture 7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B9093A39-2FFC-ADBF-7F5E-4371FF20F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80" y="1113156"/>
            <a:ext cx="4668413" cy="550544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EAE71-1745-D440-5AA6-624547267AD5}"/>
              </a:ext>
            </a:extLst>
          </p:cNvPr>
          <p:cNvCxnSpPr/>
          <p:nvPr/>
        </p:nvCxnSpPr>
        <p:spPr>
          <a:xfrm flipV="1">
            <a:off x="3394710" y="1383030"/>
            <a:ext cx="2146270" cy="9829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Integration test</a:t>
            </a:r>
            <a:endParaRPr lang="en-SE" dirty="0"/>
          </a:p>
        </p:txBody>
      </p:sp>
      <p:pic>
        <p:nvPicPr>
          <p:cNvPr id="3" name="Picture 2" descr="A screen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B6D40B15-FD3C-1831-41AA-A67471FD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33487"/>
            <a:ext cx="5404340" cy="4391026"/>
          </a:xfrm>
          <a:prstGeom prst="rect">
            <a:avLst/>
          </a:prstGeom>
        </p:spPr>
      </p:pic>
      <p:pic>
        <p:nvPicPr>
          <p:cNvPr id="5" name="Picture 4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8ED3A5AA-B463-43D1-9785-9F799BED8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2232644"/>
            <a:ext cx="4445000" cy="443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1A8A8605-1ACC-819C-0E76-4871D928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2156867"/>
            <a:ext cx="6515100" cy="43225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Publish</a:t>
            </a:r>
            <a:endParaRPr lang="en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BD63F8-57EC-E919-C3A1-AC797D3B5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6989" y="1311276"/>
            <a:ext cx="3484721" cy="1374774"/>
          </a:xfrm>
          <a:prstGeom prst="rect">
            <a:avLst/>
          </a:prstGeom>
        </p:spPr>
      </p:pic>
      <p:pic>
        <p:nvPicPr>
          <p:cNvPr id="8" name="Picture 7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85A41854-7822-1477-09DF-6D9195C4C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987426"/>
            <a:ext cx="3403600" cy="647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DE942-7BE5-55B5-3DFF-B8ACD4A6C928}"/>
              </a:ext>
            </a:extLst>
          </p:cNvPr>
          <p:cNvSpPr/>
          <p:nvPr/>
        </p:nvSpPr>
        <p:spPr>
          <a:xfrm>
            <a:off x="1094282" y="3043003"/>
            <a:ext cx="6405068" cy="65956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2B487-0319-3789-AA7D-65F80F08D389}"/>
              </a:ext>
            </a:extLst>
          </p:cNvPr>
          <p:cNvSpPr/>
          <p:nvPr/>
        </p:nvSpPr>
        <p:spPr>
          <a:xfrm>
            <a:off x="1214204" y="5321508"/>
            <a:ext cx="2383436" cy="11713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87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6195F32-5504-EB54-BD44-88613C1B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2" y="2984500"/>
            <a:ext cx="5739423" cy="17907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Publish</a:t>
            </a:r>
            <a:endParaRPr lang="en-SE" dirty="0"/>
          </a:p>
        </p:txBody>
      </p:sp>
      <p:pic>
        <p:nvPicPr>
          <p:cNvPr id="3" name="Picture 2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05878431-092E-C69D-D241-AEBFC1D3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87426"/>
            <a:ext cx="3365500" cy="609600"/>
          </a:xfrm>
          <a:prstGeom prst="rect">
            <a:avLst/>
          </a:prstGeom>
        </p:spPr>
      </p:pic>
      <p:pic>
        <p:nvPicPr>
          <p:cNvPr id="7" name="Picture 6" descr="A black background with a white spiral&#10;&#10;Description automatically generated with low confidence">
            <a:extLst>
              <a:ext uri="{FF2B5EF4-FFF2-40B4-BE49-F238E27FC236}">
                <a16:creationId xmlns:a16="http://schemas.microsoft.com/office/drawing/2014/main" id="{418ADEF9-222C-16D3-1060-F02E9E1AB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983" y="676276"/>
            <a:ext cx="1912129" cy="1771467"/>
          </a:xfrm>
          <a:prstGeom prst="rect">
            <a:avLst/>
          </a:prstGeom>
        </p:spPr>
      </p:pic>
      <p:pic>
        <p:nvPicPr>
          <p:cNvPr id="13" name="Picture 12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D93A5BEB-3F25-0368-63DD-551EEDA79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095" y="2602143"/>
            <a:ext cx="4021237" cy="3890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E8E249-A9FE-D816-651D-1E6541DDF113}"/>
              </a:ext>
            </a:extLst>
          </p:cNvPr>
          <p:cNvSpPr/>
          <p:nvPr/>
        </p:nvSpPr>
        <p:spPr>
          <a:xfrm>
            <a:off x="6430780" y="4976734"/>
            <a:ext cx="2608289" cy="151614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436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inventory</a:t>
            </a:r>
            <a:endParaRPr lang="en-SE" dirty="0"/>
          </a:p>
        </p:txBody>
      </p:sp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38DCE902-95A4-5AB5-8F35-57AD00ED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2489200" cy="596900"/>
          </a:xfrm>
          <a:prstGeom prst="rect">
            <a:avLst/>
          </a:prstGeom>
        </p:spPr>
      </p:pic>
      <p:pic>
        <p:nvPicPr>
          <p:cNvPr id="8" name="Picture 7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93FABF3F-43E1-BD1E-BD2D-65D0BDBB6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24" y="1727435"/>
            <a:ext cx="5312889" cy="49628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B559DD-B249-702E-43F3-A522C48BEACE}"/>
              </a:ext>
            </a:extLst>
          </p:cNvPr>
          <p:cNvSpPr/>
          <p:nvPr/>
        </p:nvSpPr>
        <p:spPr>
          <a:xfrm>
            <a:off x="1289154" y="4991725"/>
            <a:ext cx="2578308" cy="67455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50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inventory</a:t>
            </a:r>
            <a:endParaRPr lang="en-SE" dirty="0"/>
          </a:p>
        </p:txBody>
      </p:sp>
      <p:pic>
        <p:nvPicPr>
          <p:cNvPr id="3" name="Picture 2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D2EC52-2CB0-FC9B-E180-665C3786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6043"/>
            <a:ext cx="8244770" cy="130302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53C8FC-C35B-0045-4AF0-4A782055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2857385"/>
            <a:ext cx="5719445" cy="340688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CF39A7-1D56-A55B-33CD-BFB014E6E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3617512"/>
            <a:ext cx="4465320" cy="16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Integration</a:t>
            </a:r>
          </a:p>
        </p:txBody>
      </p:sp>
      <p:pic>
        <p:nvPicPr>
          <p:cNvPr id="22" name="Picture 21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8FAB6C0F-2F74-75DA-78BB-D0612555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5" y="2829488"/>
            <a:ext cx="7782339" cy="1402223"/>
          </a:xfrm>
          <a:prstGeom prst="rect">
            <a:avLst/>
          </a:prstGeom>
        </p:spPr>
      </p:pic>
      <p:pic>
        <p:nvPicPr>
          <p:cNvPr id="25" name="Picture 2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D016933F-4EDE-54B5-C023-F0FA41B3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86" y="1211539"/>
            <a:ext cx="2681966" cy="7164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E0900-429B-FE81-0EA5-E1BD555AC7AD}"/>
              </a:ext>
            </a:extLst>
          </p:cNvPr>
          <p:cNvCxnSpPr>
            <a:cxnSpLocks/>
          </p:cNvCxnSpPr>
          <p:nvPr/>
        </p:nvCxnSpPr>
        <p:spPr>
          <a:xfrm>
            <a:off x="1320800" y="1926379"/>
            <a:ext cx="165100" cy="801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B11743-D05D-B424-9C90-1306EE5A72C4}"/>
              </a:ext>
            </a:extLst>
          </p:cNvPr>
          <p:cNvSpPr txBox="1"/>
          <p:nvPr/>
        </p:nvSpPr>
        <p:spPr>
          <a:xfrm>
            <a:off x="6819900" y="4486847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Dev package published only if needed – for testing</a:t>
            </a:r>
          </a:p>
        </p:txBody>
      </p:sp>
    </p:spTree>
    <p:extLst>
      <p:ext uri="{BB962C8B-B14F-4D97-AF65-F5344CB8AC3E}">
        <p14:creationId xmlns:p14="http://schemas.microsoft.com/office/powerpoint/2010/main" val="27454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Integration</a:t>
            </a:r>
          </a:p>
        </p:txBody>
      </p:sp>
      <p:pic>
        <p:nvPicPr>
          <p:cNvPr id="13" name="Picture 1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D2385BEF-704D-2F0F-1427-219B819B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4" y="2236462"/>
            <a:ext cx="9426767" cy="1347780"/>
          </a:xfrm>
          <a:prstGeom prst="rect">
            <a:avLst/>
          </a:prstGeom>
        </p:spPr>
      </p:pic>
      <p:pic>
        <p:nvPicPr>
          <p:cNvPr id="15" name="Picture 1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70848A7E-7FFE-E4D0-847B-DE1BDFF71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1" y="1168658"/>
            <a:ext cx="1969044" cy="5214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E0900-429B-FE81-0EA5-E1BD555AC7AD}"/>
              </a:ext>
            </a:extLst>
          </p:cNvPr>
          <p:cNvCxnSpPr>
            <a:cxnSpLocks/>
          </p:cNvCxnSpPr>
          <p:nvPr/>
        </p:nvCxnSpPr>
        <p:spPr>
          <a:xfrm>
            <a:off x="1062025" y="1667280"/>
            <a:ext cx="0" cy="5214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BE4660-B40C-CB81-2610-5253E000B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440" y="3845321"/>
            <a:ext cx="6377940" cy="290847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C654F3-FDF9-3E75-495C-D8B441ADB88E}"/>
              </a:ext>
            </a:extLst>
          </p:cNvPr>
          <p:cNvCxnSpPr>
            <a:cxnSpLocks/>
          </p:cNvCxnSpPr>
          <p:nvPr/>
        </p:nvCxnSpPr>
        <p:spPr>
          <a:xfrm flipH="1">
            <a:off x="8606790" y="2910352"/>
            <a:ext cx="482905" cy="934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1E7627-2B8D-DB01-BDA1-55179BFD1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85" y="1092667"/>
            <a:ext cx="5398135" cy="4110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FCDAD-9D58-53D5-2334-412D1B1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Monday deployment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9D72E-EDA9-9555-809D-3A89339E23D8}"/>
              </a:ext>
            </a:extLst>
          </p:cNvPr>
          <p:cNvSpPr txBox="1"/>
          <p:nvPr/>
        </p:nvSpPr>
        <p:spPr>
          <a:xfrm>
            <a:off x="838200" y="3148314"/>
            <a:ext cx="729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All </a:t>
            </a:r>
            <a:r>
              <a:rPr lang="en-GB" b="0" i="1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approved</a:t>
            </a: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 Ansible MRs belonging to the corresponding milestone are merged by the Monday Deployment Crew.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The Monday Deployment Crew deploys the updates by running the deploy playbook in AWX, limited to beamlines group.</a:t>
            </a:r>
          </a:p>
        </p:txBody>
      </p:sp>
    </p:spTree>
    <p:extLst>
      <p:ext uri="{BB962C8B-B14F-4D97-AF65-F5344CB8AC3E}">
        <p14:creationId xmlns:p14="http://schemas.microsoft.com/office/powerpoint/2010/main" val="25419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6FA758-5BBC-19BB-0ECA-06D0C6E6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D913D-5485-2D6A-7466-72C68F90022B}"/>
              </a:ext>
            </a:extLst>
          </p:cNvPr>
          <p:cNvSpPr txBox="1"/>
          <p:nvPr/>
        </p:nvSpPr>
        <p:spPr>
          <a:xfrm>
            <a:off x="703106" y="1547293"/>
            <a:ext cx="10752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Centralized GitLab CI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Linting and 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Building conda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Testing Python tango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Publishing and deploying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Continuous deployment</a:t>
            </a:r>
          </a:p>
        </p:txBody>
      </p:sp>
    </p:spTree>
    <p:extLst>
      <p:ext uri="{BB962C8B-B14F-4D97-AF65-F5344CB8AC3E}">
        <p14:creationId xmlns:p14="http://schemas.microsoft.com/office/powerpoint/2010/main" val="8182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deployment</a:t>
            </a:r>
          </a:p>
        </p:txBody>
      </p:sp>
      <p:pic>
        <p:nvPicPr>
          <p:cNvPr id="6" name="Picture 5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D9C6CB85-3259-A6DF-47A0-E349B8B0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1571"/>
            <a:ext cx="4025900" cy="1727200"/>
          </a:xfrm>
          <a:prstGeom prst="rect">
            <a:avLst/>
          </a:prstGeom>
        </p:spPr>
      </p:pic>
      <p:pic>
        <p:nvPicPr>
          <p:cNvPr id="8" name="Picture 7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655AED38-64E1-8397-2F6D-C8FE4EB3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7769"/>
            <a:ext cx="7772400" cy="1013459"/>
          </a:xfrm>
          <a:prstGeom prst="rect">
            <a:avLst/>
          </a:prstGeom>
        </p:spPr>
      </p:pic>
      <p:pic>
        <p:nvPicPr>
          <p:cNvPr id="10" name="Picture 9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90D4329A-F05F-C989-6286-0BB39D6A7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32" y="4302443"/>
            <a:ext cx="7491655" cy="2364103"/>
          </a:xfrm>
          <a:prstGeom prst="rect">
            <a:avLst/>
          </a:prstGeom>
        </p:spPr>
      </p:pic>
      <p:pic>
        <p:nvPicPr>
          <p:cNvPr id="12" name="Picture 11" descr="A screen 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0C6ED7C0-D822-7480-C1F3-0C1C27630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67" y="2292349"/>
            <a:ext cx="3594854" cy="3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deployment</a:t>
            </a:r>
          </a:p>
        </p:txBody>
      </p:sp>
      <p:pic>
        <p:nvPicPr>
          <p:cNvPr id="8" name="Picture 7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655AED38-64E1-8397-2F6D-C8FE4EB3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330459"/>
            <a:ext cx="7772400" cy="1013459"/>
          </a:xfrm>
          <a:prstGeom prst="rect">
            <a:avLst/>
          </a:prstGeom>
        </p:spPr>
      </p:pic>
      <p:pic>
        <p:nvPicPr>
          <p:cNvPr id="4" name="Picture 3" descr="A computer screen with hexagons and white text&#10;&#10;Description automatically generated with low confidence">
            <a:extLst>
              <a:ext uri="{FF2B5EF4-FFF2-40B4-BE49-F238E27FC236}">
                <a16:creationId xmlns:a16="http://schemas.microsoft.com/office/drawing/2014/main" id="{0D8479C9-92E1-FEB4-02C2-AA32BD47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57" y="3309009"/>
            <a:ext cx="1836285" cy="1373627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C6302E7-B760-9C2B-FF88-D5C862960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338" y="4803627"/>
            <a:ext cx="6437630" cy="1689247"/>
          </a:xfrm>
          <a:prstGeom prst="rect">
            <a:avLst/>
          </a:prstGeom>
        </p:spPr>
      </p:pic>
      <p:pic>
        <p:nvPicPr>
          <p:cNvPr id="11" name="Picture 10" descr="A picture containing text, font, screenshot, symbol&#10;&#10;Description automatically generated">
            <a:extLst>
              <a:ext uri="{FF2B5EF4-FFF2-40B4-BE49-F238E27FC236}">
                <a16:creationId xmlns:a16="http://schemas.microsoft.com/office/drawing/2014/main" id="{BCEF60F6-7C7F-23F9-1B25-1315064F8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" y="1468810"/>
            <a:ext cx="1637909" cy="4216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72EA88-C359-775C-D9C3-529F99AAE9E5}"/>
              </a:ext>
            </a:extLst>
          </p:cNvPr>
          <p:cNvCxnSpPr/>
          <p:nvPr/>
        </p:nvCxnSpPr>
        <p:spPr>
          <a:xfrm>
            <a:off x="838200" y="1890450"/>
            <a:ext cx="199194" cy="395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293977-A44C-AE85-D843-5D5CFCA4E2B3}"/>
              </a:ext>
            </a:extLst>
          </p:cNvPr>
          <p:cNvCxnSpPr>
            <a:cxnSpLocks/>
          </p:cNvCxnSpPr>
          <p:nvPr/>
        </p:nvCxnSpPr>
        <p:spPr>
          <a:xfrm>
            <a:off x="7510310" y="3033450"/>
            <a:ext cx="262090" cy="551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5CF2FC-F55D-4FC6-A2E6-EC9F4AFECE11}"/>
              </a:ext>
            </a:extLst>
          </p:cNvPr>
          <p:cNvSpPr txBox="1"/>
          <p:nvPr/>
        </p:nvSpPr>
        <p:spPr>
          <a:xfrm>
            <a:off x="4653273" y="1567284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MR in the inventory is automatically merged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2759E-1AD7-95E1-4ECA-197D61404F01}"/>
              </a:ext>
            </a:extLst>
          </p:cNvPr>
          <p:cNvSpPr txBox="1"/>
          <p:nvPr/>
        </p:nvSpPr>
        <p:spPr>
          <a:xfrm>
            <a:off x="353094" y="3995822"/>
            <a:ext cx="345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Only for specific use-case!</a:t>
            </a:r>
            <a:br>
              <a:rPr lang="en-SE" dirty="0"/>
            </a:br>
            <a:r>
              <a:rPr lang="en-GB" dirty="0"/>
              <a:t>S</a:t>
            </a:r>
            <a:r>
              <a:rPr lang="en-SE" dirty="0"/>
              <a:t>ynoptic is a typical one.</a:t>
            </a:r>
            <a:br>
              <a:rPr lang="en-SE" dirty="0"/>
            </a:br>
            <a:r>
              <a:rPr lang="en-SE" dirty="0"/>
              <a:t>Beamline staff can update the app themselves.</a:t>
            </a:r>
          </a:p>
        </p:txBody>
      </p:sp>
    </p:spTree>
    <p:extLst>
      <p:ext uri="{BB962C8B-B14F-4D97-AF65-F5344CB8AC3E}">
        <p14:creationId xmlns:p14="http://schemas.microsoft.com/office/powerpoint/2010/main" val="17377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6FA758-5BBC-19BB-0ECA-06D0C6E6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Conclusion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5FC491-5598-1799-792E-596871F2E9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034" y="1166191"/>
            <a:ext cx="10465095" cy="4638041"/>
          </a:xfrm>
        </p:spPr>
        <p:txBody>
          <a:bodyPr/>
          <a:lstStyle/>
          <a:p>
            <a:r>
              <a:rPr lang="en-SE" dirty="0"/>
              <a:t>Centralized GitLab CI templates</a:t>
            </a:r>
          </a:p>
          <a:p>
            <a:pPr lvl="1"/>
            <a:r>
              <a:rPr lang="en-SE" dirty="0"/>
              <a:t>Keep the same pipeline for all projects</a:t>
            </a:r>
          </a:p>
          <a:p>
            <a:pPr lvl="1"/>
            <a:r>
              <a:rPr lang="en-SE" dirty="0"/>
              <a:t>C</a:t>
            </a:r>
            <a:r>
              <a:rPr lang="en-GB" dirty="0"/>
              <a:t>a</a:t>
            </a:r>
            <a:r>
              <a:rPr lang="en-SE" dirty="0"/>
              <a:t>n be used by anyone without specific knowledge</a:t>
            </a:r>
          </a:p>
          <a:p>
            <a:r>
              <a:rPr lang="en-GB" dirty="0"/>
              <a:t>s</a:t>
            </a:r>
            <a:r>
              <a:rPr lang="en-SE" dirty="0"/>
              <a:t>etuptools-scm to manage version</a:t>
            </a:r>
          </a:p>
          <a:p>
            <a:r>
              <a:rPr lang="en-SE" dirty="0"/>
              <a:t>Automatic conda recipe creation thanks to grayskull</a:t>
            </a:r>
          </a:p>
          <a:p>
            <a:r>
              <a:rPr lang="en-SE" dirty="0"/>
              <a:t>Testing with or without Tango database</a:t>
            </a:r>
          </a:p>
          <a:p>
            <a:r>
              <a:rPr lang="en-SE" dirty="0"/>
              <a:t>Automatic inventory update</a:t>
            </a:r>
          </a:p>
          <a:p>
            <a:r>
              <a:rPr lang="en-SE" dirty="0"/>
              <a:t>Deployment</a:t>
            </a:r>
          </a:p>
          <a:p>
            <a:endParaRPr lang="en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863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9C823-C8DE-B1FB-A99A-BB3FA7F1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Python GitLab CI template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752768-032B-772B-1B49-54BAB969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9" name="Picture 18" descr="A picture containing text, font, white&#10;&#10;Description automatically generated">
            <a:extLst>
              <a:ext uri="{FF2B5EF4-FFF2-40B4-BE49-F238E27FC236}">
                <a16:creationId xmlns:a16="http://schemas.microsoft.com/office/drawing/2014/main" id="{7B2F02DB-36A6-3ECE-E273-A60F1E1D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1170"/>
            <a:ext cx="3898900" cy="736600"/>
          </a:xfrm>
          <a:prstGeom prst="rect">
            <a:avLst/>
          </a:prstGeom>
        </p:spPr>
      </p:pic>
      <p:pic>
        <p:nvPicPr>
          <p:cNvPr id="21" name="Picture 20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B8B64FAA-A8EE-67FE-4817-49A0474D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4" y="2480310"/>
            <a:ext cx="7782339" cy="1402223"/>
          </a:xfrm>
          <a:prstGeom prst="rect">
            <a:avLst/>
          </a:prstGeom>
        </p:spPr>
      </p:pic>
      <p:pic>
        <p:nvPicPr>
          <p:cNvPr id="23" name="Picture 2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CEAAAD5-2D84-860C-0B91-8F17FF579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64" y="4436319"/>
            <a:ext cx="9807557" cy="14022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969A9C-BDDE-0870-2CCD-CC942E737DAB}"/>
              </a:ext>
            </a:extLst>
          </p:cNvPr>
          <p:cNvSpPr txBox="1"/>
          <p:nvPr/>
        </p:nvSpPr>
        <p:spPr>
          <a:xfrm>
            <a:off x="765313" y="2158124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branch (dev package: </a:t>
            </a:r>
            <a:r>
              <a:rPr lang="en-GB" dirty="0"/>
              <a:t>1.0.1.dev3+g9c9a3d7)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4A22D9-7CA8-AC33-0D68-25583538B428}"/>
              </a:ext>
            </a:extLst>
          </p:cNvPr>
          <p:cNvSpPr txBox="1"/>
          <p:nvPr/>
        </p:nvSpPr>
        <p:spPr>
          <a:xfrm>
            <a:off x="765312" y="404705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tag (prod package: </a:t>
            </a:r>
            <a:r>
              <a:rPr lang="en-GB" dirty="0"/>
              <a:t>1.1.0)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2561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</a:t>
            </a:r>
            <a:r>
              <a:rPr lang="en-SE" dirty="0"/>
              <a:t>re-commit</a:t>
            </a:r>
          </a:p>
        </p:txBody>
      </p:sp>
      <p:pic>
        <p:nvPicPr>
          <p:cNvPr id="10" name="Picture 9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09938C1C-9440-DD8C-9C65-EFD47D9F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1760"/>
            <a:ext cx="2476500" cy="685800"/>
          </a:xfrm>
          <a:prstGeom prst="rect">
            <a:avLst/>
          </a:prstGeom>
        </p:spPr>
      </p:pic>
      <p:pic>
        <p:nvPicPr>
          <p:cNvPr id="12" name="Picture 11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68A504F8-A75F-9688-BB8D-24085152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77" y="1720733"/>
            <a:ext cx="5292370" cy="4880122"/>
          </a:xfrm>
          <a:prstGeom prst="rect">
            <a:avLst/>
          </a:prstGeom>
        </p:spPr>
      </p:pic>
      <p:pic>
        <p:nvPicPr>
          <p:cNvPr id="25" name="Picture 24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ABD7D951-C01E-3960-62D1-7FEE2200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242" y="3103233"/>
            <a:ext cx="3988142" cy="3497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3A12E4-CFC9-743E-4081-6AD23C956D0F}"/>
              </a:ext>
            </a:extLst>
          </p:cNvPr>
          <p:cNvSpPr txBox="1"/>
          <p:nvPr/>
        </p:nvSpPr>
        <p:spPr>
          <a:xfrm>
            <a:off x="3577387" y="987426"/>
            <a:ext cx="6914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https://pre-commit.com</a:t>
            </a:r>
            <a:br>
              <a:rPr lang="en-GB" dirty="0"/>
            </a:br>
            <a:r>
              <a:rPr lang="en-GB" sz="1600" dirty="0"/>
              <a:t>A framework for managing and maintaining multi-languages pre-commit hooks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020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pypi</a:t>
            </a:r>
            <a:r>
              <a:rPr lang="sv-SE" dirty="0"/>
              <a:t> </a:t>
            </a:r>
            <a:r>
              <a:rPr lang="sv-SE" dirty="0" err="1"/>
              <a:t>build</a:t>
            </a:r>
            <a:endParaRPr lang="en-SE" dirty="0"/>
          </a:p>
        </p:txBody>
      </p:sp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93A48DAE-0262-F057-9792-54CE40BA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3238500" cy="609600"/>
          </a:xfrm>
          <a:prstGeom prst="rect">
            <a:avLst/>
          </a:prstGeom>
        </p:spPr>
      </p:pic>
      <p:pic>
        <p:nvPicPr>
          <p:cNvPr id="5" name="Picture 4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0520577D-F8EB-BC83-E2ED-EC9798C89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32" y="2584563"/>
            <a:ext cx="4597400" cy="266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1408C-0583-6107-FFC5-C225DE5B3B96}"/>
              </a:ext>
            </a:extLst>
          </p:cNvPr>
          <p:cNvSpPr txBox="1"/>
          <p:nvPr/>
        </p:nvSpPr>
        <p:spPr>
          <a:xfrm>
            <a:off x="1572718" y="1713353"/>
            <a:ext cx="281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python -m build</a:t>
            </a:r>
            <a:endParaRPr lang="en-SE" sz="2800" dirty="0"/>
          </a:p>
        </p:txBody>
      </p:sp>
      <p:pic>
        <p:nvPicPr>
          <p:cNvPr id="9" name="Picture 8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4FFE8C6C-85FF-C14F-1B49-66743384D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833" y="4282252"/>
            <a:ext cx="4452714" cy="2016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DBB8B-72C8-B002-9C8E-EEFEBC0877A2}"/>
              </a:ext>
            </a:extLst>
          </p:cNvPr>
          <p:cNvSpPr txBox="1"/>
          <p:nvPr/>
        </p:nvSpPr>
        <p:spPr>
          <a:xfrm>
            <a:off x="5746833" y="3912920"/>
            <a:ext cx="21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SE" dirty="0"/>
              <a:t>etuptools-scm 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6DBC-4D95-9FCD-52DC-1304A29D7AA4}"/>
              </a:ext>
            </a:extLst>
          </p:cNvPr>
          <p:cNvSpPr txBox="1"/>
          <p:nvPr/>
        </p:nvSpPr>
        <p:spPr>
          <a:xfrm>
            <a:off x="6235434" y="2758758"/>
            <a:ext cx="347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 </a:t>
            </a:r>
            <a:r>
              <a:rPr lang="sv-SE" dirty="0" err="1"/>
              <a:t>branch</a:t>
            </a:r>
            <a:r>
              <a:rPr lang="en-SE" dirty="0"/>
              <a:t>: </a:t>
            </a:r>
            <a:r>
              <a:rPr lang="en-GB" dirty="0"/>
              <a:t>1.0.1.dev3+g9c9a3d7</a:t>
            </a:r>
          </a:p>
          <a:p>
            <a:r>
              <a:rPr lang="en-GB" dirty="0"/>
              <a:t>On tag: 1.1.0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56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auto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 1/2</a:t>
            </a:r>
            <a:endParaRPr lang="en-SE" dirty="0"/>
          </a:p>
        </p:txBody>
      </p:sp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382B0749-7CD3-986B-521E-B2DACE0E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3213100" cy="59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DA893-4210-81E0-CECD-34FDAE9C4B81}"/>
              </a:ext>
            </a:extLst>
          </p:cNvPr>
          <p:cNvSpPr txBox="1"/>
          <p:nvPr/>
        </p:nvSpPr>
        <p:spPr>
          <a:xfrm>
            <a:off x="972273" y="2071868"/>
            <a:ext cx="490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Initially created a cookiecutter template to generate a conda recipe:</a:t>
            </a:r>
          </a:p>
        </p:txBody>
      </p:sp>
      <p:pic>
        <p:nvPicPr>
          <p:cNvPr id="10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2D2F0F0B-63B6-DCA9-A713-E6A12C049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40" y="1440554"/>
            <a:ext cx="2988277" cy="4290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52F925-130B-775B-0061-8E4B359E0074}"/>
              </a:ext>
            </a:extLst>
          </p:cNvPr>
          <p:cNvSpPr txBox="1"/>
          <p:nvPr/>
        </p:nvSpPr>
        <p:spPr>
          <a:xfrm>
            <a:off x="972273" y="3205741"/>
            <a:ext cx="4664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Required to add a recipe to every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One more file to maintain (switching to setuptools-scm had impact on the recipe)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/>
              <a:t>Slow adoption</a:t>
            </a:r>
          </a:p>
          <a:p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1A52D-A842-3993-3C4C-5B05AD204822}"/>
              </a:ext>
            </a:extLst>
          </p:cNvPr>
          <p:cNvSpPr txBox="1"/>
          <p:nvPr/>
        </p:nvSpPr>
        <p:spPr>
          <a:xfrm>
            <a:off x="1487346" y="5039577"/>
            <a:ext cx="363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Solution? </a:t>
            </a:r>
            <a:r>
              <a:rPr lang="en-GB" sz="2400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Grayskull</a:t>
            </a:r>
            <a:r>
              <a:rPr lang="en-GB" sz="2400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 </a:t>
            </a:r>
            <a:r>
              <a:rPr lang="en-SE" sz="2400" dirty="0"/>
              <a:t>💀</a:t>
            </a:r>
            <a:br>
              <a:rPr lang="en-SE" sz="2400" dirty="0">
                <a:solidFill>
                  <a:srgbClr val="1F2328"/>
                </a:solidFill>
                <a:latin typeface="-apple-system"/>
              </a:rPr>
            </a:br>
            <a:r>
              <a:rPr lang="en-GB" sz="2400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Recipe generator for </a:t>
            </a:r>
            <a:r>
              <a:rPr lang="en-GB" sz="2400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Conda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37952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auto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package</a:t>
            </a:r>
            <a:r>
              <a:rPr lang="sv-SE" dirty="0"/>
              <a:t> 2/2</a:t>
            </a:r>
            <a:endParaRPr lang="en-SE" dirty="0"/>
          </a:p>
        </p:txBody>
      </p:sp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382B0749-7CD3-986B-521E-B2DACE0E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3213100" cy="596900"/>
          </a:xfrm>
          <a:prstGeom prst="rect">
            <a:avLst/>
          </a:prstGeom>
        </p:spPr>
      </p:pic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DAC5B9D-B2D8-2913-A7E2-CAECEE2EC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" y="4047490"/>
            <a:ext cx="10245565" cy="20808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4F64F04-C375-87C6-554E-2D8EB2E2A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370" y="1177290"/>
            <a:ext cx="3577590" cy="38757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2F2E485-53AF-0FBA-14A5-8EDF0364EA1F}"/>
              </a:ext>
            </a:extLst>
          </p:cNvPr>
          <p:cNvGrpSpPr/>
          <p:nvPr/>
        </p:nvGrpSpPr>
        <p:grpSpPr>
          <a:xfrm>
            <a:off x="2327766" y="1609726"/>
            <a:ext cx="4157734" cy="2550794"/>
            <a:chOff x="2327766" y="1609726"/>
            <a:chExt cx="4157734" cy="2550794"/>
          </a:xfrm>
        </p:grpSpPr>
        <p:pic>
          <p:nvPicPr>
            <p:cNvPr id="16" name="Picture 15" descr="A screenshot of a computer program&#10;&#10;Description automatically generated with low confidence">
              <a:extLst>
                <a:ext uri="{FF2B5EF4-FFF2-40B4-BE49-F238E27FC236}">
                  <a16:creationId xmlns:a16="http://schemas.microsoft.com/office/drawing/2014/main" id="{05C74D1A-6555-C9BF-057F-108732E68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7766" y="1609726"/>
              <a:ext cx="4157734" cy="255079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2C35C7-44C7-CB95-1986-E101627D8FF8}"/>
                </a:ext>
              </a:extLst>
            </p:cNvPr>
            <p:cNvSpPr/>
            <p:nvPr/>
          </p:nvSpPr>
          <p:spPr>
            <a:xfrm>
              <a:off x="2503357" y="3252866"/>
              <a:ext cx="1843791" cy="38974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8204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Test </a:t>
            </a:r>
            <a:r>
              <a:rPr lang="sv-SE" dirty="0" err="1"/>
              <a:t>python</a:t>
            </a:r>
            <a:endParaRPr lang="en-SE" dirty="0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C5F562-CEFE-64A5-309B-1EDAF3724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2413000" cy="1752600"/>
          </a:xfrm>
          <a:prstGeom prst="rect">
            <a:avLst/>
          </a:prstGeom>
        </p:spPr>
      </p:pic>
      <p:pic>
        <p:nvPicPr>
          <p:cNvPr id="7" name="Picture 6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F38FE2A8-8C39-A53E-693B-DC84B98E0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575" y="1673153"/>
            <a:ext cx="4019550" cy="1397633"/>
          </a:xfrm>
          <a:prstGeom prst="rect">
            <a:avLst/>
          </a:prstGeom>
        </p:spPr>
      </p:pic>
      <p:pic>
        <p:nvPicPr>
          <p:cNvPr id="11" name="Picture 10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9ABA7D6-2CF1-F84A-142C-047D207DA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25" y="2966130"/>
            <a:ext cx="8900719" cy="1397633"/>
          </a:xfrm>
          <a:prstGeom prst="rect">
            <a:avLst/>
          </a:prstGeom>
        </p:spPr>
      </p:pic>
      <p:pic>
        <p:nvPicPr>
          <p:cNvPr id="15" name="Picture 14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C08C5BDE-B03A-D0A1-6E7B-1ECCF3C32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960" y="4038517"/>
            <a:ext cx="4832350" cy="26144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E09E5D-9934-A779-6051-F767265BA0AD}"/>
              </a:ext>
            </a:extLst>
          </p:cNvPr>
          <p:cNvSpPr txBox="1"/>
          <p:nvPr/>
        </p:nvSpPr>
        <p:spPr>
          <a:xfrm>
            <a:off x="6096000" y="870589"/>
            <a:ext cx="383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Docker image with pytango and sardana already installed (wi</a:t>
            </a:r>
            <a:r>
              <a:rPr lang="en-GB" dirty="0" err="1"/>
              <a:t>th</a:t>
            </a:r>
            <a:r>
              <a:rPr lang="en-SE" dirty="0"/>
              <a:t> conda)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D314A3-8AA5-3111-6420-25709E0E1648}"/>
              </a:ext>
            </a:extLst>
          </p:cNvPr>
          <p:cNvCxnSpPr/>
          <p:nvPr/>
        </p:nvCxnSpPr>
        <p:spPr>
          <a:xfrm flipV="1">
            <a:off x="6781165" y="1493581"/>
            <a:ext cx="822960" cy="601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Test </a:t>
            </a:r>
            <a:r>
              <a:rPr lang="sv-SE" dirty="0" err="1"/>
              <a:t>python</a:t>
            </a:r>
            <a:endParaRPr lang="en-SE" dirty="0"/>
          </a:p>
        </p:txBody>
      </p:sp>
      <p:pic>
        <p:nvPicPr>
          <p:cNvPr id="4" name="Picture 3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4D7B1A00-DFA4-4709-9976-B87C5641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4630"/>
            <a:ext cx="4933950" cy="2643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E91D7-DA58-5539-1BF3-47FD04B16BC1}"/>
              </a:ext>
            </a:extLst>
          </p:cNvPr>
          <p:cNvSpPr txBox="1"/>
          <p:nvPr/>
        </p:nvSpPr>
        <p:spPr>
          <a:xfrm>
            <a:off x="7200900" y="2483429"/>
            <a:ext cx="28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No Tango database needed</a:t>
            </a:r>
            <a:br>
              <a:rPr lang="en-SE" dirty="0"/>
            </a:br>
            <a:r>
              <a:rPr lang="en-SE" dirty="0"/>
              <a:t>Requires pytest-forked</a:t>
            </a:r>
          </a:p>
        </p:txBody>
      </p:sp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FDFD643-EADB-9470-DE7F-292AB2A2B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84019"/>
            <a:ext cx="5710808" cy="19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7419484d-ac4d-40b7-8534-13e6aa55e888" xsi:nil="true"/>
    <cd65268a9a234f59a332f212f71aa1fd xmlns="7419484d-ac4d-40b7-8534-13e6aa55e888">
      <Terms xmlns="http://schemas.microsoft.com/office/infopath/2007/PartnerControls"/>
    </cd65268a9a234f59a332f212f71aa1fd>
    <Publishable xmlns="7419484d-ac4d-40b7-8534-13e6aa55e888">true</Publishable>
    <TaxCatchAll xmlns="7419484d-ac4d-40b7-8534-13e6aa55e888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083F5DDAFB74574C926A61E89E11744500778D35581C2CD64B92C78E6B5E60A8DC" ma:contentTypeVersion="2" ma:contentTypeDescription="Create PowerPoint in library" ma:contentTypeScope="" ma:versionID="a731f14cf235bcf1c75255d24b088803">
  <xsd:schema xmlns:xsd="http://www.w3.org/2001/XMLSchema" xmlns:xs="http://www.w3.org/2001/XMLSchema" xmlns:p="http://schemas.microsoft.com/office/2006/metadata/properties" xmlns:ns2="7419484d-ac4d-40b7-8534-13e6aa55e888" targetNamespace="http://schemas.microsoft.com/office/2006/metadata/properties" ma:root="true" ma:fieldsID="345204c99ae946ada144407239fc8630" ns2:_="">
    <xsd:import namespace="7419484d-ac4d-40b7-8534-13e6aa55e888"/>
    <xsd:element name="properties">
      <xsd:complexType>
        <xsd:sequence>
          <xsd:element name="documentManagement">
            <xsd:complexType>
              <xsd:all>
                <xsd:element ref="ns2:MAXIV_Desc" minOccurs="0"/>
                <xsd:element ref="ns2:Publishable" minOccurs="0"/>
                <xsd:element ref="ns2:cd65268a9a234f59a332f212f71aa1f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9484d-ac4d-40b7-8534-13e6aa55e888" elementFormDefault="qualified">
    <xsd:import namespace="http://schemas.microsoft.com/office/2006/documentManagement/types"/>
    <xsd:import namespace="http://schemas.microsoft.com/office/infopath/2007/PartnerControls"/>
    <xsd:element name="MAXIV_Desc" ma:index="8" nillable="true" ma:displayName="Description" ma:internalName="MAXIV_Desc">
      <xsd:simpleType>
        <xsd:restriction base="dms:Note">
          <xsd:maxLength value="255"/>
        </xsd:restriction>
      </xsd:simpleType>
    </xsd:element>
    <xsd:element name="Publishable" ma:index="9" nillable="true" ma:displayName="Publishable" ma:default="0" ma:internalName="Publishable">
      <xsd:simpleType>
        <xsd:restriction base="dms:Boolean"/>
      </xsd:simpleType>
    </xsd:element>
    <xsd:element name="cd65268a9a234f59a332f212f71aa1fd" ma:index="10" nillable="true" ma:taxonomy="true" ma:internalName="cd65268a9a234f59a332f212f71aa1fd" ma:taxonomyFieldName="Tags" ma:displayName="Tags" ma:fieldId="{cd65268a-9a23-4f59-a332-f212f71aa1fd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4f3b41a-379a-4c6b-82b8-55e5dd11cc68}" ma:internalName="TaxCatchAll" ma:showField="CatchAllData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4f3b41a-379a-4c6b-82b8-55e5dd11cc68}" ma:internalName="TaxCatchAllLabel" ma:readOnly="true" ma:showField="CatchAllDataLabel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7419484d-ac4d-40b7-8534-13e6aa55e888"/>
  </ds:schemaRefs>
</ds:datastoreItem>
</file>

<file path=customXml/itemProps3.xml><?xml version="1.0" encoding="utf-8"?>
<ds:datastoreItem xmlns:ds="http://schemas.openxmlformats.org/officeDocument/2006/customXml" ds:itemID="{5BD9656F-4EA1-4F28-9FD2-E13BBB3CCD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122DF83-DCA2-473E-8D27-8A8E517E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9484d-ac4d-40b7-8534-13e6aa55e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3274</TotalTime>
  <Words>460</Words>
  <Application>Microsoft Macintosh PowerPoint</Application>
  <PresentationFormat>Widescreen</PresentationFormat>
  <Paragraphs>81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-apple-system</vt:lpstr>
      <vt:lpstr>Arial</vt:lpstr>
      <vt:lpstr>Calibri</vt:lpstr>
      <vt:lpstr>Lato</vt:lpstr>
      <vt:lpstr>Maven Pro Medium</vt:lpstr>
      <vt:lpstr>Open Sans Light</vt:lpstr>
      <vt:lpstr>MAX IV</vt:lpstr>
      <vt:lpstr>CI/CD at MAX IV   </vt:lpstr>
      <vt:lpstr>Outline</vt:lpstr>
      <vt:lpstr>Python GitLab CI template</vt:lpstr>
      <vt:lpstr>pre-commit</vt:lpstr>
      <vt:lpstr>pypi build</vt:lpstr>
      <vt:lpstr>auto build conda package 1/2</vt:lpstr>
      <vt:lpstr>auto build conda package 2/2</vt:lpstr>
      <vt:lpstr>Test python</vt:lpstr>
      <vt:lpstr>Test python</vt:lpstr>
      <vt:lpstr>Integration test</vt:lpstr>
      <vt:lpstr>Integration test</vt:lpstr>
      <vt:lpstr>Integration test</vt:lpstr>
      <vt:lpstr>Publish</vt:lpstr>
      <vt:lpstr>Publish</vt:lpstr>
      <vt:lpstr>Update inventory</vt:lpstr>
      <vt:lpstr>Update inventory</vt:lpstr>
      <vt:lpstr>Continuous Integration</vt:lpstr>
      <vt:lpstr>Continuous Integration</vt:lpstr>
      <vt:lpstr>Monday deployment</vt:lpstr>
      <vt:lpstr>Continuous deployment</vt:lpstr>
      <vt:lpstr>Continuous deployment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Benjamin Bertrand</dc:creator>
  <cp:keywords/>
  <dc:description/>
  <cp:lastModifiedBy>Benjamin Bertrand</cp:lastModifiedBy>
  <cp:revision>7</cp:revision>
  <dcterms:created xsi:type="dcterms:W3CDTF">2023-06-13T08:17:36Z</dcterms:created>
  <dcterms:modified xsi:type="dcterms:W3CDTF">2023-06-16T09:39:00Z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0x010100083F5DDAFB74574C926A61E89E11744500778D35581C2CD64B92C78E6B5E60A8DC</vt:lpwstr>
  </property>
  <property fmtid="{D5CDD505-2E9C-101B-9397-08002B2CF9AE}" pid="3" name="Tags">
    <vt:lpwstr/>
  </property>
</Properties>
</file>