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Roboto Mon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0D31FD-8EF9-4AF3-A7FD-31DBCF6B4D4C}">
  <a:tblStyle styleId="{930D31FD-8EF9-4AF3-A7FD-31DBCF6B4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RobotoMono-bold.fntdata"/><Relationship Id="rId12" Type="http://schemas.openxmlformats.org/officeDocument/2006/relationships/slide" Target="slides/slide6.xml"/><Relationship Id="rId34" Type="http://schemas.openxmlformats.org/officeDocument/2006/relationships/font" Target="fonts/RobotoMono-regular.fntdata"/><Relationship Id="rId15" Type="http://schemas.openxmlformats.org/officeDocument/2006/relationships/slide" Target="slides/slide9.xml"/><Relationship Id="rId37" Type="http://schemas.openxmlformats.org/officeDocument/2006/relationships/font" Target="fonts/RobotoMon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Mon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44ab4f7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44ab4f7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44ab4f71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e44ab4f71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44ab4f71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44ab4f71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44ab4f71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e44ab4f71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44ab4f71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44ab4f71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44ab4f71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44ab4f71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44ab4f71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44ab4f71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44ab4f71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e44ab4f71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44ab4f71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44ab4f71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44ab4f71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e44ab4f71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7c6d1aa56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7c6d1aa56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44ab4f71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e44ab4f71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44ab4f71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e44ab4f71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7c6d1aa56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37c6d1aa56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7c6d1aa56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37c6d1aa56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44ab4f7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44ab4f7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44ab4f7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44ab4f7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858d96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a858d96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c6d1aa56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7c6d1aa56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44ab4f71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44ab4f71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44ab4f71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44ab4f71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7c6d1aa56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7c6d1aa56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FF99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30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2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34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2934575" y="630225"/>
            <a:ext cx="5768700" cy="15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Taranta status report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953074" y="3238450"/>
            <a:ext cx="57687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1886"/>
              <a:buFont typeface="Arial"/>
              <a:buNone/>
            </a:pPr>
            <a:r>
              <a:rPr lang="it" sz="2120"/>
              <a:t>Matteo Canzari (INAF - OAAb - SKAO)</a:t>
            </a:r>
            <a:endParaRPr sz="21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/>
              <a:t>37th Tango Community meeting at SKAO (Jodrell Bank - England)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/>
              <a:t>27–9 Jun 2023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184025" y="2172225"/>
            <a:ext cx="2371727" cy="68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307" y="3217675"/>
            <a:ext cx="1323417" cy="46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25" y="3217675"/>
            <a:ext cx="1319130" cy="46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686" y="4044548"/>
            <a:ext cx="1555226" cy="46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Improvements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b="0" l="37865" r="0" t="0"/>
          <a:stretch/>
        </p:blipFill>
        <p:spPr>
          <a:xfrm>
            <a:off x="422276" y="721700"/>
            <a:ext cx="4661002" cy="421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b="0" l="44171" r="0" t="0"/>
          <a:stretch/>
        </p:blipFill>
        <p:spPr>
          <a:xfrm>
            <a:off x="5083275" y="964950"/>
            <a:ext cx="3908326" cy="39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543900" y="2691050"/>
            <a:ext cx="11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Taranta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5235125" y="2572550"/>
            <a:ext cx="11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TangoGQL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Tabular widget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98250" y="901100"/>
            <a:ext cx="87375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 "Table Widget" that allows presentation of information on a bidirectional grid, N rows x M columns. Each row presents an instance of devices and each column represents a property of that device, Examples of tables are: list of receptors, list of subarrays, list of alarms. Example of columns are names, addresses, LEDs, states, attribute values.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50" y="2627425"/>
            <a:ext cx="6547125" cy="22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Update vulnerable packages Step 1</a:t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98250" y="901100"/>
            <a:ext cx="8737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Main 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libraries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updated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React: 16 -&gt; 17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@types/node: 12.0.2 -&gt; 18.14.0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node: 14-alpine -&gt; 18-alpine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725" y="2889125"/>
            <a:ext cx="8839203" cy="809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>
            <a:off x="512325" y="2480950"/>
            <a:ext cx="1194300" cy="4920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</a:rPr>
              <a:t>2</a:t>
            </a:r>
            <a:r>
              <a:rPr b="1" lang="it" sz="1800">
                <a:solidFill>
                  <a:schemeClr val="lt1"/>
                </a:solidFill>
              </a:rPr>
              <a:t>.2.0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25" y="4044911"/>
            <a:ext cx="70104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>
            <a:off x="548625" y="3699025"/>
            <a:ext cx="1194300" cy="4920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</a:rPr>
              <a:t>2.3.0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9675" y="931100"/>
            <a:ext cx="2747251" cy="4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/>
              <a:t>Performance issue</a:t>
            </a:r>
            <a:endParaRPr sz="2300"/>
          </a:p>
        </p:txBody>
      </p:sp>
      <p:sp>
        <p:nvSpPr>
          <p:cNvPr id="185" name="Google Shape;185;p25"/>
          <p:cNvSpPr txBox="1"/>
          <p:nvPr/>
        </p:nvSpPr>
        <p:spPr>
          <a:xfrm>
            <a:off x="98250" y="901100"/>
            <a:ext cx="87375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 big chunk of work resolved a problem that leads to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memory leaks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that can be experienced with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dashboards containing a dozen of widgets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that are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updated frequently for a couple of minutes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5105" l="0" r="0" t="0"/>
          <a:stretch/>
        </p:blipFill>
        <p:spPr>
          <a:xfrm>
            <a:off x="2810548" y="1948150"/>
            <a:ext cx="3248000" cy="2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Refactor device and dashboard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71450"/>
            <a:ext cx="8087663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Refactor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71450"/>
            <a:ext cx="8839202" cy="410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Refactor key points</a:t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98250" y="901100"/>
            <a:ext cx="8737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Performance improvement (Unnecessary dashboard renders are avoided)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Long-running dashboards freeze bug fixed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Standardization of data access on taranta (making it faster and easier to implement new components)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Improved WebSocket management and communication recovery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Backward compatibility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Tests improvement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Current version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29"/>
          <p:cNvGraphicFramePr/>
          <p:nvPr/>
        </p:nvGraphicFramePr>
        <p:xfrm>
          <a:off x="1743075" y="97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{930D31FD-8EF9-4AF3-A7FD-31DBCF6B4D4C}</a:tableStyleId>
              </a:tblPr>
              <a:tblGrid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Current stable version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FF99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to be released (by September)</a:t>
                      </a:r>
                      <a:endParaRPr sz="1100">
                        <a:solidFill>
                          <a:srgbClr val="FF9900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2.3.0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rgbClr val="FF99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2.4.x</a:t>
                      </a:r>
                      <a:endParaRPr b="1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vulnerability update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device part refactored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all widgets updated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FF99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dashboard part refactored </a:t>
                      </a:r>
                      <a:endParaRPr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0775" y="3892500"/>
            <a:ext cx="4305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22" y="2907225"/>
            <a:ext cx="5525526" cy="9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Rocky road to ?</a:t>
            </a: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825" y="667775"/>
            <a:ext cx="4982275" cy="43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846137">
            <a:off x="1680977" y="1856811"/>
            <a:ext cx="2447920" cy="92805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 rot="728646">
            <a:off x="1928993" y="1675926"/>
            <a:ext cx="1216422" cy="538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In the near future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98250" y="901100"/>
            <a:ext cx="87375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Usability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improvements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 received feedbacks from SKA and MaxIV users (24 pages)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Most of them will be solved with the new release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Other improvements will be prioritized and developed from September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Multiple Tango Database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Access multiple Tango database from widgets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One default Tango database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Strongly requested both from MaxIV and SKAO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What is Taranta? </a:t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98250" y="901100"/>
            <a:ext cx="8737500" cy="23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Taranta is a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web application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that allows a user to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explore Tango devices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and to create a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graphical user interface 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interact with them; the user interface may include a variety of charts, numerical indicator, dials, commands that can be used to monitor and to control devices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40319" l="0" r="0" t="0"/>
          <a:stretch/>
        </p:blipFill>
        <p:spPr>
          <a:xfrm>
            <a:off x="207338" y="2708475"/>
            <a:ext cx="8608425" cy="24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In the near future</a:t>
            </a:r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98250" y="901100"/>
            <a:ext cx="8737500" cy="5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Web Synoptic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SVG synoptic widget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Mouse interaction (Zoom/Pan, layers)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TangoGQL improvement using Ariadne (a prototype already exists)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Schema mostly complete (partially tested with Taranta)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Test suite adapted from TangoGQL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Missing some Taranta specific stuff, like auth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Uses data loaders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Taranta as framework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Use Taranta as framework to develop 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independent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web user interface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The future is not so far :) </a:t>
            </a:r>
            <a:endParaRPr/>
          </a:p>
        </p:txBody>
      </p:sp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71450"/>
            <a:ext cx="8839199" cy="111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0475" y="1782800"/>
            <a:ext cx="2448075" cy="32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401" y="1782788"/>
            <a:ext cx="2109951" cy="345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Community: how to contribute</a:t>
            </a:r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98250" y="901100"/>
            <a:ext cx="8737500" cy="5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Join the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#taranta-webjive slack channel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in the Tango Slack Domain (http://tango-controls.slack.com/)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Attend the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Taranta Weekly meeting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every Friday from 9:00 AM to 10:00 AM UTC on Google Meet (in the slack channel you will receive the details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feedbacks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new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desiderata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or report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bugs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in our GitLab Repository, in the Issue Section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Contribute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to code and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raise your merge request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https://taranta.readthedocs.io/en/develop/install_howto_contribute.html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365250" y="1792450"/>
            <a:ext cx="8715000" cy="22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Thank you for your attention!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77"/>
              <a:t>Matteo Canzari - </a:t>
            </a:r>
            <a:r>
              <a:rPr i="1" lang="it" sz="2977"/>
              <a:t>matteo.canzari@inaf.it</a:t>
            </a:r>
            <a:endParaRPr i="1" sz="297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2997350" y="210475"/>
            <a:ext cx="3149301" cy="90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Taranta history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12990" r="2657" t="0"/>
          <a:stretch/>
        </p:blipFill>
        <p:spPr>
          <a:xfrm>
            <a:off x="198425" y="1174488"/>
            <a:ext cx="8699151" cy="279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Taranta architecture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11964" l="0" r="0" t="0"/>
          <a:stretch/>
        </p:blipFill>
        <p:spPr>
          <a:xfrm>
            <a:off x="1697675" y="889100"/>
            <a:ext cx="7501599" cy="37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 b="0" l="0" r="35517" t="0"/>
          <a:stretch/>
        </p:blipFill>
        <p:spPr>
          <a:xfrm>
            <a:off x="45175" y="806150"/>
            <a:ext cx="3815776" cy="42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Taranta SKAO use cases 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98250" y="901100"/>
            <a:ext cx="8737500" cy="4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Taranta is a tool used by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engineers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integrators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commissioners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for monitoring, controlling and debugging Tango devices for the telescope.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Key selling points: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quick development of UIs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easy to modify existing UIs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need for UI-related skills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need to use other tools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7979" y="51188"/>
            <a:ext cx="1512946" cy="5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2050" y="1771600"/>
            <a:ext cx="2818401" cy="299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9025" y="1421536"/>
            <a:ext cx="1846000" cy="3290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7396375" y="2051850"/>
            <a:ext cx="707100" cy="2592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Taranta MAX IV use cases 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2876" y="51188"/>
            <a:ext cx="1508049" cy="5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6925" y="716475"/>
            <a:ext cx="4457601" cy="43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93925" y="716475"/>
            <a:ext cx="39630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Taranta is widely used in MAX IV from accelerator operators to the beamlines. User by </a:t>
            </a:r>
            <a:r>
              <a:rPr b="1"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engineers</a:t>
            </a:r>
            <a:r>
              <a:rPr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beamline staffs</a:t>
            </a:r>
            <a:r>
              <a:rPr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experiment users</a:t>
            </a:r>
            <a:r>
              <a:rPr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Monitoring usage</a:t>
            </a:r>
            <a:r>
              <a:rPr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 insertion devices, radio frequency, cooling system, vaccum system, different beamline status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Interaction with devices</a:t>
            </a:r>
            <a:r>
              <a:rPr lang="it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 overview of all equipements, configure/control motors, detectors, experiment control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925" y="3669550"/>
            <a:ext cx="3501899" cy="21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2nd Taranta F2F meeting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98250" y="901100"/>
            <a:ext cx="8737500" cy="28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Hosted by MaxIV, 29–30 May 2023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20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participants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coming from </a:t>
            </a: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9 institutions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or private companies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b="1"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11 contributions</a:t>
            </a:r>
            <a:r>
              <a:rPr lang="i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and a half-day dedicated to open discussion and brainstorming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575" y="2199025"/>
            <a:ext cx="4903224" cy="36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1825" y="2199025"/>
            <a:ext cx="5347400" cy="40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Rocky road to Jodrell Bank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50" y="695425"/>
            <a:ext cx="4982275" cy="43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07433">
            <a:off x="999138" y="2142596"/>
            <a:ext cx="1440425" cy="464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3639800" y="2232175"/>
            <a:ext cx="16806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2198475" y="2785000"/>
            <a:ext cx="1194300" cy="4920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</a:rPr>
              <a:t>1.3.2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2198475" y="4412325"/>
            <a:ext cx="1194300" cy="4920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</a:rPr>
              <a:t>2.3.0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2740250" y="3332325"/>
            <a:ext cx="182400" cy="981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5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9333" y="981225"/>
            <a:ext cx="4148895" cy="226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1100" y="3293791"/>
            <a:ext cx="4303458" cy="58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30400" y="1270250"/>
            <a:ext cx="1493100" cy="36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4862675" y="4540900"/>
            <a:ext cx="41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https://taranta.readthedocs.io/en/latest/history.html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From 1st </a:t>
            </a:r>
            <a:r>
              <a:rPr lang="it" sz="3200"/>
              <a:t>Taranta F2F meeting outcomes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11660" l="0" r="0" t="7077"/>
          <a:stretch/>
        </p:blipFill>
        <p:spPr>
          <a:xfrm>
            <a:off x="7200926" y="51188"/>
            <a:ext cx="1845998" cy="5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135550" y="881350"/>
            <a:ext cx="88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b="0" l="11587" r="5760" t="0"/>
          <a:stretch/>
        </p:blipFill>
        <p:spPr>
          <a:xfrm>
            <a:off x="978887" y="739500"/>
            <a:ext cx="7065324" cy="431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