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5" r:id="rId5"/>
  </p:sldMasterIdLst>
  <p:notesMasterIdLst>
    <p:notesMasterId r:id="rId16"/>
  </p:notesMasterIdLst>
  <p:sldIdLst>
    <p:sldId id="256" r:id="rId6"/>
    <p:sldId id="396" r:id="rId7"/>
    <p:sldId id="397" r:id="rId8"/>
    <p:sldId id="400" r:id="rId9"/>
    <p:sldId id="405" r:id="rId10"/>
    <p:sldId id="406" r:id="rId11"/>
    <p:sldId id="408" r:id="rId12"/>
    <p:sldId id="407" r:id="rId13"/>
    <p:sldId id="404" r:id="rId14"/>
    <p:sldId id="35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226"/>
    <a:srgbClr val="B9B9B9"/>
    <a:srgbClr val="000000"/>
    <a:srgbClr val="292130"/>
    <a:srgbClr val="292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asz Zytniak" userId="a7706050-690f-42da-8515-5e1e03f03993" providerId="ADAL" clId="{AA8CE1E5-8012-414F-B1B9-C5E1096E85BE}"/>
    <pc:docChg chg="modSld">
      <pc:chgData name="Lukasz Zytniak" userId="a7706050-690f-42da-8515-5e1e03f03993" providerId="ADAL" clId="{AA8CE1E5-8012-414F-B1B9-C5E1096E85BE}" dt="2023-06-23T09:28:40.361" v="41" actId="20577"/>
      <pc:docMkLst>
        <pc:docMk/>
      </pc:docMkLst>
      <pc:sldChg chg="modSp mod">
        <pc:chgData name="Lukasz Zytniak" userId="a7706050-690f-42da-8515-5e1e03f03993" providerId="ADAL" clId="{AA8CE1E5-8012-414F-B1B9-C5E1096E85BE}" dt="2023-06-23T09:27:43.467" v="22" actId="20577"/>
        <pc:sldMkLst>
          <pc:docMk/>
          <pc:sldMk cId="363959817" sldId="256"/>
        </pc:sldMkLst>
        <pc:spChg chg="mod">
          <ac:chgData name="Lukasz Zytniak" userId="a7706050-690f-42da-8515-5e1e03f03993" providerId="ADAL" clId="{AA8CE1E5-8012-414F-B1B9-C5E1096E85BE}" dt="2023-06-23T09:27:43.467" v="22" actId="20577"/>
          <ac:spMkLst>
            <pc:docMk/>
            <pc:sldMk cId="363959817" sldId="256"/>
            <ac:spMk id="2" creationId="{AF167873-19FD-B264-870A-5743F5944614}"/>
          </ac:spMkLst>
        </pc:spChg>
      </pc:sldChg>
      <pc:sldChg chg="modSp mod">
        <pc:chgData name="Lukasz Zytniak" userId="a7706050-690f-42da-8515-5e1e03f03993" providerId="ADAL" clId="{AA8CE1E5-8012-414F-B1B9-C5E1096E85BE}" dt="2023-06-23T09:28:40.361" v="41" actId="20577"/>
        <pc:sldMkLst>
          <pc:docMk/>
          <pc:sldMk cId="3072258603" sldId="396"/>
        </pc:sldMkLst>
        <pc:spChg chg="mod">
          <ac:chgData name="Lukasz Zytniak" userId="a7706050-690f-42da-8515-5e1e03f03993" providerId="ADAL" clId="{AA8CE1E5-8012-414F-B1B9-C5E1096E85BE}" dt="2023-06-23T09:28:40.361" v="41" actId="20577"/>
          <ac:spMkLst>
            <pc:docMk/>
            <pc:sldMk cId="3072258603" sldId="396"/>
            <ac:spMk id="3" creationId="{9A543603-909B-702A-44E2-91817D54743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1A96B-8B61-4166-81ED-F7C72C5B5008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3D17B-00D4-4AA5-AF03-CAB8100A06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9152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543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65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6225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4689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2062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7416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7939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506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82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270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0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54565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636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64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31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054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769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510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898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77778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715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7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78108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543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007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708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z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raz — symbol zastępczy 34">
            <a:extLst>
              <a:ext uri="{FF2B5EF4-FFF2-40B4-BE49-F238E27FC236}">
                <a16:creationId xmlns:a16="http://schemas.microsoft.com/office/drawing/2014/main" id="{EA10837A-18D5-41DD-A066-A079A09D86A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420935" y="466999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pl-PL" noProof="1"/>
              <a:t>IKONA</a:t>
            </a:r>
          </a:p>
        </p:txBody>
      </p:sp>
      <p:sp>
        <p:nvSpPr>
          <p:cNvPr id="41" name="Tekst — symbol zastępczy 39">
            <a:extLst>
              <a:ext uri="{FF2B5EF4-FFF2-40B4-BE49-F238E27FC236}">
                <a16:creationId xmlns:a16="http://schemas.microsoft.com/office/drawing/2014/main" id="{FD8132DE-D62C-4410-983C-9F458DCEF6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408126" y="930257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pl-PL" noProof="1"/>
              <a:t>Kliknij, aby edytować style wzorców tekstu</a:t>
            </a:r>
          </a:p>
        </p:txBody>
      </p:sp>
      <p:sp>
        <p:nvSpPr>
          <p:cNvPr id="42" name="Tekst — symbol zastępczy 46">
            <a:extLst>
              <a:ext uri="{FF2B5EF4-FFF2-40B4-BE49-F238E27FC236}">
                <a16:creationId xmlns:a16="http://schemas.microsoft.com/office/drawing/2014/main" id="{DF68D5C6-4D23-4113-9FFA-AFAAB5A6DA0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2408126" y="527314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Calibri Light" panose="020F03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pl-PL" noProof="1"/>
              <a:t>Kliknij, aby edytować style wzorca tekstu</a:t>
            </a:r>
          </a:p>
        </p:txBody>
      </p:sp>
      <p:sp>
        <p:nvSpPr>
          <p:cNvPr id="48" name="Obraz — symbol zastępczy 34">
            <a:extLst>
              <a:ext uri="{FF2B5EF4-FFF2-40B4-BE49-F238E27FC236}">
                <a16:creationId xmlns:a16="http://schemas.microsoft.com/office/drawing/2014/main" id="{2B75D755-4972-4E8B-ACD5-FAE778A86273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458965" y="248445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pl-PL" noProof="1"/>
              <a:t>IKONA</a:t>
            </a:r>
          </a:p>
        </p:txBody>
      </p:sp>
      <p:sp>
        <p:nvSpPr>
          <p:cNvPr id="49" name="Tekst — symbol zastępczy 39">
            <a:extLst>
              <a:ext uri="{FF2B5EF4-FFF2-40B4-BE49-F238E27FC236}">
                <a16:creationId xmlns:a16="http://schemas.microsoft.com/office/drawing/2014/main" id="{0EEE7EDE-175B-450F-B4D2-50D992E53C5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446156" y="2947712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pl-PL" noProof="1"/>
              <a:t>Kliknij, aby edytować style wzorców tekstu</a:t>
            </a:r>
          </a:p>
        </p:txBody>
      </p:sp>
      <p:sp>
        <p:nvSpPr>
          <p:cNvPr id="50" name="Tekst — symbol zastępczy 46">
            <a:extLst>
              <a:ext uri="{FF2B5EF4-FFF2-40B4-BE49-F238E27FC236}">
                <a16:creationId xmlns:a16="http://schemas.microsoft.com/office/drawing/2014/main" id="{91051322-19B5-41CA-BEAB-A8F1B8CA54ED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446156" y="2544769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Calibri Light" panose="020F03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pl-PL" noProof="1"/>
              <a:t>Kliknij, aby edytować style wzorca tekstu</a:t>
            </a:r>
          </a:p>
        </p:txBody>
      </p:sp>
      <p:sp>
        <p:nvSpPr>
          <p:cNvPr id="51" name="Obraz — symbol zastępczy 34">
            <a:extLst>
              <a:ext uri="{FF2B5EF4-FFF2-40B4-BE49-F238E27FC236}">
                <a16:creationId xmlns:a16="http://schemas.microsoft.com/office/drawing/2014/main" id="{966FF594-D5D5-4FD4-A245-AAF0D053095E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8030968" y="248445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pl-PL" noProof="1"/>
              <a:t>IKONA</a:t>
            </a:r>
          </a:p>
        </p:txBody>
      </p:sp>
      <p:sp>
        <p:nvSpPr>
          <p:cNvPr id="55" name="Tekst — symbol zastępczy 39">
            <a:extLst>
              <a:ext uri="{FF2B5EF4-FFF2-40B4-BE49-F238E27FC236}">
                <a16:creationId xmlns:a16="http://schemas.microsoft.com/office/drawing/2014/main" id="{3A5DD9C2-78E8-4416-B2C1-F07A9E25832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018159" y="2947712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pl-PL" noProof="1"/>
              <a:t>Kliknij, aby edytować style wzorców tekstu</a:t>
            </a:r>
          </a:p>
        </p:txBody>
      </p:sp>
      <p:sp>
        <p:nvSpPr>
          <p:cNvPr id="56" name="Tekst — symbol zastępczy 46">
            <a:extLst>
              <a:ext uri="{FF2B5EF4-FFF2-40B4-BE49-F238E27FC236}">
                <a16:creationId xmlns:a16="http://schemas.microsoft.com/office/drawing/2014/main" id="{D8A4734F-8867-4923-806F-AE04360B226B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9018159" y="2544769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Calibri Light" panose="020F03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pl-PL" noProof="1"/>
              <a:t>Kliknij, aby edytować style wzorca tekstu</a:t>
            </a:r>
          </a:p>
        </p:txBody>
      </p:sp>
      <p:sp>
        <p:nvSpPr>
          <p:cNvPr id="57" name="Obraz — symbol zastępczy 34">
            <a:extLst>
              <a:ext uri="{FF2B5EF4-FFF2-40B4-BE49-F238E27FC236}">
                <a16:creationId xmlns:a16="http://schemas.microsoft.com/office/drawing/2014/main" id="{B03F66BE-0084-45A8-85FC-1448DEA89D7E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1586860" y="420178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pl-PL" noProof="1"/>
              <a:t>IKONA</a:t>
            </a:r>
          </a:p>
        </p:txBody>
      </p:sp>
      <p:sp>
        <p:nvSpPr>
          <p:cNvPr id="58" name="Tekst — symbol zastępczy 39">
            <a:extLst>
              <a:ext uri="{FF2B5EF4-FFF2-40B4-BE49-F238E27FC236}">
                <a16:creationId xmlns:a16="http://schemas.microsoft.com/office/drawing/2014/main" id="{3F9DA6EE-3DE6-4493-AD6B-BEC7EE858CE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74051" y="4665042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pl-PL" noProof="1"/>
              <a:t>Kliknij, aby edytować style wzorców tekstu</a:t>
            </a:r>
          </a:p>
        </p:txBody>
      </p:sp>
      <p:sp>
        <p:nvSpPr>
          <p:cNvPr id="61" name="Tekst — symbol zastępczy 46">
            <a:extLst>
              <a:ext uri="{FF2B5EF4-FFF2-40B4-BE49-F238E27FC236}">
                <a16:creationId xmlns:a16="http://schemas.microsoft.com/office/drawing/2014/main" id="{DD5495C5-2CD2-4593-BC1F-CF0E7D3601E3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2574051" y="4262099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Calibri Light" panose="020F03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pl-PL" noProof="1"/>
              <a:t>Kliknij, aby edytować style wzorca tekstu</a:t>
            </a:r>
          </a:p>
        </p:txBody>
      </p:sp>
      <p:sp>
        <p:nvSpPr>
          <p:cNvPr id="62" name="Obraz — symbol zastępczy 34">
            <a:extLst>
              <a:ext uri="{FF2B5EF4-FFF2-40B4-BE49-F238E27FC236}">
                <a16:creationId xmlns:a16="http://schemas.microsoft.com/office/drawing/2014/main" id="{D2B54852-DC63-410D-BE2A-4D723492843F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5818607" y="420178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pl-PL" noProof="1"/>
              <a:t>IKONA</a:t>
            </a:r>
          </a:p>
        </p:txBody>
      </p:sp>
      <p:sp>
        <p:nvSpPr>
          <p:cNvPr id="63" name="Tekst — symbol zastępczy 39">
            <a:extLst>
              <a:ext uri="{FF2B5EF4-FFF2-40B4-BE49-F238E27FC236}">
                <a16:creationId xmlns:a16="http://schemas.microsoft.com/office/drawing/2014/main" id="{13567973-FE07-4747-9500-D565A3EF286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805798" y="4665042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pl-PL" noProof="1"/>
              <a:t>Kliknij, aby edytować style wzorców tekstu</a:t>
            </a:r>
          </a:p>
        </p:txBody>
      </p:sp>
      <p:sp>
        <p:nvSpPr>
          <p:cNvPr id="64" name="Tekst — symbol zastępczy 46">
            <a:extLst>
              <a:ext uri="{FF2B5EF4-FFF2-40B4-BE49-F238E27FC236}">
                <a16:creationId xmlns:a16="http://schemas.microsoft.com/office/drawing/2014/main" id="{FCE91BB7-DB4C-4F95-ADC1-2757AA689645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6805798" y="4262099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Calibri Light" panose="020F03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pl-PL" noProof="1"/>
              <a:t>Kliknij, aby edytować style wzorca tekstu</a:t>
            </a:r>
          </a:p>
        </p:txBody>
      </p:sp>
      <p:sp>
        <p:nvSpPr>
          <p:cNvPr id="65" name="Obraz — symbol zastępczy 34">
            <a:extLst>
              <a:ext uri="{FF2B5EF4-FFF2-40B4-BE49-F238E27FC236}">
                <a16:creationId xmlns:a16="http://schemas.microsoft.com/office/drawing/2014/main" id="{7082A562-BADD-429E-BB11-8A40EE253FC4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8027987" y="5637179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pl-PL" noProof="1"/>
              <a:t>IKONA</a:t>
            </a:r>
          </a:p>
        </p:txBody>
      </p:sp>
      <p:sp>
        <p:nvSpPr>
          <p:cNvPr id="66" name="Tekst — symbol zastępczy 39">
            <a:extLst>
              <a:ext uri="{FF2B5EF4-FFF2-40B4-BE49-F238E27FC236}">
                <a16:creationId xmlns:a16="http://schemas.microsoft.com/office/drawing/2014/main" id="{C8F3380A-C45C-44C2-BE84-98D3DADAEDA3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015178" y="6100437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pl-PL" noProof="1"/>
              <a:t>Kliknij, aby edytować style wzorców tekstu</a:t>
            </a:r>
          </a:p>
        </p:txBody>
      </p:sp>
      <p:sp>
        <p:nvSpPr>
          <p:cNvPr id="67" name="Tekst — symbol zastępczy 46">
            <a:extLst>
              <a:ext uri="{FF2B5EF4-FFF2-40B4-BE49-F238E27FC236}">
                <a16:creationId xmlns:a16="http://schemas.microsoft.com/office/drawing/2014/main" id="{67C61256-88BA-4ADF-A3CB-77D1B459CAE6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9015178" y="5697494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Calibri Light" panose="020F03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pl-PL" noProof="1"/>
              <a:t>Kliknij, aby edytować style wzorca tekstu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91D5DA0-8F16-4F11-8B6E-A593133FA1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098" y="457200"/>
            <a:ext cx="6096001" cy="601662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r>
              <a:rPr lang="pl-PL" noProof="1"/>
              <a:t>Kliknij, aby edytować styl wzorca tytułu</a:t>
            </a:r>
          </a:p>
        </p:txBody>
      </p:sp>
    </p:spTree>
    <p:extLst>
      <p:ext uri="{BB962C8B-B14F-4D97-AF65-F5344CB8AC3E}">
        <p14:creationId xmlns:p14="http://schemas.microsoft.com/office/powerpoint/2010/main" val="41930146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>
          <p15:clr>
            <a:srgbClr val="5ACBF0"/>
          </p15:clr>
        </p15:guide>
        <p15:guide id="5" pos="3672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28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200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992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623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733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786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286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250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69C99-2586-43FA-B1F0-D2A5C12EC994}" type="datetimeFigureOut">
              <a:rPr lang="pl-PL" smtClean="0"/>
              <a:t>23.06.2023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832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5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s2innovation.com" TargetMode="External"/><Relationship Id="rId2" Type="http://schemas.openxmlformats.org/officeDocument/2006/relationships/hyperlink" Target="http://www.s2innovatio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3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3" name="Isosceles Triangle 9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7" name="Isosceles Triangle 9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75D9225-AF41-4783-905E-FA9E70D16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6254" y="5269706"/>
            <a:ext cx="4512988" cy="11758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Sora" pitchFamily="2" charset="0"/>
                <a:cs typeface="Sora" pitchFamily="2" charset="0"/>
                <a:hlinkClick r:id="rId2"/>
              </a:rPr>
              <a:t>www.s2innovation.com</a:t>
            </a:r>
            <a:r>
              <a:rPr lang="pl-PL" sz="1100" dirty="0">
                <a:solidFill>
                  <a:srgbClr val="FFFFFF"/>
                </a:solidFill>
                <a:latin typeface="Sora" pitchFamily="2" charset="0"/>
                <a:cs typeface="Sora" pitchFamily="2" charset="0"/>
              </a:rPr>
              <a:t> </a:t>
            </a:r>
            <a:endParaRPr lang="en-US" sz="1100" dirty="0">
              <a:solidFill>
                <a:srgbClr val="FFFFFF"/>
              </a:solidFill>
              <a:latin typeface="Sora" pitchFamily="2" charset="0"/>
              <a:cs typeface="Sora" pitchFamily="2" charset="0"/>
            </a:endParaRPr>
          </a:p>
          <a:p>
            <a:r>
              <a:rPr lang="en-US" sz="1100" dirty="0">
                <a:solidFill>
                  <a:srgbClr val="FFFFFF"/>
                </a:solidFill>
                <a:latin typeface="Sora" pitchFamily="2" charset="0"/>
                <a:cs typeface="Sora" pitchFamily="2" charset="0"/>
                <a:hlinkClick r:id="rId3"/>
              </a:rPr>
              <a:t>contact@s2innovation.com</a:t>
            </a:r>
            <a:endParaRPr lang="pl-PL" sz="1100" dirty="0">
              <a:solidFill>
                <a:srgbClr val="FFFFFF"/>
              </a:solidFill>
              <a:latin typeface="Sora" pitchFamily="2" charset="0"/>
              <a:cs typeface="Sora" pitchFamily="2" charset="0"/>
            </a:endParaRPr>
          </a:p>
          <a:p>
            <a:endParaRPr lang="pl-PL" sz="1100" dirty="0">
              <a:solidFill>
                <a:srgbClr val="FFFFFF"/>
              </a:solidFill>
              <a:latin typeface="Sora" pitchFamily="2" charset="0"/>
              <a:cs typeface="Sora" pitchFamily="2" charset="0"/>
            </a:endParaRPr>
          </a:p>
          <a:p>
            <a:r>
              <a:rPr lang="pl-PL" sz="1100" dirty="0">
                <a:solidFill>
                  <a:srgbClr val="FFFFFF"/>
                </a:solidFill>
                <a:latin typeface="Sora" pitchFamily="2" charset="0"/>
                <a:cs typeface="Sora" pitchFamily="2" charset="0"/>
              </a:rPr>
              <a:t>Jakub Kowalczyk</a:t>
            </a:r>
          </a:p>
          <a:p>
            <a:endParaRPr lang="en-US" sz="1100" dirty="0">
              <a:solidFill>
                <a:srgbClr val="FFFFFF"/>
              </a:solidFill>
              <a:latin typeface="Sora" pitchFamily="2" charset="0"/>
              <a:cs typeface="Sora" pitchFamily="2" charset="0"/>
            </a:endParaRPr>
          </a:p>
          <a:p>
            <a:pPr>
              <a:buFont typeface="Wingdings 3" charset="2"/>
              <a:buChar char=""/>
            </a:pPr>
            <a:endParaRPr lang="en-US" sz="1100" dirty="0">
              <a:solidFill>
                <a:srgbClr val="FFFFFF"/>
              </a:solidFill>
              <a:latin typeface="Sora" pitchFamily="2" charset="0"/>
              <a:cs typeface="Sora" pitchFamily="2" charset="0"/>
            </a:endParaRPr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F4B86D59-109F-A73E-3BC2-739C6D19E0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20" y="3209463"/>
            <a:ext cx="3961870" cy="7861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F167873-19FD-B264-870A-5743F5944614}"/>
              </a:ext>
            </a:extLst>
          </p:cNvPr>
          <p:cNvSpPr txBox="1"/>
          <p:nvPr/>
        </p:nvSpPr>
        <p:spPr>
          <a:xfrm>
            <a:off x="6662391" y="2132104"/>
            <a:ext cx="53100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200" dirty="0">
                <a:solidFill>
                  <a:schemeClr val="bg1"/>
                </a:solidFill>
              </a:rPr>
              <a:t>Deployment of IC@MS</a:t>
            </a:r>
            <a:br>
              <a:rPr lang="pl-PL" sz="3200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web-</a:t>
            </a:r>
            <a:r>
              <a:rPr lang="pl-PL" dirty="0" err="1">
                <a:solidFill>
                  <a:schemeClr val="bg1"/>
                </a:solidFill>
              </a:rPr>
              <a:t>based</a:t>
            </a:r>
            <a:r>
              <a:rPr lang="pl-PL" dirty="0">
                <a:solidFill>
                  <a:schemeClr val="bg1"/>
                </a:solidFill>
              </a:rPr>
              <a:t> alarm management software</a:t>
            </a:r>
            <a:endParaRPr lang="pl-PL" b="1" dirty="0">
              <a:solidFill>
                <a:schemeClr val="bg1"/>
              </a:solidFill>
              <a:latin typeface="Sora" pitchFamily="2" charset="0"/>
              <a:cs typeface="So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59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Isosceles Triangle 59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7" name="Tytuł 3">
            <a:extLst>
              <a:ext uri="{FF2B5EF4-FFF2-40B4-BE49-F238E27FC236}">
                <a16:creationId xmlns:a16="http://schemas.microsoft.com/office/drawing/2014/main" id="{D66CF981-85FC-383E-887F-48BE0DE5E534}"/>
              </a:ext>
            </a:extLst>
          </p:cNvPr>
          <p:cNvSpPr txBox="1">
            <a:spLocks/>
          </p:cNvSpPr>
          <p:nvPr/>
        </p:nvSpPr>
        <p:spPr>
          <a:xfrm>
            <a:off x="496356" y="2818855"/>
            <a:ext cx="5096060" cy="9873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sz="4400" dirty="0" err="1">
                <a:latin typeface="Sora" pitchFamily="2" charset="0"/>
                <a:cs typeface="Sora" pitchFamily="2" charset="0"/>
              </a:rPr>
              <a:t>Thank</a:t>
            </a:r>
            <a:r>
              <a:rPr lang="pl-PL" sz="4400" dirty="0">
                <a:latin typeface="Sora" pitchFamily="2" charset="0"/>
                <a:cs typeface="Sora" pitchFamily="2" charset="0"/>
              </a:rPr>
              <a:t> </a:t>
            </a:r>
            <a:r>
              <a:rPr lang="pl-PL" sz="4400" dirty="0" err="1">
                <a:latin typeface="Sora" pitchFamily="2" charset="0"/>
                <a:cs typeface="Sora" pitchFamily="2" charset="0"/>
              </a:rPr>
              <a:t>you</a:t>
            </a:r>
            <a:r>
              <a:rPr lang="pl-PL" sz="4400" dirty="0">
                <a:latin typeface="Sora" pitchFamily="2" charset="0"/>
                <a:cs typeface="Sora" pitchFamily="2" charset="0"/>
              </a:rPr>
              <a:t>!</a:t>
            </a:r>
            <a:endParaRPr lang="en-US" dirty="0">
              <a:latin typeface="Sora" pitchFamily="2" charset="0"/>
              <a:cs typeface="Sora" pitchFamily="2" charset="0"/>
            </a:endParaRPr>
          </a:p>
        </p:txBody>
      </p:sp>
      <p:pic>
        <p:nvPicPr>
          <p:cNvPr id="2" name="Obraz 1" descr="Obraz zawierający tekst&#10;&#10;Opis wygenerowany automatycznie">
            <a:extLst>
              <a:ext uri="{FF2B5EF4-FFF2-40B4-BE49-F238E27FC236}">
                <a16:creationId xmlns:a16="http://schemas.microsoft.com/office/drawing/2014/main" id="{427599F3-9274-8105-63D8-A7DF5ED42B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715" y="5435056"/>
            <a:ext cx="2329256" cy="462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89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845AC-AEC5-B739-8E68-8DDA37460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ora"/>
                <a:cs typeface="Sora" pitchFamily="2" charset="0"/>
              </a:rPr>
              <a:t>What is </a:t>
            </a:r>
            <a:r>
              <a:rPr lang="pl-PL" dirty="0">
                <a:latin typeface="Sora"/>
                <a:cs typeface="Sora" pitchFamily="2" charset="0"/>
              </a:rPr>
              <a:t>IC@MS</a:t>
            </a:r>
            <a:r>
              <a:rPr lang="en-US" dirty="0">
                <a:latin typeface="Sora"/>
                <a:cs typeface="Sora" pitchFamily="2" charset="0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43603-909B-702A-44E2-91817D547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383" y="1407882"/>
            <a:ext cx="8596668" cy="463197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solidFill>
                  <a:schemeClr val="bg2">
                    <a:lumMod val="25000"/>
                  </a:schemeClr>
                </a:solidFill>
                <a:effectLst/>
              </a:rPr>
              <a:t>IC@MS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</a:rPr>
              <a:t> is a web-based application 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for the management of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alarms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:</a:t>
            </a:r>
            <a:endParaRPr lang="pl-PL" dirty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accent1"/>
                </a:solidFill>
                <a:cs typeface="Sora" pitchFamily="2" charset="0"/>
              </a:rPr>
              <a:t>Functionalities: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    -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add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/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edit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/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delete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alarms</a:t>
            </a:r>
            <a:endParaRPr lang="en-US" dirty="0">
              <a:solidFill>
                <a:schemeClr val="accent1"/>
              </a:solidFill>
              <a:cs typeface="Sora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    -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reacting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 to alarm (</a:t>
            </a:r>
            <a:r>
              <a:rPr lang="pl-PL" dirty="0" err="1">
                <a:solidFill>
                  <a:schemeClr val="accent1"/>
                </a:solidFill>
                <a:cs typeface="Sora" pitchFamily="2" charset="0"/>
              </a:rPr>
              <a:t>Acknowledge</a:t>
            </a:r>
            <a:r>
              <a:rPr lang="pl-PL" dirty="0">
                <a:solidFill>
                  <a:schemeClr val="accent1"/>
                </a:solidFill>
                <a:cs typeface="Sora" pitchFamily="2" charset="0"/>
              </a:rPr>
              <a:t>, Reset, </a:t>
            </a:r>
            <a:r>
              <a:rPr lang="pl-PL" dirty="0" err="1">
                <a:solidFill>
                  <a:schemeClr val="accent1"/>
                </a:solidFill>
                <a:cs typeface="Sora" pitchFamily="2" charset="0"/>
              </a:rPr>
              <a:t>Disable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)</a:t>
            </a:r>
            <a:endParaRPr lang="en-US" dirty="0">
              <a:solidFill>
                <a:schemeClr val="accent1"/>
              </a:solidFill>
              <a:cs typeface="Sora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    -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displaying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 the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current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state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 of the alarm system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>
                <a:solidFill>
                  <a:schemeClr val="accent1"/>
                </a:solidFill>
                <a:cs typeface="Sora" pitchFamily="2" charset="0"/>
              </a:rPr>
              <a:t>    - </a:t>
            </a:r>
            <a:r>
              <a:rPr lang="pl-PL" dirty="0" err="1">
                <a:solidFill>
                  <a:schemeClr val="tx1"/>
                </a:solidFill>
                <a:cs typeface="Sora" pitchFamily="2" charset="0"/>
              </a:rPr>
              <a:t>browsing</a:t>
            </a:r>
            <a:r>
              <a:rPr lang="pl-PL" dirty="0">
                <a:solidFill>
                  <a:schemeClr val="tx1"/>
                </a:solidFill>
                <a:cs typeface="Sora" pitchFamily="2" charset="0"/>
              </a:rPr>
              <a:t> </a:t>
            </a:r>
            <a:r>
              <a:rPr lang="pl-PL" dirty="0" err="1">
                <a:solidFill>
                  <a:schemeClr val="tx1"/>
                </a:solidFill>
                <a:cs typeface="Sora" pitchFamily="2" charset="0"/>
              </a:rPr>
              <a:t>historic</a:t>
            </a:r>
            <a:r>
              <a:rPr lang="pl-PL" dirty="0">
                <a:solidFill>
                  <a:schemeClr val="tx1"/>
                </a:solidFill>
                <a:cs typeface="Sora" pitchFamily="2" charset="0"/>
              </a:rPr>
              <a:t> data</a:t>
            </a:r>
            <a:endParaRPr lang="en-US" dirty="0">
              <a:solidFill>
                <a:schemeClr val="tx1"/>
              </a:solidFill>
              <a:cs typeface="Sora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    - authentication and authorization </a:t>
            </a:r>
            <a:r>
              <a:rPr lang="en-US" dirty="0">
                <a:solidFill>
                  <a:schemeClr val="accent1"/>
                </a:solidFill>
                <a:cs typeface="Sora" pitchFamily="2" charset="0"/>
              </a:rPr>
              <a:t>(</a:t>
            </a:r>
            <a:r>
              <a:rPr lang="pl-PL" dirty="0" err="1">
                <a:solidFill>
                  <a:schemeClr val="accent1"/>
                </a:solidFill>
                <a:cs typeface="Sora" pitchFamily="2" charset="0"/>
              </a:rPr>
              <a:t>e.g</a:t>
            </a:r>
            <a:r>
              <a:rPr lang="pl-PL" dirty="0">
                <a:solidFill>
                  <a:schemeClr val="accent1"/>
                </a:solidFill>
                <a:cs typeface="Sora" pitchFamily="2" charset="0"/>
              </a:rPr>
              <a:t>. LDAP)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>
                <a:solidFill>
                  <a:schemeClr val="accent1"/>
                </a:solidFill>
                <a:cs typeface="Sora" pitchFamily="2" charset="0"/>
              </a:rPr>
              <a:t>    - </a:t>
            </a:r>
            <a:r>
              <a:rPr lang="pl-PL" dirty="0">
                <a:solidFill>
                  <a:schemeClr val="tx1"/>
                </a:solidFill>
                <a:cs typeface="Sora" pitchFamily="2" charset="0"/>
              </a:rPr>
              <a:t>admin panel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>
                <a:solidFill>
                  <a:schemeClr val="accent1"/>
                </a:solidFill>
                <a:cs typeface="Sora" pitchFamily="2" charset="0"/>
              </a:rPr>
              <a:t>    - </a:t>
            </a:r>
            <a:r>
              <a:rPr lang="pl-PL" dirty="0">
                <a:solidFill>
                  <a:schemeClr val="tx1"/>
                </a:solidFill>
                <a:cs typeface="Sora" pitchFamily="2" charset="0"/>
              </a:rPr>
              <a:t>alarm API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>
                <a:solidFill>
                  <a:schemeClr val="accent1"/>
                </a:solidFill>
                <a:cs typeface="Sora" pitchFamily="2" charset="0"/>
              </a:rPr>
              <a:t>    - </a:t>
            </a:r>
            <a:r>
              <a:rPr lang="pl-PL" dirty="0" err="1">
                <a:solidFill>
                  <a:schemeClr val="tx1"/>
                </a:solidFill>
                <a:cs typeface="Sora" pitchFamily="2" charset="0"/>
              </a:rPr>
              <a:t>supports</a:t>
            </a:r>
            <a:r>
              <a:rPr lang="pl-PL" dirty="0">
                <a:solidFill>
                  <a:schemeClr val="tx1"/>
                </a:solidFill>
                <a:cs typeface="Sora" pitchFamily="2" charset="0"/>
              </a:rPr>
              <a:t> </a:t>
            </a:r>
            <a:r>
              <a:rPr lang="pl-PL" dirty="0" err="1">
                <a:solidFill>
                  <a:schemeClr val="tx1"/>
                </a:solidFill>
                <a:cs typeface="Sora" pitchFamily="2" charset="0"/>
              </a:rPr>
              <a:t>different</a:t>
            </a:r>
            <a:r>
              <a:rPr lang="pl-PL" dirty="0">
                <a:solidFill>
                  <a:schemeClr val="tx1"/>
                </a:solidFill>
                <a:cs typeface="Sora" pitchFamily="2" charset="0"/>
              </a:rPr>
              <a:t> alarm </a:t>
            </a:r>
            <a:r>
              <a:rPr lang="pl-PL" dirty="0" err="1">
                <a:solidFill>
                  <a:schemeClr val="tx1"/>
                </a:solidFill>
                <a:cs typeface="Sora" pitchFamily="2" charset="0"/>
              </a:rPr>
              <a:t>providers</a:t>
            </a:r>
            <a:r>
              <a:rPr lang="pl-PL" dirty="0">
                <a:solidFill>
                  <a:schemeClr val="tx1"/>
                </a:solidFill>
                <a:cs typeface="Sora" pitchFamily="2" charset="0"/>
              </a:rPr>
              <a:t> </a:t>
            </a:r>
            <a:r>
              <a:rPr lang="pl-PL" dirty="0">
                <a:solidFill>
                  <a:schemeClr val="accent1"/>
                </a:solidFill>
                <a:cs typeface="Sora" pitchFamily="2" charset="0"/>
              </a:rPr>
              <a:t>(</a:t>
            </a:r>
            <a:r>
              <a:rPr lang="pl-PL" dirty="0" err="1">
                <a:solidFill>
                  <a:schemeClr val="accent1"/>
                </a:solidFill>
                <a:cs typeface="Sora" pitchFamily="2" charset="0"/>
              </a:rPr>
              <a:t>PyAlarm</a:t>
            </a:r>
            <a:r>
              <a:rPr lang="pl-PL" dirty="0">
                <a:solidFill>
                  <a:schemeClr val="accent1"/>
                </a:solidFill>
                <a:cs typeface="Sora" pitchFamily="2" charset="0"/>
              </a:rPr>
              <a:t>, </a:t>
            </a:r>
            <a:r>
              <a:rPr lang="pl-PL" dirty="0" err="1">
                <a:solidFill>
                  <a:schemeClr val="accent1"/>
                </a:solidFill>
                <a:cs typeface="Sora" pitchFamily="2" charset="0"/>
              </a:rPr>
              <a:t>AlarmHandler</a:t>
            </a:r>
            <a:r>
              <a:rPr lang="pl-PL" dirty="0">
                <a:solidFill>
                  <a:schemeClr val="accent1"/>
                </a:solidFill>
                <a:cs typeface="Sora" pitchFamily="2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solidFill>
                <a:schemeClr val="accent1"/>
              </a:solidFill>
              <a:cs typeface="So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258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0144EC-3FE0-0396-98BB-91AA7B2B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</a:t>
            </a:r>
            <a:r>
              <a:rPr lang="en-US" dirty="0" err="1"/>
              <a:t>rchitecture</a:t>
            </a:r>
            <a:r>
              <a:rPr lang="pl-PL" dirty="0"/>
              <a:t> of IC@MS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80C3AE-C5C9-0CC5-8221-88B986EDA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556" y="1544337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solidFill>
                  <a:schemeClr val="accent1"/>
                </a:solidFill>
                <a:cs typeface="Sora" pitchFamily="2" charset="0"/>
              </a:rPr>
              <a:t>Technologies</a:t>
            </a:r>
            <a:r>
              <a:rPr lang="en-US" dirty="0">
                <a:solidFill>
                  <a:schemeClr val="accent1"/>
                </a:solidFill>
                <a:cs typeface="Sora" pitchFamily="2" charset="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    - </a:t>
            </a:r>
            <a:r>
              <a:rPr lang="pl-PL" dirty="0" err="1">
                <a:solidFill>
                  <a:schemeClr val="tx1"/>
                </a:solidFill>
                <a:cs typeface="Sora" pitchFamily="2" charset="0"/>
              </a:rPr>
              <a:t>Frontend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 (JavaScript,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React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)</a:t>
            </a:r>
            <a:endParaRPr lang="en-US" dirty="0">
              <a:solidFill>
                <a:schemeClr val="accent1"/>
              </a:solidFill>
              <a:cs typeface="Sora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    -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Backend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 (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Python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,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Flask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    -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Scheduler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(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Python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cs typeface="Sora" pitchFamily="2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pl-PL" dirty="0">
              <a:solidFill>
                <a:schemeClr val="bg2">
                  <a:lumMod val="25000"/>
                </a:schemeClr>
              </a:solidFill>
              <a:cs typeface="Sora" pitchFamily="2" charset="0"/>
            </a:endParaRPr>
          </a:p>
        </p:txBody>
      </p:sp>
      <p:pic>
        <p:nvPicPr>
          <p:cNvPr id="4" name="Picture 3" descr="A picture containing text, diagram, plan, technical drawing&#10;&#10;Description automatically generated">
            <a:extLst>
              <a:ext uri="{FF2B5EF4-FFF2-40B4-BE49-F238E27FC236}">
                <a16:creationId xmlns:a16="http://schemas.microsoft.com/office/drawing/2014/main" id="{833C66EA-D711-B181-5C23-EF2B9B4B8E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326" y="1544337"/>
            <a:ext cx="4187927" cy="449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233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723101-3E53-D0CA-3FD6-89873F474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Home </a:t>
            </a:r>
            <a:r>
              <a:rPr lang="pl-PL" dirty="0" err="1"/>
              <a:t>page</a:t>
            </a:r>
            <a:endParaRPr lang="en-US" dirty="0"/>
          </a:p>
        </p:txBody>
      </p:sp>
      <p:pic>
        <p:nvPicPr>
          <p:cNvPr id="6" name="Obraz 6">
            <a:extLst>
              <a:ext uri="{FF2B5EF4-FFF2-40B4-BE49-F238E27FC236}">
                <a16:creationId xmlns:a16="http://schemas.microsoft.com/office/drawing/2014/main" id="{A3F589C8-1313-4AD3-7B2E-D19ABEFC15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987" y="1309259"/>
            <a:ext cx="8340510" cy="442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194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723101-3E53-D0CA-3FD6-89873F474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Configuration</a:t>
            </a:r>
            <a:r>
              <a:rPr lang="pl-PL" dirty="0"/>
              <a:t> </a:t>
            </a:r>
            <a:r>
              <a:rPr lang="pl-PL" dirty="0" err="1"/>
              <a:t>page</a:t>
            </a:r>
            <a:endParaRPr lang="en-US" dirty="0"/>
          </a:p>
        </p:txBody>
      </p:sp>
      <p:pic>
        <p:nvPicPr>
          <p:cNvPr id="4" name="Obraz 5">
            <a:extLst>
              <a:ext uri="{FF2B5EF4-FFF2-40B4-BE49-F238E27FC236}">
                <a16:creationId xmlns:a16="http://schemas.microsoft.com/office/drawing/2014/main" id="{2CB299CE-28C6-EA4F-E07A-C54B246C4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623" y="1354119"/>
            <a:ext cx="8231255" cy="4270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79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723101-3E53-D0CA-3FD6-89873F474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Admin panel</a:t>
            </a:r>
            <a:endParaRPr lang="en-US" dirty="0"/>
          </a:p>
        </p:txBody>
      </p:sp>
      <p:pic>
        <p:nvPicPr>
          <p:cNvPr id="3" name="Obraz 8">
            <a:extLst>
              <a:ext uri="{FF2B5EF4-FFF2-40B4-BE49-F238E27FC236}">
                <a16:creationId xmlns:a16="http://schemas.microsoft.com/office/drawing/2014/main" id="{B8C78206-8C58-E084-4E66-644F486D7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428404"/>
            <a:ext cx="5387807" cy="1310754"/>
          </a:xfrm>
          <a:prstGeom prst="rect">
            <a:avLst/>
          </a:prstGeom>
        </p:spPr>
      </p:pic>
      <p:pic>
        <p:nvPicPr>
          <p:cNvPr id="5" name="Obraz 10">
            <a:extLst>
              <a:ext uri="{FF2B5EF4-FFF2-40B4-BE49-F238E27FC236}">
                <a16:creationId xmlns:a16="http://schemas.microsoft.com/office/drawing/2014/main" id="{230D428F-91D6-024D-DD3C-282098FA6C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6121" y="669665"/>
            <a:ext cx="4648603" cy="3330229"/>
          </a:xfrm>
          <a:prstGeom prst="rect">
            <a:avLst/>
          </a:prstGeom>
        </p:spPr>
      </p:pic>
      <p:pic>
        <p:nvPicPr>
          <p:cNvPr id="6" name="Obraz 4">
            <a:extLst>
              <a:ext uri="{FF2B5EF4-FFF2-40B4-BE49-F238E27FC236}">
                <a16:creationId xmlns:a16="http://schemas.microsoft.com/office/drawing/2014/main" id="{817E282E-3320-3815-01C7-B1A140243B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4197614"/>
            <a:ext cx="8230313" cy="124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76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723101-3E53-D0CA-3FD6-89873F474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CI/CD </a:t>
            </a:r>
            <a:r>
              <a:rPr lang="pl-PL" dirty="0" err="1"/>
              <a:t>pipeline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8501D8-DD5A-E3FE-A4CD-C31F1AA5D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36386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 err="1"/>
              <a:t>Increased</a:t>
            </a:r>
            <a:r>
              <a:rPr lang="pl-PL" dirty="0"/>
              <a:t> </a:t>
            </a:r>
            <a:r>
              <a:rPr lang="pl-PL" dirty="0" err="1"/>
              <a:t>Quality</a:t>
            </a:r>
            <a:r>
              <a:rPr lang="pl-PL" dirty="0"/>
              <a:t> of Software</a:t>
            </a:r>
          </a:p>
          <a:p>
            <a:r>
              <a:rPr lang="en-US" dirty="0"/>
              <a:t>Improved Developer Productivity and Efficiency</a:t>
            </a:r>
            <a:endParaRPr lang="pl-PL" dirty="0"/>
          </a:p>
          <a:p>
            <a:r>
              <a:rPr lang="pl-PL" dirty="0" err="1"/>
              <a:t>Faster</a:t>
            </a:r>
            <a:r>
              <a:rPr lang="pl-PL" dirty="0"/>
              <a:t> Feedback </a:t>
            </a:r>
            <a:r>
              <a:rPr lang="pl-PL" dirty="0" err="1"/>
              <a:t>Loop</a:t>
            </a:r>
            <a:endParaRPr lang="pl-PL" dirty="0"/>
          </a:p>
          <a:p>
            <a:r>
              <a:rPr lang="pl-PL" dirty="0" err="1"/>
              <a:t>Reduced</a:t>
            </a:r>
            <a:r>
              <a:rPr lang="pl-PL" dirty="0"/>
              <a:t> </a:t>
            </a:r>
            <a:r>
              <a:rPr lang="pl-PL" dirty="0" err="1"/>
              <a:t>Risk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4737C3-EE63-88E8-9A49-1CBB8C071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367" y="4152173"/>
            <a:ext cx="6847973" cy="1945605"/>
          </a:xfrm>
          <a:prstGeom prst="rect">
            <a:avLst/>
          </a:prstGeom>
        </p:spPr>
      </p:pic>
      <p:pic>
        <p:nvPicPr>
          <p:cNvPr id="3074" name="Picture 2" descr="How to manage secrets in GitLab CI - SecretHub">
            <a:extLst>
              <a:ext uri="{FF2B5EF4-FFF2-40B4-BE49-F238E27FC236}">
                <a16:creationId xmlns:a16="http://schemas.microsoft.com/office/drawing/2014/main" id="{3ED2D998-61D5-AB9A-9A95-6D131264E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904" y="1659892"/>
            <a:ext cx="1582886" cy="176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036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723101-3E53-D0CA-3FD6-89873F474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Helm</a:t>
            </a:r>
            <a:r>
              <a:rPr lang="pl-PL" dirty="0"/>
              <a:t> </a:t>
            </a:r>
            <a:r>
              <a:rPr lang="pl-PL" dirty="0" err="1"/>
              <a:t>charts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8501D8-DD5A-E3FE-A4CD-C31F1AA5D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75426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 err="1"/>
              <a:t>Simplifying</a:t>
            </a:r>
            <a:r>
              <a:rPr lang="pl-PL" dirty="0"/>
              <a:t> Deployment</a:t>
            </a:r>
          </a:p>
          <a:p>
            <a:r>
              <a:rPr lang="en-US" dirty="0"/>
              <a:t>Parameterization</a:t>
            </a:r>
          </a:p>
          <a:p>
            <a:r>
              <a:rPr lang="pl-PL" dirty="0" err="1"/>
              <a:t>Consistency</a:t>
            </a:r>
            <a:r>
              <a:rPr lang="pl-PL" dirty="0"/>
              <a:t> and </a:t>
            </a:r>
            <a:r>
              <a:rPr lang="pl-PL" dirty="0" err="1"/>
              <a:t>Reusability</a:t>
            </a:r>
            <a:endParaRPr lang="pl-PL" dirty="0"/>
          </a:p>
          <a:p>
            <a:r>
              <a:rPr lang="en-US" dirty="0"/>
              <a:t>Community Support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27BB5C-A386-C790-E3E2-54422FB99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995" y="1669426"/>
            <a:ext cx="3717338" cy="32131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4EAA80-C9FC-79C4-43F3-1CD02E6B0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699" y="3602736"/>
            <a:ext cx="3992598" cy="280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836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723101-3E53-D0CA-3FD6-89873F474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Our</a:t>
            </a:r>
            <a:r>
              <a:rPr lang="pl-PL" dirty="0"/>
              <a:t> </a:t>
            </a:r>
            <a:r>
              <a:rPr lang="pl-PL" dirty="0" err="1"/>
              <a:t>Kubernetes</a:t>
            </a:r>
            <a:r>
              <a:rPr lang="pl-PL" dirty="0"/>
              <a:t> </a:t>
            </a:r>
            <a:r>
              <a:rPr lang="pl-PL" dirty="0" err="1"/>
              <a:t>cluster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8501D8-DD5A-E3FE-A4CD-C31F1AA5D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75426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 err="1"/>
              <a:t>Created</a:t>
            </a:r>
            <a:r>
              <a:rPr lang="pl-PL" dirty="0"/>
              <a:t> with </a:t>
            </a:r>
            <a:r>
              <a:rPr lang="pl-PL" dirty="0" err="1"/>
              <a:t>Ansible</a:t>
            </a:r>
            <a:r>
              <a:rPr lang="pl-PL" dirty="0"/>
              <a:t> Role galaxy.ansible.com/gepaplexx/</a:t>
            </a:r>
            <a:r>
              <a:rPr lang="pl-PL" dirty="0">
                <a:solidFill>
                  <a:schemeClr val="accent1"/>
                </a:solidFill>
              </a:rPr>
              <a:t>microk8s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pl-PL" dirty="0"/>
              <a:t>High </a:t>
            </a:r>
            <a:r>
              <a:rPr lang="pl-PL" dirty="0" err="1"/>
              <a:t>availability</a:t>
            </a:r>
            <a:endParaRPr lang="pl-PL" dirty="0"/>
          </a:p>
          <a:p>
            <a:endParaRPr lang="en-US" dirty="0"/>
          </a:p>
        </p:txBody>
      </p:sp>
      <p:pic>
        <p:nvPicPr>
          <p:cNvPr id="6" name="Picture 5" descr="A picture containing text, screenshot, font, diagram&#10;&#10;Description automatically generated">
            <a:extLst>
              <a:ext uri="{FF2B5EF4-FFF2-40B4-BE49-F238E27FC236}">
                <a16:creationId xmlns:a16="http://schemas.microsoft.com/office/drawing/2014/main" id="{B2B87AF2-A1EA-583C-BC53-C0A502D7C9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410" y="2857290"/>
            <a:ext cx="3380671" cy="187960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E5C5BC2-D5C7-FC9C-B27D-B8FEE4EA09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638" y="2857290"/>
            <a:ext cx="4600468" cy="328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20085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2_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792C1A08B82AC4791A8279AAF9230DE" ma:contentTypeVersion="16" ma:contentTypeDescription="Utwórz nowy dokument." ma:contentTypeScope="" ma:versionID="2e9246b7c05022acd15c48f637253ac7">
  <xsd:schema xmlns:xsd="http://www.w3.org/2001/XMLSchema" xmlns:xs="http://www.w3.org/2001/XMLSchema" xmlns:p="http://schemas.microsoft.com/office/2006/metadata/properties" xmlns:ns2="a28602c1-1863-4d8a-a273-3cc3deec3038" xmlns:ns3="78303680-158e-4e8d-84f4-80526a5ed9ed" targetNamespace="http://schemas.microsoft.com/office/2006/metadata/properties" ma:root="true" ma:fieldsID="cbce0755eecccaa4427fec2e9e168e01" ns2:_="" ns3:_="">
    <xsd:import namespace="a28602c1-1863-4d8a-a273-3cc3deec3038"/>
    <xsd:import namespace="78303680-158e-4e8d-84f4-80526a5ed9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8602c1-1863-4d8a-a273-3cc3deec30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Tagi obrazów" ma:readOnly="false" ma:fieldId="{5cf76f15-5ced-4ddc-b409-7134ff3c332f}" ma:taxonomyMulti="true" ma:sspId="d1eed927-1bae-45cf-ae79-4d7dd58749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303680-158e-4e8d-84f4-80526a5ed9e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13dc64a-1d29-43e7-a7b2-d20368d6ce80}" ma:internalName="TaxCatchAll" ma:showField="CatchAllData" ma:web="78303680-158e-4e8d-84f4-80526a5ed9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303680-158e-4e8d-84f4-80526a5ed9ed">
      <UserInfo>
        <DisplayName>Michał Liszcz</DisplayName>
        <AccountId>24</AccountId>
        <AccountType/>
      </UserInfo>
      <UserInfo>
        <DisplayName>Lukasz Zytniak</DisplayName>
        <AccountId>16</AccountId>
        <AccountType/>
      </UserInfo>
      <UserInfo>
        <DisplayName>Mateusz  Celary</DisplayName>
        <AccountId>40</AccountId>
        <AccountType/>
      </UserInfo>
    </SharedWithUsers>
    <TaxCatchAll xmlns="78303680-158e-4e8d-84f4-80526a5ed9ed" xsi:nil="true"/>
    <lcf76f155ced4ddcb4097134ff3c332f xmlns="a28602c1-1863-4d8a-a273-3cc3deec303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0823F9F-51B1-4348-A189-F721052A42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5C1B9E-4F3C-49F3-8F10-7CA95B32A6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8602c1-1863-4d8a-a273-3cc3deec3038"/>
    <ds:schemaRef ds:uri="78303680-158e-4e8d-84f4-80526a5ed9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15D179-3005-4D6B-BCA4-82FD9DA7401C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78303680-158e-4e8d-84f4-80526a5ed9ed"/>
    <ds:schemaRef ds:uri="a28602c1-1863-4d8a-a273-3cc3deec3038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9553</TotalTime>
  <Words>194</Words>
  <Application>Microsoft Office PowerPoint</Application>
  <PresentationFormat>Panoramiczny</PresentationFormat>
  <Paragraphs>39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Sora</vt:lpstr>
      <vt:lpstr>Trebuchet MS</vt:lpstr>
      <vt:lpstr>Wingdings 3</vt:lpstr>
      <vt:lpstr>Faseta</vt:lpstr>
      <vt:lpstr>2_Faseta</vt:lpstr>
      <vt:lpstr>Prezentacja programu PowerPoint</vt:lpstr>
      <vt:lpstr>What is IC@MS?</vt:lpstr>
      <vt:lpstr>Architecture of IC@MS</vt:lpstr>
      <vt:lpstr>Home page</vt:lpstr>
      <vt:lpstr>Configuration page</vt:lpstr>
      <vt:lpstr>Admin panel</vt:lpstr>
      <vt:lpstr>CI/CD pipeline</vt:lpstr>
      <vt:lpstr>Helm charts</vt:lpstr>
      <vt:lpstr>Our Kubernetes cluster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Piotr Goryl</dc:creator>
  <cp:lastModifiedBy>Lukasz Zytniak</cp:lastModifiedBy>
  <cp:revision>104</cp:revision>
  <dcterms:created xsi:type="dcterms:W3CDTF">2019-11-18T08:59:27Z</dcterms:created>
  <dcterms:modified xsi:type="dcterms:W3CDTF">2023-06-23T09:28:47Z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0x0101007792C1A08B82AC4791A8279AAF9230DE</vt:lpwstr>
  </property>
  <property fmtid="{D5CDD505-2E9C-101B-9397-08002B2CF9AE}" pid="3" name="MediaServiceImageTags">
    <vt:lpwstr/>
  </property>
</Properties>
</file>