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13716000" cx="24384000"/>
  <p:notesSz cx="6858000" cy="9144000"/>
  <p:embeddedFontLst>
    <p:embeddedFont>
      <p:font typeface="Helvetica Neue"/>
      <p:regular r:id="rId16"/>
      <p:bold r:id="rId17"/>
      <p:italic r:id="rId18"/>
      <p:boldItalic r:id="rId19"/>
    </p:embeddedFont>
    <p:embeddedFont>
      <p:font typeface="Old Standard TT"/>
      <p:regular r:id="rId20"/>
      <p:bold r:id="rId21"/>
      <p: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ldStandardTT-regular.fntdata"/><Relationship Id="rId11" Type="http://schemas.openxmlformats.org/officeDocument/2006/relationships/slide" Target="slides/slide7.xml"/><Relationship Id="rId22" Type="http://schemas.openxmlformats.org/officeDocument/2006/relationships/font" Target="fonts/OldStandardTT-italic.fntdata"/><Relationship Id="rId10" Type="http://schemas.openxmlformats.org/officeDocument/2006/relationships/slide" Target="slides/slide6.xml"/><Relationship Id="rId21" Type="http://schemas.openxmlformats.org/officeDocument/2006/relationships/font" Target="fonts/OldStandardTT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HelveticaNeue-bold.fntdata"/><Relationship Id="rId16" Type="http://schemas.openxmlformats.org/officeDocument/2006/relationships/font" Target="fonts/HelveticaNeue-regular.fntdata"/><Relationship Id="rId5" Type="http://schemas.openxmlformats.org/officeDocument/2006/relationships/slide" Target="slides/slide1.xml"/><Relationship Id="rId19" Type="http://schemas.openxmlformats.org/officeDocument/2006/relationships/font" Target="fonts/HelveticaNeue-boldItalic.fntdata"/><Relationship Id="rId6" Type="http://schemas.openxmlformats.org/officeDocument/2006/relationships/slide" Target="slides/slide2.xml"/><Relationship Id="rId18" Type="http://schemas.openxmlformats.org/officeDocument/2006/relationships/font" Target="fonts/HelveticaNeue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" name="Google Shape;83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55a1c053db_3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6" name="Google Shape;246;g255a1c053db_3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55a1c053db_3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Google Shape;259;g255a1c053db_3_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e99661a758_0_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" name="Google Shape;91;ge99661a758_0_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e448e3aecb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g1e448e3aecb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e58b4ef95_0_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" name="Google Shape;110;gfe58b4ef95_0_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557c443a62_0_1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" name="Google Shape;120;g2557c443a62_0_1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55977b4837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Google Shape;127;g255977b4837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55a1c053db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g255a1c053db_0_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55a1c053db_0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g255a1c053db_0_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557c443a62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557c443a62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hyperlink" Target="http://www.skao.int" TargetMode="Externa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- White - numbered">
  <p:cSld name="Title &amp; Bullets - White - numbered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title"/>
          </p:nvPr>
        </p:nvSpPr>
        <p:spPr>
          <a:xfrm>
            <a:off x="762000" y="351453"/>
            <a:ext cx="22860552" cy="189795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" type="body"/>
          </p:nvPr>
        </p:nvSpPr>
        <p:spPr>
          <a:xfrm>
            <a:off x="768074" y="2354788"/>
            <a:ext cx="22860552" cy="101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609600" lvl="0" marL="457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/>
            </a:lvl1pPr>
            <a:lvl2pPr indent="-596900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sz="5800"/>
            </a:lvl2pPr>
            <a:lvl3pPr indent="-55880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sz="5200"/>
            </a:lvl3pPr>
            <a:lvl4pPr indent="-5080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sz="4400"/>
            </a:lvl4pPr>
            <a:lvl5pPr indent="-4318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sz="3200"/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23241000" y="13207998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KAO v2 Title &amp; Bullets - White - numbered">
  <p:cSld name="SKAO v2 Title &amp; Bullets - White - numbered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/>
          <p:nvPr>
            <p:ph type="title"/>
          </p:nvPr>
        </p:nvSpPr>
        <p:spPr>
          <a:xfrm>
            <a:off x="762000" y="351453"/>
            <a:ext cx="22860600" cy="18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" type="body"/>
          </p:nvPr>
        </p:nvSpPr>
        <p:spPr>
          <a:xfrm>
            <a:off x="768074" y="2354788"/>
            <a:ext cx="22860600" cy="101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609600" lvl="0" marL="45720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/>
            </a:lvl1pPr>
            <a:lvl2pPr indent="-596900" lvl="1" marL="91440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sz="5800"/>
            </a:lvl2pPr>
            <a:lvl3pPr indent="-558800" lvl="2" marL="137160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sz="5200"/>
            </a:lvl3pPr>
            <a:lvl4pPr indent="-508000" lvl="3" marL="1828800" rtl="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sz="4400"/>
            </a:lvl4pPr>
            <a:lvl5pPr indent="-431800" lvl="4" marL="22860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sz="3200"/>
            </a:lvl5pPr>
            <a:lvl6pPr indent="-322326" lvl="5" marL="274320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2" type="sldNum"/>
          </p:nvPr>
        </p:nvSpPr>
        <p:spPr>
          <a:xfrm>
            <a:off x="23241000" y="13207998"/>
            <a:ext cx="8889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Front Photo Night" showMasterSp="0">
  <p:cSld name="Cover - Front Photo Nigh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ka_landscape_night_v1.jpg" id="18" name="Google Shape;18;p3"/>
          <p:cNvPicPr preferRelativeResize="0"/>
          <p:nvPr/>
        </p:nvPicPr>
        <p:blipFill rotWithShape="1">
          <a:blip r:embed="rId2">
            <a:alphaModFix/>
          </a:blip>
          <a:srcRect b="114" l="10060" r="16890" t="0"/>
          <a:stretch/>
        </p:blipFill>
        <p:spPr>
          <a:xfrm>
            <a:off x="-1" y="2616301"/>
            <a:ext cx="24384003" cy="1111413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0" y="0"/>
            <a:ext cx="24384001" cy="579130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/>
              </a:gs>
              <a:gs pos="100000">
                <a:srgbClr val="000000"/>
              </a:gs>
            </a:gsLst>
            <a:lin ang="16200000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5200"/>
              <a:buFont typeface="Gill Sans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skao_logo_white.pdf" id="20" name="Google Shape;2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092" y="800447"/>
            <a:ext cx="5679866" cy="157410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/>
          <p:nvPr>
            <p:ph type="title"/>
          </p:nvPr>
        </p:nvSpPr>
        <p:spPr>
          <a:xfrm>
            <a:off x="8912276" y="2976159"/>
            <a:ext cx="14145133" cy="1810799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8919185" y="4865833"/>
            <a:ext cx="14131316" cy="1524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1pPr>
            <a:lvl2pPr indent="-2286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2pPr>
            <a:lvl3pPr indent="-2286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3pPr>
            <a:lvl4pPr indent="-2286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4pPr>
            <a:lvl5pPr indent="-2286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2" type="body"/>
          </p:nvPr>
        </p:nvSpPr>
        <p:spPr>
          <a:xfrm>
            <a:off x="8905367" y="6561516"/>
            <a:ext cx="14145133" cy="72307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Verdana"/>
              <a:buNone/>
              <a:defRPr b="0" sz="40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3" type="body"/>
          </p:nvPr>
        </p:nvSpPr>
        <p:spPr>
          <a:xfrm>
            <a:off x="8905367" y="7456269"/>
            <a:ext cx="14145133" cy="72307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Verdana"/>
              <a:buNone/>
              <a:defRPr sz="35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Front Photo Day" showMasterSp="0">
  <p:cSld name="Cover - Front Photo Da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>
            <p:ph idx="2" type="pic"/>
          </p:nvPr>
        </p:nvSpPr>
        <p:spPr>
          <a:xfrm>
            <a:off x="0" y="2605857"/>
            <a:ext cx="24384001" cy="11146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 b="0" i="0" sz="6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b="0" i="0" sz="58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b="0" i="0" sz="5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b="0" i="0" sz="4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b="0" i="0" sz="3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b="0" i="0" sz="64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b="0" i="0" sz="64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b="0" i="0" sz="64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b="0" i="0" sz="64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8912276" y="2976159"/>
            <a:ext cx="14145133" cy="1810799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8919185" y="4865833"/>
            <a:ext cx="14131316" cy="1524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1pPr>
            <a:lvl2pPr indent="-2286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2pPr>
            <a:lvl3pPr indent="-2286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3pPr>
            <a:lvl4pPr indent="-2286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4pPr>
            <a:lvl5pPr indent="-2286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3" type="body"/>
          </p:nvPr>
        </p:nvSpPr>
        <p:spPr>
          <a:xfrm>
            <a:off x="8905367" y="6561516"/>
            <a:ext cx="14145133" cy="72307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Verdana"/>
              <a:buNone/>
              <a:defRPr b="0" sz="4000"/>
            </a:lvl1pPr>
            <a:lvl2pPr indent="-342900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4" type="body"/>
          </p:nvPr>
        </p:nvSpPr>
        <p:spPr>
          <a:xfrm>
            <a:off x="8905367" y="7456269"/>
            <a:ext cx="14145133" cy="72307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Verdana"/>
              <a:buNone/>
              <a:defRPr sz="3500"/>
            </a:lvl1pPr>
            <a:lvl2pPr indent="-342900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pic>
        <p:nvPicPr>
          <p:cNvPr descr="Image" id="31" name="Google Shape;3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3072" y="682101"/>
            <a:ext cx="5991906" cy="1810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Front Gradient" showMasterSp="0">
  <p:cSld name="Cover - Front Gradi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-26888" y="3020604"/>
            <a:ext cx="24437777" cy="10797638"/>
          </a:xfrm>
          <a:prstGeom prst="rect">
            <a:avLst/>
          </a:prstGeom>
          <a:gradFill>
            <a:gsLst>
              <a:gs pos="0">
                <a:srgbClr val="070168"/>
              </a:gs>
              <a:gs pos="50129">
                <a:srgbClr val="070168"/>
              </a:gs>
              <a:gs pos="74169">
                <a:srgbClr val="730368"/>
              </a:gs>
              <a:gs pos="95819">
                <a:srgbClr val="DF0569"/>
              </a:gs>
              <a:gs pos="100000">
                <a:srgbClr val="DF0569"/>
              </a:gs>
            </a:gsLst>
            <a:lin ang="8100000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5200"/>
              <a:buFont typeface="Gill Sans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Image" id="34" name="Google Shape;3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37475" y="1460500"/>
            <a:ext cx="13716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0" y="0"/>
            <a:ext cx="24384001" cy="317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5200"/>
              <a:buFont typeface="Gill Sans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Image" id="36" name="Google Shape;3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3072" y="682101"/>
            <a:ext cx="5991906" cy="18107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7" name="Google Shape;3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15206" y="3729970"/>
            <a:ext cx="11160539" cy="937890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/>
          <p:nvPr>
            <p:ph type="title"/>
          </p:nvPr>
        </p:nvSpPr>
        <p:spPr>
          <a:xfrm>
            <a:off x="1261175" y="6368541"/>
            <a:ext cx="14145133" cy="1810799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" type="body"/>
          </p:nvPr>
        </p:nvSpPr>
        <p:spPr>
          <a:xfrm>
            <a:off x="1268084" y="8258215"/>
            <a:ext cx="14131316" cy="1524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2" type="body"/>
          </p:nvPr>
        </p:nvSpPr>
        <p:spPr>
          <a:xfrm>
            <a:off x="1254266" y="9953898"/>
            <a:ext cx="14145133" cy="72307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Verdana"/>
              <a:buNone/>
              <a:defRPr b="0" sz="40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3" type="body"/>
          </p:nvPr>
        </p:nvSpPr>
        <p:spPr>
          <a:xfrm>
            <a:off x="1254266" y="10848651"/>
            <a:ext cx="14145133" cy="72307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Verdana"/>
              <a:buNone/>
              <a:defRPr sz="35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- Gradient - numbered" showMasterSp="0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-51198" y="-37520"/>
            <a:ext cx="24486397" cy="13791040"/>
          </a:xfrm>
          <a:prstGeom prst="rect">
            <a:avLst/>
          </a:prstGeom>
          <a:gradFill>
            <a:gsLst>
              <a:gs pos="0">
                <a:srgbClr val="070168"/>
              </a:gs>
              <a:gs pos="50129">
                <a:srgbClr val="070168"/>
              </a:gs>
              <a:gs pos="72903">
                <a:srgbClr val="730368"/>
              </a:gs>
              <a:gs pos="93413">
                <a:srgbClr val="DF0569"/>
              </a:gs>
              <a:gs pos="100000">
                <a:srgbClr val="DF0569"/>
              </a:gs>
            </a:gsLst>
            <a:lin ang="8100000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5200"/>
              <a:buFont typeface="Gill Sans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Image" id="44" name="Google Shape;44;p6"/>
          <p:cNvPicPr preferRelativeResize="0"/>
          <p:nvPr/>
        </p:nvPicPr>
        <p:blipFill rotWithShape="1">
          <a:blip r:embed="rId2">
            <a:alphaModFix amt="75000"/>
          </a:blip>
          <a:srcRect b="0" l="0" r="0" t="0"/>
          <a:stretch/>
        </p:blipFill>
        <p:spPr>
          <a:xfrm>
            <a:off x="342088" y="12549465"/>
            <a:ext cx="1024818" cy="10376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Google Shape;45;p6"/>
          <p:cNvCxnSpPr/>
          <p:nvPr/>
        </p:nvCxnSpPr>
        <p:spPr>
          <a:xfrm>
            <a:off x="1625084" y="13068300"/>
            <a:ext cx="24384001" cy="0"/>
          </a:xfrm>
          <a:prstGeom prst="straightConnector1">
            <a:avLst/>
          </a:prstGeom>
          <a:noFill/>
          <a:ln cap="flat" cmpd="sng" w="12700">
            <a:solidFill>
              <a:srgbClr val="FFFFFF">
                <a:alpha val="74901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6" name="Google Shape;46;p6"/>
          <p:cNvSpPr txBox="1"/>
          <p:nvPr/>
        </p:nvSpPr>
        <p:spPr>
          <a:xfrm>
            <a:off x="20620944" y="13201650"/>
            <a:ext cx="2550834" cy="406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r>
              <a:rPr b="0" i="0" lang="en-GB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Slide  /</a:t>
            </a:r>
            <a:endParaRPr/>
          </a:p>
        </p:txBody>
      </p:sp>
      <p:pic>
        <p:nvPicPr>
          <p:cNvPr descr="Image" id="47" name="Google Shape;4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31089" y="1008244"/>
            <a:ext cx="13921971" cy="1169951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>
            <p:ph idx="1" type="body"/>
          </p:nvPr>
        </p:nvSpPr>
        <p:spPr>
          <a:xfrm>
            <a:off x="1448220" y="6949917"/>
            <a:ext cx="16714120" cy="44417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Verdana"/>
              <a:buNone/>
              <a:defRPr sz="3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Verdana"/>
              <a:buNone/>
              <a:defRPr sz="3500">
                <a:solidFill>
                  <a:srgbClr val="FFFFFF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Verdana"/>
              <a:buNone/>
              <a:defRPr sz="3500">
                <a:solidFill>
                  <a:srgbClr val="FFFFFF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Verdana"/>
              <a:buNone/>
              <a:defRPr sz="3500">
                <a:solidFill>
                  <a:srgbClr val="FFFFFF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Verdana"/>
              <a:buNone/>
              <a:defRPr sz="3500">
                <a:solidFill>
                  <a:srgbClr val="FFFFFF"/>
                </a:solidFill>
              </a:defRPr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type="title"/>
          </p:nvPr>
        </p:nvSpPr>
        <p:spPr>
          <a:xfrm>
            <a:off x="1448220" y="2324334"/>
            <a:ext cx="16714120" cy="4441749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Verdana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23241000" y="13207998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2 Up white - numbered">
  <p:cSld name="Photo - 2 Up white - numbered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>
            <p:ph idx="1" type="body"/>
          </p:nvPr>
        </p:nvSpPr>
        <p:spPr>
          <a:xfrm>
            <a:off x="768074" y="2354788"/>
            <a:ext cx="11926700" cy="102400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609600" lvl="0" marL="457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>
                <a:solidFill>
                  <a:schemeClr val="accent2"/>
                </a:solidFill>
              </a:defRPr>
            </a:lvl1pPr>
            <a:lvl2pPr indent="-596900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sz="5800">
                <a:solidFill>
                  <a:schemeClr val="accent2"/>
                </a:solidFill>
              </a:defRPr>
            </a:lvl2pPr>
            <a:lvl3pPr indent="-55880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sz="5200">
                <a:solidFill>
                  <a:schemeClr val="accent2"/>
                </a:solidFill>
              </a:defRPr>
            </a:lvl3pPr>
            <a:lvl4pPr indent="-5080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sz="4400">
                <a:solidFill>
                  <a:schemeClr val="accent2"/>
                </a:solidFill>
              </a:defRPr>
            </a:lvl4pPr>
            <a:lvl5pPr indent="-4318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sz="3200">
                <a:solidFill>
                  <a:schemeClr val="accent2"/>
                </a:solidFill>
              </a:defRPr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type="title"/>
          </p:nvPr>
        </p:nvSpPr>
        <p:spPr>
          <a:xfrm>
            <a:off x="762000" y="351453"/>
            <a:ext cx="11932774" cy="189795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2" type="body"/>
          </p:nvPr>
        </p:nvSpPr>
        <p:spPr>
          <a:xfrm>
            <a:off x="13403492" y="5539431"/>
            <a:ext cx="10270896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869"/>
              </a:buClr>
              <a:buSzPts val="2000"/>
              <a:buFont typeface="Verdana"/>
              <a:buNone/>
              <a:defRPr sz="2000">
                <a:solidFill>
                  <a:srgbClr val="535353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3" type="body"/>
          </p:nvPr>
        </p:nvSpPr>
        <p:spPr>
          <a:xfrm>
            <a:off x="13403492" y="12143080"/>
            <a:ext cx="10270896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869"/>
              </a:buClr>
              <a:buSzPts val="2000"/>
              <a:buFont typeface="Verdana"/>
              <a:buNone/>
              <a:defRPr sz="2000">
                <a:solidFill>
                  <a:srgbClr val="535353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4" type="body"/>
          </p:nvPr>
        </p:nvSpPr>
        <p:spPr>
          <a:xfrm>
            <a:off x="13403492" y="6965361"/>
            <a:ext cx="10270896" cy="520065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5" type="body"/>
          </p:nvPr>
        </p:nvSpPr>
        <p:spPr>
          <a:xfrm>
            <a:off x="13403492" y="329609"/>
            <a:ext cx="10270896" cy="520065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23241000" y="13207998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2 Across white - numbered">
  <p:cSld name="Photo - 2 Across white - numbered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/>
          <p:nvPr>
            <p:ph type="title"/>
          </p:nvPr>
        </p:nvSpPr>
        <p:spPr>
          <a:xfrm>
            <a:off x="762000" y="351453"/>
            <a:ext cx="22962945" cy="189795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/>
        </p:txBody>
      </p:sp>
      <p:sp>
        <p:nvSpPr>
          <p:cNvPr id="61" name="Google Shape;61;p8"/>
          <p:cNvSpPr/>
          <p:nvPr>
            <p:ph idx="2" type="pic"/>
          </p:nvPr>
        </p:nvSpPr>
        <p:spPr>
          <a:xfrm>
            <a:off x="768074" y="2354788"/>
            <a:ext cx="11176000" cy="7822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 b="0" i="0" sz="6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b="0" i="0" sz="58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b="0" i="0" sz="5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b="0" i="0" sz="4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b="0" i="0" sz="3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b="0" i="0" sz="64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b="0" i="0" sz="64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b="0" i="0" sz="64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b="0" i="0" sz="64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2" name="Google Shape;62;p8"/>
          <p:cNvSpPr/>
          <p:nvPr>
            <p:ph idx="3" type="pic"/>
          </p:nvPr>
        </p:nvSpPr>
        <p:spPr>
          <a:xfrm>
            <a:off x="12548944" y="2354786"/>
            <a:ext cx="11176000" cy="7822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 b="0" i="0" sz="6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b="0" i="0" sz="58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b="0" i="0" sz="5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b="0" i="0" sz="4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b="0" i="0" sz="3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b="0" i="0" sz="64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b="0" i="0" sz="64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b="0" i="0" sz="64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b="0" i="0" sz="64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3" name="Google Shape;63;p8"/>
          <p:cNvSpPr txBox="1"/>
          <p:nvPr>
            <p:ph idx="1" type="body"/>
          </p:nvPr>
        </p:nvSpPr>
        <p:spPr>
          <a:xfrm>
            <a:off x="762000" y="10603291"/>
            <a:ext cx="11176000" cy="15158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869"/>
              </a:buClr>
              <a:buSzPts val="2000"/>
              <a:buFont typeface="Verdana"/>
              <a:buNone/>
              <a:defRPr sz="2000">
                <a:solidFill>
                  <a:srgbClr val="535353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4" type="body"/>
          </p:nvPr>
        </p:nvSpPr>
        <p:spPr>
          <a:xfrm>
            <a:off x="12548944" y="10603291"/>
            <a:ext cx="11176000" cy="15158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869"/>
              </a:buClr>
              <a:buSzPts val="2000"/>
              <a:buFont typeface="Verdana"/>
              <a:buNone/>
              <a:defRPr sz="2000">
                <a:solidFill>
                  <a:srgbClr val="535353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2" type="sldNum"/>
          </p:nvPr>
        </p:nvSpPr>
        <p:spPr>
          <a:xfrm>
            <a:off x="23241000" y="13207998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Back" showMasterSp="0">
  <p:cSld name="Cover - Bac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/>
          <p:nvPr/>
        </p:nvSpPr>
        <p:spPr>
          <a:xfrm>
            <a:off x="-6429" y="-51572"/>
            <a:ext cx="24422258" cy="13819144"/>
          </a:xfrm>
          <a:prstGeom prst="rect">
            <a:avLst/>
          </a:prstGeom>
          <a:gradFill>
            <a:gsLst>
              <a:gs pos="0">
                <a:srgbClr val="070168"/>
              </a:gs>
              <a:gs pos="50129">
                <a:srgbClr val="070168"/>
              </a:gs>
              <a:gs pos="73988">
                <a:srgbClr val="760468"/>
              </a:gs>
              <a:gs pos="95475">
                <a:srgbClr val="E50869"/>
              </a:gs>
              <a:gs pos="100000">
                <a:srgbClr val="E50869"/>
              </a:gs>
            </a:gsLst>
            <a:lin ang="8100000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5200"/>
              <a:buFont typeface="Gill Sans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8" name="Google Shape;68;p9"/>
          <p:cNvSpPr txBox="1"/>
          <p:nvPr>
            <p:ph idx="1" type="body"/>
          </p:nvPr>
        </p:nvSpPr>
        <p:spPr>
          <a:xfrm>
            <a:off x="1270000" y="1763786"/>
            <a:ext cx="10934700" cy="242000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Verdana"/>
              <a:buNone/>
              <a:defRPr sz="4800">
                <a:solidFill>
                  <a:srgbClr val="FFFFFF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22326" lvl="5" marL="27432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indent="-322326" lvl="6" marL="32004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indent="-322326" lvl="7" marL="3657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indent="-322326" lvl="8" marL="41148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/>
        </p:txBody>
      </p:sp>
      <p:pic>
        <p:nvPicPr>
          <p:cNvPr descr="skao_logo_2021_white_rgb.ai" id="69" name="Google Shape;69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70000" y="11126040"/>
            <a:ext cx="4311412" cy="11948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0" name="Google Shape;7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31089" y="1008244"/>
            <a:ext cx="13921971" cy="1169951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/>
          <p:nvPr/>
        </p:nvSpPr>
        <p:spPr>
          <a:xfrm>
            <a:off x="19050000" y="10986867"/>
            <a:ext cx="4045492" cy="1473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60"/>
              <a:buFont typeface="Verdana"/>
              <a:buNone/>
            </a:pPr>
            <a:r>
              <a:rPr b="0" i="0" lang="en-GB" sz="456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www.skao.int</a:t>
            </a:r>
            <a:endParaRPr/>
          </a:p>
        </p:txBody>
      </p:sp>
      <p:sp>
        <p:nvSpPr>
          <p:cNvPr id="72" name="Google Shape;72;p9"/>
          <p:cNvSpPr txBox="1"/>
          <p:nvPr/>
        </p:nvSpPr>
        <p:spPr>
          <a:xfrm>
            <a:off x="1270000" y="7660422"/>
            <a:ext cx="6820742" cy="3431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erdana"/>
              <a:buNone/>
            </a:pPr>
            <a:r>
              <a:rPr b="0" i="1" lang="en-GB" sz="2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 recognise and acknowledge the Indigenous peoples and cultures that have traditionally lived on the lands on which our facilities are located.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/>
          <p:nvPr>
            <p:ph type="title"/>
          </p:nvPr>
        </p:nvSpPr>
        <p:spPr>
          <a:xfrm>
            <a:off x="1015998" y="730250"/>
            <a:ext cx="22284000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688A"/>
              </a:buClr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" type="body"/>
          </p:nvPr>
        </p:nvSpPr>
        <p:spPr>
          <a:xfrm>
            <a:off x="1015998" y="3651250"/>
            <a:ext cx="22284000" cy="87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>
            <a:lvl1pPr indent="-4572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4688A"/>
              </a:buClr>
              <a:buSzPts val="3600"/>
              <a:buChar char="•"/>
              <a:defRPr/>
            </a:lvl1pPr>
            <a:lvl2pPr indent="-4572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688A"/>
              </a:buClr>
              <a:buSzPts val="3600"/>
              <a:buChar char="•"/>
              <a:defRPr/>
            </a:lvl2pPr>
            <a:lvl3pPr indent="-4572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688A"/>
              </a:buClr>
              <a:buSzPts val="3600"/>
              <a:buChar char="•"/>
              <a:defRPr/>
            </a:lvl3pPr>
            <a:lvl4pPr indent="-4572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688A"/>
              </a:buClr>
              <a:buSzPts val="3600"/>
              <a:buChar char="•"/>
              <a:defRPr/>
            </a:lvl4pPr>
            <a:lvl5pPr indent="-4572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688A"/>
              </a:buClr>
              <a:buSzPts val="3600"/>
              <a:buChar char="•"/>
              <a:defRPr/>
            </a:lvl5pPr>
            <a:lvl6pPr indent="-4572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indent="-4572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indent="-4572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indent="-4572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2" type="sldNum"/>
          </p:nvPr>
        </p:nvSpPr>
        <p:spPr>
          <a:xfrm>
            <a:off x="17813864" y="12577236"/>
            <a:ext cx="5486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 b="0" i="0" sz="3600" u="none" cap="none" strike="noStrike">
                <a:solidFill>
                  <a:srgbClr val="146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b="0" i="0" sz="3600" u="none" cap="none" strike="noStrike">
                <a:solidFill>
                  <a:srgbClr val="14688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b="0" i="0" sz="3600" u="none" cap="none" strike="noStrike">
                <a:solidFill>
                  <a:srgbClr val="14688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b="0" i="0" sz="3600" u="none" cap="none" strike="noStrike">
                <a:solidFill>
                  <a:srgbClr val="14688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b="0" i="0" sz="3600" u="none" cap="none" strike="noStrike">
                <a:solidFill>
                  <a:srgbClr val="14688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b="0" i="0" sz="3600" u="none" cap="none" strike="noStrike">
                <a:solidFill>
                  <a:srgbClr val="14688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b="0" i="0" sz="3600" u="none" cap="none" strike="noStrike">
                <a:solidFill>
                  <a:srgbClr val="14688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b="0" i="0" sz="3600" u="none" cap="none" strike="noStrike">
                <a:solidFill>
                  <a:srgbClr val="14688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b="0" i="0" sz="3600" u="none" cap="none" strike="noStrike">
                <a:solidFill>
                  <a:srgbClr val="14688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62000" y="351453"/>
            <a:ext cx="22962945" cy="189795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 b="1" i="0" sz="6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b="1" i="0" sz="60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b="1" i="0" sz="60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b="1" i="0" sz="60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b="1" i="0" sz="60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b="1" i="0" sz="60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b="1" i="0" sz="60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b="1" i="0" sz="60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b="1" i="0" sz="60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" name="Google Shape;7;p1"/>
          <p:cNvSpPr/>
          <p:nvPr/>
        </p:nvSpPr>
        <p:spPr>
          <a:xfrm>
            <a:off x="-1" y="13087348"/>
            <a:ext cx="24384001" cy="633184"/>
          </a:xfrm>
          <a:prstGeom prst="rect">
            <a:avLst/>
          </a:prstGeom>
          <a:gradFill>
            <a:gsLst>
              <a:gs pos="0">
                <a:srgbClr val="070168"/>
              </a:gs>
              <a:gs pos="50129">
                <a:srgbClr val="070168"/>
              </a:gs>
              <a:gs pos="76369">
                <a:srgbClr val="730368"/>
              </a:gs>
              <a:gs pos="100000">
                <a:srgbClr val="DF0569"/>
              </a:gs>
            </a:gsLst>
            <a:lin ang="8100000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5200"/>
              <a:buFont typeface="Gill Sans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3241000" y="13207998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9" name="Google Shape;9;p1"/>
          <p:cNvCxnSpPr/>
          <p:nvPr/>
        </p:nvCxnSpPr>
        <p:spPr>
          <a:xfrm>
            <a:off x="1625084" y="13068300"/>
            <a:ext cx="24384001" cy="0"/>
          </a:xfrm>
          <a:prstGeom prst="straightConnector1">
            <a:avLst/>
          </a:prstGeom>
          <a:noFill/>
          <a:ln cap="flat" cmpd="sng" w="12700">
            <a:solidFill>
              <a:srgbClr val="FFFFFF">
                <a:alpha val="49803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Image"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33796" y="12547599"/>
            <a:ext cx="1041401" cy="10414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20620944" y="13201650"/>
            <a:ext cx="2550834" cy="406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r>
              <a:rPr b="0" i="0" lang="en-GB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Slide  /</a:t>
            </a:r>
            <a:endParaRPr/>
          </a:p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673100" y="3835400"/>
            <a:ext cx="23050499" cy="88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609600" lvl="0" marL="457200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 b="0" i="0" sz="6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596900" lvl="1" marL="914400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b="0" i="0" sz="58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558800" lvl="2" marL="13716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b="0" i="0" sz="5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508000" lvl="3" marL="1828800" marR="0" rtl="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b="0" i="0" sz="4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b="0" i="0" sz="3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561848" lvl="5" marL="2743200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b="0" i="0" sz="64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561848" lvl="6" marL="3200400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b="0" i="0" sz="64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561848" lvl="7" marL="3657600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b="0" i="0" sz="64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561847" lvl="8" marL="4114800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b="0" i="0" sz="6400" u="none" cap="none" strike="noStrik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gitlab.com/ska-telescope/ska-tango-base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1oNOl8dygzqR38UyfkflyYEg6YemRiuut/view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6" Type="http://schemas.openxmlformats.org/officeDocument/2006/relationships/image" Target="../media/image15.png"/><Relationship Id="rId7" Type="http://schemas.openxmlformats.org/officeDocument/2006/relationships/hyperlink" Target="https://www.skao.int/en/explore/telescopes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plantuml.com/plantuml/img/ZLHDZvim5BpxLpmHgQT5Qgzxg1P1jggQxAAuEPKU77W1AuwTscQJgkf_hys72fIbUq32ppFlZOV13yOoRUkp84JWqO9Le7bPMIYunjno9OavSNbXcfr1gW8DNk33-q5HCtdgYiHJc2m5Ga2_HB1HPSbb2VIdiNWEW1bmPLU5rRNY5aU4jNHOHEq8cKoOPPcCT5xn5so8woI2bV3IIeqeHzI4cmgsdvC0VX60wSPc6xSRirkPfEfehqotOrobmmxH7hnbafMeHoAck5HTKRy56FWv5CKHjk_YVd2pNc9v6TvJrzmnkjKYOotmZD9sHZOq_xuyXRvsWj_4FpCMKwlhtDRUmrcZdSaz8fEnabOh8L0t1qyCvUTQCAlqbDhOwSB0ZTNyKFiqPd8lkMs8QR8dhIQ0iIRAsw_1RoZW4R6OaKNJHvWeSQLuSkRfQOUTC-bRmmvpzDxsBNQtsM6k_E-utMqq46OcCY6Wm1UUesbOVZtKwF1z4C9lguDW-UckOAR2udluiV_Txa6eqf1XZCD2NMKuJkmzV8sUFZtFuVfuBa1w6GkG9djBBUYYb1OLzixz3pD0qEcWlw5peESqXdr4Hbxq_YHx1w1FsvGGRxtpk63wT10rtXNAsjPcTpaDBwGDbYYBwMNKIEc-PG2Je0qlmXyrl_Y_DcZZyE1wkGlw3m00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/>
          <p:nvPr>
            <p:ph type="title"/>
          </p:nvPr>
        </p:nvSpPr>
        <p:spPr>
          <a:xfrm>
            <a:off x="8912276" y="2976159"/>
            <a:ext cx="14145133" cy="1810799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TANGO Implementation of SKA Mid Dish Control Elements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2"/>
          <p:cNvSpPr txBox="1"/>
          <p:nvPr>
            <p:ph idx="2" type="body"/>
          </p:nvPr>
        </p:nvSpPr>
        <p:spPr>
          <a:xfrm>
            <a:off x="8905367" y="5570916"/>
            <a:ext cx="141450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4000"/>
              <a:buFont typeface="Verdana"/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Samuel Twum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2"/>
          <p:cNvSpPr txBox="1"/>
          <p:nvPr>
            <p:ph idx="3" type="body"/>
          </p:nvPr>
        </p:nvSpPr>
        <p:spPr>
          <a:xfrm>
            <a:off x="8905367" y="6194944"/>
            <a:ext cx="141450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Verdana"/>
              <a:buNone/>
            </a:pPr>
            <a:r>
              <a:rPr b="1" lang="en-GB" sz="4000">
                <a:latin typeface="Calibri"/>
                <a:ea typeface="Calibri"/>
                <a:cs typeface="Calibri"/>
                <a:sym typeface="Calibri"/>
              </a:rPr>
              <a:t>28 June 2023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88"/>
              <a:buFont typeface="Verdana"/>
              <a:buNone/>
            </a:pPr>
            <a:r>
              <a:t/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2"/>
          <p:cNvSpPr txBox="1"/>
          <p:nvPr/>
        </p:nvSpPr>
        <p:spPr>
          <a:xfrm>
            <a:off x="17542675" y="4600800"/>
            <a:ext cx="5507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37th Tango Community meeting</a:t>
            </a:r>
            <a:endParaRPr sz="2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"/>
          <p:cNvSpPr txBox="1"/>
          <p:nvPr>
            <p:ph idx="12" type="sldNum"/>
          </p:nvPr>
        </p:nvSpPr>
        <p:spPr>
          <a:xfrm>
            <a:off x="23241000" y="13207998"/>
            <a:ext cx="8889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9" name="Google Shape;249;p21"/>
          <p:cNvSpPr txBox="1"/>
          <p:nvPr>
            <p:ph type="title"/>
          </p:nvPr>
        </p:nvSpPr>
        <p:spPr>
          <a:xfrm>
            <a:off x="762000" y="351453"/>
            <a:ext cx="22860600" cy="18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SKA 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Base Classes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1"/>
          <p:cNvSpPr txBox="1"/>
          <p:nvPr>
            <p:ph idx="1" type="body"/>
          </p:nvPr>
        </p:nvSpPr>
        <p:spPr>
          <a:xfrm>
            <a:off x="18471800" y="2651600"/>
            <a:ext cx="5799900" cy="77196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463550" lvl="0" marL="457200" rtl="0" algn="l">
              <a:lnSpc>
                <a:spcPct val="150000"/>
              </a:lnSpc>
              <a:spcBef>
                <a:spcPts val="4000"/>
              </a:spcBef>
              <a:spcAft>
                <a:spcPts val="0"/>
              </a:spcAft>
              <a:buSzPts val="3700"/>
              <a:buChar char="●"/>
            </a:pPr>
            <a:r>
              <a:rPr lang="en-GB" sz="3700"/>
              <a:t>SKABaseDevice</a:t>
            </a:r>
            <a:endParaRPr sz="3700"/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GB" sz="3700"/>
              <a:t>SKAController</a:t>
            </a:r>
            <a:endParaRPr sz="3700"/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GB" sz="3700"/>
              <a:t>SKAObsDevice </a:t>
            </a:r>
            <a:endParaRPr sz="3700"/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GB" sz="3700"/>
              <a:t>SKASubarray</a:t>
            </a:r>
            <a:endParaRPr sz="3700"/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GB" sz="3700"/>
              <a:t>SKAAlarmHandler</a:t>
            </a:r>
            <a:endParaRPr sz="3700"/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GB" sz="3700"/>
              <a:t>SKACapability</a:t>
            </a:r>
            <a:endParaRPr sz="3700"/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GB" sz="3700"/>
              <a:t>SKALogger</a:t>
            </a:r>
            <a:endParaRPr sz="3700"/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GB" sz="3700"/>
              <a:t>SKATelState</a:t>
            </a:r>
            <a:endParaRPr sz="3700"/>
          </a:p>
        </p:txBody>
      </p:sp>
      <p:sp>
        <p:nvSpPr>
          <p:cNvPr id="251" name="Google Shape;251;p21"/>
          <p:cNvSpPr txBox="1"/>
          <p:nvPr/>
        </p:nvSpPr>
        <p:spPr>
          <a:xfrm>
            <a:off x="7304775" y="12392650"/>
            <a:ext cx="8460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59595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Visit</a:t>
            </a:r>
            <a:r>
              <a:rPr lang="en-GB" sz="2800">
                <a:solidFill>
                  <a:srgbClr val="59595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</a:t>
            </a:r>
            <a:r>
              <a:rPr lang="en-GB" sz="2800" u="sng">
                <a:solidFill>
                  <a:schemeClr val="accent5"/>
                </a:solidFill>
                <a:latin typeface="Old Standard TT"/>
                <a:ea typeface="Old Standard TT"/>
                <a:cs typeface="Old Standard TT"/>
                <a:sym typeface="Old Standard T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SKA Tango Base repository</a:t>
            </a:r>
            <a:r>
              <a:rPr lang="en-GB" sz="2800">
                <a:solidFill>
                  <a:srgbClr val="59595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for more details</a:t>
            </a:r>
            <a:endParaRPr sz="2800">
              <a:solidFill>
                <a:srgbClr val="59595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595959"/>
              </a:solidFill>
            </a:endParaRPr>
          </a:p>
        </p:txBody>
      </p:sp>
      <p:pic>
        <p:nvPicPr>
          <p:cNvPr id="252" name="Google Shape;25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000" y="1935750"/>
            <a:ext cx="14996624" cy="980887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1"/>
          <p:cNvSpPr/>
          <p:nvPr/>
        </p:nvSpPr>
        <p:spPr>
          <a:xfrm>
            <a:off x="7761975" y="3420475"/>
            <a:ext cx="994200" cy="36171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1"/>
          <p:cNvSpPr/>
          <p:nvPr/>
        </p:nvSpPr>
        <p:spPr>
          <a:xfrm>
            <a:off x="10719250" y="4951975"/>
            <a:ext cx="973800" cy="28407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1"/>
          <p:cNvSpPr txBox="1"/>
          <p:nvPr/>
        </p:nvSpPr>
        <p:spPr>
          <a:xfrm>
            <a:off x="8848500" y="5028175"/>
            <a:ext cx="2291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SKA-TANGO-BASE</a:t>
            </a:r>
            <a:endParaRPr b="1" sz="19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6" name="Google Shape;256;p21"/>
          <p:cNvSpPr txBox="1"/>
          <p:nvPr/>
        </p:nvSpPr>
        <p:spPr>
          <a:xfrm>
            <a:off x="8483975" y="6149125"/>
            <a:ext cx="2291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SKA-TANGO-BASE</a:t>
            </a:r>
            <a:endParaRPr b="1" sz="19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"/>
          <p:cNvSpPr txBox="1"/>
          <p:nvPr>
            <p:ph type="title"/>
          </p:nvPr>
        </p:nvSpPr>
        <p:spPr>
          <a:xfrm>
            <a:off x="762000" y="351453"/>
            <a:ext cx="22860600" cy="18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SKA Base Classes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2"/>
          <p:cNvSpPr txBox="1"/>
          <p:nvPr>
            <p:ph idx="12" type="sldNum"/>
          </p:nvPr>
        </p:nvSpPr>
        <p:spPr>
          <a:xfrm>
            <a:off x="23241000" y="13207998"/>
            <a:ext cx="8889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3" name="Google Shape;263;p22"/>
          <p:cNvSpPr txBox="1"/>
          <p:nvPr>
            <p:ph idx="1" type="body"/>
          </p:nvPr>
        </p:nvSpPr>
        <p:spPr>
          <a:xfrm>
            <a:off x="231350" y="2354800"/>
            <a:ext cx="23730300" cy="101229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609600" lvl="0" marL="457200" rtl="0" algn="l">
              <a:lnSpc>
                <a:spcPct val="150000"/>
              </a:lnSpc>
              <a:spcBef>
                <a:spcPts val="4000"/>
              </a:spcBef>
              <a:spcAft>
                <a:spcPts val="0"/>
              </a:spcAft>
              <a:buSzPts val="6000"/>
              <a:buChar char="•"/>
            </a:pPr>
            <a:r>
              <a:rPr lang="en-GB"/>
              <a:t>A shared repository which provides base classes to aid in the development of the Control System for the project</a:t>
            </a:r>
            <a:endParaRPr/>
          </a:p>
          <a:p>
            <a:pPr indent="-57785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500"/>
              <a:buChar char="•"/>
            </a:pPr>
            <a:r>
              <a:rPr lang="en-GB" sz="5500"/>
              <a:t>ensures consistently formatted logging across the system</a:t>
            </a:r>
            <a:endParaRPr sz="5500"/>
          </a:p>
          <a:p>
            <a:pPr indent="-57785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500"/>
              <a:buChar char="•"/>
            </a:pPr>
            <a:r>
              <a:rPr lang="en-GB" sz="5500"/>
              <a:t>enhances testing of business logic without spinning up TANGO infrastructure</a:t>
            </a:r>
            <a:endParaRPr sz="5500"/>
          </a:p>
          <a:p>
            <a:pPr indent="-57785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500"/>
              <a:buChar char="•"/>
            </a:pPr>
            <a:r>
              <a:rPr lang="en-GB" sz="5500"/>
              <a:t>i</a:t>
            </a:r>
            <a:r>
              <a:rPr lang="en-GB" sz="5500"/>
              <a:t>mplements a component manager which establishes and maintains communication, monitors and controls the component from within the tango device</a:t>
            </a:r>
            <a:endParaRPr sz="5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>
            <p:ph type="title"/>
          </p:nvPr>
        </p:nvSpPr>
        <p:spPr>
          <a:xfrm>
            <a:off x="2590800" y="351450"/>
            <a:ext cx="19305600" cy="11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One Observatory, Two Telescopes, Three Continents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3"/>
          <p:cNvSpPr txBox="1"/>
          <p:nvPr>
            <p:ph idx="12" type="sldNum"/>
          </p:nvPr>
        </p:nvSpPr>
        <p:spPr>
          <a:xfrm>
            <a:off x="23241000" y="13207998"/>
            <a:ext cx="8889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5" name="Google Shape;9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48393" y="2081902"/>
            <a:ext cx="4941483" cy="4219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48393" y="6976898"/>
            <a:ext cx="4941478" cy="437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5">
            <a:alphaModFix/>
          </a:blip>
          <a:srcRect b="9763" l="3153" r="3284" t="0"/>
          <a:stretch/>
        </p:blipFill>
        <p:spPr>
          <a:xfrm>
            <a:off x="1192900" y="1915025"/>
            <a:ext cx="17155502" cy="98908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/>
          <p:nvPr/>
        </p:nvSpPr>
        <p:spPr>
          <a:xfrm>
            <a:off x="11371200" y="12821750"/>
            <a:ext cx="164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900">
                <a:solidFill>
                  <a:srgbClr val="666666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Image credit: SKAO website</a:t>
            </a:r>
            <a:endParaRPr sz="900">
              <a:solidFill>
                <a:srgbClr val="666666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/>
          <p:nvPr>
            <p:ph type="title"/>
          </p:nvPr>
        </p:nvSpPr>
        <p:spPr>
          <a:xfrm>
            <a:off x="762000" y="351451"/>
            <a:ext cx="22860600" cy="1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SKA-Low Telescope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 txBox="1"/>
          <p:nvPr>
            <p:ph idx="12" type="sldNum"/>
          </p:nvPr>
        </p:nvSpPr>
        <p:spPr>
          <a:xfrm>
            <a:off x="23241000" y="13207998"/>
            <a:ext cx="8889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" name="Google Shape;105;p14"/>
          <p:cNvSpPr txBox="1"/>
          <p:nvPr>
            <p:ph idx="1" type="body"/>
          </p:nvPr>
        </p:nvSpPr>
        <p:spPr>
          <a:xfrm>
            <a:off x="18307400" y="2061450"/>
            <a:ext cx="6076500" cy="4897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546100" lvl="0" marL="457200" rtl="0" algn="l">
              <a:spcBef>
                <a:spcPts val="4000"/>
              </a:spcBef>
              <a:spcAft>
                <a:spcPts val="0"/>
              </a:spcAft>
              <a:buSzPts val="5000"/>
              <a:buChar char="●"/>
            </a:pPr>
            <a:r>
              <a:rPr lang="en-GB" sz="5000"/>
              <a:t>512 stations</a:t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Char char="●"/>
            </a:pPr>
            <a:r>
              <a:rPr lang="en-GB" sz="5000"/>
              <a:t>50 MHz - 350 MHz</a:t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Char char="●"/>
            </a:pPr>
            <a:r>
              <a:rPr lang="en-GB" sz="5000"/>
              <a:t>Maximum distance 74 km</a:t>
            </a:r>
            <a:endParaRPr/>
          </a:p>
        </p:txBody>
      </p:sp>
      <p:pic>
        <p:nvPicPr>
          <p:cNvPr id="106" name="Google Shape;10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2061450"/>
            <a:ext cx="17562345" cy="9987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11371200" y="12783800"/>
            <a:ext cx="164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900">
                <a:solidFill>
                  <a:srgbClr val="666666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Image credit: SKAO website</a:t>
            </a:r>
            <a:endParaRPr sz="900">
              <a:solidFill>
                <a:srgbClr val="666666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/>
          <p:nvPr>
            <p:ph type="title"/>
          </p:nvPr>
        </p:nvSpPr>
        <p:spPr>
          <a:xfrm>
            <a:off x="762000" y="351451"/>
            <a:ext cx="22860600" cy="1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SKA-Mid Telescope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5"/>
          <p:cNvSpPr txBox="1"/>
          <p:nvPr>
            <p:ph idx="12" type="sldNum"/>
          </p:nvPr>
        </p:nvSpPr>
        <p:spPr>
          <a:xfrm>
            <a:off x="23241000" y="13207998"/>
            <a:ext cx="8889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4" name="Google Shape;11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978325"/>
            <a:ext cx="10748024" cy="946065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 txBox="1"/>
          <p:nvPr>
            <p:ph idx="1" type="body"/>
          </p:nvPr>
        </p:nvSpPr>
        <p:spPr>
          <a:xfrm>
            <a:off x="11045875" y="9278375"/>
            <a:ext cx="10748100" cy="25416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546100" lvl="0" marL="457200" rtl="0" algn="l">
              <a:spcBef>
                <a:spcPts val="4000"/>
              </a:spcBef>
              <a:spcAft>
                <a:spcPts val="0"/>
              </a:spcAft>
              <a:buSzPts val="5000"/>
              <a:buChar char="●"/>
            </a:pPr>
            <a:r>
              <a:rPr lang="en-GB" sz="5000"/>
              <a:t>133 SKA 15m dishes</a:t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Char char="●"/>
            </a:pPr>
            <a:r>
              <a:rPr lang="en-GB" sz="5000"/>
              <a:t>64 MeerKAT 13.5m dishes</a:t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Char char="●"/>
            </a:pPr>
            <a:r>
              <a:rPr lang="en-GB" sz="5000"/>
              <a:t>Maximum baseline 150 km</a:t>
            </a:r>
            <a:endParaRPr/>
          </a:p>
        </p:txBody>
      </p:sp>
      <p:pic>
        <p:nvPicPr>
          <p:cNvPr id="116" name="Google Shape;11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76625" y="2186150"/>
            <a:ext cx="13102575" cy="714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 txBox="1"/>
          <p:nvPr/>
        </p:nvSpPr>
        <p:spPr>
          <a:xfrm>
            <a:off x="11371200" y="12770300"/>
            <a:ext cx="164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900">
                <a:solidFill>
                  <a:srgbClr val="666666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Image credits: SKAO website</a:t>
            </a:r>
            <a:endParaRPr sz="900">
              <a:solidFill>
                <a:srgbClr val="666666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/>
          <p:nvPr>
            <p:ph type="title"/>
          </p:nvPr>
        </p:nvSpPr>
        <p:spPr>
          <a:xfrm>
            <a:off x="762000" y="351451"/>
            <a:ext cx="22860600" cy="1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Dish: How does it work?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6"/>
          <p:cNvSpPr txBox="1"/>
          <p:nvPr>
            <p:ph idx="12" type="sldNum"/>
          </p:nvPr>
        </p:nvSpPr>
        <p:spPr>
          <a:xfrm>
            <a:off x="23241000" y="13207998"/>
            <a:ext cx="8889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4" name="Google Shape;12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4249" y="2209325"/>
            <a:ext cx="14555524" cy="929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/>
          <p:nvPr>
            <p:ph type="title"/>
          </p:nvPr>
        </p:nvSpPr>
        <p:spPr>
          <a:xfrm>
            <a:off x="762000" y="351451"/>
            <a:ext cx="22860600" cy="1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Two Element Array (Interferometer)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7"/>
          <p:cNvSpPr txBox="1"/>
          <p:nvPr>
            <p:ph idx="12" type="sldNum"/>
          </p:nvPr>
        </p:nvSpPr>
        <p:spPr>
          <a:xfrm>
            <a:off x="23241000" y="13207998"/>
            <a:ext cx="8889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1" name="Google Shape;131;p17" title="96afa3345b3941f9a71912751d74395c.preview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1612" y="1680450"/>
            <a:ext cx="15106126" cy="113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5">
            <a:alphaModFix/>
          </a:blip>
          <a:srcRect b="-6999" l="0" r="0" t="7000"/>
          <a:stretch/>
        </p:blipFill>
        <p:spPr>
          <a:xfrm>
            <a:off x="16726925" y="2837600"/>
            <a:ext cx="6895674" cy="41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26927" y="7868350"/>
            <a:ext cx="6895675" cy="379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 txBox="1"/>
          <p:nvPr>
            <p:ph idx="1" type="body"/>
          </p:nvPr>
        </p:nvSpPr>
        <p:spPr>
          <a:xfrm>
            <a:off x="17586475" y="1926450"/>
            <a:ext cx="4824600" cy="746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spcBef>
                <a:spcPts val="4000"/>
              </a:spcBef>
              <a:spcAft>
                <a:spcPts val="0"/>
              </a:spcAft>
              <a:buNone/>
            </a:pPr>
            <a:r>
              <a:rPr lang="en-GB" sz="4400"/>
              <a:t>Better resolution</a:t>
            </a:r>
            <a:endParaRPr sz="5400"/>
          </a:p>
        </p:txBody>
      </p:sp>
      <p:sp>
        <p:nvSpPr>
          <p:cNvPr id="135" name="Google Shape;135;p17"/>
          <p:cNvSpPr txBox="1"/>
          <p:nvPr>
            <p:ph idx="1" type="body"/>
          </p:nvPr>
        </p:nvSpPr>
        <p:spPr>
          <a:xfrm>
            <a:off x="17584975" y="7077825"/>
            <a:ext cx="5332200" cy="951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457200" rtl="0" algn="l">
              <a:spcBef>
                <a:spcPts val="4000"/>
              </a:spcBef>
              <a:spcAft>
                <a:spcPts val="0"/>
              </a:spcAft>
              <a:buNone/>
            </a:pPr>
            <a:r>
              <a:rPr lang="en-GB" sz="4400"/>
              <a:t>Better sensitivity</a:t>
            </a:r>
            <a:endParaRPr sz="4400"/>
          </a:p>
        </p:txBody>
      </p:sp>
      <p:sp>
        <p:nvSpPr>
          <p:cNvPr id="136" name="Google Shape;136;p17"/>
          <p:cNvSpPr txBox="1"/>
          <p:nvPr>
            <p:ph idx="1" type="body"/>
          </p:nvPr>
        </p:nvSpPr>
        <p:spPr>
          <a:xfrm>
            <a:off x="17234275" y="11968350"/>
            <a:ext cx="60336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4000"/>
              </a:spcBef>
              <a:spcAft>
                <a:spcPts val="0"/>
              </a:spcAft>
              <a:buNone/>
            </a:pPr>
            <a:r>
              <a:rPr lang="en-GB" sz="3000" u="sng">
                <a:solidFill>
                  <a:schemeClr val="accent5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https://www.skao.int/en/explore/</a:t>
            </a:r>
            <a:endParaRPr sz="3000">
              <a:solidFill>
                <a:schemeClr val="accent5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7"/>
          <p:cNvSpPr txBox="1"/>
          <p:nvPr/>
        </p:nvSpPr>
        <p:spPr>
          <a:xfrm rot="-5400000">
            <a:off x="-248425" y="6630200"/>
            <a:ext cx="2412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900">
                <a:solidFill>
                  <a:srgbClr val="666666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Image and video credits: SKAO website</a:t>
            </a:r>
            <a:endParaRPr sz="900">
              <a:solidFill>
                <a:srgbClr val="666666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/>
          <p:nvPr>
            <p:ph type="title"/>
          </p:nvPr>
        </p:nvSpPr>
        <p:spPr>
          <a:xfrm>
            <a:off x="762000" y="351451"/>
            <a:ext cx="22860600" cy="1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Dish Components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8"/>
          <p:cNvSpPr txBox="1"/>
          <p:nvPr>
            <p:ph idx="12" type="sldNum"/>
          </p:nvPr>
        </p:nvSpPr>
        <p:spPr>
          <a:xfrm>
            <a:off x="23241000" y="13207998"/>
            <a:ext cx="8889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4" name="Google Shape;144;p18"/>
          <p:cNvSpPr txBox="1"/>
          <p:nvPr>
            <p:ph idx="1" type="body"/>
          </p:nvPr>
        </p:nvSpPr>
        <p:spPr>
          <a:xfrm>
            <a:off x="11731675" y="279075"/>
            <a:ext cx="10748100" cy="108837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463550" lvl="0" marL="457200" rtl="0" algn="l">
              <a:lnSpc>
                <a:spcPct val="150000"/>
              </a:lnSpc>
              <a:spcBef>
                <a:spcPts val="4000"/>
              </a:spcBef>
              <a:spcAft>
                <a:spcPts val="0"/>
              </a:spcAft>
              <a:buSzPts val="3700"/>
              <a:buChar char="●"/>
            </a:pPr>
            <a:r>
              <a:rPr lang="en-GB" sz="3700"/>
              <a:t>Dish Structure</a:t>
            </a:r>
            <a:endParaRPr sz="3700"/>
          </a:p>
          <a:p>
            <a:pPr indent="-463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700"/>
              <a:buChar char="○"/>
            </a:pPr>
            <a:r>
              <a:rPr lang="en-GB" sz="3700" u="sng">
                <a:solidFill>
                  <a:srgbClr val="0000FF"/>
                </a:solidFill>
              </a:rPr>
              <a:t>Controller</a:t>
            </a:r>
            <a:endParaRPr sz="3700" u="sng">
              <a:solidFill>
                <a:srgbClr val="0000FF"/>
              </a:solidFill>
            </a:endParaRPr>
          </a:p>
          <a:p>
            <a:pPr indent="-463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700"/>
              <a:buChar char="○"/>
            </a:pPr>
            <a:r>
              <a:rPr lang="en-GB" sz="3700" u="sng">
                <a:solidFill>
                  <a:srgbClr val="0000FF"/>
                </a:solidFill>
              </a:rPr>
              <a:t>Amplifiers, drives, encoders &amp; limit switches for azimuth, elevation and feed indexer</a:t>
            </a:r>
            <a:endParaRPr sz="3700" u="sng">
              <a:solidFill>
                <a:srgbClr val="0000FF"/>
              </a:solidFill>
            </a:endParaRPr>
          </a:p>
          <a:p>
            <a:pPr indent="-463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700"/>
              <a:buChar char="○"/>
            </a:pPr>
            <a:r>
              <a:rPr lang="en-GB" sz="3700" u="sng">
                <a:solidFill>
                  <a:srgbClr val="0000FF"/>
                </a:solidFill>
              </a:rPr>
              <a:t>Stow pin installation</a:t>
            </a:r>
            <a:endParaRPr sz="3700" u="sng">
              <a:solidFill>
                <a:srgbClr val="0000FF"/>
              </a:solidFill>
            </a:endParaRPr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GB" sz="3700"/>
              <a:t>Band 1 Single Pixel Feed (SPF B1)</a:t>
            </a:r>
            <a:endParaRPr sz="3700"/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GB" sz="3700"/>
              <a:t>Band 2 Single Pixel Feed (SPF B2) </a:t>
            </a:r>
            <a:endParaRPr sz="3700"/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GB" sz="3700"/>
              <a:t>Band 345 Single Pixel Feed (SPF B345(6))</a:t>
            </a:r>
            <a:endParaRPr sz="3700"/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GB" sz="3700"/>
              <a:t>SPF Controller</a:t>
            </a:r>
            <a:endParaRPr sz="3700" strike="sngStrike">
              <a:solidFill>
                <a:srgbClr val="FF0000"/>
              </a:solidFill>
            </a:endParaRPr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GB" sz="3700"/>
              <a:t>SPF Services (Helium &amp; Vacuum Services)</a:t>
            </a:r>
            <a:endParaRPr sz="3700"/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GB" sz="3700"/>
              <a:t>Local Monitoring &amp; Control (LMC)</a:t>
            </a:r>
            <a:endParaRPr sz="3700"/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GB" sz="3700"/>
              <a:t>Single Pixel Feed Receiver (SPFRx)</a:t>
            </a:r>
            <a:endParaRPr sz="3700"/>
          </a:p>
          <a:p>
            <a:pPr indent="-463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700"/>
              <a:buChar char="○"/>
            </a:pPr>
            <a:r>
              <a:rPr lang="en-GB" sz="3700" u="sng">
                <a:solidFill>
                  <a:srgbClr val="0000FF"/>
                </a:solidFill>
              </a:rPr>
              <a:t>Indexer RF Sampler B123 (RXS123)</a:t>
            </a:r>
            <a:endParaRPr sz="3700" u="sng">
              <a:solidFill>
                <a:srgbClr val="0000FF"/>
              </a:solidFill>
            </a:endParaRPr>
          </a:p>
          <a:p>
            <a:pPr indent="-463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700"/>
              <a:buChar char="○"/>
            </a:pPr>
            <a:r>
              <a:rPr lang="en-GB" sz="3700" u="sng">
                <a:solidFill>
                  <a:srgbClr val="0000FF"/>
                </a:solidFill>
              </a:rPr>
              <a:t>Indexer RF Sampler B45 (RXS45)</a:t>
            </a:r>
            <a:endParaRPr sz="3700" u="sng">
              <a:solidFill>
                <a:srgbClr val="0000FF"/>
              </a:solidFill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21381300" y="5350475"/>
            <a:ext cx="1915200" cy="49119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46" name="Google Shape;146;p18"/>
          <p:cNvSpPr txBox="1"/>
          <p:nvPr/>
        </p:nvSpPr>
        <p:spPr>
          <a:xfrm>
            <a:off x="23298675" y="7422925"/>
            <a:ext cx="1235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SPF</a:t>
            </a:r>
            <a:endParaRPr sz="37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75" y="2333371"/>
            <a:ext cx="11325349" cy="100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8"/>
          <p:cNvSpPr txBox="1"/>
          <p:nvPr/>
        </p:nvSpPr>
        <p:spPr>
          <a:xfrm>
            <a:off x="9321300" y="12757650"/>
            <a:ext cx="2083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900">
                <a:solidFill>
                  <a:srgbClr val="666666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Image credit: Alice Pellegrini, SKAO</a:t>
            </a:r>
            <a:endParaRPr sz="900">
              <a:solidFill>
                <a:srgbClr val="666666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/>
          <p:nvPr>
            <p:ph type="title"/>
          </p:nvPr>
        </p:nvSpPr>
        <p:spPr>
          <a:xfrm>
            <a:off x="762000" y="351451"/>
            <a:ext cx="22860600" cy="1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Mid Dish Software Architecture Overview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9"/>
          <p:cNvSpPr txBox="1"/>
          <p:nvPr>
            <p:ph idx="12" type="sldNum"/>
          </p:nvPr>
        </p:nvSpPr>
        <p:spPr>
          <a:xfrm>
            <a:off x="23241000" y="13207998"/>
            <a:ext cx="8889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5" name="Google Shape;155;p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4095" y="1451849"/>
            <a:ext cx="14628065" cy="1134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/>
          <p:nvPr>
            <p:ph type="title"/>
          </p:nvPr>
        </p:nvSpPr>
        <p:spPr>
          <a:xfrm>
            <a:off x="762000" y="351452"/>
            <a:ext cx="22860600" cy="880800"/>
          </a:xfrm>
          <a:prstGeom prst="rect">
            <a:avLst/>
          </a:prstGeom>
        </p:spPr>
        <p:txBody>
          <a:bodyPr anchorCtr="0" anchor="t" bIns="50800" lIns="50800" spcFirstLastPara="1" rIns="508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/>
              <a:t>SKA Telescope Functional Overview</a:t>
            </a:r>
            <a:endParaRPr sz="5000"/>
          </a:p>
        </p:txBody>
      </p:sp>
      <p:sp>
        <p:nvSpPr>
          <p:cNvPr id="161" name="Google Shape;161;p20"/>
          <p:cNvSpPr txBox="1"/>
          <p:nvPr>
            <p:ph idx="12" type="sldNum"/>
          </p:nvPr>
        </p:nvSpPr>
        <p:spPr>
          <a:xfrm>
            <a:off x="23241000" y="13207998"/>
            <a:ext cx="888900" cy="410400"/>
          </a:xfrm>
          <a:prstGeom prst="rect">
            <a:avLst/>
          </a:prstGeom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2" name="Google Shape;162;p20"/>
          <p:cNvSpPr txBox="1"/>
          <p:nvPr/>
        </p:nvSpPr>
        <p:spPr>
          <a:xfrm>
            <a:off x="762069" y="1872884"/>
            <a:ext cx="4705500" cy="1484100"/>
          </a:xfrm>
          <a:prstGeom prst="rect">
            <a:avLst/>
          </a:prstGeom>
          <a:solidFill>
            <a:srgbClr val="A5A5A5"/>
          </a:solidFill>
          <a:ln cap="flat" cmpd="sng" w="9525">
            <a:solidFill>
              <a:srgbClr val="E40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43800" lIns="243800" spcFirstLastPara="1" rIns="243800" wrap="square" tIns="243800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00">
                <a:latin typeface="Verdana"/>
                <a:ea typeface="Verdana"/>
                <a:cs typeface="Verdana"/>
                <a:sym typeface="Verdana"/>
              </a:rPr>
              <a:t>👨🏻‍🎤🧑🏽‍💻👨🏿‍🔬👩🏼‍🔧👷🏾</a:t>
            </a:r>
            <a:br>
              <a:rPr lang="en-GB" sz="5300">
                <a:latin typeface="Verdana"/>
                <a:ea typeface="Verdana"/>
                <a:cs typeface="Verdana"/>
                <a:sym typeface="Verdana"/>
              </a:rPr>
            </a:br>
            <a:r>
              <a:rPr lang="en-GB" sz="3700">
                <a:solidFill>
                  <a:srgbClr val="070A68"/>
                </a:solidFill>
                <a:latin typeface="Verdana"/>
                <a:ea typeface="Verdana"/>
                <a:cs typeface="Verdana"/>
                <a:sym typeface="Verdana"/>
              </a:rPr>
              <a:t>Telescope users</a:t>
            </a:r>
            <a:endParaRPr sz="53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6172250" y="1647054"/>
            <a:ext cx="10134600" cy="1935900"/>
          </a:xfrm>
          <a:prstGeom prst="roundRect">
            <a:avLst>
              <a:gd fmla="val 16667" name="adj"/>
            </a:avLst>
          </a:prstGeom>
          <a:solidFill>
            <a:srgbClr val="70AD47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/>
              <a:t>Observatory Science Operations</a:t>
            </a:r>
            <a:endParaRPr b="1" sz="2700"/>
          </a:p>
        </p:txBody>
      </p:sp>
      <p:sp>
        <p:nvSpPr>
          <p:cNvPr id="164" name="Google Shape;164;p20"/>
          <p:cNvSpPr/>
          <p:nvPr/>
        </p:nvSpPr>
        <p:spPr>
          <a:xfrm>
            <a:off x="9696939" y="2563583"/>
            <a:ext cx="1270500" cy="647700"/>
          </a:xfrm>
          <a:prstGeom prst="roundRect">
            <a:avLst>
              <a:gd fmla="val 16667" name="adj"/>
            </a:avLst>
          </a:prstGeom>
          <a:solidFill>
            <a:srgbClr val="70AD47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000000"/>
                </a:solidFill>
              </a:rPr>
              <a:t>ODT</a:t>
            </a:r>
            <a:endParaRPr sz="2100">
              <a:solidFill>
                <a:srgbClr val="000000"/>
              </a:solidFill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11348433" y="2563583"/>
            <a:ext cx="1270500" cy="647700"/>
          </a:xfrm>
          <a:prstGeom prst="roundRect">
            <a:avLst>
              <a:gd fmla="val 16667" name="adj"/>
            </a:avLst>
          </a:prstGeom>
          <a:solidFill>
            <a:srgbClr val="70AD47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000000"/>
                </a:solidFill>
              </a:rPr>
              <a:t>OPT</a:t>
            </a:r>
            <a:endParaRPr sz="2100">
              <a:solidFill>
                <a:srgbClr val="000000"/>
              </a:solidFill>
            </a:endParaRPr>
          </a:p>
        </p:txBody>
      </p:sp>
      <p:sp>
        <p:nvSpPr>
          <p:cNvPr id="166" name="Google Shape;166;p20"/>
          <p:cNvSpPr/>
          <p:nvPr/>
        </p:nvSpPr>
        <p:spPr>
          <a:xfrm>
            <a:off x="12999928" y="2563583"/>
            <a:ext cx="1270500" cy="647700"/>
          </a:xfrm>
          <a:prstGeom prst="roundRect">
            <a:avLst>
              <a:gd fmla="val 16667" name="adj"/>
            </a:avLst>
          </a:prstGeom>
          <a:solidFill>
            <a:srgbClr val="70AD47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000000"/>
                </a:solidFill>
              </a:rPr>
              <a:t>OST</a:t>
            </a:r>
            <a:endParaRPr sz="2100">
              <a:solidFill>
                <a:srgbClr val="000000"/>
              </a:solidFill>
            </a:endParaRPr>
          </a:p>
        </p:txBody>
      </p:sp>
      <p:sp>
        <p:nvSpPr>
          <p:cNvPr id="167" name="Google Shape;167;p20"/>
          <p:cNvSpPr/>
          <p:nvPr/>
        </p:nvSpPr>
        <p:spPr>
          <a:xfrm>
            <a:off x="14651422" y="2563583"/>
            <a:ext cx="1270500" cy="647700"/>
          </a:xfrm>
          <a:prstGeom prst="roundRect">
            <a:avLst>
              <a:gd fmla="val 16667" name="adj"/>
            </a:avLst>
          </a:prstGeom>
          <a:solidFill>
            <a:srgbClr val="70AD47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000000"/>
                </a:solidFill>
              </a:rPr>
              <a:t>OET</a:t>
            </a:r>
            <a:endParaRPr sz="2100">
              <a:solidFill>
                <a:srgbClr val="000000"/>
              </a:solidFill>
            </a:endParaRPr>
          </a:p>
        </p:txBody>
      </p:sp>
      <p:sp>
        <p:nvSpPr>
          <p:cNvPr id="168" name="Google Shape;168;p20"/>
          <p:cNvSpPr/>
          <p:nvPr/>
        </p:nvSpPr>
        <p:spPr>
          <a:xfrm>
            <a:off x="6393950" y="2563583"/>
            <a:ext cx="1270500" cy="647700"/>
          </a:xfrm>
          <a:prstGeom prst="roundRect">
            <a:avLst>
              <a:gd fmla="val 16667" name="adj"/>
            </a:avLst>
          </a:prstGeom>
          <a:solidFill>
            <a:srgbClr val="70AD47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000000"/>
                </a:solidFill>
              </a:rPr>
              <a:t>PST</a:t>
            </a:r>
            <a:r>
              <a:rPr baseline="-25000" lang="en-GB" sz="1300">
                <a:solidFill>
                  <a:srgbClr val="000000"/>
                </a:solidFill>
              </a:rPr>
              <a:t>oso</a:t>
            </a:r>
            <a:endParaRPr baseline="-25000" sz="1300">
              <a:solidFill>
                <a:srgbClr val="000000"/>
              </a:solidFill>
            </a:endParaRPr>
          </a:p>
        </p:txBody>
      </p:sp>
      <p:sp>
        <p:nvSpPr>
          <p:cNvPr id="169" name="Google Shape;169;p20"/>
          <p:cNvSpPr/>
          <p:nvPr/>
        </p:nvSpPr>
        <p:spPr>
          <a:xfrm>
            <a:off x="8045444" y="2563583"/>
            <a:ext cx="1270500" cy="647700"/>
          </a:xfrm>
          <a:prstGeom prst="roundRect">
            <a:avLst>
              <a:gd fmla="val 16667" name="adj"/>
            </a:avLst>
          </a:prstGeom>
          <a:solidFill>
            <a:srgbClr val="70AD47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000000"/>
                </a:solidFill>
              </a:rPr>
              <a:t>PMT</a:t>
            </a:r>
            <a:endParaRPr sz="2100">
              <a:solidFill>
                <a:srgbClr val="000000"/>
              </a:solidFill>
            </a:endParaRPr>
          </a:p>
        </p:txBody>
      </p:sp>
      <p:cxnSp>
        <p:nvCxnSpPr>
          <p:cNvPr id="170" name="Google Shape;170;p20"/>
          <p:cNvCxnSpPr>
            <a:stCxn id="162" idx="3"/>
            <a:endCxn id="163" idx="1"/>
          </p:cNvCxnSpPr>
          <p:nvPr/>
        </p:nvCxnSpPr>
        <p:spPr>
          <a:xfrm>
            <a:off x="5467569" y="2614934"/>
            <a:ext cx="704700" cy="0"/>
          </a:xfrm>
          <a:prstGeom prst="straightConnector1">
            <a:avLst/>
          </a:prstGeom>
          <a:noFill/>
          <a:ln cap="flat" cmpd="sng" w="38100">
            <a:solidFill>
              <a:srgbClr val="E4076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" name="Google Shape;171;p20"/>
          <p:cNvCxnSpPr>
            <a:endCxn id="169" idx="1"/>
          </p:cNvCxnSpPr>
          <p:nvPr/>
        </p:nvCxnSpPr>
        <p:spPr>
          <a:xfrm>
            <a:off x="7664444" y="2887433"/>
            <a:ext cx="381000" cy="0"/>
          </a:xfrm>
          <a:prstGeom prst="straightConnector1">
            <a:avLst/>
          </a:prstGeom>
          <a:noFill/>
          <a:ln cap="flat" cmpd="sng" w="28575">
            <a:solidFill>
              <a:srgbClr val="E4076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" name="Google Shape;172;p20"/>
          <p:cNvCxnSpPr>
            <a:stCxn id="169" idx="3"/>
            <a:endCxn id="164" idx="1"/>
          </p:cNvCxnSpPr>
          <p:nvPr/>
        </p:nvCxnSpPr>
        <p:spPr>
          <a:xfrm>
            <a:off x="9315944" y="2887433"/>
            <a:ext cx="381000" cy="0"/>
          </a:xfrm>
          <a:prstGeom prst="straightConnector1">
            <a:avLst/>
          </a:prstGeom>
          <a:noFill/>
          <a:ln cap="flat" cmpd="sng" w="28575">
            <a:solidFill>
              <a:srgbClr val="E4076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3" name="Google Shape;173;p20"/>
          <p:cNvCxnSpPr>
            <a:endCxn id="165" idx="1"/>
          </p:cNvCxnSpPr>
          <p:nvPr/>
        </p:nvCxnSpPr>
        <p:spPr>
          <a:xfrm>
            <a:off x="10967433" y="2887433"/>
            <a:ext cx="381000" cy="0"/>
          </a:xfrm>
          <a:prstGeom prst="straightConnector1">
            <a:avLst/>
          </a:prstGeom>
          <a:noFill/>
          <a:ln cap="flat" cmpd="sng" w="28575">
            <a:solidFill>
              <a:srgbClr val="E4076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4" name="Google Shape;174;p20"/>
          <p:cNvCxnSpPr>
            <a:stCxn id="165" idx="3"/>
            <a:endCxn id="166" idx="1"/>
          </p:cNvCxnSpPr>
          <p:nvPr/>
        </p:nvCxnSpPr>
        <p:spPr>
          <a:xfrm>
            <a:off x="12618933" y="2887433"/>
            <a:ext cx="381000" cy="0"/>
          </a:xfrm>
          <a:prstGeom prst="straightConnector1">
            <a:avLst/>
          </a:prstGeom>
          <a:noFill/>
          <a:ln cap="flat" cmpd="sng" w="28575">
            <a:solidFill>
              <a:srgbClr val="E4076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5" name="Google Shape;175;p20"/>
          <p:cNvCxnSpPr>
            <a:stCxn id="166" idx="3"/>
            <a:endCxn id="167" idx="1"/>
          </p:cNvCxnSpPr>
          <p:nvPr/>
        </p:nvCxnSpPr>
        <p:spPr>
          <a:xfrm>
            <a:off x="14270428" y="2887433"/>
            <a:ext cx="381000" cy="0"/>
          </a:xfrm>
          <a:prstGeom prst="straightConnector1">
            <a:avLst/>
          </a:prstGeom>
          <a:noFill/>
          <a:ln cap="flat" cmpd="sng" w="28575">
            <a:solidFill>
              <a:srgbClr val="E4076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6" name="Google Shape;176;p20"/>
          <p:cNvSpPr/>
          <p:nvPr/>
        </p:nvSpPr>
        <p:spPr>
          <a:xfrm>
            <a:off x="8426443" y="4272302"/>
            <a:ext cx="5626200" cy="10290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/>
              <a:t>Telescope Monitor and Control</a:t>
            </a:r>
            <a:endParaRPr b="1" sz="2700"/>
          </a:p>
        </p:txBody>
      </p:sp>
      <p:cxnSp>
        <p:nvCxnSpPr>
          <p:cNvPr id="177" name="Google Shape;177;p20"/>
          <p:cNvCxnSpPr>
            <a:stCxn id="167" idx="2"/>
            <a:endCxn id="176" idx="0"/>
          </p:cNvCxnSpPr>
          <p:nvPr/>
        </p:nvCxnSpPr>
        <p:spPr>
          <a:xfrm rot="5400000">
            <a:off x="12732622" y="1718333"/>
            <a:ext cx="1061100" cy="40470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rgbClr val="E40769"/>
            </a:solidFill>
            <a:prstDash val="solid"/>
            <a:round/>
            <a:headEnd len="med" w="med" type="triangle"/>
            <a:tailEnd len="med" w="med" type="triangle"/>
          </a:ln>
        </p:spPr>
      </p:cxnSp>
      <p:grpSp>
        <p:nvGrpSpPr>
          <p:cNvPr id="178" name="Google Shape;178;p20"/>
          <p:cNvGrpSpPr/>
          <p:nvPr/>
        </p:nvGrpSpPr>
        <p:grpSpPr>
          <a:xfrm>
            <a:off x="5227584" y="7529932"/>
            <a:ext cx="2249398" cy="3157989"/>
            <a:chOff x="7009057" y="9257207"/>
            <a:chExt cx="2249398" cy="3096068"/>
          </a:xfrm>
        </p:grpSpPr>
        <p:grpSp>
          <p:nvGrpSpPr>
            <p:cNvPr id="179" name="Google Shape;179;p20"/>
            <p:cNvGrpSpPr/>
            <p:nvPr/>
          </p:nvGrpSpPr>
          <p:grpSpPr>
            <a:xfrm>
              <a:off x="7009057" y="9257207"/>
              <a:ext cx="2249398" cy="2137578"/>
              <a:chOff x="7002425" y="3718473"/>
              <a:chExt cx="1214250" cy="1083525"/>
            </a:xfrm>
          </p:grpSpPr>
          <p:pic>
            <p:nvPicPr>
              <p:cNvPr id="180" name="Google Shape;180;p2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002425" y="3800123"/>
                <a:ext cx="530925" cy="8494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1" name="Google Shape;181;p2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154825" y="3952523"/>
                <a:ext cx="530925" cy="8494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2" name="Google Shape;182;p2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463625" y="3718473"/>
                <a:ext cx="530925" cy="8494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2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685750" y="3952523"/>
                <a:ext cx="530925" cy="8494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4" name="Google Shape;184;p20"/>
            <p:cNvSpPr txBox="1"/>
            <p:nvPr/>
          </p:nvSpPr>
          <p:spPr>
            <a:xfrm>
              <a:off x="7442550" y="11394775"/>
              <a:ext cx="1815900" cy="9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rmAutofit lnSpcReduction="20000"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3700">
                  <a:solidFill>
                    <a:srgbClr val="070A68"/>
                  </a:solidFill>
                  <a:latin typeface="Verdana"/>
                  <a:ea typeface="Verdana"/>
                  <a:cs typeface="Verdana"/>
                  <a:sym typeface="Verdana"/>
                </a:rPr>
                <a:t>MID</a:t>
              </a:r>
              <a:endParaRPr b="1" sz="3700">
                <a:solidFill>
                  <a:srgbClr val="070A6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185" name="Google Shape;185;p20"/>
          <p:cNvGrpSpPr/>
          <p:nvPr/>
        </p:nvGrpSpPr>
        <p:grpSpPr>
          <a:xfrm>
            <a:off x="762073" y="7282005"/>
            <a:ext cx="2895324" cy="3405974"/>
            <a:chOff x="2490496" y="9195594"/>
            <a:chExt cx="2895324" cy="3339190"/>
          </a:xfrm>
        </p:grpSpPr>
        <p:grpSp>
          <p:nvGrpSpPr>
            <p:cNvPr id="186" name="Google Shape;186;p20"/>
            <p:cNvGrpSpPr/>
            <p:nvPr/>
          </p:nvGrpSpPr>
          <p:grpSpPr>
            <a:xfrm>
              <a:off x="2490496" y="9195594"/>
              <a:ext cx="2895324" cy="2260789"/>
              <a:chOff x="995375" y="3468437"/>
              <a:chExt cx="1471575" cy="1208913"/>
            </a:xfrm>
          </p:grpSpPr>
          <p:grpSp>
            <p:nvGrpSpPr>
              <p:cNvPr id="187" name="Google Shape;187;p20"/>
              <p:cNvGrpSpPr/>
              <p:nvPr/>
            </p:nvGrpSpPr>
            <p:grpSpPr>
              <a:xfrm>
                <a:off x="995375" y="3570375"/>
                <a:ext cx="909600" cy="1068300"/>
                <a:chOff x="995375" y="3570375"/>
                <a:chExt cx="909600" cy="1068300"/>
              </a:xfrm>
            </p:grpSpPr>
            <p:cxnSp>
              <p:nvCxnSpPr>
                <p:cNvPr id="188" name="Google Shape;188;p20"/>
                <p:cNvCxnSpPr/>
                <p:nvPr/>
              </p:nvCxnSpPr>
              <p:spPr>
                <a:xfrm flipH="1" rot="10800000">
                  <a:off x="1143000" y="3570375"/>
                  <a:ext cx="338400" cy="10683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89" name="Google Shape;189;p20"/>
                <p:cNvCxnSpPr/>
                <p:nvPr/>
              </p:nvCxnSpPr>
              <p:spPr>
                <a:xfrm rot="10800000">
                  <a:off x="1481450" y="3579125"/>
                  <a:ext cx="228300" cy="1054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190" name="Google Shape;190;p20"/>
                <p:cNvSpPr/>
                <p:nvPr/>
              </p:nvSpPr>
              <p:spPr>
                <a:xfrm>
                  <a:off x="1185875" y="3733800"/>
                  <a:ext cx="561900" cy="142800"/>
                </a:xfrm>
                <a:prstGeom prst="trapezoid">
                  <a:avLst>
                    <a:gd fmla="val 25000" name="adj"/>
                  </a:avLst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243800" lIns="243800" spcFirstLastPara="1" rIns="243800" wrap="square" tIns="2438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1" name="Google Shape;191;p20"/>
                <p:cNvSpPr/>
                <p:nvPr/>
              </p:nvSpPr>
              <p:spPr>
                <a:xfrm>
                  <a:off x="1104900" y="3962400"/>
                  <a:ext cx="700200" cy="142800"/>
                </a:xfrm>
                <a:prstGeom prst="trapezoid">
                  <a:avLst>
                    <a:gd fmla="val 25000" name="adj"/>
                  </a:avLst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243800" lIns="243800" spcFirstLastPara="1" rIns="243800" wrap="square" tIns="2438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2" name="Google Shape;192;p20"/>
                <p:cNvSpPr/>
                <p:nvPr/>
              </p:nvSpPr>
              <p:spPr>
                <a:xfrm>
                  <a:off x="1057875" y="4191000"/>
                  <a:ext cx="789900" cy="142800"/>
                </a:xfrm>
                <a:prstGeom prst="trapezoid">
                  <a:avLst>
                    <a:gd fmla="val 25000" name="adj"/>
                  </a:avLst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243800" lIns="243800" spcFirstLastPara="1" rIns="243800" wrap="square" tIns="2438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3" name="Google Shape;193;p20"/>
                <p:cNvSpPr/>
                <p:nvPr/>
              </p:nvSpPr>
              <p:spPr>
                <a:xfrm>
                  <a:off x="995375" y="4419600"/>
                  <a:ext cx="909600" cy="142800"/>
                </a:xfrm>
                <a:prstGeom prst="trapezoid">
                  <a:avLst>
                    <a:gd fmla="val 25000" name="adj"/>
                  </a:avLst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243800" lIns="243800" spcFirstLastPara="1" rIns="243800" wrap="square" tIns="2438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94" name="Google Shape;194;p20"/>
              <p:cNvGrpSpPr/>
              <p:nvPr/>
            </p:nvGrpSpPr>
            <p:grpSpPr>
              <a:xfrm>
                <a:off x="1438302" y="3468437"/>
                <a:ext cx="714400" cy="849512"/>
                <a:chOff x="995375" y="3570375"/>
                <a:chExt cx="909600" cy="1068300"/>
              </a:xfrm>
            </p:grpSpPr>
            <p:cxnSp>
              <p:nvCxnSpPr>
                <p:cNvPr id="195" name="Google Shape;195;p20"/>
                <p:cNvCxnSpPr/>
                <p:nvPr/>
              </p:nvCxnSpPr>
              <p:spPr>
                <a:xfrm flipH="1" rot="10800000">
                  <a:off x="1143000" y="3570375"/>
                  <a:ext cx="338400" cy="10683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96" name="Google Shape;196;p20"/>
                <p:cNvCxnSpPr/>
                <p:nvPr/>
              </p:nvCxnSpPr>
              <p:spPr>
                <a:xfrm rot="10800000">
                  <a:off x="1481450" y="3579125"/>
                  <a:ext cx="228300" cy="1054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197" name="Google Shape;197;p20"/>
                <p:cNvSpPr/>
                <p:nvPr/>
              </p:nvSpPr>
              <p:spPr>
                <a:xfrm>
                  <a:off x="1185875" y="3733800"/>
                  <a:ext cx="561900" cy="142800"/>
                </a:xfrm>
                <a:prstGeom prst="trapezoid">
                  <a:avLst>
                    <a:gd fmla="val 25000" name="adj"/>
                  </a:avLst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243800" lIns="243800" spcFirstLastPara="1" rIns="243800" wrap="square" tIns="2438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8" name="Google Shape;198;p20"/>
                <p:cNvSpPr/>
                <p:nvPr/>
              </p:nvSpPr>
              <p:spPr>
                <a:xfrm>
                  <a:off x="1104900" y="3962400"/>
                  <a:ext cx="700200" cy="142800"/>
                </a:xfrm>
                <a:prstGeom prst="trapezoid">
                  <a:avLst>
                    <a:gd fmla="val 25000" name="adj"/>
                  </a:avLst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243800" lIns="243800" spcFirstLastPara="1" rIns="243800" wrap="square" tIns="2438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9" name="Google Shape;199;p20"/>
                <p:cNvSpPr/>
                <p:nvPr/>
              </p:nvSpPr>
              <p:spPr>
                <a:xfrm>
                  <a:off x="1057875" y="4191000"/>
                  <a:ext cx="789900" cy="142800"/>
                </a:xfrm>
                <a:prstGeom prst="trapezoid">
                  <a:avLst>
                    <a:gd fmla="val 25000" name="adj"/>
                  </a:avLst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243800" lIns="243800" spcFirstLastPara="1" rIns="243800" wrap="square" tIns="2438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0" name="Google Shape;200;p20"/>
                <p:cNvSpPr/>
                <p:nvPr/>
              </p:nvSpPr>
              <p:spPr>
                <a:xfrm>
                  <a:off x="995375" y="4419600"/>
                  <a:ext cx="909600" cy="142800"/>
                </a:xfrm>
                <a:prstGeom prst="trapezoid">
                  <a:avLst>
                    <a:gd fmla="val 25000" name="adj"/>
                  </a:avLst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243800" lIns="243800" spcFirstLastPara="1" rIns="243800" wrap="square" tIns="2438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01" name="Google Shape;201;p20"/>
              <p:cNvGrpSpPr/>
              <p:nvPr/>
            </p:nvGrpSpPr>
            <p:grpSpPr>
              <a:xfrm>
                <a:off x="1557350" y="3609050"/>
                <a:ext cx="909600" cy="1068300"/>
                <a:chOff x="995375" y="3570375"/>
                <a:chExt cx="909600" cy="1068300"/>
              </a:xfrm>
            </p:grpSpPr>
            <p:cxnSp>
              <p:nvCxnSpPr>
                <p:cNvPr id="202" name="Google Shape;202;p20"/>
                <p:cNvCxnSpPr/>
                <p:nvPr/>
              </p:nvCxnSpPr>
              <p:spPr>
                <a:xfrm flipH="1" rot="10800000">
                  <a:off x="1143000" y="3570375"/>
                  <a:ext cx="338400" cy="10683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03" name="Google Shape;203;p20"/>
                <p:cNvCxnSpPr/>
                <p:nvPr/>
              </p:nvCxnSpPr>
              <p:spPr>
                <a:xfrm rot="10800000">
                  <a:off x="1481450" y="3579125"/>
                  <a:ext cx="228300" cy="1054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204" name="Google Shape;204;p20"/>
                <p:cNvSpPr/>
                <p:nvPr/>
              </p:nvSpPr>
              <p:spPr>
                <a:xfrm>
                  <a:off x="1185875" y="3733800"/>
                  <a:ext cx="561900" cy="142800"/>
                </a:xfrm>
                <a:prstGeom prst="trapezoid">
                  <a:avLst>
                    <a:gd fmla="val 25000" name="adj"/>
                  </a:avLst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243800" lIns="243800" spcFirstLastPara="1" rIns="243800" wrap="square" tIns="2438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5" name="Google Shape;205;p20"/>
                <p:cNvSpPr/>
                <p:nvPr/>
              </p:nvSpPr>
              <p:spPr>
                <a:xfrm>
                  <a:off x="1104900" y="3962400"/>
                  <a:ext cx="700200" cy="142800"/>
                </a:xfrm>
                <a:prstGeom prst="trapezoid">
                  <a:avLst>
                    <a:gd fmla="val 25000" name="adj"/>
                  </a:avLst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243800" lIns="243800" spcFirstLastPara="1" rIns="243800" wrap="square" tIns="2438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6" name="Google Shape;206;p20"/>
                <p:cNvSpPr/>
                <p:nvPr/>
              </p:nvSpPr>
              <p:spPr>
                <a:xfrm>
                  <a:off x="1057875" y="4191000"/>
                  <a:ext cx="789900" cy="142800"/>
                </a:xfrm>
                <a:prstGeom prst="trapezoid">
                  <a:avLst>
                    <a:gd fmla="val 25000" name="adj"/>
                  </a:avLst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243800" lIns="243800" spcFirstLastPara="1" rIns="243800" wrap="square" tIns="2438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7" name="Google Shape;207;p20"/>
                <p:cNvSpPr/>
                <p:nvPr/>
              </p:nvSpPr>
              <p:spPr>
                <a:xfrm>
                  <a:off x="995375" y="4419600"/>
                  <a:ext cx="909600" cy="142800"/>
                </a:xfrm>
                <a:prstGeom prst="trapezoid">
                  <a:avLst>
                    <a:gd fmla="val 25000" name="adj"/>
                  </a:avLst>
                </a:prstGeom>
                <a:noFill/>
                <a:ln cap="flat" cmpd="sng" w="19050">
                  <a:solidFill>
                    <a:srgbClr val="44546A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243800" lIns="243800" spcFirstLastPara="1" rIns="243800" wrap="square" tIns="2438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208" name="Google Shape;208;p20"/>
            <p:cNvSpPr txBox="1"/>
            <p:nvPr/>
          </p:nvSpPr>
          <p:spPr>
            <a:xfrm>
              <a:off x="3030204" y="11394783"/>
              <a:ext cx="1815900" cy="114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rm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3700">
                  <a:solidFill>
                    <a:srgbClr val="070A68"/>
                  </a:solidFill>
                  <a:latin typeface="Verdana"/>
                  <a:ea typeface="Verdana"/>
                  <a:cs typeface="Verdana"/>
                  <a:sym typeface="Verdana"/>
                </a:rPr>
                <a:t>LOW</a:t>
              </a:r>
              <a:endParaRPr b="1" sz="3700">
                <a:solidFill>
                  <a:srgbClr val="070A6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09" name="Google Shape;209;p20"/>
          <p:cNvGrpSpPr/>
          <p:nvPr/>
        </p:nvGrpSpPr>
        <p:grpSpPr>
          <a:xfrm>
            <a:off x="9315981" y="7530777"/>
            <a:ext cx="6337500" cy="1936038"/>
            <a:chOff x="12117908" y="8750067"/>
            <a:chExt cx="6337500" cy="2531100"/>
          </a:xfrm>
        </p:grpSpPr>
        <p:sp>
          <p:nvSpPr>
            <p:cNvPr id="210" name="Google Shape;210;p20"/>
            <p:cNvSpPr/>
            <p:nvPr/>
          </p:nvSpPr>
          <p:spPr>
            <a:xfrm>
              <a:off x="12117908" y="8750067"/>
              <a:ext cx="6337500" cy="2531100"/>
            </a:xfrm>
            <a:prstGeom prst="roundRect">
              <a:avLst>
                <a:gd fmla="val 16667" name="adj"/>
              </a:avLst>
            </a:prstGeom>
            <a:solidFill>
              <a:srgbClr val="CC0000"/>
            </a:solidFill>
            <a:ln cap="flat" cmpd="sng" w="95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2700">
                  <a:solidFill>
                    <a:srgbClr val="FFFFFF"/>
                  </a:solidFill>
                </a:rPr>
                <a:t>Central Signal Process</a:t>
              </a:r>
              <a:endParaRPr b="1" sz="2700">
                <a:solidFill>
                  <a:srgbClr val="FFFFFF"/>
                </a:solidFill>
              </a:endParaRPr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12594375" y="10028500"/>
              <a:ext cx="1270500" cy="635100"/>
            </a:xfrm>
            <a:prstGeom prst="roundRect">
              <a:avLst>
                <a:gd fmla="val 16667" name="adj"/>
              </a:avLst>
            </a:prstGeom>
            <a:solidFill>
              <a:srgbClr val="CC0000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100">
                  <a:solidFill>
                    <a:srgbClr val="FFFFFF"/>
                  </a:solidFill>
                </a:rPr>
                <a:t>CBF</a:t>
              </a:r>
              <a:endParaRPr sz="2100">
                <a:solidFill>
                  <a:srgbClr val="FFFFFF"/>
                </a:solidFill>
              </a:endParaRPr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13965775" y="10028500"/>
              <a:ext cx="1270500" cy="635100"/>
            </a:xfrm>
            <a:prstGeom prst="roundRect">
              <a:avLst>
                <a:gd fmla="val 16667" name="adj"/>
              </a:avLst>
            </a:prstGeom>
            <a:solidFill>
              <a:srgbClr val="CC0000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100">
                  <a:solidFill>
                    <a:srgbClr val="FFFFFF"/>
                  </a:solidFill>
                </a:rPr>
                <a:t>PST</a:t>
              </a:r>
              <a:endParaRPr sz="2100">
                <a:solidFill>
                  <a:srgbClr val="FFFFFF"/>
                </a:solidFill>
              </a:endParaRPr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15337175" y="10015700"/>
              <a:ext cx="1270500" cy="635100"/>
            </a:xfrm>
            <a:prstGeom prst="roundRect">
              <a:avLst>
                <a:gd fmla="val 16667" name="adj"/>
              </a:avLst>
            </a:prstGeom>
            <a:solidFill>
              <a:srgbClr val="CC0000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100">
                  <a:solidFill>
                    <a:srgbClr val="FFFFFF"/>
                  </a:solidFill>
                </a:rPr>
                <a:t>PSS</a:t>
              </a:r>
              <a:endParaRPr sz="2100">
                <a:solidFill>
                  <a:srgbClr val="FFFFFF"/>
                </a:solidFill>
              </a:endParaRPr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16708575" y="10015700"/>
              <a:ext cx="1270500" cy="635100"/>
            </a:xfrm>
            <a:prstGeom prst="roundRect">
              <a:avLst>
                <a:gd fmla="val 16667" name="adj"/>
              </a:avLst>
            </a:prstGeom>
            <a:solidFill>
              <a:srgbClr val="CC0000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100">
                  <a:solidFill>
                    <a:srgbClr val="FFFFFF"/>
                  </a:solidFill>
                </a:rPr>
                <a:t>VLBI</a:t>
              </a:r>
              <a:endParaRPr sz="2100">
                <a:solidFill>
                  <a:srgbClr val="FFFFFF"/>
                </a:solidFill>
              </a:endParaRPr>
            </a:p>
          </p:txBody>
        </p:sp>
      </p:grpSp>
      <p:cxnSp>
        <p:nvCxnSpPr>
          <p:cNvPr id="215" name="Google Shape;215;p20"/>
          <p:cNvCxnSpPr>
            <a:stCxn id="176" idx="2"/>
            <a:endCxn id="197" idx="0"/>
          </p:cNvCxnSpPr>
          <p:nvPr/>
        </p:nvCxnSpPr>
        <p:spPr>
          <a:xfrm rot="5400000">
            <a:off x="5686393" y="1976852"/>
            <a:ext cx="2228700" cy="8877600"/>
          </a:xfrm>
          <a:prstGeom prst="bentConnector3">
            <a:avLst>
              <a:gd fmla="val 49999" name="adj1"/>
            </a:avLst>
          </a:prstGeom>
          <a:noFill/>
          <a:ln cap="flat" cmpd="sng" w="28575">
            <a:solidFill>
              <a:srgbClr val="E4076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6" name="Google Shape;216;p20"/>
          <p:cNvCxnSpPr>
            <a:stCxn id="176" idx="2"/>
            <a:endCxn id="182" idx="0"/>
          </p:cNvCxnSpPr>
          <p:nvPr/>
        </p:nvCxnSpPr>
        <p:spPr>
          <a:xfrm rot="5400000">
            <a:off x="7792243" y="4082702"/>
            <a:ext cx="2228700" cy="46659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rgbClr val="E4076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7" name="Google Shape;217;p20"/>
          <p:cNvCxnSpPr>
            <a:stCxn id="176" idx="2"/>
            <a:endCxn id="210" idx="0"/>
          </p:cNvCxnSpPr>
          <p:nvPr/>
        </p:nvCxnSpPr>
        <p:spPr>
          <a:xfrm flipH="1" rot="-5400000">
            <a:off x="10747393" y="5793452"/>
            <a:ext cx="2229600" cy="1245300"/>
          </a:xfrm>
          <a:prstGeom prst="bentConnector3">
            <a:avLst>
              <a:gd fmla="val 49998" name="adj1"/>
            </a:avLst>
          </a:prstGeom>
          <a:noFill/>
          <a:ln cap="flat" cmpd="sng" w="28575">
            <a:solidFill>
              <a:srgbClr val="E4076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8" name="Google Shape;218;p20"/>
          <p:cNvSpPr/>
          <p:nvPr/>
        </p:nvSpPr>
        <p:spPr>
          <a:xfrm>
            <a:off x="17085614" y="7530006"/>
            <a:ext cx="4666200" cy="1029000"/>
          </a:xfrm>
          <a:prstGeom prst="roundRect">
            <a:avLst>
              <a:gd fmla="val 16667" name="adj"/>
            </a:avLst>
          </a:prstGeom>
          <a:solidFill>
            <a:srgbClr val="E69138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rgbClr val="FFFFFF"/>
                </a:solidFill>
              </a:rPr>
              <a:t>Science Data Processor</a:t>
            </a:r>
            <a:endParaRPr b="1" sz="2700">
              <a:solidFill>
                <a:srgbClr val="FFFFFF"/>
              </a:solidFill>
            </a:endParaRPr>
          </a:p>
        </p:txBody>
      </p:sp>
      <p:cxnSp>
        <p:nvCxnSpPr>
          <p:cNvPr id="219" name="Google Shape;219;p20"/>
          <p:cNvCxnSpPr>
            <a:stCxn id="176" idx="2"/>
            <a:endCxn id="218" idx="0"/>
          </p:cNvCxnSpPr>
          <p:nvPr/>
        </p:nvCxnSpPr>
        <p:spPr>
          <a:xfrm flipH="1" rot="-5400000">
            <a:off x="14214793" y="2326052"/>
            <a:ext cx="2228700" cy="81792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rgbClr val="E40769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20" name="Google Shape;220;p20"/>
          <p:cNvSpPr txBox="1"/>
          <p:nvPr/>
        </p:nvSpPr>
        <p:spPr>
          <a:xfrm>
            <a:off x="1117268" y="11089786"/>
            <a:ext cx="7774500" cy="1484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243800" lIns="243800" spcFirstLastPara="1" rIns="243800" wrap="square" tIns="2438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Verdana"/>
                <a:ea typeface="Verdana"/>
                <a:cs typeface="Verdana"/>
                <a:sym typeface="Verdana"/>
              </a:rPr>
              <a:t>Observational/processing requirements:</a:t>
            </a:r>
            <a:endParaRPr sz="2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Verdana"/>
                <a:ea typeface="Verdana"/>
                <a:cs typeface="Verdana"/>
                <a:sym typeface="Verdana"/>
              </a:rPr>
              <a:t>Observed data:</a:t>
            </a:r>
            <a:endParaRPr sz="2100"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21" name="Google Shape;221;p20"/>
          <p:cNvCxnSpPr>
            <a:stCxn id="208" idx="2"/>
            <a:endCxn id="210" idx="2"/>
          </p:cNvCxnSpPr>
          <p:nvPr/>
        </p:nvCxnSpPr>
        <p:spPr>
          <a:xfrm rot="-5400000">
            <a:off x="6736582" y="4939829"/>
            <a:ext cx="1221300" cy="10275000"/>
          </a:xfrm>
          <a:prstGeom prst="bentConnector3">
            <a:avLst>
              <a:gd fmla="val -19888" name="adj1"/>
            </a:avLst>
          </a:prstGeom>
          <a:noFill/>
          <a:ln cap="flat" cmpd="sng" w="28575">
            <a:solidFill>
              <a:srgbClr val="070A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2" name="Google Shape;222;p20"/>
          <p:cNvCxnSpPr>
            <a:stCxn id="184" idx="2"/>
            <a:endCxn id="210" idx="2"/>
          </p:cNvCxnSpPr>
          <p:nvPr/>
        </p:nvCxnSpPr>
        <p:spPr>
          <a:xfrm rot="-5400000">
            <a:off x="8916378" y="7119571"/>
            <a:ext cx="1221000" cy="5915700"/>
          </a:xfrm>
          <a:prstGeom prst="bentConnector3">
            <a:avLst>
              <a:gd fmla="val -19888" name="adj1"/>
            </a:avLst>
          </a:prstGeom>
          <a:noFill/>
          <a:ln cap="flat" cmpd="sng" w="28575">
            <a:solidFill>
              <a:srgbClr val="070A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3" name="Google Shape;223;p20"/>
          <p:cNvCxnSpPr>
            <a:stCxn id="210" idx="3"/>
            <a:endCxn id="218" idx="1"/>
          </p:cNvCxnSpPr>
          <p:nvPr/>
        </p:nvCxnSpPr>
        <p:spPr>
          <a:xfrm flipH="1" rot="10800000">
            <a:off x="15653481" y="8044596"/>
            <a:ext cx="1432200" cy="4542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rgbClr val="070A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4" name="Google Shape;224;p20"/>
          <p:cNvCxnSpPr/>
          <p:nvPr/>
        </p:nvCxnSpPr>
        <p:spPr>
          <a:xfrm>
            <a:off x="7029498" y="11504318"/>
            <a:ext cx="1447800" cy="0"/>
          </a:xfrm>
          <a:prstGeom prst="straightConnector1">
            <a:avLst/>
          </a:prstGeom>
          <a:noFill/>
          <a:ln cap="flat" cmpd="sng" w="28575">
            <a:solidFill>
              <a:srgbClr val="E4076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5" name="Google Shape;225;p20"/>
          <p:cNvCxnSpPr/>
          <p:nvPr/>
        </p:nvCxnSpPr>
        <p:spPr>
          <a:xfrm>
            <a:off x="3543360" y="12203840"/>
            <a:ext cx="1447800" cy="0"/>
          </a:xfrm>
          <a:prstGeom prst="straightConnector1">
            <a:avLst/>
          </a:prstGeom>
          <a:noFill/>
          <a:ln cap="flat" cmpd="sng" w="28575">
            <a:solidFill>
              <a:srgbClr val="070A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6" name="Google Shape;226;p20"/>
          <p:cNvSpPr txBox="1"/>
          <p:nvPr/>
        </p:nvSpPr>
        <p:spPr>
          <a:xfrm>
            <a:off x="11153809" y="11089786"/>
            <a:ext cx="13106400" cy="1484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243800" lIns="243800" spcFirstLastPara="1" rIns="243800" wrap="square" tIns="243800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Verdana"/>
                <a:ea typeface="Verdana"/>
                <a:cs typeface="Verdana"/>
                <a:sym typeface="Verdana"/>
              </a:rPr>
              <a:t>PST</a:t>
            </a:r>
            <a:r>
              <a:rPr b="1" baseline="-25000" lang="en-GB" sz="1600">
                <a:latin typeface="Verdana"/>
                <a:ea typeface="Verdana"/>
                <a:cs typeface="Verdana"/>
                <a:sym typeface="Verdana"/>
              </a:rPr>
              <a:t>OSO</a:t>
            </a:r>
            <a:r>
              <a:rPr lang="en-GB" sz="1600">
                <a:latin typeface="Verdana"/>
                <a:ea typeface="Verdana"/>
                <a:cs typeface="Verdana"/>
                <a:sym typeface="Verdana"/>
              </a:rPr>
              <a:t> = Proposal Submission Tool, </a:t>
            </a:r>
            <a:r>
              <a:rPr b="1" lang="en-GB" sz="1600">
                <a:latin typeface="Verdana"/>
                <a:ea typeface="Verdana"/>
                <a:cs typeface="Verdana"/>
                <a:sym typeface="Verdana"/>
              </a:rPr>
              <a:t>PMT</a:t>
            </a:r>
            <a:r>
              <a:rPr lang="en-GB" sz="1600">
                <a:latin typeface="Verdana"/>
                <a:ea typeface="Verdana"/>
                <a:cs typeface="Verdana"/>
                <a:sym typeface="Verdana"/>
              </a:rPr>
              <a:t> = </a:t>
            </a:r>
            <a:r>
              <a:rPr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Proposal Management Tool, </a:t>
            </a:r>
            <a:r>
              <a:rPr b="1"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ODT</a:t>
            </a:r>
            <a:r>
              <a:rPr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= Observation Design Tool,  </a:t>
            </a:r>
            <a:r>
              <a:rPr b="1"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OPT</a:t>
            </a:r>
            <a:r>
              <a:rPr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= Observation Planning Tool</a:t>
            </a:r>
            <a:br>
              <a:rPr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OST</a:t>
            </a:r>
            <a:r>
              <a:rPr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= Observation Scheduling Tool, </a:t>
            </a:r>
            <a:r>
              <a:rPr b="1"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OET</a:t>
            </a:r>
            <a:r>
              <a:rPr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= Observation Execution Tool,  </a:t>
            </a:r>
            <a:r>
              <a:rPr b="1"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CBF </a:t>
            </a:r>
            <a:r>
              <a:rPr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=  Correlator Beamformer,	</a:t>
            </a:r>
            <a:br>
              <a:rPr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6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PST</a:t>
            </a:r>
            <a:r>
              <a:rPr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= Pulsar Timing, </a:t>
            </a:r>
            <a:r>
              <a:rPr b="1"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PSS </a:t>
            </a:r>
            <a:r>
              <a:rPr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= Pulsar Search,  </a:t>
            </a:r>
            <a:r>
              <a:rPr b="1"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VLBI</a:t>
            </a:r>
            <a:r>
              <a:rPr lang="en-GB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=  Very Long Baseline Interferometry</a:t>
            </a:r>
            <a:endParaRPr sz="16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7" name="Google Shape;227;p20"/>
          <p:cNvSpPr/>
          <p:nvPr/>
        </p:nvSpPr>
        <p:spPr>
          <a:xfrm>
            <a:off x="19211406" y="3694900"/>
            <a:ext cx="4666200" cy="1029000"/>
          </a:xfrm>
          <a:prstGeom prst="roundRect">
            <a:avLst>
              <a:gd fmla="val 16667" name="adj"/>
            </a:avLst>
          </a:prstGeom>
          <a:solidFill>
            <a:srgbClr val="E7E6E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rgbClr val="A5A5A5"/>
                </a:solidFill>
              </a:rPr>
              <a:t>SKA Regional Centres</a:t>
            </a:r>
            <a:endParaRPr b="1" sz="2700">
              <a:solidFill>
                <a:srgbClr val="A5A5A5"/>
              </a:solidFill>
            </a:endParaRPr>
          </a:p>
        </p:txBody>
      </p:sp>
      <p:cxnSp>
        <p:nvCxnSpPr>
          <p:cNvPr id="228" name="Google Shape;228;p20"/>
          <p:cNvCxnSpPr>
            <a:stCxn id="218" idx="3"/>
            <a:endCxn id="227" idx="2"/>
          </p:cNvCxnSpPr>
          <p:nvPr/>
        </p:nvCxnSpPr>
        <p:spPr>
          <a:xfrm rot="10800000">
            <a:off x="21544514" y="4723806"/>
            <a:ext cx="207300" cy="3320700"/>
          </a:xfrm>
          <a:prstGeom prst="bentConnector4">
            <a:avLst>
              <a:gd fmla="val -115036" name="adj1"/>
              <a:gd fmla="val 57750" name="adj2"/>
            </a:avLst>
          </a:prstGeom>
          <a:noFill/>
          <a:ln cap="flat" cmpd="sng" w="28575">
            <a:solidFill>
              <a:srgbClr val="070A68"/>
            </a:solidFill>
            <a:prstDash val="dashDot"/>
            <a:round/>
            <a:headEnd len="med" w="med" type="none"/>
            <a:tailEnd len="med" w="med" type="triangle"/>
          </a:ln>
        </p:spPr>
      </p:cxnSp>
      <p:cxnSp>
        <p:nvCxnSpPr>
          <p:cNvPr id="229" name="Google Shape;229;p20"/>
          <p:cNvCxnSpPr>
            <a:stCxn id="162" idx="0"/>
            <a:endCxn id="227" idx="0"/>
          </p:cNvCxnSpPr>
          <p:nvPr/>
        </p:nvCxnSpPr>
        <p:spPr>
          <a:xfrm flipH="1" rot="-5400000">
            <a:off x="11418669" y="-6430966"/>
            <a:ext cx="1821900" cy="18429600"/>
          </a:xfrm>
          <a:prstGeom prst="bentConnector3">
            <a:avLst>
              <a:gd fmla="val -26577" name="adj1"/>
            </a:avLst>
          </a:prstGeom>
          <a:noFill/>
          <a:ln cap="flat" cmpd="sng" w="28575">
            <a:solidFill>
              <a:srgbClr val="070A68"/>
            </a:solidFill>
            <a:prstDash val="dashDot"/>
            <a:round/>
            <a:headEnd len="med" w="med" type="triangle"/>
            <a:tailEnd len="med" w="med" type="none"/>
          </a:ln>
        </p:spPr>
      </p:cxnSp>
      <p:sp>
        <p:nvSpPr>
          <p:cNvPr id="230" name="Google Shape;230;p20"/>
          <p:cNvSpPr/>
          <p:nvPr/>
        </p:nvSpPr>
        <p:spPr>
          <a:xfrm>
            <a:off x="14270423" y="4272302"/>
            <a:ext cx="1887300" cy="647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00000"/>
                </a:solidFill>
              </a:rPr>
              <a:t>Engineering Management System</a:t>
            </a:r>
            <a:endParaRPr sz="1300">
              <a:solidFill>
                <a:srgbClr val="000000"/>
              </a:solidFill>
            </a:endParaRPr>
          </a:p>
        </p:txBody>
      </p:sp>
      <p:sp>
        <p:nvSpPr>
          <p:cNvPr id="231" name="Google Shape;231;p20"/>
          <p:cNvSpPr/>
          <p:nvPr/>
        </p:nvSpPr>
        <p:spPr>
          <a:xfrm>
            <a:off x="14270423" y="5025464"/>
            <a:ext cx="1887300" cy="880800"/>
          </a:xfrm>
          <a:prstGeom prst="can">
            <a:avLst>
              <a:gd fmla="val 25000" name="adj"/>
            </a:avLst>
          </a:prstGeom>
          <a:solidFill>
            <a:srgbClr val="FFFF00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Engineering Data Archive</a:t>
            </a:r>
            <a:endParaRPr/>
          </a:p>
        </p:txBody>
      </p:sp>
      <p:sp>
        <p:nvSpPr>
          <p:cNvPr id="232" name="Google Shape;232;p20"/>
          <p:cNvSpPr/>
          <p:nvPr/>
        </p:nvSpPr>
        <p:spPr>
          <a:xfrm>
            <a:off x="16454816" y="1647041"/>
            <a:ext cx="1887300" cy="880800"/>
          </a:xfrm>
          <a:prstGeom prst="can">
            <a:avLst>
              <a:gd fmla="val 25000" name="adj"/>
            </a:avLst>
          </a:prstGeom>
          <a:solidFill>
            <a:srgbClr val="70AD47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OSO Data Archive</a:t>
            </a:r>
            <a:endParaRPr/>
          </a:p>
        </p:txBody>
      </p:sp>
      <p:sp>
        <p:nvSpPr>
          <p:cNvPr id="233" name="Google Shape;233;p20"/>
          <p:cNvSpPr/>
          <p:nvPr/>
        </p:nvSpPr>
        <p:spPr>
          <a:xfrm>
            <a:off x="19864204" y="8668514"/>
            <a:ext cx="1887300" cy="880800"/>
          </a:xfrm>
          <a:prstGeom prst="can">
            <a:avLst>
              <a:gd fmla="val 25000" name="adj"/>
            </a:avLst>
          </a:prstGeom>
          <a:solidFill>
            <a:srgbClr val="E69138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Observing Data Archive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4" name="Google Shape;234;p20"/>
          <p:cNvSpPr txBox="1"/>
          <p:nvPr/>
        </p:nvSpPr>
        <p:spPr>
          <a:xfrm>
            <a:off x="15653419" y="8618458"/>
            <a:ext cx="1621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Verdana"/>
                <a:ea typeface="Verdana"/>
                <a:cs typeface="Verdana"/>
                <a:sym typeface="Verdana"/>
              </a:rPr>
              <a:t>Visibilities,</a:t>
            </a:r>
            <a:br>
              <a:rPr lang="en-GB">
                <a:latin typeface="Verdana"/>
                <a:ea typeface="Verdana"/>
                <a:cs typeface="Verdana"/>
                <a:sym typeface="Verdana"/>
              </a:rPr>
            </a:br>
            <a:r>
              <a:rPr lang="en-GB">
                <a:latin typeface="Verdana"/>
                <a:ea typeface="Verdana"/>
                <a:cs typeface="Verdana"/>
                <a:sym typeface="Verdana"/>
              </a:rPr>
              <a:t>Pulsar Candidates, etc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5" name="Google Shape;235;p20"/>
          <p:cNvSpPr txBox="1"/>
          <p:nvPr/>
        </p:nvSpPr>
        <p:spPr>
          <a:xfrm>
            <a:off x="8892029" y="10362418"/>
            <a:ext cx="1621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Verdana"/>
                <a:ea typeface="Verdana"/>
                <a:cs typeface="Verdana"/>
                <a:sym typeface="Verdana"/>
              </a:rPr>
              <a:t>Digitised, Packetised Data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6" name="Google Shape;236;p20"/>
          <p:cNvSpPr/>
          <p:nvPr/>
        </p:nvSpPr>
        <p:spPr>
          <a:xfrm>
            <a:off x="3360685" y="4271894"/>
            <a:ext cx="2598900" cy="10290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/>
              <a:t>Synchronisation and Timing</a:t>
            </a:r>
            <a:endParaRPr b="1" sz="1900"/>
          </a:p>
        </p:txBody>
      </p:sp>
      <p:cxnSp>
        <p:nvCxnSpPr>
          <p:cNvPr id="237" name="Google Shape;237;p20"/>
          <p:cNvCxnSpPr>
            <a:stCxn id="176" idx="1"/>
            <a:endCxn id="236" idx="3"/>
          </p:cNvCxnSpPr>
          <p:nvPr/>
        </p:nvCxnSpPr>
        <p:spPr>
          <a:xfrm flipH="1">
            <a:off x="5959543" y="4786802"/>
            <a:ext cx="2466900" cy="600"/>
          </a:xfrm>
          <a:prstGeom prst="bentConnector3">
            <a:avLst>
              <a:gd fmla="val 49999" name="adj1"/>
            </a:avLst>
          </a:prstGeom>
          <a:noFill/>
          <a:ln cap="flat" cmpd="sng" w="28575">
            <a:solidFill>
              <a:srgbClr val="44546A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38" name="Google Shape;238;p20"/>
          <p:cNvCxnSpPr>
            <a:stCxn id="236" idx="2"/>
            <a:endCxn id="205" idx="3"/>
          </p:cNvCxnSpPr>
          <p:nvPr/>
        </p:nvCxnSpPr>
        <p:spPr>
          <a:xfrm rot="5400000">
            <a:off x="2476885" y="6250844"/>
            <a:ext cx="3133200" cy="1233300"/>
          </a:xfrm>
          <a:prstGeom prst="bentConnector2">
            <a:avLst/>
          </a:prstGeom>
          <a:noFill/>
          <a:ln cap="flat" cmpd="sng" w="28575">
            <a:solidFill>
              <a:srgbClr val="44546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9" name="Google Shape;239;p20"/>
          <p:cNvCxnSpPr>
            <a:stCxn id="236" idx="2"/>
            <a:endCxn id="180" idx="1"/>
          </p:cNvCxnSpPr>
          <p:nvPr/>
        </p:nvCxnSpPr>
        <p:spPr>
          <a:xfrm flipH="1" rot="-5400000">
            <a:off x="3319735" y="6641294"/>
            <a:ext cx="3248100" cy="567300"/>
          </a:xfrm>
          <a:prstGeom prst="bentConnector2">
            <a:avLst/>
          </a:prstGeom>
          <a:noFill/>
          <a:ln cap="flat" cmpd="sng" w="28575">
            <a:solidFill>
              <a:srgbClr val="44546A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40" name="Google Shape;24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48100" y="7188916"/>
            <a:ext cx="1621500" cy="486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67000" y="7281991"/>
            <a:ext cx="1621500" cy="486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7300" y="4013053"/>
            <a:ext cx="1621500" cy="48645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0"/>
          <p:cNvSpPr txBox="1"/>
          <p:nvPr/>
        </p:nvSpPr>
        <p:spPr>
          <a:xfrm>
            <a:off x="10007275" y="12732775"/>
            <a:ext cx="2301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900">
                <a:solidFill>
                  <a:srgbClr val="666666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Image credit: SKA OMC Program Team</a:t>
            </a:r>
            <a:endParaRPr sz="900">
              <a:solidFill>
                <a:srgbClr val="666666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KAO">
  <a:themeElements>
    <a:clrScheme name="SKAO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E40769"/>
      </a:accent1>
      <a:accent2>
        <a:srgbClr val="070A6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