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3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oundtripDataSignature="AMtx7miiQgHVDwk0u0QU59WPC/ZVpPyMvw==" r:id="rId33"/>
    </p:ext>
    <p:ext uri="GoogleSlidesCustomDataVersion2">
      <go:slidesCustomData xmlns="" xmlns:p15="http://schemas.microsoft.com/office/powerpoint/2012/main" xmlns:go="http://customooxmlschemas.google.com/" roundtripDataSignature="AMtx7mj/W3CvocGqkyObOG8qiT6rQWhaGg==" r:id="rId33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onymous" initials="" lastIdx="1" clrIdx="0"/>
  <p:cmAuthor id="1" name="Thomas Juerges" initials="" lastIdx="2" clrIdx="1"/>
  <p:cmAuthor id="2" name="Benjamin Bertrand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B8F81E-7EA8-4C5E-B442-7598D0470B3C}">
  <a:tblStyle styleId="{0BB8F81E-7EA8-4C5E-B442-7598D0470B3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26T15:28:56.274" idx="1">
    <p:pos x="5362" y="3102"/>
    <p:text>Notable new features:
- Move to cmake from automake/autotools
- Rework maintainership
- Windows installer
I can't edit pptx, so I'm posting this here ;)
TB (train time is talk prep time, still in Brussels though)</p:text>
    <p:extLst mod="1"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p15="http://schemas.microsoft.com/office/powerpoint/2012/main" xmlns:go="http://customooxmlschemas.google.com/" commentPostId="AAAA0hrKsV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17T10:00:57.144" idx="1">
    <p:pos x="458" y="610"/>
    <p:text>Huh. This does not work on my macOS M1 (Ventura).
thomas.juerges@styx envs (master) 5: python3 -m pip --require-virtualenv install pytango
Collecting pytango
Downloading pytango-9.4.1.tar.gz (4.9 MB)
━━━━━━━━━━━━━━━━━━━━━━━━━━━━━━━━━━━━━━━━ 4.9/4.9 MB 2.8 MB/s eta 0:00:00
Installing build dependencies ... done
[...]
Building wheels for collected packages: pytango
Building wheel for pytango (pyproject.toml) ... error
error: subprocess-exited-with-error
× Building wheel for pytango (pyproject.toml) did not run successfully.
│ exit code: 1
╰─&gt; [498 lines of output]
[...]
error: Command "clang -Wsign-compare -Wunreachable-code -fno-common -dynamic -DNDEBUG -g -fwrapv -O3 -Wall -isysroot /Library/Developer/CommandLineTools/SDKs/MacOSX13.sdk -DPYTANGO_NUMPY_VERSION=1.23.2 -DNPY_NO_DEPRECATED_API=0 -I/Users/thomas.juerges/tmp/IT001965/pip-build-env-e_yu7hwl/overlay/lib/python3.11/site-packages/numpy/core/include -I/Users/thomas.juerges/tmp/IT001965/pip-install-izjvtnmi/pytango_b31a0f1fa28047ed9e8736bbf6b01557/ext -I/Users/thomas.juerges/tmp/IT001965/pip-install-izjvtnmi/pytango_b31a0f1fa28047ed9e8736bbf6b01557/ext/server -I/Users/thomas.juerges/workspace.thomas/envs/foo/include -I/opt/homebrew/opt/python@3.11/Frameworks/Python.framework/Versions/3.11/include/python3.11 -c /Users/thomas.juerges/tmp/IT001965/pip-install-izjvtnmi/pytango_b31a0f1fa28047ed9e8736bbf6b01557/ext/api_util.cpp -o build/temp.macosx-13-arm64-cpython-311/Users/thomas.juerges/tmp/IT001965/pip-install-izjvtnmi/pytango_b31a0f1fa28047ed9e8736bbf6b01557/ext/api_util.o -std=c++14 -Wno-deprecated-declarations" failed with exit status 1
[end of output]
note: This error originates from a subprocess, and is likely not a problem with pip.
ERROR: Failed building wheel for pytango
Failed to build pytango
ERROR: Could not build wheels for pytango, which is required to install pyproject.toml-based projects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p15="http://schemas.microsoft.com/office/powerpoint/2012/main" xmlns:go="http://customooxmlschemas.google.com/" commentPostId="AAAAzDK1b8M"/>
      </p:ext>
    </p:extLst>
  </p:cm>
  <p:cm authorId="2" dt="2023-06-16T19:46:35.440" idx="1">
    <p:pos x="458" y="610"/>
    <p:text>This is what is planned before the meeting :-) Still waiting for my MR to be reviewed and merged. Hope it will be available next week.</p:text>
    <p:extLst>
      <p:ext uri="{C676402C-5697-4E1C-873F-D02D1690AC5C}">
        <p15:threadingInfo xmlns:p15="http://schemas.microsoft.com/office/powerpoint/2012/main" timeZoneBias="0">
          <p15:parentCm authorId="1" idx="1"/>
        </p15:threadingInfo>
      </p:ext>
      <p:ext uri="http://customooxmlschemas.google.com/">
        <go:slidesCustomData xmlns="" xmlns:p15="http://schemas.microsoft.com/office/powerpoint/2012/main" xmlns:go="http://customooxmlschemas.google.com/" commentPostId="AAAAzYRzxQg"/>
      </p:ext>
    </p:extLst>
  </p:cm>
  <p:cm authorId="1" dt="2023-06-17T10:00:57.144" idx="2">
    <p:pos x="458" y="610"/>
    <p:text>:facepalm: Yes, now I remember. :smile; Thanks for reminding me.</p:text>
    <p:extLst>
      <p:ext uri="{C676402C-5697-4E1C-873F-D02D1690AC5C}">
        <p15:threadingInfo xmlns:p15="http://schemas.microsoft.com/office/powerpoint/2012/main" timeZoneBias="0">
          <p15:parentCm authorId="1" idx="1"/>
        </p15:threadingInfo>
      </p:ext>
      <p:ext uri="http://customooxmlschemas.google.com/">
        <go:slidesCustomData xmlns="" xmlns:p15="http://schemas.microsoft.com/office/powerpoint/2012/main" xmlns:go="http://customooxmlschemas.google.com/" commentPostId="AAAAzZKj8O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Come with all java tools. C++ packages have to be compiled.</a:t>
            </a:r>
            <a:endParaRPr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5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/>
          <p:nvPr/>
        </p:nvSpPr>
        <p:spPr>
          <a:xfrm>
            <a:off x="172150" y="6511175"/>
            <a:ext cx="546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727688" y="764704"/>
            <a:ext cx="82368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&gt;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e for importing slides">
  <p:cSld name="Use for importing slide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 descr="fond_doc_wor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504" y="2929798"/>
            <a:ext cx="3384376" cy="3733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/>
        </p:nvSpPr>
        <p:spPr>
          <a:xfrm>
            <a:off x="5571925" y="6483450"/>
            <a:ext cx="146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2023-06-27 - 2023-06-29</a:t>
            </a:r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154496" y="6531150"/>
            <a:ext cx="5478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2"/>
          <p:cNvSpPr txBox="1"/>
          <p:nvPr/>
        </p:nvSpPr>
        <p:spPr>
          <a:xfrm>
            <a:off x="727200" y="6483450"/>
            <a:ext cx="484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Tango Controls Community Meeting, SKAO HQ Jodrell Bank, England</a:t>
            </a:r>
            <a:endParaRPr sz="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727200" y="764704"/>
            <a:ext cx="82368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&gt;"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2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2" descr="Tango_Controls_Couleu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3438" y="6237312"/>
            <a:ext cx="2070562" cy="6206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113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pos="453">
          <p15:clr>
            <a:srgbClr val="F26B43"/>
          </p15:clr>
        </p15:guide>
        <p15:guide id="5" pos="56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pytang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tjuerges/build_tango.gi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mba.readthedocs.io/en/latest/user_guide/micromamba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mba-org/micromamba-docker" TargetMode="External"/><Relationship Id="rId2" Type="http://schemas.openxmlformats.org/officeDocument/2006/relationships/hyperlink" Target="https://asciinema.org/a/59285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tango-controls/TangoSourceDistribution/-/releas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tango-controls/TangoSourceDistribution/-/releas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opr.fedorainfracloud.org/" TargetMode="External"/><Relationship Id="rId7" Type="http://schemas.openxmlformats.org/officeDocument/2006/relationships/hyperlink" Target="http://pubrepo.maxiv.lu.se/rpm/el8/x86_6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repo.maxiv.lu.se/rpm/el7/x86_64/" TargetMode="External"/><Relationship Id="rId5" Type="http://schemas.openxmlformats.org/officeDocument/2006/relationships/hyperlink" Target="https://gitlab.com/tango-controls/RPM" TargetMode="External"/><Relationship Id="rId4" Type="http://schemas.openxmlformats.org/officeDocument/2006/relationships/hyperlink" Target="https://gitlab.com/tango-controls/TangoSourceDistribu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GB" sz="4000"/>
              <a:t>Tango Distribution</a:t>
            </a:r>
            <a:endParaRPr sz="4000"/>
          </a:p>
        </p:txBody>
      </p:sp>
      <p:sp>
        <p:nvSpPr>
          <p:cNvPr id="36" name="Google Shape;36;p1"/>
          <p:cNvSpPr txBox="1"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Packages on conda-forge: Java</a:t>
            </a:r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graphicFrame>
        <p:nvGraphicFramePr>
          <p:cNvPr id="162" name="Google Shape;162;p9"/>
          <p:cNvGraphicFramePr/>
          <p:nvPr>
            <p:extLst>
              <p:ext uri="{D42A27DB-BD31-4B8C-83A1-F6EECF244321}">
                <p14:modId xmlns:p14="http://schemas.microsoft.com/office/powerpoint/2010/main" val="283063265"/>
              </p:ext>
            </p:extLst>
          </p:nvPr>
        </p:nvGraphicFramePr>
        <p:xfrm>
          <a:off x="727200" y="1226332"/>
          <a:ext cx="5147325" cy="2871200"/>
        </p:xfrm>
        <a:graphic>
          <a:graphicData uri="http://schemas.openxmlformats.org/drawingml/2006/table">
            <a:tbl>
              <a:tblPr firstRow="1" bandRow="1">
                <a:noFill/>
                <a:tableStyleId>{0BB8F81E-7EA8-4C5E-B442-7598D0470B3C}</a:tableStyleId>
              </a:tblPr>
              <a:tblGrid>
                <a:gridCol w="162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Packages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Linux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 dirty="0"/>
                        <a:t>macOS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Windows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jtango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tango-atk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tango-atk-panel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tango-atk-tuning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jive</a:t>
                      </a:r>
                      <a:r>
                        <a:rPr lang="en-GB" sz="1400" u="none" strike="noStrike" cap="none" baseline="30000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tango-astor</a:t>
                      </a:r>
                      <a:r>
                        <a:rPr lang="en-GB" sz="1400" u="none" strike="noStrike" cap="none" baseline="30000"/>
                        <a:t>1 2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pogo</a:t>
                      </a:r>
                      <a:r>
                        <a:rPr lang="en-GB" sz="1400" u="none" strike="noStrike" cap="none" baseline="30000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63" name="Google Shape;163;p9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9241" y="1688220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 descr="A black text on a white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8380" y="1688220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 descr="A close-up of a sig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3819" y="1688908"/>
            <a:ext cx="524777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4759" y="2047887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 descr="A black text on a white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3898" y="2047887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 descr="A close-up of a sig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9337" y="2048575"/>
            <a:ext cx="524777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232" y="2425399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 descr="A black text on a white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5371" y="2425399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 descr="A close-up of a sig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0810" y="2426087"/>
            <a:ext cx="524777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232" y="2776255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 descr="A black text on a white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5371" y="2776255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 descr="A close-up of a sig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0810" y="2776943"/>
            <a:ext cx="524777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4759" y="3120447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 descr="A black text on a white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3898" y="3120447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 descr="A black text on a white background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3813" y="3121136"/>
            <a:ext cx="674840" cy="1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 descr="A close-up of a sig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9337" y="3121135"/>
            <a:ext cx="524777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232" y="3475984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 descr="A black text on a white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5371" y="3475984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 descr="A black text on a white background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5286" y="3476673"/>
            <a:ext cx="674840" cy="1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 descr="A close-up of a sig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0810" y="3476672"/>
            <a:ext cx="524777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4759" y="3834139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 descr="A black text on a white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3898" y="3834139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 descr="A close-up of a sig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9337" y="3834827"/>
            <a:ext cx="524777" cy="15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727200" y="4832590"/>
            <a:ext cx="452718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fat JAR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“astor” already taken by a Python package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Pytango Wheels</a:t>
            </a:r>
            <a:endParaRPr/>
          </a:p>
        </p:txBody>
      </p:sp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727688" y="968830"/>
            <a:ext cx="8236800" cy="241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400" dirty="0"/>
              <a:t>pip install </a:t>
            </a:r>
            <a:r>
              <a:rPr lang="en-GB" sz="2400" dirty="0" err="1"/>
              <a:t>pytango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/>
              <a:t>36 Python Wheels for </a:t>
            </a:r>
            <a:r>
              <a:rPr lang="en-GB" b="0" dirty="0" err="1"/>
              <a:t>Pytango</a:t>
            </a:r>
            <a:r>
              <a:rPr lang="en-GB" b="0" dirty="0"/>
              <a:t> 9.4.1 on </a:t>
            </a:r>
            <a:r>
              <a:rPr lang="en-GB" b="0" u="sng" dirty="0">
                <a:solidFill>
                  <a:schemeClr val="hlink"/>
                </a:solidFill>
                <a:hlinkClick r:id="rId3"/>
              </a:rPr>
              <a:t>https://pypi.org/project/pytango/</a:t>
            </a: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0" dirty="0"/>
              <a:t>Windows (12): Python 3.6 to 3.11 / win32 and win_amd64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0" dirty="0"/>
              <a:t>Linux (18): Python 3.6 to 3.11 / i686 x86_64 and aarch64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macOS (6): Python 3.9 to 3.11 / x86_64 and arm64</a:t>
            </a:r>
            <a:endParaRPr dirty="0"/>
          </a:p>
        </p:txBody>
      </p:sp>
      <p:sp>
        <p:nvSpPr>
          <p:cNvPr id="193" name="Google Shape;193;p1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94" name="Google Shape;194;p10"/>
          <p:cNvSpPr txBox="1"/>
          <p:nvPr/>
        </p:nvSpPr>
        <p:spPr>
          <a:xfrm>
            <a:off x="727200" y="3477458"/>
            <a:ext cx="4323771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wheel is a zip file that bundles all binary dependencies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and fast to install!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Caveats: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dependencies are bundled and can’t be updated without creating a new wheel.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en-GB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conda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/yum, you can update </a:t>
            </a:r>
            <a:r>
              <a:rPr lang="en-GB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cpptango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9.4.2 without having to re-compile / re-install </a:t>
            </a:r>
            <a:r>
              <a:rPr lang="en-GB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pytango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9.4.1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0" descr="A screenshot of a computer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2489" y="3662516"/>
            <a:ext cx="3354295" cy="241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92B7-1F1B-A0A8-4C04-59527637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macOS &amp; </a:t>
            </a:r>
            <a:r>
              <a:rPr lang="en-GB" sz="1800" b="1" i="0" u="none" strike="noStrike" dirty="0" err="1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PyTango</a:t>
            </a:r>
            <a:r>
              <a:rPr lang="en-GB" sz="18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: The past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E0DD8-8B88-234A-B45E-BBADE68A9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040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Over the last year it has been like this:</a:t>
            </a:r>
            <a:endParaRPr lang="en-GB" sz="1800" b="0" i="0" u="none" strike="noStrike" dirty="0">
              <a:solidFill>
                <a:srgbClr val="E40769"/>
              </a:solidFill>
              <a:effectLst/>
              <a:latin typeface="Verdana" panose="020B0604030504040204" pitchFamily="34" charset="0"/>
            </a:endParaRPr>
          </a:p>
          <a:p>
            <a:pPr algn="l" rtl="0">
              <a:spcBef>
                <a:spcPts val="36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    git clone </a:t>
            </a:r>
            <a:r>
              <a:rPr lang="en-GB" sz="1800" b="0" i="0" u="sng" strike="noStrike" dirty="0">
                <a:solidFill>
                  <a:srgbClr val="E40769"/>
                </a:solidFill>
                <a:effectLst/>
                <a:latin typeface="Times New Roman" panose="02020603050405020304" pitchFamily="18" charset="0"/>
                <a:hlinkClick r:id="rId2"/>
              </a:rPr>
              <a:t>https://gitlab.com/tjuerges/build_tango.git</a:t>
            </a:r>
            <a:br>
              <a:rPr lang="en-GB" b="0" dirty="0">
                <a:solidFill>
                  <a:srgbClr val="070A68"/>
                </a:solidFill>
                <a:latin typeface="Times New Roman" panose="02020603050405020304" pitchFamily="18" charset="0"/>
              </a:rPr>
            </a:b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rm -rf build ${TANGO_INSTALLATION_DIR</a:t>
            </a:r>
            <a:b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</a:b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./</a:t>
            </a:r>
            <a:r>
              <a:rPr lang="en-GB" sz="1800" b="0" i="0" u="none" strike="noStrike" dirty="0" err="1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build.sh</a:t>
            </a:r>
            <a:b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</a:br>
            <a:b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</a:b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36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Time passes…</a:t>
            </a:r>
            <a:r>
              <a:rPr lang="en-SE" sz="1800" b="0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🥱 😴</a:t>
            </a:r>
            <a:endParaRPr lang="en-SE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36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Then at some point: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***** </a:t>
            </a:r>
            <a:r>
              <a:rPr lang="en-GB" sz="1800" b="0" i="0" u="none" strike="noStrike" dirty="0" err="1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build_tango</a:t>
            </a: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: Building and installing </a:t>
            </a:r>
            <a:r>
              <a:rPr lang="en-GB" sz="1800" b="0" i="0" u="none" strike="noStrike" dirty="0" err="1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pytango_dist</a:t>
            </a: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 done.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</a:b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real 2m2.628s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user 6m29.172s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sys 0m38.488s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11F13-6850-7333-BAA8-B733FE4817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9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21C7-D2F5-09F5-3A1E-1DC0BEB9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macOS &amp; </a:t>
            </a:r>
            <a:r>
              <a:rPr lang="en-GB" sz="1800" b="1" i="0" u="none" strike="noStrike" dirty="0" err="1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PyTango</a:t>
            </a:r>
            <a:r>
              <a:rPr lang="en-GB" sz="18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: The present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773EB-B5C3-D1A4-4CE3-5FAF409FA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040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Now it is like this:</a:t>
            </a:r>
            <a:endParaRPr lang="en-GB" sz="1800" b="0" i="0" u="none" strike="noStrike" dirty="0">
              <a:solidFill>
                <a:srgbClr val="E40769"/>
              </a:solidFill>
              <a:effectLst/>
              <a:latin typeface="Verdana" panose="020B0604030504040204" pitchFamily="34" charset="0"/>
            </a:endParaRPr>
          </a:p>
          <a:p>
            <a:pPr algn="l" rtl="0">
              <a:spcBef>
                <a:spcPts val="360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    python3 -m </a:t>
            </a:r>
            <a:r>
              <a:rPr lang="en-GB" sz="1800" b="0" i="0" u="none" strike="noStrike" dirty="0" err="1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venv</a:t>
            </a: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 --upgrade-deps cm</a:t>
            </a:r>
            <a:b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</a:b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. cm/bin/activate</a:t>
            </a:r>
            <a:b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</a:b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python3 -m pip install </a:t>
            </a:r>
            <a:r>
              <a:rPr lang="en-GB" sz="1800" b="0" i="0" u="none" strike="noStrike" dirty="0" err="1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itango</a:t>
            </a:r>
            <a:b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</a:b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[...]</a:t>
            </a:r>
            <a:b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</a:b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Successfully installed IPython-8.14.0 appnope-0.1.3 asttokens-2.2.1 backcall-0.2.0 decorator-5.1.1 executing-1.2.0 itango-0.1.9 jedi-0.18.2 matplotlib-inline-0.1.6 numpy-1.25.0 packaging-23.1 parso-0.8.3 pexpect-4.8.0 pickleshare-0.7.5 prompt-toolkit-3.0.38 psutil-5.9.5 ptyprocess-0.7.0 pure-eval-0.2.2 pygments-2.15.1 pytango-9.4.1 six-1.16.0 stack-data-0.6.2 traitlets-5.9.0 wcwidth-0.2.6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en-GB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real 1m49.401s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    user 6m29.524s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GB" sz="1800" b="0" i="0" u="none" strike="noStrike" dirty="0">
                <a:solidFill>
                  <a:srgbClr val="070A68"/>
                </a:solidFill>
                <a:effectLst/>
                <a:latin typeface="Times New Roman" panose="02020603050405020304" pitchFamily="18" charset="0"/>
              </a:rPr>
              <a:t>    sys 0m38.842s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6A650-A70D-1142-68A0-FBCF0D1843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3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1BAE-B1D6-8F28-87CB-DD22B215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macOS &amp; </a:t>
            </a:r>
            <a:r>
              <a:rPr lang="en-GB" sz="1800" b="1" i="0" u="none" strike="noStrike" dirty="0" err="1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PyTango</a:t>
            </a:r>
            <a:r>
              <a:rPr lang="en-GB" sz="18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: So, what's not to like?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AD888-6FBF-5496-DEEA-ED1BAC216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040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b="1" i="0" u="none" strike="noStrike" dirty="0">
              <a:solidFill>
                <a:srgbClr val="070A68"/>
              </a:solidFill>
              <a:effectLst/>
              <a:latin typeface="Verdana" panose="020B0604030504040204" pitchFamily="34" charset="0"/>
            </a:endParaRPr>
          </a:p>
          <a:p>
            <a:pPr marL="66040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70A68"/>
              </a:solidFill>
              <a:latin typeface="Verdana" panose="020B0604030504040204" pitchFamily="34" charset="0"/>
            </a:endParaRPr>
          </a:p>
          <a:p>
            <a:pPr marL="66040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Installation is easy</a:t>
            </a:r>
            <a:endParaRPr lang="en-GB" sz="2400" b="1" i="0" u="none" strike="noStrike" dirty="0">
              <a:solidFill>
                <a:srgbClr val="E40769"/>
              </a:solidFill>
              <a:effectLst/>
              <a:latin typeface="Verdana" panose="020B0604030504040204" pitchFamily="34" charset="0"/>
            </a:endParaRPr>
          </a:p>
          <a:p>
            <a:pPr marL="66040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Wheel built by Tango Controls</a:t>
            </a:r>
            <a:endParaRPr lang="en-GB" sz="2400" b="1" i="0" u="none" strike="noStrike" dirty="0">
              <a:solidFill>
                <a:srgbClr val="E40769"/>
              </a:solidFill>
              <a:effectLst/>
              <a:latin typeface="Verdana" panose="020B0604030504040204" pitchFamily="34" charset="0"/>
            </a:endParaRP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→Reliable source, not some distribution </a:t>
            </a:r>
            <a:r>
              <a:rPr lang="en-SE" sz="24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😜</a:t>
            </a:r>
            <a:endParaRPr lang="en-SE" sz="2400" b="1" i="0" u="none" strike="noStrike" dirty="0">
              <a:solidFill>
                <a:srgbClr val="E40769"/>
              </a:solidFill>
              <a:effectLst/>
              <a:latin typeface="Verdana" panose="020B0604030504040204" pitchFamily="34" charset="0"/>
            </a:endParaRPr>
          </a:p>
          <a:p>
            <a:pPr marL="742950" lvl="1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TC updates the wheels asap</a:t>
            </a:r>
            <a:endParaRPr lang="en-GB" sz="2400" b="1" i="0" u="none" strike="noStrike" dirty="0">
              <a:solidFill>
                <a:srgbClr val="E40769"/>
              </a:solidFill>
              <a:effectLst/>
              <a:latin typeface="Verdana" panose="020B0604030504040204" pitchFamily="34" charset="0"/>
            </a:endParaRPr>
          </a:p>
          <a:p>
            <a:pPr marL="1143000" lvl="2" indent="-22860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Faster than distributions</a:t>
            </a:r>
            <a:endParaRPr lang="en-GB" sz="2400" b="1" i="0" u="none" strike="noStrike" dirty="0">
              <a:solidFill>
                <a:srgbClr val="E40769"/>
              </a:solidFill>
              <a:effectLst/>
              <a:latin typeface="Verdana" panose="020B060403050404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en-GB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24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And now: Very low entry threshold</a:t>
            </a:r>
            <a:endParaRPr lang="en-GB" sz="2400" b="0" i="0" u="none" strike="noStrike" dirty="0">
              <a:solidFill>
                <a:srgbClr val="000000"/>
              </a:solidFill>
              <a:effectLst/>
            </a:endParaRPr>
          </a:p>
          <a:p>
            <a:pPr indent="457200" algn="l"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→ </a:t>
            </a:r>
            <a:r>
              <a:rPr lang="en-GB" sz="20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Install, try out &amp; put </a:t>
            </a:r>
            <a:r>
              <a:rPr lang="en-GB" sz="2000" b="1" i="0" u="none" strike="noStrike" dirty="0" err="1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PyTango</a:t>
            </a:r>
            <a:r>
              <a:rPr lang="en-GB" sz="2000" b="1" i="0" u="none" strike="noStrike" dirty="0">
                <a:solidFill>
                  <a:srgbClr val="070A68"/>
                </a:solidFill>
                <a:effectLst/>
                <a:latin typeface="Verdana" panose="020B0604030504040204" pitchFamily="34" charset="0"/>
              </a:rPr>
              <a:t> to good use</a:t>
            </a:r>
            <a:endParaRPr lang="en-GB" sz="20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GB" sz="2400" dirty="0"/>
            </a:br>
            <a:br>
              <a:rPr lang="en-GB" sz="2400" dirty="0"/>
            </a:br>
            <a:endParaRPr lang="en-S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77065-C872-940E-9C85-C53036FF8E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micromamba demo</a:t>
            </a:r>
            <a:endParaRPr/>
          </a:p>
        </p:txBody>
      </p:sp>
      <p:sp>
        <p:nvSpPr>
          <p:cNvPr id="201" name="Google Shape;201;p11"/>
          <p:cNvSpPr txBox="1">
            <a:spLocks noGrp="1"/>
          </p:cNvSpPr>
          <p:nvPr>
            <p:ph type="body" idx="1"/>
          </p:nvPr>
        </p:nvSpPr>
        <p:spPr>
          <a:xfrm>
            <a:off x="727688" y="764704"/>
            <a:ext cx="82368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/>
              <a:t>You know </a:t>
            </a:r>
            <a:r>
              <a:rPr lang="en-GB" b="0" dirty="0" err="1"/>
              <a:t>conda</a:t>
            </a:r>
            <a:r>
              <a:rPr lang="en-GB" b="0" dirty="0"/>
              <a:t>, maybe mamba. What about </a:t>
            </a:r>
            <a:r>
              <a:rPr lang="en-GB" b="0" dirty="0" err="1"/>
              <a:t>micromamba</a:t>
            </a:r>
            <a:r>
              <a:rPr lang="en-GB" b="0" dirty="0"/>
              <a:t>?</a:t>
            </a:r>
            <a:endParaRPr b="0" u="sng" dirty="0">
              <a:solidFill>
                <a:schemeClr val="hlink"/>
              </a:solidFill>
              <a:hlinkClick r:id="rId3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u="sng" dirty="0">
              <a:solidFill>
                <a:schemeClr val="hlink"/>
              </a:solidFill>
              <a:hlinkClick r:id="rId3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 err="1"/>
              <a:t>micromamba</a:t>
            </a:r>
            <a:r>
              <a:rPr lang="en-GB" b="0" dirty="0"/>
              <a:t> is a tiny version of the </a:t>
            </a:r>
            <a:r>
              <a:rPr lang="en-GB" dirty="0"/>
              <a:t>mamba</a:t>
            </a:r>
            <a:r>
              <a:rPr lang="en-GB" b="0" dirty="0"/>
              <a:t> package manager: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0" dirty="0"/>
              <a:t>Statically linked C++ executable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0" dirty="0"/>
              <a:t>No need for a base environment as there is no default version of Python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0" dirty="0"/>
              <a:t>Subset of </a:t>
            </a:r>
            <a:r>
              <a:rPr lang="en-GB" b="0" dirty="0" err="1"/>
              <a:t>conda</a:t>
            </a:r>
            <a:r>
              <a:rPr lang="en-GB" b="0" dirty="0"/>
              <a:t> and mamba commands</a:t>
            </a:r>
            <a:endParaRPr b="0" u="sng" dirty="0">
              <a:solidFill>
                <a:schemeClr val="hlink"/>
              </a:solidFill>
              <a:hlinkClick r:id="rId3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u="sng" dirty="0">
              <a:solidFill>
                <a:schemeClr val="hlink"/>
              </a:solidFill>
              <a:hlinkClick r:id="rId3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u="sng" dirty="0">
              <a:solidFill>
                <a:schemeClr val="hlink"/>
              </a:solidFill>
              <a:hlinkClick r:id="rId3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u="sng" dirty="0">
              <a:solidFill>
                <a:schemeClr val="hlink"/>
              </a:solidFill>
              <a:hlinkClick r:id="rId3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u="sng" dirty="0">
                <a:solidFill>
                  <a:schemeClr val="hlink"/>
                </a:solidFill>
                <a:hlinkClick r:id="rId3"/>
              </a:rPr>
              <a:t>https://mamba.readthedocs.io/en/latest/user_guide/micromamba.html</a:t>
            </a:r>
            <a:endParaRPr b="0" dirty="0"/>
          </a:p>
        </p:txBody>
      </p:sp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03" name="Google Shape;203;p11" descr="A picture containing black, font, screenshot, de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7934" y="618046"/>
            <a:ext cx="2292945" cy="59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34C3-510D-BB1E-4E63-C2875EA7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SE" dirty="0"/>
              <a:t>icromamba docker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D845E-0EF5-F9AC-6089-1F0E04283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  <a:p>
            <a:r>
              <a:rPr lang="en-GB" b="0" dirty="0"/>
              <a:t>Based on </a:t>
            </a:r>
            <a:r>
              <a:rPr lang="en-GB" b="0" dirty="0" err="1"/>
              <a:t>debian:bullseye-slim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$ docker images | grep mamba</a:t>
            </a:r>
          </a:p>
          <a:p>
            <a:r>
              <a:rPr lang="en-GB" b="0" dirty="0" err="1"/>
              <a:t>mambaorg</a:t>
            </a:r>
            <a:r>
              <a:rPr lang="en-GB" b="0" dirty="0"/>
              <a:t>/</a:t>
            </a:r>
            <a:r>
              <a:rPr lang="en-GB" b="0" dirty="0" err="1"/>
              <a:t>micromamba</a:t>
            </a:r>
            <a:r>
              <a:rPr lang="en-GB" b="0" dirty="0"/>
              <a:t>        latest     04d63c84bb5f   6 days ago      94.5MB</a:t>
            </a:r>
          </a:p>
          <a:p>
            <a:r>
              <a:rPr lang="en-GB" b="0" dirty="0" err="1"/>
              <a:t>condaforge</a:t>
            </a:r>
            <a:r>
              <a:rPr lang="en-GB" b="0" dirty="0"/>
              <a:t>/</a:t>
            </a:r>
            <a:r>
              <a:rPr lang="en-GB" b="0" dirty="0" err="1"/>
              <a:t>mambaforge</a:t>
            </a:r>
            <a:r>
              <a:rPr lang="en-GB" b="0" dirty="0"/>
              <a:t>        latest     cb335729b259   4 weeks ago     396MB</a:t>
            </a:r>
            <a:endParaRPr lang="en-SE" b="0" dirty="0"/>
          </a:p>
          <a:p>
            <a:endParaRPr lang="en-SE" dirty="0"/>
          </a:p>
          <a:p>
            <a:endParaRPr lang="en-SE" dirty="0"/>
          </a:p>
          <a:p>
            <a:r>
              <a:rPr lang="en-GB" b="0" dirty="0">
                <a:hlinkClick r:id="rId2"/>
              </a:rPr>
              <a:t>https://asciinema.org/a/592851</a:t>
            </a:r>
            <a:endParaRPr lang="en-SE" b="0" dirty="0"/>
          </a:p>
          <a:p>
            <a:endParaRPr lang="en-SE" b="0" dirty="0"/>
          </a:p>
          <a:p>
            <a:endParaRPr lang="en-SE" b="0" dirty="0"/>
          </a:p>
          <a:p>
            <a:r>
              <a:rPr lang="en-SE" b="0" dirty="0"/>
              <a:t>Great for CI</a:t>
            </a:r>
          </a:p>
          <a:p>
            <a:endParaRPr lang="en-SE" b="0" dirty="0"/>
          </a:p>
          <a:p>
            <a:r>
              <a:rPr lang="en-SE" b="0" dirty="0"/>
              <a:t>See </a:t>
            </a:r>
            <a:r>
              <a:rPr lang="en-GB" b="0" dirty="0">
                <a:hlinkClick r:id="rId3"/>
              </a:rPr>
              <a:t>https://github.com/mamba-org/micromamba-docker</a:t>
            </a:r>
            <a:endParaRPr lang="en-GB" b="0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C054-29C8-E621-4981-22FF701386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1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303D-43FC-DB9A-29C9-5E11F95D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Micromamba on macOS 1/2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B5A6B-1F2D-551D-55C4-9F573FE38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688" y="764703"/>
            <a:ext cx="8236800" cy="5720317"/>
          </a:xfrm>
        </p:spPr>
        <p:txBody>
          <a:bodyPr/>
          <a:lstStyle/>
          <a:p>
            <a:endParaRPr lang="en-SE" sz="1600" dirty="0"/>
          </a:p>
          <a:p>
            <a:r>
              <a:rPr lang="en-GB" sz="1600" b="0" dirty="0">
                <a:effectLst/>
              </a:rPr>
              <a:t># Install </a:t>
            </a:r>
            <a:r>
              <a:rPr lang="en-GB" sz="1600" b="0" dirty="0" err="1">
                <a:effectLst/>
              </a:rPr>
              <a:t>micromamba</a:t>
            </a:r>
            <a:endParaRPr lang="en-GB" sz="1600" b="0" dirty="0">
              <a:effectLst/>
            </a:endParaRPr>
          </a:p>
          <a:p>
            <a:r>
              <a:rPr lang="en-GB" sz="1600" b="0" dirty="0">
                <a:effectLst/>
              </a:rPr>
              <a:t>curl </a:t>
            </a:r>
            <a:r>
              <a:rPr lang="en-GB" sz="1600" b="0" dirty="0" err="1">
                <a:effectLst/>
              </a:rPr>
              <a:t>micro.mamba.pm</a:t>
            </a:r>
            <a:r>
              <a:rPr lang="en-GB" sz="1600" b="0" dirty="0">
                <a:effectLst/>
              </a:rPr>
              <a:t>/</a:t>
            </a:r>
            <a:r>
              <a:rPr lang="en-GB" sz="1600" b="0" dirty="0" err="1">
                <a:effectLst/>
              </a:rPr>
              <a:t>install.sh</a:t>
            </a:r>
            <a:r>
              <a:rPr lang="en-GB" sz="1600" b="0" dirty="0">
                <a:effectLst/>
              </a:rPr>
              <a:t> </a:t>
            </a:r>
            <a:r>
              <a:rPr lang="en-GB" sz="1600" b="0" dirty="0">
                <a:solidFill>
                  <a:srgbClr val="000000"/>
                </a:solidFill>
                <a:effectLst/>
              </a:rPr>
              <a:t>|</a:t>
            </a:r>
            <a:r>
              <a:rPr lang="en-GB" sz="1600" b="0" dirty="0">
                <a:effectLst/>
              </a:rPr>
              <a:t> </a:t>
            </a:r>
            <a:r>
              <a:rPr lang="en-GB" sz="1600" b="0" dirty="0" err="1">
                <a:effectLst/>
              </a:rPr>
              <a:t>zsh</a:t>
            </a:r>
            <a:r>
              <a:rPr lang="en-GB" sz="1600" b="0" dirty="0">
                <a:effectLst/>
              </a:rPr>
              <a:t> </a:t>
            </a:r>
          </a:p>
          <a:p>
            <a:endParaRPr lang="en-GB" sz="1600" b="0" dirty="0"/>
          </a:p>
          <a:p>
            <a:r>
              <a:rPr lang="en-GB" sz="1600" b="0" dirty="0"/>
              <a:t># Create the tango env</a:t>
            </a:r>
          </a:p>
          <a:p>
            <a:r>
              <a:rPr lang="en-GB" sz="1600" b="0" dirty="0" err="1"/>
              <a:t>micromamba</a:t>
            </a:r>
            <a:r>
              <a:rPr lang="en-GB" sz="1600" b="0" dirty="0"/>
              <a:t> create -y -n tango -c </a:t>
            </a:r>
            <a:r>
              <a:rPr lang="en-GB" sz="1600" b="0" dirty="0" err="1"/>
              <a:t>conda</a:t>
            </a:r>
            <a:r>
              <a:rPr lang="en-GB" sz="1600" b="0" dirty="0"/>
              <a:t>-forge tango-admin tango-database \</a:t>
            </a:r>
          </a:p>
          <a:p>
            <a:r>
              <a:rPr lang="en-GB" sz="1600" b="0" dirty="0"/>
              <a:t>  tango-test tango-starter jive tango-</a:t>
            </a:r>
            <a:r>
              <a:rPr lang="en-GB" sz="1600" b="0" dirty="0" err="1"/>
              <a:t>astor</a:t>
            </a:r>
            <a:endParaRPr lang="en-GB" sz="1600" b="0" dirty="0"/>
          </a:p>
          <a:p>
            <a:endParaRPr lang="en-GB" sz="1600" b="0" dirty="0"/>
          </a:p>
          <a:p>
            <a:r>
              <a:rPr lang="en-GB" sz="1600" b="0" dirty="0"/>
              <a:t># Start </a:t>
            </a:r>
            <a:r>
              <a:rPr lang="en-GB" sz="1600" b="0" dirty="0" err="1"/>
              <a:t>mysql</a:t>
            </a:r>
            <a:r>
              <a:rPr lang="en-GB" sz="1600" b="0" dirty="0"/>
              <a:t> with docker</a:t>
            </a:r>
          </a:p>
          <a:p>
            <a:r>
              <a:rPr lang="en-GB" sz="1600" b="0" dirty="0"/>
              <a:t>docker run --rm -d --name tango-</a:t>
            </a:r>
            <a:r>
              <a:rPr lang="en-GB" sz="1600" b="0" dirty="0" err="1"/>
              <a:t>mysql</a:t>
            </a:r>
            <a:r>
              <a:rPr lang="en-GB" sz="1600" b="0" dirty="0"/>
              <a:t> \</a:t>
            </a:r>
          </a:p>
          <a:p>
            <a:r>
              <a:rPr lang="en-GB" sz="1600" b="0" dirty="0"/>
              <a:t>    -e MYSQL_ROOT_PASSWORD=root \</a:t>
            </a:r>
          </a:p>
          <a:p>
            <a:r>
              <a:rPr lang="en-GB" sz="1600" b="0" dirty="0"/>
              <a:t>    -p 3306:3306 \</a:t>
            </a:r>
          </a:p>
          <a:p>
            <a:r>
              <a:rPr lang="en-GB" sz="1600" b="0" dirty="0"/>
              <a:t>    </a:t>
            </a:r>
            <a:r>
              <a:rPr lang="en-GB" sz="1600" b="0" dirty="0" err="1"/>
              <a:t>registry.gitlab.com</a:t>
            </a:r>
            <a:r>
              <a:rPr lang="en-GB" sz="1600" b="0" dirty="0"/>
              <a:t>/tango-controls/docker/mysql:5</a:t>
            </a:r>
          </a:p>
          <a:p>
            <a:endParaRPr lang="en-GB" sz="1600" b="0" dirty="0"/>
          </a:p>
          <a:p>
            <a:r>
              <a:rPr lang="en-GB" sz="1600" b="0" dirty="0"/>
              <a:t># Start Tango Database</a:t>
            </a:r>
          </a:p>
          <a:p>
            <a:r>
              <a:rPr lang="en-GB" sz="1600" b="0" dirty="0"/>
              <a:t>export MYSQL_HOST=127.0.0.1:3306</a:t>
            </a:r>
          </a:p>
          <a:p>
            <a:r>
              <a:rPr lang="en-GB" sz="1600" b="0" dirty="0"/>
              <a:t>export MYSQL_USER=tango</a:t>
            </a:r>
          </a:p>
          <a:p>
            <a:r>
              <a:rPr lang="en-GB" sz="1600" b="0" dirty="0"/>
              <a:t>export MYSQL_PASSWORD=tango</a:t>
            </a:r>
          </a:p>
          <a:p>
            <a:r>
              <a:rPr lang="en-GB" sz="1600" b="0" dirty="0"/>
              <a:t>export MYSQL_DATABASE=tango</a:t>
            </a:r>
          </a:p>
          <a:p>
            <a:r>
              <a:rPr lang="en-GB" sz="1600" b="0" dirty="0"/>
              <a:t>~/</a:t>
            </a:r>
            <a:r>
              <a:rPr lang="en-GB" sz="1600" b="0" dirty="0" err="1"/>
              <a:t>micromamba</a:t>
            </a:r>
            <a:r>
              <a:rPr lang="en-GB" sz="1600" b="0" dirty="0"/>
              <a:t>/</a:t>
            </a:r>
            <a:r>
              <a:rPr lang="en-GB" sz="1600" b="0" dirty="0" err="1"/>
              <a:t>envs</a:t>
            </a:r>
            <a:r>
              <a:rPr lang="en-GB" sz="1600" b="0" dirty="0"/>
              <a:t>/tango/bin/</a:t>
            </a:r>
            <a:r>
              <a:rPr lang="en-GB" sz="1600" b="0" dirty="0" err="1"/>
              <a:t>Databaseds</a:t>
            </a:r>
            <a:r>
              <a:rPr lang="en-GB" sz="1600" b="0" dirty="0"/>
              <a:t> 2 -</a:t>
            </a:r>
            <a:r>
              <a:rPr lang="en-GB" sz="1600" b="0" dirty="0" err="1"/>
              <a:t>ORBendPoint</a:t>
            </a:r>
            <a:r>
              <a:rPr lang="en-GB" sz="1600" b="0" dirty="0"/>
              <a:t> giop:tcp:0.0.0.0:10000</a:t>
            </a:r>
            <a:endParaRPr lang="en-SE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834F0-6E55-3F92-F15D-B91B38FFC4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3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303D-43FC-DB9A-29C9-5E11F95D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Micromamba on macOS 2/2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B5A6B-1F2D-551D-55C4-9F573FE38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688" y="764703"/>
            <a:ext cx="8236800" cy="5720317"/>
          </a:xfrm>
        </p:spPr>
        <p:txBody>
          <a:bodyPr/>
          <a:lstStyle/>
          <a:p>
            <a:endParaRPr lang="en-SE" sz="1600" dirty="0"/>
          </a:p>
          <a:p>
            <a:r>
              <a:rPr lang="en-GB" sz="1600" b="0" dirty="0">
                <a:effectLst/>
              </a:rPr>
              <a:t># Activate the tango env</a:t>
            </a:r>
          </a:p>
          <a:p>
            <a:r>
              <a:rPr lang="en-GB" sz="1600" b="0" dirty="0" err="1">
                <a:effectLst/>
              </a:rPr>
              <a:t>micromamba</a:t>
            </a:r>
            <a:r>
              <a:rPr lang="en-GB" sz="1600" b="0" dirty="0">
                <a:effectLst/>
              </a:rPr>
              <a:t> activate tango</a:t>
            </a:r>
          </a:p>
          <a:p>
            <a:endParaRPr lang="en-GB" sz="1600" b="0" dirty="0">
              <a:effectLst/>
            </a:endParaRPr>
          </a:p>
          <a:p>
            <a:r>
              <a:rPr lang="en-GB" sz="1600" b="0" dirty="0">
                <a:effectLst/>
              </a:rPr>
              <a:t>export TANGO_HOST=127.0.0.1:10000</a:t>
            </a:r>
          </a:p>
          <a:p>
            <a:endParaRPr lang="en-GB" sz="1600" b="0" dirty="0">
              <a:effectLst/>
            </a:endParaRPr>
          </a:p>
          <a:p>
            <a:r>
              <a:rPr lang="en-GB" sz="1600" b="0" dirty="0"/>
              <a:t># Create the tango device</a:t>
            </a:r>
            <a:endParaRPr lang="en-GB" sz="1600" b="0" dirty="0">
              <a:effectLst/>
            </a:endParaRPr>
          </a:p>
          <a:p>
            <a:r>
              <a:rPr lang="en-GB" sz="1600" b="0" dirty="0" err="1">
                <a:effectLst/>
              </a:rPr>
              <a:t>tango_admin</a:t>
            </a:r>
            <a:r>
              <a:rPr lang="en-GB" sz="1600" b="0" dirty="0">
                <a:effectLst/>
              </a:rPr>
              <a:t> --add-server Starter/$(hostname -s) Starter tango/admin/$(hostname -s)</a:t>
            </a:r>
          </a:p>
          <a:p>
            <a:r>
              <a:rPr lang="en-GB" sz="1600" b="0" dirty="0" err="1">
                <a:effectLst/>
              </a:rPr>
              <a:t>tango_admin</a:t>
            </a:r>
            <a:r>
              <a:rPr lang="en-GB" sz="1600" b="0" dirty="0">
                <a:effectLst/>
              </a:rPr>
              <a:t> --add-property tango/admin/$(hostname -s) </a:t>
            </a:r>
            <a:r>
              <a:rPr lang="en-GB" sz="1600" b="0" dirty="0" err="1">
                <a:effectLst/>
              </a:rPr>
              <a:t>startDsPath</a:t>
            </a:r>
            <a:r>
              <a:rPr lang="en-GB" sz="1600" b="0" dirty="0">
                <a:effectLst/>
              </a:rPr>
              <a:t> ${CONDA_PREFIX}/bin</a:t>
            </a:r>
          </a:p>
          <a:p>
            <a:endParaRPr lang="en-GB" sz="1600" b="0" dirty="0">
              <a:effectLst/>
            </a:endParaRPr>
          </a:p>
          <a:p>
            <a:r>
              <a:rPr lang="en-GB" sz="1600" b="0" dirty="0"/>
              <a:t># </a:t>
            </a:r>
            <a:r>
              <a:rPr lang="en-GB" sz="1600" b="0"/>
              <a:t>Run Starter</a:t>
            </a:r>
            <a:endParaRPr lang="en-GB" sz="1600" b="0" dirty="0">
              <a:effectLst/>
            </a:endParaRPr>
          </a:p>
          <a:p>
            <a:r>
              <a:rPr lang="en-GB" sz="1600" b="0" dirty="0">
                <a:effectLst/>
              </a:rPr>
              <a:t>Starter $(hostname -s)</a:t>
            </a:r>
          </a:p>
          <a:p>
            <a:endParaRPr lang="en-GB" sz="1600" b="0" dirty="0"/>
          </a:p>
          <a:p>
            <a:r>
              <a:rPr lang="en-GB" sz="1600" b="0" dirty="0"/>
              <a:t># Run jive and </a:t>
            </a:r>
            <a:r>
              <a:rPr lang="en-GB" sz="1600" b="0" dirty="0" err="1"/>
              <a:t>astor</a:t>
            </a:r>
            <a:endParaRPr lang="en-GB" sz="1600" b="0" dirty="0"/>
          </a:p>
          <a:p>
            <a:r>
              <a:rPr lang="en-GB" sz="1600" b="0" dirty="0" err="1"/>
              <a:t>micromamba</a:t>
            </a:r>
            <a:r>
              <a:rPr lang="en-GB" sz="1600" b="0" dirty="0"/>
              <a:t> run -n tango jive</a:t>
            </a:r>
          </a:p>
          <a:p>
            <a:r>
              <a:rPr lang="en-GB" sz="1600" b="0" dirty="0" err="1"/>
              <a:t>micromamba</a:t>
            </a:r>
            <a:r>
              <a:rPr lang="en-GB" sz="1600" b="0" dirty="0"/>
              <a:t> run -n tango </a:t>
            </a:r>
            <a:r>
              <a:rPr lang="en-GB" sz="1600" b="0" dirty="0" err="1"/>
              <a:t>astor</a:t>
            </a:r>
            <a:endParaRPr lang="en-GB" sz="1600" b="0" dirty="0"/>
          </a:p>
          <a:p>
            <a:endParaRPr lang="en-GB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834F0-6E55-3F92-F15D-B91B38FFC4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93FF-4F6A-B3F9-B9E4-39294F15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812E4-31B3-5ECA-2B20-32B4D7FAD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endParaRPr lang="en-SE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SE" sz="2400" dirty="0"/>
              <a:t>Tango Source Distribution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SE" sz="2400" dirty="0"/>
              <a:t>Windows installer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SE" sz="2400" dirty="0"/>
              <a:t>Debian packages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SE" sz="2400" dirty="0"/>
              <a:t>RPM packages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SE" sz="2400" dirty="0"/>
              <a:t>Conda packages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SE" sz="2400" dirty="0"/>
              <a:t>PyTango wheels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SE" sz="2400" dirty="0"/>
              <a:t>macOS and PyTango demo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2400" dirty="0"/>
              <a:t>M</a:t>
            </a:r>
            <a:r>
              <a:rPr lang="en-SE" sz="2400" dirty="0"/>
              <a:t>icromamba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580F6-2C8A-2C2B-E5E7-4E497FA6CA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8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Tango Source Distribution</a:t>
            </a:r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body" idx="1"/>
          </p:nvPr>
        </p:nvSpPr>
        <p:spPr>
          <a:xfrm>
            <a:off x="727688" y="764704"/>
            <a:ext cx="82368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/>
              <a:t>Easy way to install a collection of various Tango related software: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ATK Panel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ATK Tuning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ATK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 err="1"/>
              <a:t>AccessControl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Admin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Astor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C++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 err="1"/>
              <a:t>DBBench</a:t>
            </a:r>
            <a:endParaRPr sz="1400" b="0"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Database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Documentation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IDL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 err="1"/>
              <a:t>JSSHTerminal</a:t>
            </a:r>
            <a:endParaRPr sz="1400" b="0"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 err="1"/>
              <a:t>JTango</a:t>
            </a:r>
            <a:endParaRPr sz="1400" b="0"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Jive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 err="1"/>
              <a:t>LogViewer</a:t>
            </a:r>
            <a:endParaRPr sz="1400" b="0"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Pogo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 err="1"/>
              <a:t>RestServer</a:t>
            </a:r>
            <a:endParaRPr sz="1400" b="0"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Starter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400" b="0" dirty="0"/>
              <a:t>Test</a:t>
            </a:r>
            <a:endParaRPr sz="1400" b="0" dirty="0"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45" name="Google Shape;45;p2"/>
          <p:cNvSpPr txBox="1"/>
          <p:nvPr/>
        </p:nvSpPr>
        <p:spPr>
          <a:xfrm>
            <a:off x="3189514" y="1415141"/>
            <a:ext cx="5774486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Several releases since last year, including release candidates: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9.4.0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9.4.1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9.3.6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9.4.2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https://gitlab.com/tango-controls/TangoSourceDistribution/-/releases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Notable new features: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</a:t>
            </a:r>
            <a:r>
              <a:rPr lang="en-GB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cmake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</a:t>
            </a:r>
            <a:r>
              <a:rPr lang="en-GB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automake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autotools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Rework </a:t>
            </a:r>
            <a:r>
              <a:rPr lang="en-GB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maintainership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Windows installer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Windows Installer</a:t>
            </a: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727688" y="764704"/>
            <a:ext cx="82368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/>
              <a:t>Was in beta last year.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/>
              <a:t>Official installer released with 9.4.1!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/>
              <a:t>Will now be released for every new 9.4 version.</a:t>
            </a: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/>
              <a:t>Latest release 9.4.2.</a:t>
            </a: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>
                <a:latin typeface="+mn-lt"/>
              </a:rPr>
              <a:t>Contains all </a:t>
            </a:r>
            <a:r>
              <a:rPr lang="en-GB" b="0" dirty="0" err="1">
                <a:latin typeface="+mn-lt"/>
              </a:rPr>
              <a:t>TangoSourceDistribution</a:t>
            </a:r>
            <a:r>
              <a:rPr lang="en-GB" b="0" dirty="0">
                <a:latin typeface="+mn-lt"/>
              </a:rPr>
              <a:t> components (except Admin and </a:t>
            </a:r>
            <a:r>
              <a:rPr lang="en-GB" b="0" dirty="0" err="1">
                <a:latin typeface="+mn-lt"/>
              </a:rPr>
              <a:t>RestServer</a:t>
            </a:r>
            <a:r>
              <a:rPr lang="en-GB" b="0" dirty="0">
                <a:latin typeface="+mn-lt"/>
              </a:rPr>
              <a:t>) including documentation and the source code for </a:t>
            </a:r>
            <a:r>
              <a:rPr lang="en-GB" b="0" dirty="0" err="1">
                <a:latin typeface="+mn-lt"/>
              </a:rPr>
              <a:t>TangoTest</a:t>
            </a:r>
            <a:r>
              <a:rPr lang="en-GB" b="0" dirty="0">
                <a:latin typeface="+mn-lt"/>
              </a:rPr>
              <a:t>.</a:t>
            </a:r>
            <a:endParaRPr b="0" dirty="0">
              <a:latin typeface="+mn-l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 dirty="0">
              <a:latin typeface="+mn-l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>
                <a:latin typeface="+mn-lt"/>
              </a:rPr>
              <a:t>Provides .bat scripts for launching device servers and Java applications.  All you have to provide is the TANGO_HOST environment variable.</a:t>
            </a:r>
            <a:endParaRPr b="0" dirty="0">
              <a:latin typeface="+mn-l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 dirty="0">
              <a:latin typeface="+mn-l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>
                <a:latin typeface="+mn-lt"/>
              </a:rPr>
              <a:t>Includes debug info for the C++ device servers.</a:t>
            </a:r>
            <a:endParaRPr b="0" dirty="0">
              <a:latin typeface="+mn-l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 dirty="0">
              <a:latin typeface="+mn-l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>
                <a:latin typeface="+mn-lt"/>
              </a:rPr>
              <a:t>Download it from </a:t>
            </a:r>
            <a:r>
              <a:rPr lang="en-GB" b="0" dirty="0" err="1">
                <a:latin typeface="+mn-lt"/>
              </a:rPr>
              <a:t>TangoSourceDistribution</a:t>
            </a:r>
            <a:r>
              <a:rPr lang="en-GB" b="0" dirty="0">
                <a:latin typeface="+mn-lt"/>
              </a:rPr>
              <a:t> release page: </a:t>
            </a:r>
            <a:r>
              <a:rPr lang="en-GB" b="0" u="sng" dirty="0">
                <a:solidFill>
                  <a:schemeClr val="hlink"/>
                </a:solidFill>
                <a:latin typeface="+mn-lt"/>
                <a:hlinkClick r:id="rId3"/>
              </a:rPr>
              <a:t>https://gitlab.com/tango-controls/TangoSourceDistribution/-/releases</a:t>
            </a:r>
            <a:endParaRPr b="0" dirty="0">
              <a:latin typeface="+mn-l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Debian</a:t>
            </a: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27688" y="2219976"/>
            <a:ext cx="8236800" cy="394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/>
              <a:t>Debian packages have been updated!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0"/>
              <a:t>TangoSourceDistribution 9.3.4 and pytango 9.3.6 available</a:t>
            </a:r>
            <a:endParaRPr/>
          </a:p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b="0"/>
              <a:t>TangoSourceDistribution 9.4.2-rc2 and pytango 9.4.1 in debian experimental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60" name="Google Shape;60;p4" descr="A picture containing text, graphics, graphic design, pos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6980" y="811090"/>
            <a:ext cx="1070040" cy="140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RPM</a:t>
            </a: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727688" y="2219976"/>
            <a:ext cx="8236800" cy="394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RPMs are built using </a:t>
            </a:r>
            <a:r>
              <a:rPr lang="en-GB" b="0" i="0" u="sng" dirty="0">
                <a:solidFill>
                  <a:schemeClr val="hlink"/>
                </a:solidFill>
                <a:hlinkClick r:id="rId3"/>
              </a:rPr>
              <a:t>Copr</a:t>
            </a:r>
            <a:r>
              <a:rPr lang="en-GB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from the </a:t>
            </a:r>
            <a:r>
              <a:rPr lang="en-GB" b="0" i="0" u="sng" dirty="0">
                <a:solidFill>
                  <a:schemeClr val="hlink"/>
                </a:solidFill>
                <a:hlinkClick r:id="rId4"/>
              </a:rPr>
              <a:t>TangoSourceDistribution</a:t>
            </a:r>
            <a:endParaRPr b="0" i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/>
              <a:t>Spec files can be found under </a:t>
            </a:r>
            <a:r>
              <a:rPr lang="en-GB" b="0" u="sng" dirty="0">
                <a:solidFill>
                  <a:schemeClr val="hlink"/>
                </a:solidFill>
                <a:hlinkClick r:id="rId5"/>
              </a:rPr>
              <a:t>https://gitlab.com/tango-controls/RPM</a:t>
            </a:r>
            <a:endParaRPr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sv-SE"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 sz="1600" b="0" dirty="0" err="1"/>
              <a:t>Install</a:t>
            </a:r>
            <a:r>
              <a:rPr lang="sv-SE" sz="1600" b="0" dirty="0"/>
              <a:t> from </a:t>
            </a:r>
            <a:r>
              <a:rPr lang="sv-SE" sz="1600" b="0" dirty="0" err="1"/>
              <a:t>copr</a:t>
            </a:r>
            <a:r>
              <a:rPr lang="sv-SE" sz="1600" b="0" dirty="0"/>
              <a:t>: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0" dirty="0"/>
              <a:t>yum install -y </a:t>
            </a:r>
            <a:r>
              <a:rPr lang="en-GB" sz="1600" b="0" dirty="0" err="1"/>
              <a:t>epel</a:t>
            </a:r>
            <a:r>
              <a:rPr lang="en-GB" sz="1600" b="0" dirty="0"/>
              <a:t>-release yum-plugin-</a:t>
            </a:r>
            <a:r>
              <a:rPr lang="en-GB" sz="1600" b="0" dirty="0" err="1"/>
              <a:t>copr</a:t>
            </a:r>
            <a:endParaRPr lang="en-GB" sz="1600"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0" dirty="0"/>
              <a:t>yum </a:t>
            </a:r>
            <a:r>
              <a:rPr lang="en-GB" sz="1600" b="0" dirty="0" err="1"/>
              <a:t>copr</a:t>
            </a:r>
            <a:r>
              <a:rPr lang="en-GB" sz="1600" b="0" dirty="0"/>
              <a:t> -y enable @tango-controls/tango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GB" sz="1600"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600" b="0" dirty="0"/>
              <a:t>Or the MAX IV repo: </a:t>
            </a:r>
            <a:r>
              <a:rPr lang="en-GB" sz="1600" b="0" dirty="0">
                <a:hlinkClick r:id="rId6"/>
              </a:rPr>
              <a:t>http://pubrepo.maxiv.lu.se/rpm/el7/x86_64/</a:t>
            </a:r>
            <a:r>
              <a:rPr lang="en-GB" sz="1600" b="0" dirty="0"/>
              <a:t> (</a:t>
            </a:r>
            <a:r>
              <a:rPr lang="en-GB" sz="1600" b="0" dirty="0">
                <a:hlinkClick r:id="rId7"/>
              </a:rPr>
              <a:t>http://pubrepo.maxiv.lu.se/rpm/el8/x86_64/</a:t>
            </a:r>
            <a:r>
              <a:rPr lang="en-GB" sz="1600" b="0" dirty="0"/>
              <a:t>)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GB" b="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0" dirty="0"/>
              <a:t>9.3.6 available but no 9.4 yet</a:t>
            </a:r>
            <a:endParaRPr b="0" dirty="0"/>
          </a:p>
        </p:txBody>
      </p:sp>
      <p:sp>
        <p:nvSpPr>
          <p:cNvPr id="67" name="Google Shape;67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68" name="Google Shape;68;p5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66479" y="892578"/>
            <a:ext cx="1811040" cy="105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Conda</a:t>
            </a:r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body" idx="1"/>
          </p:nvPr>
        </p:nvSpPr>
        <p:spPr>
          <a:xfrm>
            <a:off x="727688" y="3537856"/>
            <a:ext cx="8236800" cy="26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More packages and more platforms available on conda-forge!</a:t>
            </a:r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1136230"/>
            <a:ext cx="50419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"/>
          <p:cNvSpPr txBox="1"/>
          <p:nvPr/>
        </p:nvSpPr>
        <p:spPr>
          <a:xfrm>
            <a:off x="1698171" y="2487859"/>
            <a:ext cx="57476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1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rPr>
              <a:t>Package, dependency and environment management for any language—Python, R, Ruby, Lua, Scala, Java, JavaScript, C/ C++, Fortran, and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Packages on conda-forge: C++</a:t>
            </a:r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graphicFrame>
        <p:nvGraphicFramePr>
          <p:cNvPr id="85" name="Google Shape;85;p7"/>
          <p:cNvGraphicFramePr/>
          <p:nvPr>
            <p:extLst>
              <p:ext uri="{D42A27DB-BD31-4B8C-83A1-F6EECF244321}">
                <p14:modId xmlns:p14="http://schemas.microsoft.com/office/powerpoint/2010/main" val="3565958253"/>
              </p:ext>
            </p:extLst>
          </p:nvPr>
        </p:nvGraphicFramePr>
        <p:xfrm>
          <a:off x="727200" y="964403"/>
          <a:ext cx="7501550" cy="4756735"/>
        </p:xfrm>
        <a:graphic>
          <a:graphicData uri="http://schemas.openxmlformats.org/drawingml/2006/table">
            <a:tbl>
              <a:tblPr firstRow="1" bandRow="1">
                <a:noFill/>
                <a:tableStyleId>{0BB8F81E-7EA8-4C5E-B442-7598D0470B3C}</a:tableStyleId>
              </a:tblPr>
              <a:tblGrid>
                <a:gridCol w="209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9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Packages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Linux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macOS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Windows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tango-idl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cpptango</a:t>
                      </a:r>
                      <a:br>
                        <a:rPr lang="en-GB" sz="1400" u="none" strike="noStrike" cap="none"/>
                      </a:br>
                      <a:r>
                        <a:rPr lang="en-GB" sz="1400" u="none" strike="noStrike" cap="none"/>
                        <a:t>cpptango-dbg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tango-database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tango-admin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tango-access-control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tango-starter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tango-test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libhdbpp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libhdbpp-timescale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libhdbpp-timescale-dbg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hdbpp-cm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hdbpp-es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hdbpp-es-dbg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6" name="Google Shape;86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1641" y="1478929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815" y="4015100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160" y="4416543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160" y="4924218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159" y="5300874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 descr="A picture containing font, text, symbol,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5445" y="1479617"/>
            <a:ext cx="731121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7" descr="A black text on a white background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2442" y="1478929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7" descr="A picture containing font, text, graphics,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7060" y="1474180"/>
            <a:ext cx="718777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7" descr="A black text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72357" y="1479618"/>
            <a:ext cx="674841" cy="1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7" descr="A close-up of a sign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97881" y="1479617"/>
            <a:ext cx="524776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159" y="1754372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7" descr="A picture containing font, text, symbol,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0963" y="1755060"/>
            <a:ext cx="731121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7" descr="A black text on a white background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7960" y="1754372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" descr="A picture containing font, text, graphics,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2578" y="1749623"/>
            <a:ext cx="718777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 descr="A black text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57875" y="1755061"/>
            <a:ext cx="674841" cy="1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7" descr="A close-up of a sign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3399" y="1755060"/>
            <a:ext cx="524776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8632" y="2292308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 descr="A picture containing font, text, symbol,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2436" y="2292996"/>
            <a:ext cx="731121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7" descr="A black text on a white background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9433" y="2292308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7" descr="A picture containing font, text, graphics,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4051" y="2287559"/>
            <a:ext cx="718777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 descr="A black text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9348" y="2292997"/>
            <a:ext cx="674841" cy="1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" descr="A close-up of a sign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94872" y="2292996"/>
            <a:ext cx="524776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8632" y="2643164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 descr="A picture containing font, text, symbol,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2436" y="2643852"/>
            <a:ext cx="731121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 descr="A black text on a white background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9433" y="2643164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 descr="A picture containing font, text, graphics,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4051" y="2638415"/>
            <a:ext cx="718777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 descr="A black text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9348" y="2643853"/>
            <a:ext cx="674841" cy="1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159" y="2974770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 descr="A picture containing font, text, symbol,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0963" y="2975458"/>
            <a:ext cx="731121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 descr="A black text on a white background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7960" y="2974770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 descr="A picture containing font, text, graphics,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2578" y="2970021"/>
            <a:ext cx="718777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 descr="A black text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57875" y="2975459"/>
            <a:ext cx="674841" cy="1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 descr="A close-up of a sign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3399" y="2975458"/>
            <a:ext cx="524776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8632" y="3340171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 descr="A picture containing font, text, symbol,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2436" y="3340859"/>
            <a:ext cx="731121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" descr="A black text on a white background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9433" y="3340171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 descr="A picture containing font, text, graphics,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4051" y="3335422"/>
            <a:ext cx="718777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 descr="A black text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9348" y="3340860"/>
            <a:ext cx="674841" cy="1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 descr="A close-up of a sign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94872" y="3340859"/>
            <a:ext cx="524776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159" y="3684039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 descr="A picture containing font, text, symbol,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0963" y="3684727"/>
            <a:ext cx="731121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 descr="A black text on a white background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7960" y="3684039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 descr="A picture containing font, text, graphics,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2578" y="3679290"/>
            <a:ext cx="718777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 descr="A black text on a white background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57875" y="3684728"/>
            <a:ext cx="674841" cy="1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 descr="A close-up of a sign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3399" y="3684727"/>
            <a:ext cx="524776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158" y="1956826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 descr="A picture containing font, text, symbol,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0962" y="1957514"/>
            <a:ext cx="731121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 descr="A picture containing font, text, graphics, symbo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2577" y="1952077"/>
            <a:ext cx="718777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8631" y="4620888"/>
            <a:ext cx="523403" cy="1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spcFirstLastPara="1" wrap="square" lIns="72000" tIns="0" rIns="72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Packages on conda-forge: Python</a:t>
            </a: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graphicFrame>
        <p:nvGraphicFramePr>
          <p:cNvPr id="143" name="Google Shape;143;p8"/>
          <p:cNvGraphicFramePr/>
          <p:nvPr/>
        </p:nvGraphicFramePr>
        <p:xfrm>
          <a:off x="727202" y="1135919"/>
          <a:ext cx="6365825" cy="3470920"/>
        </p:xfrm>
        <a:graphic>
          <a:graphicData uri="http://schemas.openxmlformats.org/drawingml/2006/table">
            <a:tbl>
              <a:tblPr firstRow="1" bandRow="1">
                <a:noFill/>
                <a:tableStyleId>{0BB8F81E-7EA8-4C5E-B442-7598D0470B3C}</a:tableStyleId>
              </a:tblPr>
              <a:tblGrid>
                <a:gridCol w="166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Packages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Linux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macOS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Windows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pytango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itango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dsconfig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taurus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u="none" strike="noStrike" cap="none"/>
                        <a:t>taurus-core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u="none" strike="noStrike" cap="none"/>
                        <a:t>taurus-qt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sardana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u="none" strike="noStrike" cap="none"/>
                        <a:t>sardana-core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u="none" strike="noStrike" cap="none"/>
                        <a:t>sardana-qt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GB" sz="1400" u="none" strike="noStrike" cap="none"/>
                        <a:t>sardana-config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tango-gateway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4" name="Google Shape;144;p8" descr="A picture containing text, cartoon, font,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7678" y="1597807"/>
            <a:ext cx="523403" cy="1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 descr="A picture containing font, text, symbol,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1482" y="1598495"/>
            <a:ext cx="731121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 descr="A black text on a white background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4811" y="1597807"/>
            <a:ext cx="523403" cy="1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 descr="A black text on a white background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0542" y="1598496"/>
            <a:ext cx="674840" cy="15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 descr="A close-up of a sign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9894" y="1598495"/>
            <a:ext cx="524777" cy="1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 descr="A black and white logo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1588" y="1944527"/>
            <a:ext cx="921697" cy="19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 descr="A black and white logo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5564" y="2308981"/>
            <a:ext cx="921697" cy="19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 descr="A black and white logo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1588" y="2636577"/>
            <a:ext cx="921697" cy="19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 descr="A black and white logo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1588" y="3369526"/>
            <a:ext cx="921697" cy="19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 descr="A black and white logo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1588" y="4297627"/>
            <a:ext cx="921697" cy="19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727200" y="5388992"/>
            <a:ext cx="68063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“noach” package doesn’t depend on a platform but its dependencies might.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ngo Controls-default">
  <a:themeElements>
    <a:clrScheme name="ESRF-LightBlue">
      <a:dk1>
        <a:srgbClr val="000000"/>
      </a:dk1>
      <a:lt1>
        <a:srgbClr val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1146</Words>
  <Application>Microsoft Macintosh PowerPoint</Application>
  <PresentationFormat>On-screen Show (4:3)</PresentationFormat>
  <Paragraphs>268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Noto Sans Symbols</vt:lpstr>
      <vt:lpstr>Times New Roman</vt:lpstr>
      <vt:lpstr>Lato</vt:lpstr>
      <vt:lpstr>Calibri</vt:lpstr>
      <vt:lpstr>Verdana</vt:lpstr>
      <vt:lpstr>Tango Controls-default</vt:lpstr>
      <vt:lpstr>Tango Distribution</vt:lpstr>
      <vt:lpstr>Outline</vt:lpstr>
      <vt:lpstr>Tango Source Distribution</vt:lpstr>
      <vt:lpstr>Windows Installer</vt:lpstr>
      <vt:lpstr>Debian</vt:lpstr>
      <vt:lpstr>RPM</vt:lpstr>
      <vt:lpstr>Conda</vt:lpstr>
      <vt:lpstr>Packages on conda-forge: C++</vt:lpstr>
      <vt:lpstr>Packages on conda-forge: Python</vt:lpstr>
      <vt:lpstr>Packages on conda-forge: Java</vt:lpstr>
      <vt:lpstr>Pytango Wheels</vt:lpstr>
      <vt:lpstr>macOS &amp; PyTango: The past</vt:lpstr>
      <vt:lpstr>macOS &amp; PyTango: The present</vt:lpstr>
      <vt:lpstr>macOS &amp; PyTango: So, what's not to like?</vt:lpstr>
      <vt:lpstr>micromamba demo</vt:lpstr>
      <vt:lpstr>Micromamba docker image</vt:lpstr>
      <vt:lpstr>Micromamba on macOS 1/2</vt:lpstr>
      <vt:lpstr>Micromamba on macOS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Tango Distribution</dc:title>
  <cp:lastModifiedBy>Benjamin Bertrand</cp:lastModifiedBy>
  <cp:revision>6</cp:revision>
  <dcterms:modified xsi:type="dcterms:W3CDTF">2023-06-27T11:57:42Z</dcterms:modified>
</cp:coreProperties>
</file>