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Roboto Mon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CEE076-9AE1-4C3C-B925-A091959E14D4}">
  <a:tblStyle styleId="{45CEE076-9AE1-4C3C-B925-A091959E1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Mon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Mono-italic.fntdata"/><Relationship Id="rId25" Type="http://schemas.openxmlformats.org/officeDocument/2006/relationships/font" Target="fonts/RobotoMono-bold.fntdata"/><Relationship Id="rId27" Type="http://schemas.openxmlformats.org/officeDocument/2006/relationships/font" Target="fonts/RobotoMon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d700ba3a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2d700ba3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52d700ba3a_4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2d700ba3a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2d700ba3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52d700ba3a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a97edcdc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a97edcd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Goals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/>
              <a:t>Share the knowledge on the Kernel Code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/>
              <a:t>Help/Guide first contributors to the Kernel Code</a:t>
            </a:r>
            <a:endParaRPr sz="100"/>
          </a:p>
        </p:txBody>
      </p:sp>
      <p:sp>
        <p:nvSpPr>
          <p:cNvPr id="159" name="Google Shape;159;g13a97edcdc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a97edcdc6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a97edcdc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Goals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/>
              <a:t>Share the knowledge on the Kernel Code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/>
              <a:t>Help/Guide first contributors to the Kernel Code</a:t>
            </a:r>
            <a:endParaRPr sz="100"/>
          </a:p>
        </p:txBody>
      </p:sp>
      <p:sp>
        <p:nvSpPr>
          <p:cNvPr id="168" name="Google Shape;168;g13a97edcdc6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3730b2ac3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3730b2ac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33730b2ac3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a97edcdc6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a97edcd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3a97edcdc6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4f4cff73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4f4cff7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554f4cff73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a81dd6ce2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a81dd6ce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3a81dd6ce2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3730b2ac3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3730b2a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133730b2ac3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fe99d4148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fe99d41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1fe99d4148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fe99d414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fe99d41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1fe99d4148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54f4cff73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54f4cff7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554f4cff73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a81dd6ce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a81dd6c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3a81dd6ce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54f4cff73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54f4cff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554f4cff73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54f4cff73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54f4cff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554f4cff73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54f4cff7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54f4cff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554f4cff7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33164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/>
        </p:nvSpPr>
        <p:spPr>
          <a:xfrm>
            <a:off x="172150" y="6511175"/>
            <a:ext cx="54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accent1"/>
              </a:solidFill>
            </a:endParaRPr>
          </a:p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108000" spcFirstLastPara="1" rIns="10800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3351600" y="1098000"/>
            <a:ext cx="5612400" cy="35640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t" bIns="0" lIns="216000" spcFirstLastPara="1" rIns="0" wrap="square" tIns="2520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1" sz="2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22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i="0" sz="15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727200" y="1098000"/>
            <a:ext cx="2574000" cy="3564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spcBef>
                <a:spcPts val="300"/>
              </a:spcBef>
              <a:spcAft>
                <a:spcPts val="0"/>
              </a:spcAft>
              <a:buSzPts val="1200"/>
              <a:buChar char="&gt;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for importing slides">
  <p:cSld name="Use for importing slide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 palette">
  <p:cSld name="colour palett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6"/>
          <p:cNvGrpSpPr/>
          <p:nvPr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39" name="Google Shape;39;p6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solidFill>
              <a:srgbClr val="5AB0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R237G119B003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R244G163B000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R255G221B000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R081G160B038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R000G152B212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R175G000B124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ESRF blue 75%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ESRF blue 50%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R183G185B186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R209G210B212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R244G244B244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/>
          <p:nvPr/>
        </p:nvSpPr>
        <p:spPr>
          <a:xfrm>
            <a:off x="4283968" y="3212976"/>
            <a:ext cx="12827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R081G160B038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_doc_word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504" y="2929798"/>
            <a:ext cx="3384376" cy="373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5571925" y="6483450"/>
            <a:ext cx="146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accent1"/>
                </a:solidFill>
              </a:rPr>
              <a:t>2023-06-27 - 2023-06-29</a:t>
            </a:r>
            <a:endParaRPr b="1" sz="800">
              <a:solidFill>
                <a:schemeClr val="accent1"/>
              </a:solidFill>
            </a:endParaRPr>
          </a:p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54496" y="6531150"/>
            <a:ext cx="5478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727200" y="6483450"/>
            <a:ext cx="484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accent1"/>
                </a:solidFill>
              </a:rPr>
              <a:t>Tango Controls Community Meeting, SKAO HQ Jodrell Bank, England</a:t>
            </a:r>
            <a:endParaRPr b="1" sz="800">
              <a:solidFill>
                <a:schemeClr val="accent1"/>
              </a:solidFill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727200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&gt;"/>
              <a:defRPr b="0" i="1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ngo_Controls_Couleur.jpg" id="18" name="Google Shape;1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73438" y="6237312"/>
            <a:ext cx="2070562" cy="6206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4">
          <p15:clr>
            <a:srgbClr val="F26B43"/>
          </p15:clr>
        </p15:guide>
        <p15:guide id="2" pos="113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pos="453">
          <p15:clr>
            <a:srgbClr val="F26B43"/>
          </p15:clr>
        </p15:guide>
        <p15:guide id="5" pos="56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lab.com/tango-controls/cppTango/-/issues/1126" TargetMode="External"/><Relationship Id="rId4" Type="http://schemas.openxmlformats.org/officeDocument/2006/relationships/hyperlink" Target="https://github.com/zeromq/libzmq/commit/6cc694d8c20d63379cbc9404c30ee24f8a0525f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channel/UCezS9cMkektZNItYnPOAQvg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lab.com/tango-controls/tango-kernel-followup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tango-controls.org/community/slack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lab.com/tango-controls/cppTango/-/milestones" TargetMode="External"/><Relationship Id="rId4" Type="http://schemas.openxmlformats.org/officeDocument/2006/relationships/hyperlink" Target="https://gitlab.com/tango-controls/cppTango/-/issues" TargetMode="External"/><Relationship Id="rId5" Type="http://schemas.openxmlformats.org/officeDocument/2006/relationships/hyperlink" Target="https://gitlab.com/tango-controls/TangoSourceDistribution/-/issu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lab.com/tango-controls/cppTango/-/blob/main/RELEASE_NOTES.m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lab.com/tango-controls/cppTango/-/issues/1055" TargetMode="External"/><Relationship Id="rId4" Type="http://schemas.openxmlformats.org/officeDocument/2006/relationships/hyperlink" Target="https://gitlab.com/tango-controls/cppTango/-/merge_requests/1072" TargetMode="External"/><Relationship Id="rId5" Type="http://schemas.openxmlformats.org/officeDocument/2006/relationships/hyperlink" Target="https://gitlab.com/tango-controls/cppTango/-/merge_requests/1094" TargetMode="External"/><Relationship Id="rId6" Type="http://schemas.openxmlformats.org/officeDocument/2006/relationships/hyperlink" Target="https://gitlab.com/tango-controls/cppTango/-/merge_requests/1079" TargetMode="External"/><Relationship Id="rId7" Type="http://schemas.openxmlformats.org/officeDocument/2006/relationships/hyperlink" Target="https://gitlab.com/tango-controls/cppTango/-/merge_requests/1056" TargetMode="External"/><Relationship Id="rId8" Type="http://schemas.openxmlformats.org/officeDocument/2006/relationships/hyperlink" Target="https://gitlab.com/tango-controls/cppTango/-/issues/90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lab.com/tango-controls/cppTango/-/releases/9.3.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lab.com/tango-controls/cppTango/-/merge_requests/943" TargetMode="External"/><Relationship Id="rId4" Type="http://schemas.openxmlformats.org/officeDocument/2006/relationships/hyperlink" Target="https://gitlab.com/tango-controls/cppTango/-/issues/845" TargetMode="External"/><Relationship Id="rId5" Type="http://schemas.openxmlformats.org/officeDocument/2006/relationships/hyperlink" Target="https://gitlab.com/tango-controls/cppTango/-/merge_requests/1055" TargetMode="External"/><Relationship Id="rId6" Type="http://schemas.openxmlformats.org/officeDocument/2006/relationships/hyperlink" Target="https://gitlab.com/tango-controls/cppTango/-/issues/801" TargetMode="Externa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https://gitlab.com/tango-controls/cppTango/-/merge_requests/928" TargetMode="External"/><Relationship Id="rId11" Type="http://schemas.openxmlformats.org/officeDocument/2006/relationships/hyperlink" Target="https://gitlab.com/tango-controls/cppTango/-/issues/893" TargetMode="External"/><Relationship Id="rId22" Type="http://schemas.openxmlformats.org/officeDocument/2006/relationships/hyperlink" Target="https://gitlab.com/tango-controls/cppTango/-/issues/971" TargetMode="External"/><Relationship Id="rId10" Type="http://schemas.openxmlformats.org/officeDocument/2006/relationships/hyperlink" Target="https://gitlab.com/tango-controls/cppTango/-/merge_requests/960" TargetMode="External"/><Relationship Id="rId21" Type="http://schemas.openxmlformats.org/officeDocument/2006/relationships/hyperlink" Target="https://gitlab.com/tango-controls/cppTango/-/merge_requests/994" TargetMode="External"/><Relationship Id="rId13" Type="http://schemas.openxmlformats.org/officeDocument/2006/relationships/hyperlink" Target="https://gitlab.com/tango-controls/cppTango/-/issues/906" TargetMode="External"/><Relationship Id="rId24" Type="http://schemas.openxmlformats.org/officeDocument/2006/relationships/hyperlink" Target="https://gitlab.com/tango-controls/cppTango/-/issues/925" TargetMode="External"/><Relationship Id="rId12" Type="http://schemas.openxmlformats.org/officeDocument/2006/relationships/hyperlink" Target="https://gitlab.com/tango-controls/cppTango/-/merge_requests/961" TargetMode="External"/><Relationship Id="rId23" Type="http://schemas.openxmlformats.org/officeDocument/2006/relationships/hyperlink" Target="https://gitlab.com/tango-controls/cppTango/-/merge_requests/954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lab.com/tango-controls/cppTango/-/merge_requests/1069" TargetMode="External"/><Relationship Id="rId4" Type="http://schemas.openxmlformats.org/officeDocument/2006/relationships/hyperlink" Target="https://gitlab.com/tango-controls/cppTango/-/issues/1007" TargetMode="External"/><Relationship Id="rId9" Type="http://schemas.openxmlformats.org/officeDocument/2006/relationships/hyperlink" Target="https://gitlab.com/tango-controls/cppTango/-/issues/512" TargetMode="External"/><Relationship Id="rId15" Type="http://schemas.openxmlformats.org/officeDocument/2006/relationships/hyperlink" Target="https://gitlab.com/tango-controls/cppTango/-/issues/750" TargetMode="External"/><Relationship Id="rId14" Type="http://schemas.openxmlformats.org/officeDocument/2006/relationships/hyperlink" Target="https://gitlab.com/tango-controls/cppTango/-/merge_requests/860" TargetMode="External"/><Relationship Id="rId17" Type="http://schemas.openxmlformats.org/officeDocument/2006/relationships/hyperlink" Target="https://gitlab.com/tango-controls/cppTango/-/issues/927" TargetMode="External"/><Relationship Id="rId16" Type="http://schemas.openxmlformats.org/officeDocument/2006/relationships/hyperlink" Target="https://gitlab.com/tango-controls/cppTango/-/merge_requests/1054" TargetMode="External"/><Relationship Id="rId5" Type="http://schemas.openxmlformats.org/officeDocument/2006/relationships/hyperlink" Target="https://gitlab.com/tango-controls/cppTango/-/issues/684" TargetMode="External"/><Relationship Id="rId19" Type="http://schemas.openxmlformats.org/officeDocument/2006/relationships/hyperlink" Target="https://gitlab.com/tango-controls/cppTango/-/issues/1085" TargetMode="External"/><Relationship Id="rId6" Type="http://schemas.openxmlformats.org/officeDocument/2006/relationships/hyperlink" Target="https://gitlab.com/tango-controls/cppTango/-/merge_requests/1052" TargetMode="External"/><Relationship Id="rId18" Type="http://schemas.openxmlformats.org/officeDocument/2006/relationships/hyperlink" Target="https://gitlab.com/tango-controls/cppTango/-/merge_requests/1070" TargetMode="External"/><Relationship Id="rId7" Type="http://schemas.openxmlformats.org/officeDocument/2006/relationships/hyperlink" Target="https://gitlab.com/tango-controls/cppTango/-/issues/679" TargetMode="External"/><Relationship Id="rId8" Type="http://schemas.openxmlformats.org/officeDocument/2006/relationships/hyperlink" Target="https://gitlab.com/tango-controls/cppTango/-/merge_requests/91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/>
              <a:t>cppTango: What's new?</a:t>
            </a:r>
            <a:endParaRPr sz="4000"/>
          </a:p>
        </p:txBody>
      </p:sp>
      <p:sp>
        <p:nvSpPr>
          <p:cNvPr id="70" name="Google Shape;70;p7"/>
          <p:cNvSpPr txBox="1"/>
          <p:nvPr>
            <p:ph idx="1" type="subTitle"/>
          </p:nvPr>
        </p:nvSpPr>
        <p:spPr>
          <a:xfrm>
            <a:off x="133164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GB"/>
              <a:t>9.4.2, 9.3.6 (LTS) and everything else (10.x)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Known issues elsewhere (a.k.a. dependencies)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/>
              <a:t>We are aware of a couple of problems or defects in software that cppTango depends on:</a:t>
            </a:r>
            <a:endParaRPr b="0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omniORB &lt;= 4.2.5, &lt;= 4.3.0</a:t>
            </a:r>
            <a:endParaRPr b="0"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Defect on macOS aarch64 (aka Apple M1/M2)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Will be fixed in the next 4.2 and 4.3 releases</a:t>
            </a:r>
            <a:endParaRPr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libzmq == 4.3.3 and 4.3.4</a:t>
            </a:r>
            <a:endParaRPr b="0"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 u="sng">
                <a:solidFill>
                  <a:schemeClr val="hlink"/>
                </a:solidFill>
                <a:hlinkClick r:id="rId3"/>
              </a:rPr>
              <a:t>Handshake timeout error with ZMTP_2_0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 u="sng">
                <a:solidFill>
                  <a:schemeClr val="hlink"/>
                </a:solidFill>
                <a:hlinkClick r:id="rId4"/>
              </a:rPr>
              <a:t>Fix</a:t>
            </a:r>
            <a:r>
              <a:rPr lang="en-GB" sz="1900"/>
              <a:t> in libzmq &gt; 4.3.4 (to be released, no release date)</a:t>
            </a:r>
            <a:endParaRPr sz="19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libjpeg-turbo (used since cppTango 9.4.0)</a:t>
            </a:r>
            <a:endParaRPr b="0" sz="20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General quality regression with identical quality settings when compared to libjpeg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Not a bug! Result of </a:t>
            </a:r>
            <a:r>
              <a:rPr lang="en-GB" sz="1900"/>
              <a:t>the</a:t>
            </a:r>
            <a:r>
              <a:rPr lang="en-GB" sz="1900"/>
              <a:t> faster implementation of libjpeg-turbo.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Fix: Adjust your quality settings (and store them as a property or as an attribute 😉).</a:t>
            </a:r>
            <a:endParaRPr sz="1900"/>
          </a:p>
        </p:txBody>
      </p:sp>
      <p:sp>
        <p:nvSpPr>
          <p:cNvPr id="147" name="Google Shape;147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future is brighter than ever: cppTango 10.0.0 and later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/>
              <a:t>The next cppTango release will be</a:t>
            </a:r>
            <a:endParaRPr b="0"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000"/>
              <a:t>cppTango 10.0.0</a:t>
            </a:r>
            <a:endParaRPr b="0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000"/>
              <a:t>To be released on 2023-10-02</a:t>
            </a:r>
            <a:endParaRPr b="0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000"/>
              <a:t>Will require omniORB &gt;= 4.3</a:t>
            </a:r>
            <a:br>
              <a:rPr b="0" lang="en-GB" sz="2000"/>
            </a:br>
            <a:endParaRPr b="0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000"/>
              <a:t>Planned major features for 10.0.0 (details in IDLv6 talk):</a:t>
            </a:r>
            <a:endParaRPr b="0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New alarm event</a:t>
            </a: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Enhanced logging system with tracing of command calls</a:t>
            </a: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Warning and alarm hysteresis</a:t>
            </a: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New DevInfo_6 with version information</a:t>
            </a:r>
            <a:endParaRPr b="0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000"/>
              <a:t>Outlook/planned for cppTango 10.x </a:t>
            </a:r>
            <a:r>
              <a:rPr b="0" lang="en-GB" sz="2000"/>
              <a:t>(details in IDLv6 talk)</a:t>
            </a:r>
            <a:r>
              <a:rPr b="0" lang="en-GB" sz="2000"/>
              <a:t>:</a:t>
            </a:r>
            <a:endParaRPr b="0"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New datatype DevDict</a:t>
            </a: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Multi-parameter commands</a:t>
            </a:r>
            <a:endParaRPr b="0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lang="en-GB" sz="2000"/>
              <a:t>Multi-dimensional arrays</a:t>
            </a:r>
            <a:endParaRPr b="0" sz="2000"/>
          </a:p>
        </p:txBody>
      </p:sp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Tango Kernel Webinars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727700" y="764703"/>
            <a:ext cx="8236800" cy="102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Video recordings available on tango-controls YouTube channel: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https://www.youtube.com/channel/UCezS9cMkektZNItYnPOAQvg</a:t>
            </a:r>
            <a:endParaRPr sz="20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00" y="1634778"/>
            <a:ext cx="8251982" cy="458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Tango Controls Telecon Meetings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249150" y="968650"/>
            <a:ext cx="8645700" cy="487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Kernel</a:t>
            </a:r>
            <a:endParaRPr b="0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On 2</a:t>
            </a:r>
            <a:r>
              <a:rPr b="0" baseline="30000" lang="en-GB" sz="23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 and 4</a:t>
            </a:r>
            <a:r>
              <a:rPr b="0" baseline="30000" lang="en-GB" sz="23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 Thursday of the month at 15:00h (CET/CEST)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b="0" lang="en-GB" sz="2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Agenda and minutes available on Gitlab: tango-kernel-followup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Status of recent development </a:t>
            </a:r>
            <a:r>
              <a:rPr b="0" lang="en-GB" sz="1900">
                <a:latin typeface="Calibri"/>
                <a:ea typeface="Calibri"/>
                <a:cs typeface="Calibri"/>
                <a:sym typeface="Calibri"/>
              </a:rPr>
              <a:t>(cppTango, JTango, pyTango, POGO, RFCs, …)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Technical discussions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Define priorities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b="0" lang="en-GB" sz="2300">
                <a:latin typeface="Calibri"/>
                <a:ea typeface="Calibri"/>
                <a:cs typeface="Calibri"/>
                <a:sym typeface="Calibri"/>
              </a:rPr>
              <a:t>cppTango</a:t>
            </a:r>
            <a:endParaRPr b="0"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Every Thursday, 14:00h (CET/CEST)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Prioritising issues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MR discussion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○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Feature discussion and prioritisation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 the cppTango team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727700" y="4565128"/>
            <a:ext cx="8236800" cy="159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0" lang="en-GB" sz="1200"/>
              <a:t>A random photo from our telecon.</a:t>
            </a:r>
            <a:br>
              <a:rPr b="0" lang="en-GB" sz="1200"/>
            </a:br>
            <a:r>
              <a:rPr b="0" lang="en-GB" sz="1200"/>
              <a:t>Top row from left to right: Reynald Bourtembourg (ESRF), Thomas Juerges (SKAO), Tomasz Madej (S2Innovations)</a:t>
            </a:r>
            <a:br>
              <a:rPr b="0" lang="en-GB" sz="1200"/>
            </a:br>
            <a:r>
              <a:rPr b="0" lang="en-GB" sz="1200"/>
              <a:t>Bottom row from left to right: Nicolas Leclercq (ESRF), Thomas Braun (byte physics e.K.)</a:t>
            </a:r>
            <a:br>
              <a:rPr b="0" lang="en-GB" sz="1200"/>
            </a:br>
            <a:br>
              <a:rPr b="0" lang="en-GB" sz="1200"/>
            </a:br>
            <a:r>
              <a:rPr lang="en-GB"/>
              <a:t>Weekly meetings can be fun! Please join us.</a:t>
            </a:r>
            <a:endParaRPr sz="1200"/>
          </a:p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5200"/>
            <a:ext cx="8839204" cy="3444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Tango-Controls Forum</a:t>
            </a:r>
            <a:endParaRPr/>
          </a:p>
        </p:txBody>
      </p:sp>
      <p:sp>
        <p:nvSpPr>
          <p:cNvPr id="188" name="Google Shape;188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44850"/>
            <a:ext cx="82296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550" y="2167700"/>
            <a:ext cx="64389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Tango-Controls Slack cppTango Channel</a:t>
            </a:r>
            <a:endParaRPr/>
          </a:p>
        </p:txBody>
      </p:sp>
      <p:sp>
        <p:nvSpPr>
          <p:cNvPr id="197" name="Google Shape;197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727350" y="952500"/>
            <a:ext cx="823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You can also g</a:t>
            </a:r>
            <a:r>
              <a:rPr lang="en-GB" sz="2500"/>
              <a:t>et some help from the experts on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https://www.tango-controls.org/community/slack/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the last slide (Yes, really!)</a:t>
            </a:r>
            <a:endParaRPr/>
          </a:p>
        </p:txBody>
      </p:sp>
      <p:sp>
        <p:nvSpPr>
          <p:cNvPr id="205" name="Google Shape;205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293550" y="2346125"/>
            <a:ext cx="85569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 (in alphabetic order):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Bertrand, Damien Lacoste, Grzegorz Kowalski, Jack Yates, Kieran Mulholland, Michal Liszcz , Nicolas Leclercq, Piers Harding, Reynald Bourtembourg, Thomas Braun, Thomas Ives, Thomas Juerges, Tomasz Madej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 many others for their contributions (PR, bug reports, code reviews, comments, …)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393750" y="5206950"/>
            <a:ext cx="8356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https://gitlab.com/tango-controls/cppTango/-/milestones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https://gitlab.com/tango-controls/cppTango/-/issues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https://gitlab.com/tango-controls/TangoSourceDistribution/-/issues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2276400" y="924400"/>
            <a:ext cx="4591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Thank you!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Any questions?</a:t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108000" spcFirstLastPara="1" rIns="108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cppTango: </a:t>
            </a:r>
            <a:r>
              <a:rPr lang="en-GB"/>
              <a:t>Fixed release cycles (refresher)</a:t>
            </a:r>
            <a:endParaRPr/>
          </a:p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3780175" y="840575"/>
            <a:ext cx="5183700" cy="5176800"/>
          </a:xfrm>
          <a:prstGeom prst="rect">
            <a:avLst/>
          </a:prstGeom>
        </p:spPr>
        <p:txBody>
          <a:bodyPr anchorCtr="0" anchor="t" bIns="0" lIns="216000" spcFirstLastPara="1" rIns="0" wrap="square" tIns="25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10.0:</a:t>
            </a:r>
            <a:endParaRPr/>
          </a:p>
          <a:p>
            <a:pPr indent="-381000" lvl="0" marL="457200" rtl="0" algn="l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10.0.0 to be released on 2023-10-02</a:t>
            </a:r>
            <a:endParaRPr sz="24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400"/>
              <a:t>9.4:</a:t>
            </a:r>
            <a:endParaRPr sz="2400"/>
          </a:p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9</a:t>
            </a:r>
            <a:r>
              <a:rPr lang="en-GB" sz="1800"/>
              <a:t>.4.0 released on 2022-09-30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9.4.1 released on 2023-02-23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9.4.2 released on 2023-06-19</a:t>
            </a:r>
            <a:endParaRPr sz="18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000"/>
              <a:t>9.3.6 (LTS)</a:t>
            </a:r>
            <a:endParaRPr sz="2000"/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released on 2023-04-02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9.3.x in maintenance mode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Currently no further release planned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Critical bug fixes only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No backporting of new features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No new features</a:t>
            </a:r>
            <a:endParaRPr sz="1600"/>
          </a:p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79" name="Google Shape;79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09" r="719" t="0"/>
          <a:stretch/>
        </p:blipFill>
        <p:spPr>
          <a:xfrm>
            <a:off x="41325" y="840566"/>
            <a:ext cx="3738850" cy="5176872"/>
          </a:xfrm>
          <a:prstGeom prst="rect">
            <a:avLst/>
          </a:prstGeom>
        </p:spPr>
      </p:pic>
      <p:sp>
        <p:nvSpPr>
          <p:cNvPr id="80" name="Google Shape;80;p8"/>
          <p:cNvSpPr txBox="1"/>
          <p:nvPr/>
        </p:nvSpPr>
        <p:spPr>
          <a:xfrm>
            <a:off x="41325" y="6017425"/>
            <a:ext cx="129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© Gary Larson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Development Branches (refresher)</a:t>
            </a:r>
            <a:endParaRPr/>
          </a:p>
        </p:txBody>
      </p:sp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8" name="Google Shape;88;p9"/>
          <p:cNvGraphicFramePr/>
          <p:nvPr/>
        </p:nvGraphicFramePr>
        <p:xfrm>
          <a:off x="179700" y="62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{45CEE076-9AE1-4C3C-B925-A091959E14D4}</a:tableStyleId>
              </a:tblPr>
              <a:tblGrid>
                <a:gridCol w="4392300"/>
                <a:gridCol w="43923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main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9.3-backports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Future: cppTango 10.x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(9.3.x </a:t>
                      </a:r>
                      <a:r>
                        <a:rPr b="1" lang="en-GB" sz="1800">
                          <a:solidFill>
                            <a:schemeClr val="lt1"/>
                          </a:solidFill>
                          <a:highlight>
                            <a:schemeClr val="accent6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LTS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branch)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88100">
                <a:tc>
                  <a:txBody>
                    <a:bodyPr/>
                    <a:lstStyle/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Requires </a:t>
                      </a:r>
                      <a:r>
                        <a:rPr b="1"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C++14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(at least)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Requires </a:t>
                      </a:r>
                      <a:r>
                        <a:rPr b="1"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CMake 3.18</a:t>
                      </a:r>
                      <a:endParaRPr b="1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not require C++11 </a:t>
                      </a:r>
                      <a:b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(Can be compiled on old compilers but might need a more recent CMake version)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</a:t>
                      </a:r>
                      <a:r>
                        <a:rPr lang="en-GB" sz="1800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 compatible: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neither with cppTango 9.3.x nor with cppTango 9.4.x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 compatible with cppTango 9.3.x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Gitlab CI: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Debian 11 and 12, 12-cross-32bit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Alpine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Ubuntu 20.04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LLVM (</a:t>
                      </a:r>
                      <a:r>
                        <a:rPr b="1"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)/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GCC (</a:t>
                      </a:r>
                      <a:r>
                        <a:rPr b="1"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13.1</a:t>
                      </a: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Clang-tidy, clang-analyzer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Sanitizers (ASAN, TSAN, UBSAN)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Gitlab CI: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Debian 7 (c++=*), 8 (c++=*), 9 (c++=*) and 10 (c++=* and c++98) (frozen)</a:t>
                      </a:r>
                      <a:b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*=distribution default 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Alpine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GB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GCC (8.3.0, frozen)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Appveyor: win32 and x64 msvc 15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Appveyor: win32 and x64 for msvc9, msvc10, msvc12, msvc14 and msvc 15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 9.4 - Changes</a:t>
            </a:r>
            <a:endParaRPr/>
          </a:p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79400" y="711213"/>
            <a:ext cx="8836800" cy="3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Please refer to RELEASE_NOTES.md in the repository!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</a:rPr>
              <a:t>👉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Release notes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improvement when compared to 9.3: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</a:t>
            </a: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subscription</a:t>
            </a: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publishing possible across isolated container networks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👉 cppTango 9.4 is cloud native 😉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 9.4.2 - Bug Fixes</a:t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697050" y="882675"/>
            <a:ext cx="8297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★"/>
            </a:pPr>
            <a:r>
              <a:rPr lang="en-GB" sz="2500">
                <a:solidFill>
                  <a:schemeClr val="dk1"/>
                </a:solidFill>
              </a:rPr>
              <a:t> A regression introduced in cppTango 9.4.1 was preventing to specify an omniORB endpoint with an empty hostname. (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#1055</a:t>
            </a:r>
            <a:r>
              <a:rPr lang="en-GB" sz="2500">
                <a:solidFill>
                  <a:schemeClr val="dk1"/>
                </a:solidFill>
              </a:rPr>
              <a:t>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★"/>
            </a:pPr>
            <a:r>
              <a:rPr lang="en-GB" sz="2500">
                <a:solidFill>
                  <a:schemeClr val="dk1"/>
                </a:solidFill>
              </a:rPr>
              <a:t> MacOS support has been improved (</a:t>
            </a:r>
            <a:r>
              <a:rPr lang="en-GB" sz="2500" u="sng">
                <a:solidFill>
                  <a:schemeClr val="hlink"/>
                </a:solidFill>
                <a:hlinkClick r:id="rId4"/>
              </a:rPr>
              <a:t>!1072</a:t>
            </a:r>
            <a:r>
              <a:rPr lang="en-GB" sz="2500">
                <a:solidFill>
                  <a:schemeClr val="dk1"/>
                </a:solidFill>
              </a:rPr>
              <a:t>,</a:t>
            </a:r>
            <a:r>
              <a:rPr lang="en-GB" sz="2500" u="sng">
                <a:solidFill>
                  <a:schemeClr val="hlink"/>
                </a:solidFill>
                <a:hlinkClick r:id="rId5"/>
              </a:rPr>
              <a:t>!1094</a:t>
            </a:r>
            <a:r>
              <a:rPr lang="en-GB" sz="2500">
                <a:solidFill>
                  <a:schemeClr val="dk1"/>
                </a:solidFill>
              </a:rPr>
              <a:t>],</a:t>
            </a:r>
            <a:r>
              <a:rPr lang="en-GB" sz="2500" u="sng">
                <a:solidFill>
                  <a:schemeClr val="hlink"/>
                </a:solidFill>
                <a:hlinkClick r:id="rId6"/>
              </a:rPr>
              <a:t>!1079</a:t>
            </a:r>
            <a:r>
              <a:rPr lang="en-GB" sz="2500">
                <a:solidFill>
                  <a:schemeClr val="dk1"/>
                </a:solidFill>
              </a:rPr>
              <a:t>,</a:t>
            </a:r>
            <a:r>
              <a:rPr lang="en-GB" sz="2500" u="sng">
                <a:solidFill>
                  <a:schemeClr val="hlink"/>
                </a:solidFill>
                <a:hlinkClick r:id="rId7"/>
              </a:rPr>
              <a:t>!1056</a:t>
            </a:r>
            <a:r>
              <a:rPr lang="en-GB" sz="2500">
                <a:solidFill>
                  <a:schemeClr val="dk1"/>
                </a:solidFill>
              </a:rPr>
              <a:t>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★"/>
            </a:pPr>
            <a:r>
              <a:rPr lang="en-GB" sz="2500">
                <a:solidFill>
                  <a:schemeClr val="dk1"/>
                </a:solidFill>
              </a:rPr>
              <a:t>When using </a:t>
            </a:r>
            <a:r>
              <a:rPr lang="en-GB" sz="2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Group::write_attribute</a:t>
            </a:r>
            <a:r>
              <a:rPr lang="en-GB" sz="2500">
                <a:solidFill>
                  <a:schemeClr val="dk1"/>
                </a:solidFill>
              </a:rPr>
              <a:t>, a bug could prevent client/server connection if the server was started after the client (</a:t>
            </a:r>
            <a:r>
              <a:rPr lang="en-GB" sz="2500" u="sng">
                <a:solidFill>
                  <a:schemeClr val="hlink"/>
                </a:solidFill>
                <a:hlinkClick r:id="rId8"/>
              </a:rPr>
              <a:t>#906</a:t>
            </a:r>
            <a:r>
              <a:rPr lang="en-GB" sz="2500">
                <a:solidFill>
                  <a:schemeClr val="dk1"/>
                </a:solidFill>
              </a:rPr>
              <a:t>)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 9.3.6</a:t>
            </a:r>
            <a:endParaRPr/>
          </a:p>
        </p:txBody>
      </p:sp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834600" y="1045200"/>
            <a:ext cx="8022000" cy="15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/>
              <a:t>Latest cppTango 9.3 LTS release:</a:t>
            </a:r>
            <a:endParaRPr b="0" sz="26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2600" u="sng">
                <a:solidFill>
                  <a:schemeClr val="hlink"/>
                </a:solidFill>
                <a:hlinkClick r:id="rId3"/>
              </a:rPr>
              <a:t>9.3.6, released 2023-04-02</a:t>
            </a:r>
            <a:endParaRPr b="0" sz="2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-GB" sz="1900"/>
              <a:t>(Remember: 9.3 LTS supports ends 2027-10-02)</a:t>
            </a:r>
            <a:endParaRPr b="0" sz="1900"/>
          </a:p>
        </p:txBody>
      </p:sp>
      <p:sp>
        <p:nvSpPr>
          <p:cNvPr id="112" name="Google Shape;112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 9.3.6</a:t>
            </a:r>
            <a:endParaRPr/>
          </a:p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>
            <a:off x="719150" y="1045200"/>
            <a:ext cx="8137500" cy="13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b="0" lang="en-GB" sz="2200"/>
              <a:t>It is now </a:t>
            </a:r>
            <a:r>
              <a:rPr b="0" i="1" lang="en-GB" sz="2200"/>
              <a:t>officially </a:t>
            </a:r>
            <a:r>
              <a:rPr b="0" lang="en-GB" sz="2200"/>
              <a:t>possible to extract the DEV_STATE attribute multiple times from a DeviceAttribute object (</a:t>
            </a:r>
            <a:r>
              <a:rPr b="0" lang="en-GB" sz="2200" u="sng">
                <a:solidFill>
                  <a:schemeClr val="hlink"/>
                </a:solidFill>
                <a:hlinkClick r:id="rId3"/>
              </a:rPr>
              <a:t>!943</a:t>
            </a:r>
            <a:r>
              <a:rPr b="0" lang="en-GB" sz="2200"/>
              <a:t>,</a:t>
            </a:r>
            <a:r>
              <a:rPr b="0" lang="en-GB" sz="2200" u="sng">
                <a:solidFill>
                  <a:schemeClr val="hlink"/>
                </a:solidFill>
                <a:hlinkClick r:id="rId4"/>
              </a:rPr>
              <a:t>#845</a:t>
            </a:r>
            <a:r>
              <a:rPr b="0" lang="en-GB" sz="2200"/>
              <a:t>)</a:t>
            </a:r>
            <a:endParaRPr b="0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b="0" lang="en-GB" sz="2200"/>
              <a:t>The device server programmer can now use the </a:t>
            </a:r>
            <a:r>
              <a:rPr b="0" lang="en-GB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DeviceImpl::get_client_ident()</a:t>
            </a:r>
            <a:r>
              <a:rPr b="0" lang="en-GB" sz="2200"/>
              <a:t> method to get information on the client (</a:t>
            </a:r>
            <a:r>
              <a:rPr b="0" lang="en-GB" sz="2200" u="sng">
                <a:solidFill>
                  <a:schemeClr val="hlink"/>
                </a:solidFill>
                <a:hlinkClick r:id="rId5"/>
              </a:rPr>
              <a:t>!1055</a:t>
            </a:r>
            <a:r>
              <a:rPr b="0" lang="en-GB" sz="2200"/>
              <a:t>,</a:t>
            </a:r>
            <a:r>
              <a:rPr b="0" lang="en-GB" sz="2200" u="sng">
                <a:solidFill>
                  <a:schemeClr val="hlink"/>
                </a:solidFill>
                <a:hlinkClick r:id="rId6"/>
              </a:rPr>
              <a:t>#801</a:t>
            </a:r>
            <a:r>
              <a:rPr b="0" lang="en-GB" sz="2200"/>
              <a:t>)</a:t>
            </a:r>
            <a:endParaRPr b="0" sz="2200"/>
          </a:p>
        </p:txBody>
      </p:sp>
      <p:sp>
        <p:nvSpPr>
          <p:cNvPr id="120" name="Google Shape;120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cppTango 9.3.6 - Main Bug fixes</a:t>
            </a:r>
            <a:endParaRPr/>
          </a:p>
        </p:txBody>
      </p:sp>
      <p:sp>
        <p:nvSpPr>
          <p:cNvPr id="127" name="Google Shape;127;p14"/>
          <p:cNvSpPr txBox="1"/>
          <p:nvPr>
            <p:ph idx="1" type="body"/>
          </p:nvPr>
        </p:nvSpPr>
        <p:spPr>
          <a:xfrm>
            <a:off x="727200" y="883275"/>
            <a:ext cx="8137500" cy="13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Event data corruption could occur with big spectrum or image attributes when a device server was exporting several devices (</a:t>
            </a:r>
            <a:r>
              <a:rPr b="0" lang="en-GB" sz="1700" u="sng">
                <a:solidFill>
                  <a:schemeClr val="hlink"/>
                </a:solidFill>
                <a:hlinkClick r:id="rId3"/>
              </a:rPr>
              <a:t>!1069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4"/>
              </a:rPr>
              <a:t>#1007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5"/>
              </a:rPr>
              <a:t>#684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Restore event subscriptions after device server rename and restart (</a:t>
            </a:r>
            <a:r>
              <a:rPr b="0" lang="en-GB" sz="1700" u="sng">
                <a:solidFill>
                  <a:schemeClr val="hlink"/>
                </a:solidFill>
                <a:hlinkClick r:id="rId6"/>
              </a:rPr>
              <a:t>!1052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7"/>
              </a:rPr>
              <a:t>#679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A crash could occur when reading a DevString RW Scalar Forwarded Attribute (</a:t>
            </a:r>
            <a:r>
              <a:rPr b="0" lang="en-GB" sz="1700" u="sng">
                <a:solidFill>
                  <a:schemeClr val="hlink"/>
                </a:solidFill>
                <a:hlinkClick r:id="rId8"/>
              </a:rPr>
              <a:t>!914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9"/>
              </a:rPr>
              <a:t>#512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A Segfault could occur in db API when using alternate casing for "DServer" class (</a:t>
            </a:r>
            <a:r>
              <a:rPr b="0" lang="en-GB" sz="1700" u="sng">
                <a:solidFill>
                  <a:schemeClr val="hlink"/>
                </a:solidFill>
                <a:hlinkClick r:id="rId10"/>
              </a:rPr>
              <a:t>!960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11"/>
              </a:rPr>
              <a:t>#893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Fix group write_attribute connection problem when server starts after client (</a:t>
            </a:r>
            <a:r>
              <a:rPr b="0" lang="en-GB" sz="1700" u="sng">
                <a:solidFill>
                  <a:schemeClr val="hlink"/>
                </a:solidFill>
                <a:hlinkClick r:id="rId12"/>
              </a:rPr>
              <a:t>!961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13"/>
              </a:rPr>
              <a:t>#906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The interface event stateless subscription can now succeed as expected with non reachable device (</a:t>
            </a:r>
            <a:r>
              <a:rPr b="0" lang="en-GB" sz="1700" u="sng">
                <a:solidFill>
                  <a:schemeClr val="hlink"/>
                </a:solidFill>
                <a:hlinkClick r:id="rId14"/>
              </a:rPr>
              <a:t>!860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15"/>
              </a:rPr>
              <a:t>#750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Device Servers should now always exit as expected when receiving the SIGTERM signal (</a:t>
            </a:r>
            <a:r>
              <a:rPr b="0" lang="en-GB" sz="1700" u="sng">
                <a:solidFill>
                  <a:schemeClr val="hlink"/>
                </a:solidFill>
                <a:hlinkClick r:id="rId16"/>
              </a:rPr>
              <a:t>!1054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17"/>
              </a:rPr>
              <a:t>#927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Case sensitivity bug for class attributes property (</a:t>
            </a:r>
            <a:r>
              <a:rPr b="0" lang="en-GB" sz="1700" u="sng">
                <a:solidFill>
                  <a:schemeClr val="hlink"/>
                </a:solidFill>
                <a:hlinkClick r:id="rId18"/>
              </a:rPr>
              <a:t>!1070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19"/>
              </a:rPr>
              <a:t>#1085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Allow users to select C++ standard (</a:t>
            </a:r>
            <a:r>
              <a:rPr b="0" lang="en-GB" sz="1700" u="sng">
                <a:solidFill>
                  <a:schemeClr val="hlink"/>
                </a:solidFill>
                <a:hlinkClick r:id="rId20"/>
              </a:rPr>
              <a:t>!928</a:t>
            </a:r>
            <a:r>
              <a:rPr b="0" lang="en-GB" sz="1700"/>
              <a:t>). There was a regression preventing users to use c++98 standard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Use Expected omniidl When TANGO_OMNI_BASE Is Given (</a:t>
            </a:r>
            <a:r>
              <a:rPr b="0" lang="en-GB" sz="1700" u="sng">
                <a:solidFill>
                  <a:schemeClr val="hlink"/>
                </a:solidFill>
                <a:hlinkClick r:id="rId21"/>
              </a:rPr>
              <a:t>!994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22"/>
              </a:rPr>
              <a:t>#971</a:t>
            </a:r>
            <a:r>
              <a:rPr b="0" lang="en-GB" sz="1700"/>
              <a:t>)</a:t>
            </a:r>
            <a:endParaRPr b="0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★"/>
            </a:pPr>
            <a:r>
              <a:rPr b="0" lang="en-GB" sz="1700"/>
              <a:t>"Suspected bug in devapi_pipe" (</a:t>
            </a:r>
            <a:r>
              <a:rPr b="0" lang="en-GB" sz="1700" u="sng">
                <a:solidFill>
                  <a:schemeClr val="hlink"/>
                </a:solidFill>
                <a:hlinkClick r:id="rId23"/>
              </a:rPr>
              <a:t>!954</a:t>
            </a:r>
            <a:r>
              <a:rPr b="0" lang="en-GB" sz="1700"/>
              <a:t>,</a:t>
            </a:r>
            <a:r>
              <a:rPr b="0" lang="en-GB" sz="1700" u="sng">
                <a:solidFill>
                  <a:schemeClr val="hlink"/>
                </a:solidFill>
                <a:hlinkClick r:id="rId24"/>
              </a:rPr>
              <a:t>#925</a:t>
            </a:r>
            <a:r>
              <a:rPr b="0" lang="en-GB" sz="1700"/>
              <a:t>)</a:t>
            </a:r>
            <a:endParaRPr b="0" sz="17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000"/>
          </a:p>
        </p:txBody>
      </p:sp>
      <p:sp>
        <p:nvSpPr>
          <p:cNvPr id="128" name="Google Shape;128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</p:spPr>
        <p:txBody>
          <a:bodyPr anchorCtr="0" anchor="ctr" bIns="0" lIns="72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Gitlab Runners</a:t>
            </a:r>
            <a:endParaRPr/>
          </a:p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1619250" y="2920900"/>
            <a:ext cx="67914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900"/>
              <a:t>We switched to our own Gitlab Runners</a:t>
            </a:r>
            <a:endParaRPr b="0"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GB" sz="1900"/>
              <a:t>Many thanks to all the institutes who contributed some runners</a:t>
            </a:r>
            <a:endParaRPr b="0"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0" lang="en-GB" sz="1900"/>
              <a:t>Still some performance issues to be solved</a:t>
            </a:r>
            <a:endParaRPr b="0" sz="1900"/>
          </a:p>
        </p:txBody>
      </p:sp>
      <p:sp>
        <p:nvSpPr>
          <p:cNvPr id="136" name="Google Shape;136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350" y="1681350"/>
            <a:ext cx="3162300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834600" y="2920900"/>
            <a:ext cx="594300" cy="37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236000" y="944325"/>
            <a:ext cx="667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gitlab.com changed the rules in the way to count the CI Minutes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ango Controls-default">
  <a:themeElements>
    <a:clrScheme name="ESRF-LightBlue">
      <a:dk1>
        <a:srgbClr val="000000"/>
      </a:dk1>
      <a:lt1>
        <a:srgbClr val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