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69" r:id="rId2"/>
    <p:sldId id="386" r:id="rId3"/>
    <p:sldId id="387" r:id="rId4"/>
    <p:sldId id="389" r:id="rId5"/>
    <p:sldId id="390" r:id="rId6"/>
    <p:sldId id="409" r:id="rId7"/>
    <p:sldId id="392" r:id="rId8"/>
    <p:sldId id="393" r:id="rId9"/>
    <p:sldId id="394" r:id="rId10"/>
    <p:sldId id="395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6" r:id="rId20"/>
  </p:sldIdLst>
  <p:sldSz cx="10691813" cy="7559675"/>
  <p:notesSz cx="6731000" cy="9855200"/>
  <p:defaultTextStyle>
    <a:defPPr>
      <a:defRPr lang="fr-FR"/>
    </a:defPPr>
    <a:lvl1pPr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520700" indent="-63500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041400" indent="-127000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563688" indent="-192088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84388" indent="-255588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5EB"/>
    <a:srgbClr val="D1DCAE"/>
    <a:srgbClr val="D9E3BF"/>
    <a:srgbClr val="376092"/>
    <a:srgbClr val="DC0000"/>
    <a:srgbClr val="C00000"/>
    <a:srgbClr val="DE0000"/>
    <a:srgbClr val="BA0000"/>
    <a:srgbClr val="B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58" autoAdjust="0"/>
    <p:restoredTop sz="94345" autoAdjust="0"/>
  </p:normalViewPr>
  <p:slideViewPr>
    <p:cSldViewPr snapToGrid="0">
      <p:cViewPr varScale="1">
        <p:scale>
          <a:sx n="76" d="100"/>
          <a:sy n="76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1843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5C4460-2839-475C-B885-BEB13D3802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8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E9A1E7-8694-4B3C-9798-CB62F3F423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54468E-1796-4BA7-A56A-6D139054939B}" type="datetimeFigureOut">
              <a:rPr lang="fr-FR" altLang="fr-FR"/>
              <a:pPr>
                <a:defRPr/>
              </a:pPr>
              <a:t>28/06/2023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040682A-C360-442F-8FC1-964B1E9AB1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1900"/>
            <a:ext cx="4702175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96A7D7D-72EC-4CE1-8356-49885DCFD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743450"/>
            <a:ext cx="5384800" cy="3879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Modifiez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10E573-4913-408B-9170-3749069354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623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8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8920F5-8D4A-44FC-9BD7-AB75AF277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3175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64C4B9-67A1-491B-BC7D-C3F62FC0FF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0414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520700" algn="l" defTabSz="10414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563688" algn="l" defTabSz="10414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3215-AA8D-476B-9CB3-5FDC2486BDDA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089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3215-AA8D-476B-9CB3-5FDC2486BDDA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245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3215-AA8D-476B-9CB3-5FDC2486BDDA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148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3215-AA8D-476B-9CB3-5FDC2486BDDA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975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3215-AA8D-476B-9CB3-5FDC2486BDDA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41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3215-AA8D-476B-9CB3-5FDC2486BDDA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404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3215-AA8D-476B-9CB3-5FDC2486BDDA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850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3215-AA8D-476B-9CB3-5FDC2486BDDA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643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33215-AA8D-476B-9CB3-5FDC2486BDDA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040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X logo_vertical_72dpi">
            <a:extLst>
              <a:ext uri="{FF2B5EF4-FFF2-40B4-BE49-F238E27FC236}">
                <a16:creationId xmlns:a16="http://schemas.microsoft.com/office/drawing/2014/main" id="{D087C34A-6617-4091-8BB4-694025A2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6056313"/>
            <a:ext cx="688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34" y="6074291"/>
            <a:ext cx="754617" cy="7546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82438"/>
            <a:ext cx="702365" cy="7023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24" y="5985040"/>
            <a:ext cx="1852095" cy="9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E0D3C098-80DB-4C09-89CD-3BA13592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280988"/>
            <a:ext cx="1368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408C63D-BF18-499B-A7B6-6092AD2884AC}"/>
              </a:ext>
            </a:extLst>
          </p:cNvPr>
          <p:cNvCxnSpPr/>
          <p:nvPr/>
        </p:nvCxnSpPr>
        <p:spPr>
          <a:xfrm>
            <a:off x="455613" y="850900"/>
            <a:ext cx="8712200" cy="0"/>
          </a:xfrm>
          <a:prstGeom prst="line">
            <a:avLst/>
          </a:prstGeom>
          <a:ln w="38100">
            <a:solidFill>
              <a:srgbClr val="D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B6FAC468-859A-4C54-8461-11B62B37BED4}"/>
              </a:ext>
            </a:extLst>
          </p:cNvPr>
          <p:cNvSpPr txBox="1">
            <a:spLocks/>
          </p:cNvSpPr>
          <p:nvPr/>
        </p:nvSpPr>
        <p:spPr>
          <a:xfrm>
            <a:off x="-251791" y="6836702"/>
            <a:ext cx="3179619" cy="35083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lnSpc>
                <a:spcPts val="4075"/>
              </a:lnSpc>
              <a:spcBef>
                <a:spcPct val="0"/>
              </a:spcBef>
              <a:buFontTx/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Tango Meeting 2023-06-27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8039894" y="6836702"/>
            <a:ext cx="2405062" cy="401638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 dirty="0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6069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B7A726-A431-4090-A52C-73E9796DA1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013" y="120650"/>
            <a:ext cx="71596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EFE7AE-7795-4A9C-A4E8-FFDB973D5E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5013" y="1455738"/>
            <a:ext cx="9221787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B2BF0-ACB2-4F18-A3D7-E3A439ABC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42873" eaLnBrk="1" fontAlgn="auto" hangingPunct="1">
              <a:spcBef>
                <a:spcPts val="0"/>
              </a:spcBef>
              <a:spcAft>
                <a:spcPts val="0"/>
              </a:spcAft>
              <a:defRPr sz="1323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37F05-9442-4F4A-9866-2A0C50A1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1030" name="Image 6">
            <a:extLst>
              <a:ext uri="{FF2B5EF4-FFF2-40B4-BE49-F238E27FC236}">
                <a16:creationId xmlns:a16="http://schemas.microsoft.com/office/drawing/2014/main" id="{82B28E09-223F-469D-960A-CF9F43357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280988"/>
            <a:ext cx="1368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A245CF0-2C1C-4E29-A7D7-A47C87F5E7AC}"/>
              </a:ext>
            </a:extLst>
          </p:cNvPr>
          <p:cNvCxnSpPr/>
          <p:nvPr/>
        </p:nvCxnSpPr>
        <p:spPr>
          <a:xfrm>
            <a:off x="455613" y="850900"/>
            <a:ext cx="8712200" cy="0"/>
          </a:xfrm>
          <a:prstGeom prst="line">
            <a:avLst/>
          </a:prstGeom>
          <a:ln w="38100">
            <a:solidFill>
              <a:srgbClr val="D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064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10064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10064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10064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10064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457200" algn="l" defTabSz="10064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defTabSz="10064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defTabSz="10064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defTabSz="10064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50825" indent="-250825" algn="l" defTabSz="1006475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55650" indent="-250825" algn="l" defTabSz="1006475" rtl="0" eaLnBrk="1" fontAlgn="base" hangingPunct="1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8888" indent="-250825" algn="l" defTabSz="1006475" rtl="0" eaLnBrk="1" fontAlgn="base" hangingPunct="1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63713" indent="-250825" algn="l" defTabSz="1006475" rtl="0" eaLnBrk="1" fontAlgn="base" hangingPunct="1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66950" indent="-250825" algn="l" defTabSz="1006475" rtl="0" eaLnBrk="1" fontAlgn="base" hangingPunct="1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my.matterport.com/show/?m=WzYCqomWH4o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2B53C85-7382-453C-96CF-AF91D3C75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2655327"/>
            <a:ext cx="7721600" cy="6356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1006475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50825" defTabSz="1006475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8888" indent="-250825" defTabSz="1006475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763713" indent="-250825" defTabSz="1006475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266950" indent="-250825" defTabSz="1006475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724150" indent="-250825" defTabSz="1006475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81350" indent="-250825" defTabSz="1006475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38550" indent="-250825" defTabSz="1006475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95750" indent="-250825" defTabSz="1006475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4075"/>
              </a:lnSpc>
              <a:spcBef>
                <a:spcPct val="0"/>
              </a:spcBef>
              <a:buFontTx/>
              <a:buNone/>
            </a:pPr>
            <a:r>
              <a:rPr lang="fr-FR" sz="4400" dirty="0" smtClean="0"/>
              <a:t>Apollon Control System Status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AA15709-53C4-406F-878B-073BCC7A9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287" y="4747246"/>
            <a:ext cx="2413458" cy="42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i="1" dirty="0" smtClean="0">
                <a:latin typeface="Calibri"/>
                <a:cs typeface="Calibri"/>
              </a:rPr>
              <a:t>Stéphane </a:t>
            </a:r>
            <a:r>
              <a:rPr lang="fr-FR" sz="2100" i="1" dirty="0">
                <a:latin typeface="Calibri"/>
                <a:cs typeface="Calibri"/>
              </a:rPr>
              <a:t>Marchand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22617A07-F715-4947-B98F-5FFAC653A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4" y="5125036"/>
            <a:ext cx="4238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altLang="fr-FR" sz="1600" i="1" dirty="0"/>
              <a:t>Laboratoire pour l’Utilisation des Lasers Intenses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33014" y="3654521"/>
            <a:ext cx="409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Tango </a:t>
            </a:r>
            <a:r>
              <a:rPr lang="fr-FR" sz="2800"/>
              <a:t>meeting </a:t>
            </a:r>
            <a:r>
              <a:rPr lang="fr-FR" sz="2800" smtClean="0"/>
              <a:t>2023-06-27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Versions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10</a:t>
            </a:fld>
            <a:r>
              <a:rPr lang="fr-FR" altLang="fr-FR" dirty="0" smtClean="0"/>
              <a:t>/16</a:t>
            </a:r>
            <a:endParaRPr lang="fr-FR" alt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04876"/>
              </p:ext>
            </p:extLst>
          </p:nvPr>
        </p:nvGraphicFramePr>
        <p:xfrm>
          <a:off x="1104107" y="1123384"/>
          <a:ext cx="8178800" cy="290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400">
                  <a:extLst>
                    <a:ext uri="{9D8B030D-6E8A-4147-A177-3AD203B41FA5}">
                      <a16:colId xmlns:a16="http://schemas.microsoft.com/office/drawing/2014/main" val="3533712526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val="1099790067"/>
                    </a:ext>
                  </a:extLst>
                </a:gridCol>
              </a:tblGrid>
              <a:tr h="3101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C2S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Vacuum Devices (Soleil)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368130"/>
                  </a:ext>
                </a:extLst>
              </a:tr>
              <a:tr h="1738867">
                <a:tc>
                  <a:txBody>
                    <a:bodyPr/>
                    <a:lstStyle/>
                    <a:p>
                      <a:pPr lvl="0"/>
                      <a:r>
                        <a:rPr lang="fr-FR" dirty="0" smtClean="0"/>
                        <a:t>64-bit Windows 10</a:t>
                      </a:r>
                    </a:p>
                    <a:p>
                      <a:pPr lvl="0"/>
                      <a:r>
                        <a:rPr lang="fr-FR" dirty="0" smtClean="0"/>
                        <a:t>Python 3.8</a:t>
                      </a:r>
                    </a:p>
                    <a:p>
                      <a:pPr lvl="0"/>
                      <a:r>
                        <a:rPr lang="fr-FR" dirty="0" smtClean="0"/>
                        <a:t>Tango 9</a:t>
                      </a:r>
                    </a:p>
                    <a:p>
                      <a:pPr lvl="0"/>
                      <a:r>
                        <a:rPr lang="fr-FR" dirty="0" err="1" smtClean="0"/>
                        <a:t>PyTango</a:t>
                      </a:r>
                      <a:r>
                        <a:rPr lang="fr-FR" dirty="0" smtClean="0"/>
                        <a:t> 9</a:t>
                      </a:r>
                    </a:p>
                    <a:p>
                      <a:pPr lvl="0"/>
                      <a:r>
                        <a:rPr lang="fr-FR" dirty="0" smtClean="0"/>
                        <a:t>NI LabView 2022</a:t>
                      </a:r>
                    </a:p>
                    <a:p>
                      <a:pPr lvl="0"/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Currently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updating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dirty="0" smtClean="0"/>
                        <a:t>to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64-bit Windows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Server 2022 Datacenter on vSphere</a:t>
                      </a:r>
                      <a:r>
                        <a:rPr lang="fr-FR" baseline="0" dirty="0" smtClean="0"/>
                        <a:t> web client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dirty="0" smtClean="0"/>
                        <a:t>64-bit Linux Ubuntu 14.04 LTS 6</a:t>
                      </a:r>
                    </a:p>
                    <a:p>
                      <a:pPr lvl="0"/>
                      <a:r>
                        <a:rPr lang="fr-FR" dirty="0" smtClean="0"/>
                        <a:t>Tango 9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NI LabView 2016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359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02034"/>
              </p:ext>
            </p:extLst>
          </p:nvPr>
        </p:nvGraphicFramePr>
        <p:xfrm>
          <a:off x="1104107" y="4077532"/>
          <a:ext cx="8178800" cy="229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400">
                  <a:extLst>
                    <a:ext uri="{9D8B030D-6E8A-4147-A177-3AD203B41FA5}">
                      <a16:colId xmlns:a16="http://schemas.microsoft.com/office/drawing/2014/main" val="2536464688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val="2527674378"/>
                    </a:ext>
                  </a:extLst>
                </a:gridCol>
              </a:tblGrid>
              <a:tr h="329857">
                <a:tc>
                  <a:txBody>
                    <a:bodyPr/>
                    <a:lstStyle/>
                    <a:p>
                      <a:r>
                        <a:rPr lang="fr-FR" dirty="0" smtClean="0"/>
                        <a:t>Archiving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GUI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772430"/>
                  </a:ext>
                </a:extLst>
              </a:tr>
              <a:tr h="1596205">
                <a:tc>
                  <a:txBody>
                    <a:bodyPr/>
                    <a:lstStyle/>
                    <a:p>
                      <a:pPr lvl="0"/>
                      <a:r>
                        <a:rPr lang="fr-FR" dirty="0" smtClean="0"/>
                        <a:t>Linux Ubuntu 20.04 LTS</a:t>
                      </a:r>
                    </a:p>
                    <a:p>
                      <a:pPr lvl="0"/>
                      <a:r>
                        <a:rPr lang="fr-FR" dirty="0" smtClean="0"/>
                        <a:t>Tango 9.3.4</a:t>
                      </a:r>
                    </a:p>
                    <a:p>
                      <a:pPr lvl="0"/>
                      <a:r>
                        <a:rPr lang="fr-FR" dirty="0" smtClean="0"/>
                        <a:t>HDB++: Devices version 2.0.0, GUI</a:t>
                      </a:r>
                      <a:endParaRPr lang="fr-FR" baseline="0" dirty="0" smtClean="0"/>
                    </a:p>
                    <a:p>
                      <a:pPr lvl="1"/>
                      <a:r>
                        <a:rPr lang="fr-FR" dirty="0" err="1" smtClean="0"/>
                        <a:t>Configurator</a:t>
                      </a:r>
                      <a:r>
                        <a:rPr lang="fr-FR" dirty="0" smtClean="0"/>
                        <a:t> version 3.1.1</a:t>
                      </a:r>
                    </a:p>
                    <a:p>
                      <a:pPr lvl="0"/>
                      <a:r>
                        <a:rPr lang="fr-FR" dirty="0" smtClean="0"/>
                        <a:t>BDD:  MySQL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dirty="0" smtClean="0"/>
                        <a:t>Windows 7 32 bits</a:t>
                      </a:r>
                    </a:p>
                    <a:p>
                      <a:pPr lvl="0"/>
                      <a:r>
                        <a:rPr lang="fr-FR" dirty="0" smtClean="0"/>
                        <a:t>Python 2.7</a:t>
                      </a:r>
                    </a:p>
                    <a:p>
                      <a:pPr lvl="0"/>
                      <a:r>
                        <a:rPr lang="fr-FR" dirty="0" smtClean="0"/>
                        <a:t>Tango 8</a:t>
                      </a:r>
                    </a:p>
                    <a:p>
                      <a:pPr lvl="0"/>
                      <a:r>
                        <a:rPr lang="fr-FR" dirty="0" err="1" smtClean="0"/>
                        <a:t>PyTango</a:t>
                      </a:r>
                      <a:r>
                        <a:rPr lang="fr-FR" dirty="0" smtClean="0"/>
                        <a:t> 8 </a:t>
                      </a:r>
                      <a:r>
                        <a:rPr lang="fr-FR" dirty="0" err="1" smtClean="0"/>
                        <a:t>PyQt</a:t>
                      </a:r>
                      <a:r>
                        <a:rPr lang="fr-FR" dirty="0" smtClean="0"/>
                        <a:t> 4.8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Currently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updating</a:t>
                      </a:r>
                      <a:r>
                        <a:rPr lang="fr-FR" dirty="0" smtClean="0"/>
                        <a:t> as C2S Devices servers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94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GUI for monitoring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11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817032" y="1089372"/>
            <a:ext cx="4864676" cy="2924990"/>
            <a:chOff x="735013" y="1043633"/>
            <a:chExt cx="4864676" cy="292499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013" y="1043633"/>
              <a:ext cx="4864676" cy="2586436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2623997" y="3630069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smtClean="0"/>
                <a:t>Cameras</a:t>
              </a:r>
              <a:endParaRPr lang="fr-FR" sz="1600" i="1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959291" y="1089372"/>
            <a:ext cx="3619813" cy="2382200"/>
            <a:chOff x="5844991" y="1299690"/>
            <a:chExt cx="3619813" cy="23822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12ADB40-0393-4AE0-B68D-13610ACBE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4991" y="1299690"/>
              <a:ext cx="3619813" cy="2074321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7111543" y="3343336"/>
              <a:ext cx="788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smtClean="0"/>
                <a:t>Motors</a:t>
              </a:r>
              <a:endParaRPr lang="fr-FR" sz="1600" i="1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817032" y="4044125"/>
            <a:ext cx="4255303" cy="2897080"/>
            <a:chOff x="735013" y="4278176"/>
            <a:chExt cx="4255303" cy="2897080"/>
          </a:xfrm>
        </p:grpSpPr>
        <p:pic>
          <p:nvPicPr>
            <p:cNvPr id="9" name="Espace réservé du contenu 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013" y="4278176"/>
              <a:ext cx="4255303" cy="2558526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2319310" y="6836702"/>
              <a:ext cx="855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smtClean="0"/>
                <a:t>Vacuum</a:t>
              </a:r>
              <a:endParaRPr lang="fr-FR" sz="1600" i="1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553204" y="3875863"/>
            <a:ext cx="4025900" cy="3065342"/>
            <a:chOff x="5438904" y="3743446"/>
            <a:chExt cx="4025900" cy="3065342"/>
          </a:xfrm>
        </p:grpSpPr>
        <p:pic>
          <p:nvPicPr>
            <p:cNvPr id="8" name="Espace réservé du contenu 5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904" y="3743446"/>
              <a:ext cx="4025900" cy="2723821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5994468" y="6470234"/>
              <a:ext cx="2256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smtClean="0"/>
                <a:t>Personal </a:t>
              </a:r>
              <a:r>
                <a:rPr lang="fr-FR" sz="1600" i="1" dirty="0"/>
                <a:t>Security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8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Laser diagnostics web </a:t>
            </a:r>
            <a:r>
              <a:rPr lang="fr-FR" dirty="0" smtClean="0"/>
              <a:t>interface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4667"/>
          <a:stretch/>
        </p:blipFill>
        <p:spPr>
          <a:xfrm>
            <a:off x="1344612" y="1060173"/>
            <a:ext cx="7376262" cy="5618923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12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28653" y="1060173"/>
            <a:ext cx="4413772" cy="1015663"/>
          </a:xfrm>
          <a:prstGeom prst="rect">
            <a:avLst/>
          </a:prstGeom>
          <a:solidFill>
            <a:srgbClr val="E9D5EB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NOW: PHP to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filesystem</a:t>
            </a:r>
            <a:r>
              <a:rPr lang="fr-FR" dirty="0" smtClean="0"/>
              <a:t> </a:t>
            </a:r>
            <a:r>
              <a:rPr lang="fr-FR" dirty="0" err="1" smtClean="0"/>
              <a:t>resource</a:t>
            </a:r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upgrading</a:t>
            </a:r>
            <a:r>
              <a:rPr lang="fr-FR" dirty="0" smtClean="0">
                <a:solidFill>
                  <a:srgbClr val="FF0000"/>
                </a:solidFill>
              </a:rPr>
              <a:t> to</a:t>
            </a:r>
          </a:p>
          <a:p>
            <a:r>
              <a:rPr lang="fr-FR" dirty="0" smtClean="0"/>
              <a:t>NEXT: Django to Archiving Database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0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735013" y="120650"/>
            <a:ext cx="8345487" cy="730250"/>
          </a:xfrm>
        </p:spPr>
        <p:txBody>
          <a:bodyPr/>
          <a:lstStyle/>
          <a:p>
            <a:r>
              <a:rPr lang="en-US" dirty="0"/>
              <a:t>Vacuum </a:t>
            </a:r>
            <a:r>
              <a:rPr lang="en-US" dirty="0" smtClean="0"/>
              <a:t>analysis w/ current archiving mode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44488" y="1076334"/>
            <a:ext cx="9704671" cy="533558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42890" y="6498148"/>
            <a:ext cx="3907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Vacuum chief leader</a:t>
            </a:r>
            <a:r>
              <a:rPr lang="fr-FR" sz="1600" i="1" dirty="0"/>
              <a:t>: Jean-Philippe </a:t>
            </a:r>
            <a:r>
              <a:rPr lang="fr-FR" sz="1600" i="1" dirty="0" err="1"/>
              <a:t>Delaneau</a:t>
            </a:r>
            <a:endParaRPr lang="fr-FR" sz="16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13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949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/>
          <p:cNvGrpSpPr/>
          <p:nvPr/>
        </p:nvGrpSpPr>
        <p:grpSpPr>
          <a:xfrm>
            <a:off x="846651" y="1378361"/>
            <a:ext cx="2025126" cy="1869305"/>
            <a:chOff x="2750321" y="4033756"/>
            <a:chExt cx="2219665" cy="1926762"/>
          </a:xfrm>
        </p:grpSpPr>
        <p:sp>
          <p:nvSpPr>
            <p:cNvPr id="53" name="Rectangle 52"/>
            <p:cNvSpPr/>
            <p:nvPr/>
          </p:nvSpPr>
          <p:spPr>
            <a:xfrm>
              <a:off x="2750322" y="4033756"/>
              <a:ext cx="2219664" cy="19267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205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750321" y="4078053"/>
              <a:ext cx="811192" cy="4696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r>
                <a:rPr lang="fr-FR" sz="1764" b="1" dirty="0">
                  <a:solidFill>
                    <a:schemeClr val="accent4">
                      <a:lumMod val="75000"/>
                    </a:schemeClr>
                  </a:solidFill>
                </a:rPr>
                <a:t>VM arc</a:t>
              </a:r>
            </a:p>
            <a:p>
              <a:endParaRPr lang="fr-FR" sz="1102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2868121" y="4769404"/>
              <a:ext cx="1848949" cy="93465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fr-FR" sz="1764" b="1" i="1" dirty="0"/>
                <a:t>ArcSync</a:t>
              </a:r>
            </a:p>
            <a:p>
              <a:r>
                <a:rPr lang="fr-FR" sz="1764" dirty="0"/>
                <a:t>Communication w/ synchros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4647883" y="1049916"/>
            <a:ext cx="2315655" cy="2394678"/>
            <a:chOff x="5597015" y="3072539"/>
            <a:chExt cx="2845449" cy="2515849"/>
          </a:xfrm>
        </p:grpSpPr>
        <p:sp>
          <p:nvSpPr>
            <p:cNvPr id="46" name="Rectangle 45"/>
            <p:cNvSpPr/>
            <p:nvPr/>
          </p:nvSpPr>
          <p:spPr>
            <a:xfrm>
              <a:off x="6401020" y="3593017"/>
              <a:ext cx="2041444" cy="1995371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>
                <a:solidFill>
                  <a:srgbClr val="0070C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64691" y="3497660"/>
              <a:ext cx="2098014" cy="19450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>
                <a:solidFill>
                  <a:srgbClr val="0070C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98698" y="3297249"/>
              <a:ext cx="2138549" cy="19307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>
                <a:solidFill>
                  <a:srgbClr val="0070C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97015" y="3072539"/>
              <a:ext cx="2200506" cy="1930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>
                <a:solidFill>
                  <a:srgbClr val="0070C0"/>
                </a:solidFill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5617257" y="3130081"/>
              <a:ext cx="2103762" cy="576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764" b="1" dirty="0">
                  <a:solidFill>
                    <a:schemeClr val="accent4">
                      <a:lumMod val="75000"/>
                    </a:schemeClr>
                  </a:solidFill>
                </a:rPr>
                <a:t>VM servers: Spectrum, </a:t>
              </a:r>
              <a:r>
                <a:rPr lang="fr-FR" sz="1764" b="1" dirty="0" err="1">
                  <a:solidFill>
                    <a:schemeClr val="accent4">
                      <a:lumMod val="75000"/>
                    </a:schemeClr>
                  </a:solidFill>
                </a:rPr>
                <a:t>Energy</a:t>
              </a:r>
              <a:r>
                <a:rPr lang="fr-FR" sz="1764" b="1" dirty="0">
                  <a:solidFill>
                    <a:schemeClr val="accent4">
                      <a:lumMod val="75000"/>
                    </a:schemeClr>
                  </a:solidFill>
                </a:rPr>
                <a:t>, Vacuum…</a:t>
              </a:r>
              <a:endParaRPr lang="fr-FR" sz="1543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616318" y="4259242"/>
              <a:ext cx="2254615" cy="5763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764" b="1" i="1" dirty="0">
                  <a:solidFill>
                    <a:schemeClr val="tx1"/>
                  </a:solidFill>
                </a:rPr>
                <a:t>Tango Devices servers</a:t>
              </a:r>
            </a:p>
            <a:p>
              <a:endParaRPr lang="fr-FR" sz="1764" dirty="0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960533" y="4193016"/>
            <a:ext cx="2033056" cy="1831527"/>
            <a:chOff x="1417146" y="1213135"/>
            <a:chExt cx="2219665" cy="1926762"/>
          </a:xfrm>
        </p:grpSpPr>
        <p:sp>
          <p:nvSpPr>
            <p:cNvPr id="59" name="Rectangle 58"/>
            <p:cNvSpPr/>
            <p:nvPr/>
          </p:nvSpPr>
          <p:spPr>
            <a:xfrm>
              <a:off x="1417147" y="1213135"/>
              <a:ext cx="2219664" cy="192676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205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1532686" y="1659782"/>
              <a:ext cx="1988585" cy="58539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fr-FR" sz="1764" b="1" i="1" dirty="0" err="1"/>
                <a:t>hdb</a:t>
              </a:r>
              <a:r>
                <a:rPr lang="fr-FR" sz="1764" b="1" i="1" dirty="0"/>
                <a:t>++[</a:t>
              </a:r>
              <a:r>
                <a:rPr lang="fr-FR" sz="1764" b="1" i="1" dirty="0" err="1"/>
                <a:t>es|cm</a:t>
              </a:r>
              <a:r>
                <a:rPr lang="fr-FR" sz="1764" b="1" i="1" dirty="0"/>
                <a:t>]</a:t>
              </a:r>
            </a:p>
            <a:p>
              <a:r>
                <a:rPr lang="fr-FR" sz="1764" dirty="0"/>
                <a:t>Archiving Devices</a:t>
              </a:r>
              <a:endParaRPr lang="fr-FR" sz="1764" dirty="0">
                <a:solidFill>
                  <a:schemeClr val="accent2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417146" y="1240360"/>
              <a:ext cx="1372743" cy="335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764" b="1" dirty="0">
                  <a:solidFill>
                    <a:schemeClr val="accent4">
                      <a:lumMod val="75000"/>
                    </a:schemeClr>
                  </a:solidFill>
                </a:rPr>
                <a:t>VM </a:t>
              </a:r>
              <a:r>
                <a:rPr lang="fr-FR" sz="1764" b="1" dirty="0" err="1">
                  <a:solidFill>
                    <a:schemeClr val="accent4">
                      <a:lumMod val="75000"/>
                    </a:schemeClr>
                  </a:solidFill>
                </a:rPr>
                <a:t>hdbpp</a:t>
              </a:r>
              <a:endParaRPr lang="fr-FR" sz="1543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393010" y="4078732"/>
            <a:ext cx="1518990" cy="1565973"/>
            <a:chOff x="5829909" y="1297626"/>
            <a:chExt cx="2276126" cy="1336799"/>
          </a:xfrm>
        </p:grpSpPr>
        <p:grpSp>
          <p:nvGrpSpPr>
            <p:cNvPr id="64" name="Groupe 63"/>
            <p:cNvGrpSpPr/>
            <p:nvPr/>
          </p:nvGrpSpPr>
          <p:grpSpPr>
            <a:xfrm>
              <a:off x="5829909" y="1297626"/>
              <a:ext cx="2276126" cy="1336799"/>
              <a:chOff x="9336676" y="1260775"/>
              <a:chExt cx="2276126" cy="2020930"/>
            </a:xfrm>
          </p:grpSpPr>
          <p:sp>
            <p:nvSpPr>
              <p:cNvPr id="67" name="Cylindre 66"/>
              <p:cNvSpPr/>
              <p:nvPr/>
            </p:nvSpPr>
            <p:spPr>
              <a:xfrm>
                <a:off x="9336676" y="1260775"/>
                <a:ext cx="2276126" cy="2020930"/>
              </a:xfrm>
              <a:prstGeom prst="ca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205"/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9609725" y="2254304"/>
                <a:ext cx="1972916" cy="812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64" b="1" dirty="0" smtClean="0"/>
                  <a:t>MySQL </a:t>
                </a:r>
                <a:r>
                  <a:rPr lang="fr-FR" sz="1764" b="1" dirty="0"/>
                  <a:t>Database</a:t>
                </a:r>
              </a:p>
            </p:txBody>
          </p:sp>
        </p:grpSp>
        <p:sp>
          <p:nvSpPr>
            <p:cNvPr id="65" name="ZoneTexte 64"/>
            <p:cNvSpPr txBox="1"/>
            <p:nvPr/>
          </p:nvSpPr>
          <p:spPr>
            <a:xfrm>
              <a:off x="5879662" y="1638502"/>
              <a:ext cx="1809459" cy="307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764" b="1" dirty="0">
                  <a:solidFill>
                    <a:schemeClr val="accent4">
                      <a:lumMod val="75000"/>
                    </a:schemeClr>
                  </a:solidFill>
                </a:rPr>
                <a:t>VM </a:t>
              </a:r>
              <a:r>
                <a:rPr lang="fr-FR" sz="1764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bdd</a:t>
              </a:r>
              <a:r>
                <a:rPr lang="fr-FR" sz="1764" b="1" dirty="0" smtClean="0">
                  <a:solidFill>
                    <a:schemeClr val="accent4">
                      <a:lumMod val="75000"/>
                    </a:schemeClr>
                  </a:solidFill>
                </a:rPr>
                <a:t>?</a:t>
              </a:r>
              <a:endParaRPr lang="fr-FR" sz="1543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7723256" y="4297040"/>
            <a:ext cx="1910435" cy="2849180"/>
            <a:chOff x="8778892" y="427183"/>
            <a:chExt cx="2219664" cy="2922394"/>
          </a:xfrm>
        </p:grpSpPr>
        <p:sp>
          <p:nvSpPr>
            <p:cNvPr id="70" name="Flèche courbée vers le bas 69"/>
            <p:cNvSpPr/>
            <p:nvPr/>
          </p:nvSpPr>
          <p:spPr>
            <a:xfrm rot="21326485" flipH="1">
              <a:off x="9422400" y="427183"/>
              <a:ext cx="902216" cy="493395"/>
            </a:xfrm>
            <a:prstGeom prst="curvedDownArrow">
              <a:avLst>
                <a:gd name="adj1" fmla="val 25000"/>
                <a:gd name="adj2" fmla="val 53153"/>
                <a:gd name="adj3" fmla="val 34385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778892" y="1302388"/>
              <a:ext cx="2219664" cy="2047189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205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8778892" y="1338987"/>
              <a:ext cx="1988585" cy="10280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fr-FR" sz="1764" b="1" dirty="0">
                  <a:solidFill>
                    <a:schemeClr val="accent4">
                      <a:lumMod val="75000"/>
                    </a:schemeClr>
                  </a:solidFill>
                </a:rPr>
                <a:t>Web service</a:t>
              </a:r>
            </a:p>
            <a:p>
              <a:endParaRPr lang="fr-FR" sz="1764" b="1" dirty="0"/>
            </a:p>
            <a:p>
              <a:r>
                <a:rPr lang="fr-FR" sz="1764" b="1" dirty="0" smtClean="0"/>
                <a:t>Python</a:t>
              </a:r>
            </a:p>
            <a:p>
              <a:r>
                <a:rPr lang="fr-FR" sz="1764" dirty="0" smtClean="0"/>
                <a:t>Data extraction </a:t>
              </a:r>
              <a:r>
                <a:rPr lang="fr-FR" sz="1764" dirty="0" err="1" smtClean="0"/>
                <a:t>from</a:t>
              </a:r>
              <a:r>
                <a:rPr lang="fr-FR" sz="1764" dirty="0" smtClean="0"/>
                <a:t> Database</a:t>
              </a:r>
              <a:endParaRPr lang="fr-FR" sz="1764" dirty="0"/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2952045" y="1433210"/>
            <a:ext cx="1633579" cy="1422020"/>
            <a:chOff x="2737271" y="1052736"/>
            <a:chExt cx="1443051" cy="1370007"/>
          </a:xfrm>
        </p:grpSpPr>
        <p:sp>
          <p:nvSpPr>
            <p:cNvPr id="44" name="ZoneTexte 43"/>
            <p:cNvSpPr txBox="1"/>
            <p:nvPr/>
          </p:nvSpPr>
          <p:spPr>
            <a:xfrm>
              <a:off x="2758787" y="1052736"/>
              <a:ext cx="1384318" cy="5763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fr-FR" sz="1764" b="1" dirty="0" err="1">
                  <a:solidFill>
                    <a:srgbClr val="FF0000"/>
                  </a:solidFill>
                </a:rPr>
                <a:t>Emit</a:t>
              </a:r>
              <a:r>
                <a:rPr lang="fr-FR" sz="1764" b="1" dirty="0">
                  <a:solidFill>
                    <a:srgbClr val="FF0000"/>
                  </a:solidFill>
                </a:rPr>
                <a:t> </a:t>
              </a:r>
              <a:r>
                <a:rPr lang="fr-FR" sz="1764" b="1" dirty="0" smtClean="0">
                  <a:solidFill>
                    <a:srgbClr val="FF0000"/>
                  </a:solidFill>
                </a:rPr>
                <a:t>soft </a:t>
              </a:r>
              <a:r>
                <a:rPr lang="fr-FR" sz="1764" b="1" dirty="0" err="1" smtClean="0">
                  <a:solidFill>
                    <a:srgbClr val="FF0000"/>
                  </a:solidFill>
                </a:rPr>
                <a:t>top_shot</a:t>
              </a:r>
              <a:endParaRPr lang="fr-FR" sz="1764" b="1" dirty="0">
                <a:solidFill>
                  <a:srgbClr val="FF0000"/>
                </a:solidFill>
              </a:endParaRPr>
            </a:p>
          </p:txBody>
        </p:sp>
        <p:cxnSp>
          <p:nvCxnSpPr>
            <p:cNvPr id="77" name="Connecteur en arc 76"/>
            <p:cNvCxnSpPr/>
            <p:nvPr/>
          </p:nvCxnSpPr>
          <p:spPr>
            <a:xfrm flipV="1">
              <a:off x="2737271" y="1497543"/>
              <a:ext cx="1430662" cy="476406"/>
            </a:xfrm>
            <a:prstGeom prst="curvedConnector3">
              <a:avLst>
                <a:gd name="adj1" fmla="val 50000"/>
              </a:avLst>
            </a:prstGeom>
            <a:ln w="88900">
              <a:solidFill>
                <a:srgbClr val="FF0000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en arc 77"/>
            <p:cNvCxnSpPr/>
            <p:nvPr/>
          </p:nvCxnSpPr>
          <p:spPr>
            <a:xfrm>
              <a:off x="2737271" y="1988196"/>
              <a:ext cx="1430662" cy="14211"/>
            </a:xfrm>
            <a:prstGeom prst="curvedConnector3">
              <a:avLst>
                <a:gd name="adj1" fmla="val 50000"/>
              </a:avLst>
            </a:prstGeom>
            <a:ln w="88900">
              <a:solidFill>
                <a:srgbClr val="FF0000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en arc 78"/>
            <p:cNvCxnSpPr/>
            <p:nvPr/>
          </p:nvCxnSpPr>
          <p:spPr>
            <a:xfrm>
              <a:off x="2758787" y="1973950"/>
              <a:ext cx="1421535" cy="448793"/>
            </a:xfrm>
            <a:prstGeom prst="curvedConnector3">
              <a:avLst>
                <a:gd name="adj1" fmla="val 50000"/>
              </a:avLst>
            </a:prstGeom>
            <a:ln w="88900">
              <a:solidFill>
                <a:srgbClr val="FF0000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e 84"/>
          <p:cNvGrpSpPr/>
          <p:nvPr/>
        </p:nvGrpSpPr>
        <p:grpSpPr>
          <a:xfrm>
            <a:off x="2905994" y="3348889"/>
            <a:ext cx="2395802" cy="1650253"/>
            <a:chOff x="2338273" y="2887564"/>
            <a:chExt cx="3003790" cy="1911034"/>
          </a:xfrm>
        </p:grpSpPr>
        <p:sp>
          <p:nvSpPr>
            <p:cNvPr id="75" name="ZoneTexte 74"/>
            <p:cNvSpPr txBox="1"/>
            <p:nvPr/>
          </p:nvSpPr>
          <p:spPr>
            <a:xfrm>
              <a:off x="2663226" y="3077794"/>
              <a:ext cx="2254613" cy="5787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764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1764" b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</a:t>
              </a:r>
              <a:r>
                <a:rPr lang="fr-FR" sz="1764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Emit</a:t>
              </a:r>
              <a:r>
                <a:rPr lang="fr-FR" sz="1764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1764" b="1" dirty="0" err="1">
                  <a:solidFill>
                    <a:schemeClr val="accent1">
                      <a:lumMod val="75000"/>
                    </a:schemeClr>
                  </a:solidFill>
                </a:rPr>
                <a:t>archive_event</a:t>
              </a:r>
              <a:endParaRPr lang="fr-FR" sz="1764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Forme libre 79"/>
            <p:cNvSpPr/>
            <p:nvPr/>
          </p:nvSpPr>
          <p:spPr>
            <a:xfrm>
              <a:off x="2350273" y="3318052"/>
              <a:ext cx="2991790" cy="1466299"/>
            </a:xfrm>
            <a:custGeom>
              <a:avLst/>
              <a:gdLst>
                <a:gd name="connsiteX0" fmla="*/ 2067970 w 2067970"/>
                <a:gd name="connsiteY0" fmla="*/ 0 h 1909509"/>
                <a:gd name="connsiteX1" fmla="*/ 1804923 w 2067970"/>
                <a:gd name="connsiteY1" fmla="*/ 851770 h 1909509"/>
                <a:gd name="connsiteX2" fmla="*/ 965679 w 2067970"/>
                <a:gd name="connsiteY2" fmla="*/ 1703540 h 1909509"/>
                <a:gd name="connsiteX3" fmla="*/ 101383 w 2067970"/>
                <a:gd name="connsiteY3" fmla="*/ 1891430 h 1909509"/>
                <a:gd name="connsiteX4" fmla="*/ 51279 w 2067970"/>
                <a:gd name="connsiteY4" fmla="*/ 1891430 h 190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970" h="1909509">
                  <a:moveTo>
                    <a:pt x="2067970" y="0"/>
                  </a:moveTo>
                  <a:cubicBezTo>
                    <a:pt x="2028304" y="283923"/>
                    <a:pt x="1988638" y="567847"/>
                    <a:pt x="1804923" y="851770"/>
                  </a:cubicBezTo>
                  <a:cubicBezTo>
                    <a:pt x="1621208" y="1135693"/>
                    <a:pt x="1249602" y="1530263"/>
                    <a:pt x="965679" y="1703540"/>
                  </a:cubicBezTo>
                  <a:cubicBezTo>
                    <a:pt x="681756" y="1876817"/>
                    <a:pt x="253783" y="1860115"/>
                    <a:pt x="101383" y="1891430"/>
                  </a:cubicBezTo>
                  <a:cubicBezTo>
                    <a:pt x="-51017" y="1922745"/>
                    <a:pt x="131" y="1907087"/>
                    <a:pt x="51279" y="1891430"/>
                  </a:cubicBezTo>
                </a:path>
              </a:pathLst>
            </a:custGeom>
            <a:noFill/>
            <a:ln w="88900"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/>
            </a:p>
          </p:txBody>
        </p:sp>
        <p:sp>
          <p:nvSpPr>
            <p:cNvPr id="81" name="Forme libre 80"/>
            <p:cNvSpPr/>
            <p:nvPr/>
          </p:nvSpPr>
          <p:spPr>
            <a:xfrm>
              <a:off x="2338273" y="3079940"/>
              <a:ext cx="2752090" cy="1718657"/>
            </a:xfrm>
            <a:custGeom>
              <a:avLst/>
              <a:gdLst>
                <a:gd name="connsiteX0" fmla="*/ 2067970 w 2067970"/>
                <a:gd name="connsiteY0" fmla="*/ 0 h 1909509"/>
                <a:gd name="connsiteX1" fmla="*/ 1804923 w 2067970"/>
                <a:gd name="connsiteY1" fmla="*/ 851770 h 1909509"/>
                <a:gd name="connsiteX2" fmla="*/ 965679 w 2067970"/>
                <a:gd name="connsiteY2" fmla="*/ 1703540 h 1909509"/>
                <a:gd name="connsiteX3" fmla="*/ 101383 w 2067970"/>
                <a:gd name="connsiteY3" fmla="*/ 1891430 h 1909509"/>
                <a:gd name="connsiteX4" fmla="*/ 51279 w 2067970"/>
                <a:gd name="connsiteY4" fmla="*/ 1891430 h 190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970" h="1909509">
                  <a:moveTo>
                    <a:pt x="2067970" y="0"/>
                  </a:moveTo>
                  <a:cubicBezTo>
                    <a:pt x="2028304" y="283923"/>
                    <a:pt x="1988638" y="567847"/>
                    <a:pt x="1804923" y="851770"/>
                  </a:cubicBezTo>
                  <a:cubicBezTo>
                    <a:pt x="1621208" y="1135693"/>
                    <a:pt x="1249602" y="1530263"/>
                    <a:pt x="965679" y="1703540"/>
                  </a:cubicBezTo>
                  <a:cubicBezTo>
                    <a:pt x="681756" y="1876817"/>
                    <a:pt x="253783" y="1860115"/>
                    <a:pt x="101383" y="1891430"/>
                  </a:cubicBezTo>
                  <a:cubicBezTo>
                    <a:pt x="-51017" y="1922745"/>
                    <a:pt x="131" y="1907087"/>
                    <a:pt x="51279" y="1891430"/>
                  </a:cubicBezTo>
                </a:path>
              </a:pathLst>
            </a:custGeom>
            <a:noFill/>
            <a:ln w="88900"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/>
            </a:p>
          </p:txBody>
        </p:sp>
        <p:sp>
          <p:nvSpPr>
            <p:cNvPr id="82" name="Forme libre 81"/>
            <p:cNvSpPr/>
            <p:nvPr/>
          </p:nvSpPr>
          <p:spPr>
            <a:xfrm>
              <a:off x="2338273" y="2887564"/>
              <a:ext cx="2402710" cy="1911034"/>
            </a:xfrm>
            <a:custGeom>
              <a:avLst/>
              <a:gdLst>
                <a:gd name="connsiteX0" fmla="*/ 2067970 w 2067970"/>
                <a:gd name="connsiteY0" fmla="*/ 0 h 1909509"/>
                <a:gd name="connsiteX1" fmla="*/ 1804923 w 2067970"/>
                <a:gd name="connsiteY1" fmla="*/ 851770 h 1909509"/>
                <a:gd name="connsiteX2" fmla="*/ 965679 w 2067970"/>
                <a:gd name="connsiteY2" fmla="*/ 1703540 h 1909509"/>
                <a:gd name="connsiteX3" fmla="*/ 101383 w 2067970"/>
                <a:gd name="connsiteY3" fmla="*/ 1891430 h 1909509"/>
                <a:gd name="connsiteX4" fmla="*/ 51279 w 2067970"/>
                <a:gd name="connsiteY4" fmla="*/ 1891430 h 190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970" h="1909509">
                  <a:moveTo>
                    <a:pt x="2067970" y="0"/>
                  </a:moveTo>
                  <a:cubicBezTo>
                    <a:pt x="2028304" y="283923"/>
                    <a:pt x="1988638" y="567847"/>
                    <a:pt x="1804923" y="851770"/>
                  </a:cubicBezTo>
                  <a:cubicBezTo>
                    <a:pt x="1621208" y="1135693"/>
                    <a:pt x="1249602" y="1530263"/>
                    <a:pt x="965679" y="1703540"/>
                  </a:cubicBezTo>
                  <a:cubicBezTo>
                    <a:pt x="681756" y="1876817"/>
                    <a:pt x="253783" y="1860115"/>
                    <a:pt x="101383" y="1891430"/>
                  </a:cubicBezTo>
                  <a:cubicBezTo>
                    <a:pt x="-51017" y="1922745"/>
                    <a:pt x="131" y="1907087"/>
                    <a:pt x="51279" y="1891430"/>
                  </a:cubicBezTo>
                </a:path>
              </a:pathLst>
            </a:custGeom>
            <a:noFill/>
            <a:ln w="88900"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/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3496934" y="5511041"/>
            <a:ext cx="2676370" cy="772825"/>
            <a:chOff x="2434319" y="5303067"/>
            <a:chExt cx="2427954" cy="623635"/>
          </a:xfrm>
        </p:grpSpPr>
        <p:sp>
          <p:nvSpPr>
            <p:cNvPr id="76" name="ZoneTexte 75"/>
            <p:cNvSpPr txBox="1"/>
            <p:nvPr/>
          </p:nvSpPr>
          <p:spPr>
            <a:xfrm>
              <a:off x="2571055" y="5596653"/>
              <a:ext cx="2291218" cy="33004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fr-FR" sz="1764" b="1" dirty="0" smtClean="0">
                  <a:solidFill>
                    <a:srgbClr val="00B050"/>
                  </a:solidFill>
                </a:rPr>
                <a:t>OR BDD ON VM?</a:t>
              </a:r>
              <a:endParaRPr lang="fr-FR" sz="1764" b="1" dirty="0">
                <a:solidFill>
                  <a:srgbClr val="00B050"/>
                </a:solidFill>
              </a:endParaRPr>
            </a:p>
          </p:txBody>
        </p:sp>
        <p:sp>
          <p:nvSpPr>
            <p:cNvPr id="83" name="Forme libre 82"/>
            <p:cNvSpPr/>
            <p:nvPr/>
          </p:nvSpPr>
          <p:spPr>
            <a:xfrm>
              <a:off x="2434319" y="5303067"/>
              <a:ext cx="2076541" cy="246586"/>
            </a:xfrm>
            <a:custGeom>
              <a:avLst/>
              <a:gdLst>
                <a:gd name="connsiteX0" fmla="*/ 0 w 2953046"/>
                <a:gd name="connsiteY0" fmla="*/ 318751 h 334420"/>
                <a:gd name="connsiteX1" fmla="*/ 1089765 w 2953046"/>
                <a:gd name="connsiteY1" fmla="*/ 318751 h 334420"/>
                <a:gd name="connsiteX2" fmla="*/ 2417524 w 2953046"/>
                <a:gd name="connsiteY2" fmla="*/ 155913 h 334420"/>
                <a:gd name="connsiteX3" fmla="*/ 2906039 w 2953046"/>
                <a:gd name="connsiteY3" fmla="*/ 18127 h 334420"/>
                <a:gd name="connsiteX4" fmla="*/ 2906039 w 2953046"/>
                <a:gd name="connsiteY4" fmla="*/ 5601 h 3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046" h="334420">
                  <a:moveTo>
                    <a:pt x="0" y="318751"/>
                  </a:moveTo>
                  <a:cubicBezTo>
                    <a:pt x="343422" y="332321"/>
                    <a:pt x="686844" y="345891"/>
                    <a:pt x="1089765" y="318751"/>
                  </a:cubicBezTo>
                  <a:cubicBezTo>
                    <a:pt x="1492686" y="291611"/>
                    <a:pt x="2114812" y="206017"/>
                    <a:pt x="2417524" y="155913"/>
                  </a:cubicBezTo>
                  <a:cubicBezTo>
                    <a:pt x="2720236" y="105809"/>
                    <a:pt x="2824620" y="43179"/>
                    <a:pt x="2906039" y="18127"/>
                  </a:cubicBezTo>
                  <a:cubicBezTo>
                    <a:pt x="2987458" y="-6925"/>
                    <a:pt x="2946748" y="-662"/>
                    <a:pt x="2906039" y="5601"/>
                  </a:cubicBezTo>
                </a:path>
              </a:pathLst>
            </a:custGeom>
            <a:noFill/>
            <a:ln w="180975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Infrastructure for </a:t>
            </a:r>
            <a:r>
              <a:rPr lang="fr-FR" altLang="fr-FR" dirty="0" smtClean="0"/>
              <a:t>Archiving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14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  <p:grpSp>
        <p:nvGrpSpPr>
          <p:cNvPr id="42" name="Groupe 41"/>
          <p:cNvGrpSpPr/>
          <p:nvPr/>
        </p:nvGrpSpPr>
        <p:grpSpPr>
          <a:xfrm>
            <a:off x="8186300" y="2407001"/>
            <a:ext cx="1650002" cy="1436246"/>
            <a:chOff x="5829909" y="1297626"/>
            <a:chExt cx="2276126" cy="1336799"/>
          </a:xfrm>
        </p:grpSpPr>
        <p:grpSp>
          <p:nvGrpSpPr>
            <p:cNvPr id="43" name="Groupe 42"/>
            <p:cNvGrpSpPr/>
            <p:nvPr/>
          </p:nvGrpSpPr>
          <p:grpSpPr>
            <a:xfrm>
              <a:off x="5829909" y="1297626"/>
              <a:ext cx="2276126" cy="1336799"/>
              <a:chOff x="9336676" y="1260775"/>
              <a:chExt cx="2276126" cy="2020930"/>
            </a:xfrm>
          </p:grpSpPr>
          <p:sp>
            <p:nvSpPr>
              <p:cNvPr id="57" name="Cylindre 56"/>
              <p:cNvSpPr/>
              <p:nvPr/>
            </p:nvSpPr>
            <p:spPr>
              <a:xfrm>
                <a:off x="9336676" y="1260775"/>
                <a:ext cx="2276126" cy="2020930"/>
              </a:xfrm>
              <a:prstGeom prst="ca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205"/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9352591" y="2353638"/>
                <a:ext cx="1972916" cy="465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64" b="1" dirty="0" err="1"/>
                  <a:t>Shared</a:t>
                </a:r>
                <a:r>
                  <a:rPr lang="fr-FR" sz="1764" b="1" dirty="0"/>
                  <a:t> </a:t>
                </a:r>
                <a:r>
                  <a:rPr lang="fr-FR" sz="1764" b="1" dirty="0" err="1" smtClean="0"/>
                  <a:t>resource</a:t>
                </a:r>
                <a:endParaRPr lang="fr-FR" sz="1543" b="1" dirty="0"/>
              </a:p>
            </p:txBody>
          </p:sp>
        </p:grpSp>
        <p:sp>
          <p:nvSpPr>
            <p:cNvPr id="56" name="ZoneTexte 55"/>
            <p:cNvSpPr txBox="1"/>
            <p:nvPr/>
          </p:nvSpPr>
          <p:spPr>
            <a:xfrm>
              <a:off x="5845824" y="1639430"/>
              <a:ext cx="2047651" cy="307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764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Filesystem</a:t>
              </a:r>
              <a:endParaRPr lang="fr-FR" sz="1764" b="1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 rot="14247935">
            <a:off x="7151666" y="872137"/>
            <a:ext cx="2086968" cy="2035352"/>
            <a:chOff x="2338273" y="2887564"/>
            <a:chExt cx="3003790" cy="1934428"/>
          </a:xfrm>
        </p:grpSpPr>
        <p:sp>
          <p:nvSpPr>
            <p:cNvPr id="74" name="ZoneTexte 73"/>
            <p:cNvSpPr txBox="1"/>
            <p:nvPr/>
          </p:nvSpPr>
          <p:spPr>
            <a:xfrm rot="7352065">
              <a:off x="2276842" y="3380460"/>
              <a:ext cx="1872612" cy="10104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764" b="1" dirty="0" smtClean="0">
                  <a:solidFill>
                    <a:schemeClr val="accent1">
                      <a:lumMod val="75000"/>
                    </a:schemeClr>
                  </a:solidFill>
                </a:rPr>
                <a:t>Copy in</a:t>
              </a:r>
            </a:p>
            <a:p>
              <a:r>
                <a:rPr lang="fr-FR" sz="1764" b="1" dirty="0" smtClean="0">
                  <a:solidFill>
                    <a:schemeClr val="accent1">
                      <a:lumMod val="75000"/>
                    </a:schemeClr>
                  </a:solidFill>
                </a:rPr>
                <a:t>csv-</a:t>
              </a:r>
              <a:r>
                <a:rPr lang="fr-FR" sz="1764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like</a:t>
              </a:r>
              <a:r>
                <a:rPr lang="fr-FR" sz="1764" b="1" dirty="0" smtClean="0">
                  <a:solidFill>
                    <a:schemeClr val="accent1">
                      <a:lumMod val="75000"/>
                    </a:schemeClr>
                  </a:solidFill>
                </a:rPr>
                <a:t> file</a:t>
              </a:r>
              <a:endParaRPr lang="fr-FR" sz="1764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6" name="Forme libre 85"/>
            <p:cNvSpPr/>
            <p:nvPr/>
          </p:nvSpPr>
          <p:spPr>
            <a:xfrm>
              <a:off x="2350273" y="3318052"/>
              <a:ext cx="2991790" cy="1466299"/>
            </a:xfrm>
            <a:custGeom>
              <a:avLst/>
              <a:gdLst>
                <a:gd name="connsiteX0" fmla="*/ 2067970 w 2067970"/>
                <a:gd name="connsiteY0" fmla="*/ 0 h 1909509"/>
                <a:gd name="connsiteX1" fmla="*/ 1804923 w 2067970"/>
                <a:gd name="connsiteY1" fmla="*/ 851770 h 1909509"/>
                <a:gd name="connsiteX2" fmla="*/ 965679 w 2067970"/>
                <a:gd name="connsiteY2" fmla="*/ 1703540 h 1909509"/>
                <a:gd name="connsiteX3" fmla="*/ 101383 w 2067970"/>
                <a:gd name="connsiteY3" fmla="*/ 1891430 h 1909509"/>
                <a:gd name="connsiteX4" fmla="*/ 51279 w 2067970"/>
                <a:gd name="connsiteY4" fmla="*/ 1891430 h 190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970" h="1909509">
                  <a:moveTo>
                    <a:pt x="2067970" y="0"/>
                  </a:moveTo>
                  <a:cubicBezTo>
                    <a:pt x="2028304" y="283923"/>
                    <a:pt x="1988638" y="567847"/>
                    <a:pt x="1804923" y="851770"/>
                  </a:cubicBezTo>
                  <a:cubicBezTo>
                    <a:pt x="1621208" y="1135693"/>
                    <a:pt x="1249602" y="1530263"/>
                    <a:pt x="965679" y="1703540"/>
                  </a:cubicBezTo>
                  <a:cubicBezTo>
                    <a:pt x="681756" y="1876817"/>
                    <a:pt x="253783" y="1860115"/>
                    <a:pt x="101383" y="1891430"/>
                  </a:cubicBezTo>
                  <a:cubicBezTo>
                    <a:pt x="-51017" y="1922745"/>
                    <a:pt x="131" y="1907087"/>
                    <a:pt x="51279" y="1891430"/>
                  </a:cubicBezTo>
                </a:path>
              </a:pathLst>
            </a:custGeom>
            <a:noFill/>
            <a:ln w="88900"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/>
            </a:p>
          </p:txBody>
        </p:sp>
        <p:sp>
          <p:nvSpPr>
            <p:cNvPr id="88" name="Forme libre 87"/>
            <p:cNvSpPr/>
            <p:nvPr/>
          </p:nvSpPr>
          <p:spPr>
            <a:xfrm>
              <a:off x="2338273" y="3079940"/>
              <a:ext cx="2752090" cy="1718657"/>
            </a:xfrm>
            <a:custGeom>
              <a:avLst/>
              <a:gdLst>
                <a:gd name="connsiteX0" fmla="*/ 2067970 w 2067970"/>
                <a:gd name="connsiteY0" fmla="*/ 0 h 1909509"/>
                <a:gd name="connsiteX1" fmla="*/ 1804923 w 2067970"/>
                <a:gd name="connsiteY1" fmla="*/ 851770 h 1909509"/>
                <a:gd name="connsiteX2" fmla="*/ 965679 w 2067970"/>
                <a:gd name="connsiteY2" fmla="*/ 1703540 h 1909509"/>
                <a:gd name="connsiteX3" fmla="*/ 101383 w 2067970"/>
                <a:gd name="connsiteY3" fmla="*/ 1891430 h 1909509"/>
                <a:gd name="connsiteX4" fmla="*/ 51279 w 2067970"/>
                <a:gd name="connsiteY4" fmla="*/ 1891430 h 190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970" h="1909509">
                  <a:moveTo>
                    <a:pt x="2067970" y="0"/>
                  </a:moveTo>
                  <a:cubicBezTo>
                    <a:pt x="2028304" y="283923"/>
                    <a:pt x="1988638" y="567847"/>
                    <a:pt x="1804923" y="851770"/>
                  </a:cubicBezTo>
                  <a:cubicBezTo>
                    <a:pt x="1621208" y="1135693"/>
                    <a:pt x="1249602" y="1530263"/>
                    <a:pt x="965679" y="1703540"/>
                  </a:cubicBezTo>
                  <a:cubicBezTo>
                    <a:pt x="681756" y="1876817"/>
                    <a:pt x="253783" y="1860115"/>
                    <a:pt x="101383" y="1891430"/>
                  </a:cubicBezTo>
                  <a:cubicBezTo>
                    <a:pt x="-51017" y="1922745"/>
                    <a:pt x="131" y="1907087"/>
                    <a:pt x="51279" y="1891430"/>
                  </a:cubicBezTo>
                </a:path>
              </a:pathLst>
            </a:custGeom>
            <a:noFill/>
            <a:ln w="88900"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/>
            </a:p>
          </p:txBody>
        </p:sp>
        <p:sp>
          <p:nvSpPr>
            <p:cNvPr id="89" name="Forme libre 88"/>
            <p:cNvSpPr/>
            <p:nvPr/>
          </p:nvSpPr>
          <p:spPr>
            <a:xfrm>
              <a:off x="2338273" y="2887564"/>
              <a:ext cx="2402710" cy="1911034"/>
            </a:xfrm>
            <a:custGeom>
              <a:avLst/>
              <a:gdLst>
                <a:gd name="connsiteX0" fmla="*/ 2067970 w 2067970"/>
                <a:gd name="connsiteY0" fmla="*/ 0 h 1909509"/>
                <a:gd name="connsiteX1" fmla="*/ 1804923 w 2067970"/>
                <a:gd name="connsiteY1" fmla="*/ 851770 h 1909509"/>
                <a:gd name="connsiteX2" fmla="*/ 965679 w 2067970"/>
                <a:gd name="connsiteY2" fmla="*/ 1703540 h 1909509"/>
                <a:gd name="connsiteX3" fmla="*/ 101383 w 2067970"/>
                <a:gd name="connsiteY3" fmla="*/ 1891430 h 1909509"/>
                <a:gd name="connsiteX4" fmla="*/ 51279 w 2067970"/>
                <a:gd name="connsiteY4" fmla="*/ 1891430 h 190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970" h="1909509">
                  <a:moveTo>
                    <a:pt x="2067970" y="0"/>
                  </a:moveTo>
                  <a:cubicBezTo>
                    <a:pt x="2028304" y="283923"/>
                    <a:pt x="1988638" y="567847"/>
                    <a:pt x="1804923" y="851770"/>
                  </a:cubicBezTo>
                  <a:cubicBezTo>
                    <a:pt x="1621208" y="1135693"/>
                    <a:pt x="1249602" y="1530263"/>
                    <a:pt x="965679" y="1703540"/>
                  </a:cubicBezTo>
                  <a:cubicBezTo>
                    <a:pt x="681756" y="1876817"/>
                    <a:pt x="253783" y="1860115"/>
                    <a:pt x="101383" y="1891430"/>
                  </a:cubicBezTo>
                  <a:cubicBezTo>
                    <a:pt x="-51017" y="1922745"/>
                    <a:pt x="131" y="1907087"/>
                    <a:pt x="51279" y="1891430"/>
                  </a:cubicBezTo>
                </a:path>
              </a:pathLst>
            </a:custGeom>
            <a:noFill/>
            <a:ln w="88900"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205"/>
            </a:p>
          </p:txBody>
        </p:sp>
      </p:grpSp>
      <p:sp>
        <p:nvSpPr>
          <p:cNvPr id="90" name="Rectangle 89"/>
          <p:cNvSpPr/>
          <p:nvPr/>
        </p:nvSpPr>
        <p:spPr>
          <a:xfrm>
            <a:off x="7428950" y="1154551"/>
            <a:ext cx="2953893" cy="27662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205"/>
          </a:p>
        </p:txBody>
      </p:sp>
      <p:sp>
        <p:nvSpPr>
          <p:cNvPr id="6" name="Interdiction 5"/>
          <p:cNvSpPr/>
          <p:nvPr/>
        </p:nvSpPr>
        <p:spPr>
          <a:xfrm>
            <a:off x="7298912" y="894138"/>
            <a:ext cx="3262863" cy="3084138"/>
          </a:xfrm>
          <a:prstGeom prst="noSmoking">
            <a:avLst>
              <a:gd name="adj" fmla="val 5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93" name="Groupe 92"/>
          <p:cNvGrpSpPr/>
          <p:nvPr/>
        </p:nvGrpSpPr>
        <p:grpSpPr>
          <a:xfrm>
            <a:off x="1225105" y="5204910"/>
            <a:ext cx="1966818" cy="1579521"/>
            <a:chOff x="5829909" y="1297626"/>
            <a:chExt cx="2276126" cy="1336799"/>
          </a:xfrm>
        </p:grpSpPr>
        <p:grpSp>
          <p:nvGrpSpPr>
            <p:cNvPr id="94" name="Groupe 93"/>
            <p:cNvGrpSpPr/>
            <p:nvPr/>
          </p:nvGrpSpPr>
          <p:grpSpPr>
            <a:xfrm>
              <a:off x="5829909" y="1297626"/>
              <a:ext cx="2276126" cy="1336799"/>
              <a:chOff x="9336676" y="1260775"/>
              <a:chExt cx="2276126" cy="2020930"/>
            </a:xfrm>
          </p:grpSpPr>
          <p:sp>
            <p:nvSpPr>
              <p:cNvPr id="96" name="Cylindre 95"/>
              <p:cNvSpPr/>
              <p:nvPr/>
            </p:nvSpPr>
            <p:spPr>
              <a:xfrm>
                <a:off x="9336676" y="1260775"/>
                <a:ext cx="2276126" cy="2020930"/>
              </a:xfrm>
              <a:prstGeom prst="ca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205"/>
              </a:p>
            </p:txBody>
          </p:sp>
          <p:sp>
            <p:nvSpPr>
              <p:cNvPr id="97" name="ZoneTexte 96"/>
              <p:cNvSpPr txBox="1"/>
              <p:nvPr/>
            </p:nvSpPr>
            <p:spPr>
              <a:xfrm>
                <a:off x="9609725" y="2254304"/>
                <a:ext cx="1972916" cy="812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64" b="1" dirty="0" smtClean="0"/>
                  <a:t>MySQL </a:t>
                </a:r>
                <a:r>
                  <a:rPr lang="fr-FR" sz="1764" b="1" dirty="0"/>
                  <a:t>Database</a:t>
                </a:r>
              </a:p>
            </p:txBody>
          </p:sp>
        </p:grpSp>
        <p:sp>
          <p:nvSpPr>
            <p:cNvPr id="95" name="ZoneTexte 94"/>
            <p:cNvSpPr txBox="1"/>
            <p:nvPr/>
          </p:nvSpPr>
          <p:spPr>
            <a:xfrm>
              <a:off x="5879662" y="1638502"/>
              <a:ext cx="1372743" cy="330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764" b="1" dirty="0">
                  <a:solidFill>
                    <a:schemeClr val="accent4">
                      <a:lumMod val="75000"/>
                    </a:schemeClr>
                  </a:solidFill>
                </a:rPr>
                <a:t>VM </a:t>
              </a:r>
              <a:r>
                <a:rPr lang="fr-FR" sz="1764" b="1" dirty="0" err="1">
                  <a:solidFill>
                    <a:schemeClr val="accent4">
                      <a:lumMod val="75000"/>
                    </a:schemeClr>
                  </a:solidFill>
                </a:rPr>
                <a:t>bdd</a:t>
              </a:r>
              <a:endParaRPr lang="fr-FR" sz="1543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7" name="Bouée 6"/>
          <p:cNvSpPr/>
          <p:nvPr/>
        </p:nvSpPr>
        <p:spPr>
          <a:xfrm>
            <a:off x="286764" y="3706160"/>
            <a:ext cx="3264716" cy="3089606"/>
          </a:xfrm>
          <a:prstGeom prst="donut">
            <a:avLst>
              <a:gd name="adj" fmla="val 526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>
            <a:off x="3604909" y="6476265"/>
            <a:ext cx="3824041" cy="529484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Status for HDB++ </a:t>
            </a:r>
            <a:r>
              <a:rPr lang="fr-FR" altLang="fr-FR" dirty="0" smtClean="0"/>
              <a:t>Archiving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15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35012" y="1391522"/>
            <a:ext cx="8815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Laserbeam</a:t>
            </a:r>
            <a:r>
              <a:rPr lang="fr-FR" dirty="0" smtClean="0"/>
              <a:t> (</a:t>
            </a:r>
            <a:r>
              <a:rPr lang="fr-FR" dirty="0" err="1" smtClean="0"/>
              <a:t>from</a:t>
            </a:r>
            <a:r>
              <a:rPr lang="fr-FR" dirty="0" smtClean="0"/>
              <a:t> pilot to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rooms</a:t>
            </a:r>
            <a:r>
              <a:rPr lang="fr-FR" dirty="0" smtClean="0"/>
              <a:t>) at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frequencies</a:t>
            </a:r>
            <a:r>
              <a:rPr lang="fr-FR" dirty="0" smtClean="0"/>
              <a:t>: F1 (10Hz), F2 (1Hz), F3 (10sec), F4 (1min); </a:t>
            </a:r>
            <a:r>
              <a:rPr lang="fr-FR" b="1" dirty="0" err="1" smtClean="0"/>
              <a:t>shots</a:t>
            </a:r>
            <a:r>
              <a:rPr lang="fr-FR" b="1" dirty="0" smtClean="0"/>
              <a:t> at F4 (1min) rate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91570"/>
              </p:ext>
            </p:extLst>
          </p:nvPr>
        </p:nvGraphicFramePr>
        <p:xfrm>
          <a:off x="506808" y="2533301"/>
          <a:ext cx="9271794" cy="269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897">
                  <a:extLst>
                    <a:ext uri="{9D8B030D-6E8A-4147-A177-3AD203B41FA5}">
                      <a16:colId xmlns:a16="http://schemas.microsoft.com/office/drawing/2014/main" val="2155133280"/>
                    </a:ext>
                  </a:extLst>
                </a:gridCol>
                <a:gridCol w="4635897">
                  <a:extLst>
                    <a:ext uri="{9D8B030D-6E8A-4147-A177-3AD203B41FA5}">
                      <a16:colId xmlns:a16="http://schemas.microsoft.com/office/drawing/2014/main" val="10593770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dirty="0" err="1" smtClean="0"/>
                        <a:t>Different</a:t>
                      </a:r>
                      <a:r>
                        <a:rPr lang="fr-FR" dirty="0" smtClean="0"/>
                        <a:t> modes of </a:t>
                      </a:r>
                      <a:r>
                        <a:rPr lang="fr-FR" dirty="0" err="1" smtClean="0"/>
                        <a:t>archiving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7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Continuous</a:t>
                      </a:r>
                      <a:r>
                        <a:rPr lang="fr-FR" dirty="0" smtClean="0"/>
                        <a:t> (long </a:t>
                      </a:r>
                      <a:r>
                        <a:rPr lang="fr-FR" dirty="0" err="1" smtClean="0"/>
                        <a:t>term</a:t>
                      </a:r>
                      <a:r>
                        <a:rPr lang="fr-FR" dirty="0" smtClean="0"/>
                        <a:t> monitoring F2—F4)</a:t>
                      </a:r>
                    </a:p>
                    <a:p>
                      <a:r>
                        <a:rPr lang="fr-FR" dirty="0" smtClean="0"/>
                        <a:t>Tango polling (</a:t>
                      </a:r>
                      <a:r>
                        <a:rPr lang="fr-FR" dirty="0" err="1" smtClean="0"/>
                        <a:t>ie</a:t>
                      </a:r>
                      <a:r>
                        <a:rPr lang="fr-FR" dirty="0" smtClean="0"/>
                        <a:t>. ~150 </a:t>
                      </a:r>
                      <a:r>
                        <a:rPr lang="fr-FR" dirty="0" err="1" smtClean="0"/>
                        <a:t>attributes</a:t>
                      </a:r>
                      <a:r>
                        <a:rPr lang="fr-FR" dirty="0" smtClean="0"/>
                        <a:t> for vacuum system at F2 rate)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Sequence</a:t>
                      </a:r>
                      <a:r>
                        <a:rPr lang="fr-FR" dirty="0" smtClean="0"/>
                        <a:t> (</a:t>
                      </a:r>
                      <a:r>
                        <a:rPr lang="fr-FR" dirty="0" err="1" smtClean="0"/>
                        <a:t>trigged</a:t>
                      </a:r>
                      <a:r>
                        <a:rPr lang="fr-FR" dirty="0" smtClean="0"/>
                        <a:t> on </a:t>
                      </a:r>
                      <a:r>
                        <a:rPr lang="fr-FR" dirty="0" err="1" smtClean="0"/>
                        <a:t>shots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during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campaigns</a:t>
                      </a:r>
                      <a:r>
                        <a:rPr lang="fr-FR" dirty="0" smtClean="0"/>
                        <a:t>, F4: laser and </a:t>
                      </a:r>
                      <a:r>
                        <a:rPr lang="fr-FR" dirty="0" err="1" smtClean="0"/>
                        <a:t>experimental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diags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53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Trigged</a:t>
                      </a:r>
                      <a:r>
                        <a:rPr lang="fr-FR" dirty="0" smtClean="0"/>
                        <a:t> (short duration </a:t>
                      </a:r>
                      <a:r>
                        <a:rPr lang="fr-FR" dirty="0" err="1" smtClean="0"/>
                        <a:t>period</a:t>
                      </a:r>
                      <a:r>
                        <a:rPr lang="fr-FR" dirty="0" smtClean="0"/>
                        <a:t>, F3—F4) </a:t>
                      </a:r>
                      <a:r>
                        <a:rPr lang="fr-FR" dirty="0" err="1" smtClean="0"/>
                        <a:t>is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synchronized</a:t>
                      </a:r>
                      <a:r>
                        <a:rPr lang="fr-FR" dirty="0" smtClean="0"/>
                        <a:t> w/ F1 signal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33155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15056" y="5546737"/>
            <a:ext cx="7455298" cy="707886"/>
          </a:xfrm>
          <a:prstGeom prst="rect">
            <a:avLst/>
          </a:prstGeom>
          <a:solidFill>
            <a:srgbClr val="E9D5E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 smtClean="0">
                <a:solidFill>
                  <a:srgbClr val="FF0000"/>
                </a:solidFill>
              </a:rPr>
              <a:t>Well</a:t>
            </a:r>
            <a:r>
              <a:rPr lang="fr-FR" b="1" dirty="0">
                <a:solidFill>
                  <a:srgbClr val="FF0000"/>
                </a:solidFill>
              </a:rPr>
              <a:t>, </a:t>
            </a:r>
            <a:r>
              <a:rPr lang="fr-FR" b="1" dirty="0" err="1">
                <a:solidFill>
                  <a:srgbClr val="FF0000"/>
                </a:solidFill>
              </a:rPr>
              <a:t>under</a:t>
            </a:r>
            <a:r>
              <a:rPr lang="fr-FR" b="1" dirty="0">
                <a:solidFill>
                  <a:srgbClr val="FF0000"/>
                </a:solidFill>
              </a:rPr>
              <a:t> construction, </a:t>
            </a:r>
            <a:r>
              <a:rPr lang="fr-FR" b="1" dirty="0" err="1">
                <a:solidFill>
                  <a:srgbClr val="FF0000"/>
                </a:solidFill>
              </a:rPr>
              <a:t>still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some</a:t>
            </a:r>
            <a:r>
              <a:rPr lang="fr-FR" b="1" dirty="0">
                <a:solidFill>
                  <a:srgbClr val="FF0000"/>
                </a:solidFill>
              </a:rPr>
              <a:t> major issues (timeout, </a:t>
            </a:r>
            <a:r>
              <a:rPr lang="fr-FR" b="1" dirty="0" err="1">
                <a:solidFill>
                  <a:srgbClr val="FF0000"/>
                </a:solidFill>
              </a:rPr>
              <a:t>lost</a:t>
            </a:r>
            <a:r>
              <a:rPr lang="fr-FR" b="1" dirty="0">
                <a:solidFill>
                  <a:srgbClr val="FF0000"/>
                </a:solidFill>
              </a:rPr>
              <a:t> database </a:t>
            </a:r>
            <a:r>
              <a:rPr lang="fr-FR" b="1" dirty="0" err="1">
                <a:solidFill>
                  <a:srgbClr val="FF0000"/>
                </a:solidFill>
              </a:rPr>
              <a:t>connection</a:t>
            </a:r>
            <a:r>
              <a:rPr lang="fr-FR" b="1" dirty="0">
                <a:solidFill>
                  <a:srgbClr val="FF0000"/>
                </a:solidFill>
              </a:rPr>
              <a:t>, </a:t>
            </a:r>
            <a:r>
              <a:rPr lang="fr-FR" b="1" dirty="0" err="1">
                <a:solidFill>
                  <a:srgbClr val="FF0000"/>
                </a:solidFill>
              </a:rPr>
              <a:t>Faulty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attributes</a:t>
            </a:r>
            <a:r>
              <a:rPr lang="fr-FR" b="1" dirty="0">
                <a:solidFill>
                  <a:srgbClr val="FF0000"/>
                </a:solidFill>
              </a:rPr>
              <a:t>) BUT </a:t>
            </a:r>
            <a:r>
              <a:rPr lang="fr-FR" b="1" dirty="0" err="1">
                <a:solidFill>
                  <a:srgbClr val="FF0000"/>
                </a:solidFill>
              </a:rPr>
              <a:t>we're</a:t>
            </a:r>
            <a:r>
              <a:rPr lang="fr-FR" b="1" dirty="0">
                <a:solidFill>
                  <a:srgbClr val="FF0000"/>
                </a:solidFill>
              </a:rPr>
              <a:t> back at </a:t>
            </a:r>
            <a:r>
              <a:rPr lang="fr-FR" b="1" dirty="0" err="1">
                <a:solidFill>
                  <a:srgbClr val="FF0000"/>
                </a:solidFill>
              </a:rPr>
              <a:t>it</a:t>
            </a:r>
            <a:r>
              <a:rPr lang="fr-FR" b="1" dirty="0">
                <a:solidFill>
                  <a:srgbClr val="FF0000"/>
                </a:solidFill>
              </a:rPr>
              <a:t>, at least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47587" y="1975057"/>
            <a:ext cx="9072563" cy="3663743"/>
          </a:xfrm>
        </p:spPr>
        <p:txBody>
          <a:bodyPr/>
          <a:lstStyle/>
          <a:p>
            <a:r>
              <a:rPr lang="en-US" sz="3086" dirty="0">
                <a:solidFill>
                  <a:srgbClr val="0070C0"/>
                </a:solidFill>
              </a:rPr>
              <a:t>Network and virtualized system </a:t>
            </a:r>
            <a:r>
              <a:rPr lang="en-US" sz="3086" dirty="0" smtClean="0">
                <a:solidFill>
                  <a:srgbClr val="0070C0"/>
                </a:solidFill>
              </a:rPr>
              <a:t>upgraded </a:t>
            </a:r>
            <a:r>
              <a:rPr lang="en-US" sz="3086" dirty="0">
                <a:solidFill>
                  <a:srgbClr val="0070C0"/>
                </a:solidFill>
              </a:rPr>
              <a:t>last year</a:t>
            </a:r>
          </a:p>
          <a:p>
            <a:r>
              <a:rPr lang="en-US" sz="3086" dirty="0" smtClean="0">
                <a:solidFill>
                  <a:srgbClr val="0070C0"/>
                </a:solidFill>
              </a:rPr>
              <a:t>VM environment upgrades within summer</a:t>
            </a:r>
          </a:p>
          <a:p>
            <a:r>
              <a:rPr lang="en-US" sz="3086" dirty="0" smtClean="0">
                <a:solidFill>
                  <a:srgbClr val="0070C0"/>
                </a:solidFill>
              </a:rPr>
              <a:t>Tango </a:t>
            </a:r>
            <a:r>
              <a:rPr lang="en-US" sz="3086" dirty="0">
                <a:solidFill>
                  <a:srgbClr val="0070C0"/>
                </a:solidFill>
              </a:rPr>
              <a:t>system widely </a:t>
            </a:r>
            <a:r>
              <a:rPr lang="en-US" sz="3086" dirty="0" smtClean="0">
                <a:solidFill>
                  <a:srgbClr val="0070C0"/>
                </a:solidFill>
              </a:rPr>
              <a:t>used (Apollon but also LULI2000 and Hera, 3 facilities of LULI)</a:t>
            </a:r>
          </a:p>
          <a:p>
            <a:r>
              <a:rPr lang="en-US" sz="3086" dirty="0" smtClean="0">
                <a:solidFill>
                  <a:srgbClr val="0070C0"/>
                </a:solidFill>
              </a:rPr>
              <a:t>Python3, PyQt5 upgrades (devices/GUI)</a:t>
            </a:r>
          </a:p>
          <a:p>
            <a:r>
              <a:rPr lang="en-US" sz="3086" dirty="0" smtClean="0">
                <a:solidFill>
                  <a:srgbClr val="FF0000"/>
                </a:solidFill>
              </a:rPr>
              <a:t>HDB++ Data archiving solutions in progress</a:t>
            </a:r>
            <a:endParaRPr lang="en-US" sz="3086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16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717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6501" y="3181902"/>
            <a:ext cx="5715000" cy="730250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smtClean="0"/>
              <a:t> attention!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17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405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Global DS </a:t>
            </a:r>
            <a:r>
              <a:rPr lang="fr-FR" dirty="0" smtClean="0"/>
              <a:t>monitoring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0" y="1239838"/>
            <a:ext cx="9772650" cy="5397500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18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56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Apollon </a:t>
            </a:r>
            <a:r>
              <a:rPr lang="fr-FR" dirty="0" smtClean="0"/>
              <a:t>network: 2018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988598"/>
            <a:ext cx="9378950" cy="6477000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19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508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230796" y="1959597"/>
            <a:ext cx="8415338" cy="3641103"/>
          </a:xfrm>
        </p:spPr>
        <p:txBody>
          <a:bodyPr/>
          <a:lstStyle/>
          <a:p>
            <a:r>
              <a:rPr lang="en-US" sz="2646" dirty="0" smtClean="0"/>
              <a:t>Facility</a:t>
            </a:r>
            <a:endParaRPr lang="en-US" sz="2646" dirty="0"/>
          </a:p>
          <a:p>
            <a:r>
              <a:rPr lang="en-US" sz="2646" dirty="0" smtClean="0"/>
              <a:t>Team</a:t>
            </a:r>
          </a:p>
          <a:p>
            <a:r>
              <a:rPr lang="en-US" sz="2646" dirty="0" smtClean="0"/>
              <a:t>Key figures</a:t>
            </a:r>
          </a:p>
          <a:p>
            <a:r>
              <a:rPr lang="en-US" sz="2646" dirty="0" smtClean="0"/>
              <a:t>Network improvements</a:t>
            </a:r>
          </a:p>
          <a:p>
            <a:r>
              <a:rPr lang="en-US" sz="2646" dirty="0" smtClean="0"/>
              <a:t>Tango system, diagnostics</a:t>
            </a:r>
            <a:endParaRPr lang="en-US" sz="2646" dirty="0"/>
          </a:p>
          <a:p>
            <a:r>
              <a:rPr lang="en-US" sz="2646" dirty="0" smtClean="0"/>
              <a:t>Archiving </a:t>
            </a:r>
            <a:r>
              <a:rPr lang="en-US" sz="2646" dirty="0"/>
              <a:t>system</a:t>
            </a:r>
          </a:p>
          <a:p>
            <a:r>
              <a:rPr lang="en-US" sz="2646" dirty="0" smtClean="0"/>
              <a:t>Summary</a:t>
            </a:r>
            <a:endParaRPr lang="en-US" sz="2646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2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439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551604" y="2033163"/>
            <a:ext cx="3553321" cy="3600953"/>
            <a:chOff x="665904" y="2033163"/>
            <a:chExt cx="3553321" cy="360095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04" y="2033163"/>
              <a:ext cx="3553321" cy="3600953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671" y="4712476"/>
              <a:ext cx="1562318" cy="476316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Localization, Apollon building</a:t>
            </a:r>
            <a:endParaRPr lang="en-US" sz="3600" dirty="0"/>
          </a:p>
        </p:txBody>
      </p:sp>
      <p:pic>
        <p:nvPicPr>
          <p:cNvPr id="18" name="Espace réservé du contenu 17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07" y="4226004"/>
            <a:ext cx="2713038" cy="2816225"/>
          </a:xfrm>
        </p:spPr>
      </p:pic>
      <p:sp>
        <p:nvSpPr>
          <p:cNvPr id="8" name="ZoneTexte 7"/>
          <p:cNvSpPr txBox="1"/>
          <p:nvPr/>
        </p:nvSpPr>
        <p:spPr>
          <a:xfrm>
            <a:off x="746806" y="1163853"/>
            <a:ext cx="8914565" cy="70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LULI (High </a:t>
            </a:r>
            <a:r>
              <a:rPr lang="en-US" dirty="0"/>
              <a:t>intensity laser </a:t>
            </a:r>
            <a:r>
              <a:rPr lang="en-US" dirty="0" smtClean="0"/>
              <a:t>laboratory)</a:t>
            </a:r>
            <a:r>
              <a:rPr lang="en-US" sz="1984" dirty="0" smtClean="0"/>
              <a:t>; site </a:t>
            </a:r>
            <a:r>
              <a:rPr lang="en-US" sz="1984" dirty="0"/>
              <a:t>: “</a:t>
            </a:r>
            <a:r>
              <a:rPr lang="en-US" sz="1984" dirty="0" err="1"/>
              <a:t>L’Orme</a:t>
            </a:r>
            <a:r>
              <a:rPr lang="en-US" sz="1984" dirty="0"/>
              <a:t> des </a:t>
            </a:r>
            <a:r>
              <a:rPr lang="en-US" sz="1984" dirty="0" err="1"/>
              <a:t>Merisiers</a:t>
            </a:r>
            <a:r>
              <a:rPr lang="en-US" sz="1984" dirty="0" smtClean="0"/>
              <a:t>” (25km from Paris, 5km from X) but also 2 facilities on X campus (LULI2000 &amp; HERA, Tango too)</a:t>
            </a:r>
            <a:endParaRPr lang="en-US" sz="1984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/>
          <a:srcRect b="57560"/>
          <a:stretch/>
        </p:blipFill>
        <p:spPr>
          <a:xfrm>
            <a:off x="6915243" y="4863782"/>
            <a:ext cx="2903936" cy="21315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002" y="5051975"/>
            <a:ext cx="718174" cy="2867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8624" y="5889789"/>
            <a:ext cx="595316" cy="284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 rot="60000">
            <a:off x="4896837" y="5383769"/>
            <a:ext cx="614504" cy="500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984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4892514" y="4858714"/>
            <a:ext cx="2022729" cy="5197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908349" y="5871569"/>
            <a:ext cx="2006894" cy="10831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515664" y="5929546"/>
            <a:ext cx="4303515" cy="1030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5531937" y="4863782"/>
            <a:ext cx="4287242" cy="514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196863" y="1880863"/>
            <a:ext cx="3622316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15" dirty="0"/>
              <a:t>Underground</a:t>
            </a:r>
          </a:p>
          <a:p>
            <a:r>
              <a:rPr lang="en-US" sz="2315" dirty="0"/>
              <a:t>Heavy shielded </a:t>
            </a:r>
            <a:r>
              <a:rPr lang="en-US" sz="2315" dirty="0" smtClean="0"/>
              <a:t>installation</a:t>
            </a:r>
            <a:endParaRPr lang="en-US" sz="2315" dirty="0"/>
          </a:p>
          <a:p>
            <a:r>
              <a:rPr lang="en-US" sz="2315" dirty="0"/>
              <a:t>Laser : 700 m</a:t>
            </a:r>
            <a:r>
              <a:rPr lang="en-US" sz="2315" baseline="30000" dirty="0"/>
              <a:t>2 </a:t>
            </a:r>
            <a:r>
              <a:rPr lang="en-US" sz="2315" dirty="0">
                <a:solidFill>
                  <a:srgbClr val="0070C0"/>
                </a:solidFill>
              </a:rPr>
              <a:t>(cleanroom)</a:t>
            </a:r>
            <a:endParaRPr lang="en-US" sz="2315" baseline="30000" dirty="0">
              <a:solidFill>
                <a:srgbClr val="0070C0"/>
              </a:solidFill>
            </a:endParaRPr>
          </a:p>
          <a:p>
            <a:r>
              <a:rPr lang="en-US" sz="2315" dirty="0"/>
              <a:t>Exp1 (long focal) : 420 m</a:t>
            </a:r>
            <a:r>
              <a:rPr lang="en-US" sz="2315" baseline="30000" dirty="0"/>
              <a:t>2</a:t>
            </a:r>
            <a:r>
              <a:rPr lang="en-US" sz="2315" dirty="0"/>
              <a:t>  </a:t>
            </a:r>
          </a:p>
          <a:p>
            <a:r>
              <a:rPr lang="en-US" sz="2315" dirty="0"/>
              <a:t>Exp2 (short focal) : 210 m</a:t>
            </a:r>
            <a:r>
              <a:rPr lang="en-US" sz="2315" baseline="30000" dirty="0"/>
              <a:t>2</a:t>
            </a:r>
            <a:endParaRPr lang="en-US" sz="2315" dirty="0"/>
          </a:p>
          <a:p>
            <a:r>
              <a:rPr lang="en-US" sz="2315" dirty="0"/>
              <a:t>Control rooms : 200 m</a:t>
            </a:r>
            <a:r>
              <a:rPr lang="en-US" sz="2315" baseline="30000" dirty="0"/>
              <a:t>2</a:t>
            </a:r>
            <a:endParaRPr lang="en-US" sz="2315" dirty="0"/>
          </a:p>
          <a:p>
            <a:r>
              <a:rPr lang="en-US" sz="2315" dirty="0"/>
              <a:t>Workshops : 480 m</a:t>
            </a:r>
            <a:r>
              <a:rPr lang="en-US" sz="2315" baseline="30000" dirty="0"/>
              <a:t>2</a:t>
            </a:r>
            <a:endParaRPr lang="en-US" sz="2315" dirty="0"/>
          </a:p>
          <a:p>
            <a:r>
              <a:rPr lang="en-US" sz="2315" dirty="0"/>
              <a:t>Offices : 300 m</a:t>
            </a:r>
            <a:r>
              <a:rPr lang="en-US" sz="2315" baseline="30000" dirty="0"/>
              <a:t>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3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027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5219701" y="1270847"/>
            <a:ext cx="4065700" cy="2625510"/>
            <a:chOff x="5219701" y="1270847"/>
            <a:chExt cx="4065700" cy="262551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01" y="1270847"/>
              <a:ext cx="4065700" cy="2286956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6109737" y="3557803"/>
              <a:ext cx="22856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cs typeface="Calibri" panose="020F0502020204030204" pitchFamily="34" charset="0"/>
                </a:rPr>
                <a:t>Long focal </a:t>
              </a:r>
              <a:r>
                <a:rPr lang="en-US" sz="1600" i="1" dirty="0" smtClean="0">
                  <a:cs typeface="Calibri" panose="020F0502020204030204" pitchFamily="34" charset="0"/>
                </a:rPr>
                <a:t>Area (</a:t>
              </a:r>
              <a:r>
                <a:rPr lang="en-US" sz="1600" i="1" dirty="0"/>
                <a:t>420 </a:t>
              </a:r>
              <a:r>
                <a:rPr lang="en-US" sz="1600" i="1" dirty="0" smtClean="0"/>
                <a:t>m</a:t>
              </a:r>
              <a:r>
                <a:rPr lang="en-US" sz="1600" i="1" baseline="30000" dirty="0" smtClean="0"/>
                <a:t>2</a:t>
              </a:r>
              <a:r>
                <a:rPr lang="en-US" sz="1600" i="1" dirty="0" smtClean="0"/>
                <a:t>)</a:t>
              </a:r>
              <a:endParaRPr lang="fr-FR" sz="1600" i="1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181100" y="1182946"/>
            <a:ext cx="3594815" cy="2826887"/>
            <a:chOff x="1181100" y="1182946"/>
            <a:chExt cx="3594815" cy="282688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1100" y="1182946"/>
              <a:ext cx="3594815" cy="2477828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2336534" y="3671279"/>
              <a:ext cx="1283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cs typeface="Calibri" panose="020F0502020204030204" pitchFamily="34" charset="0"/>
                </a:rPr>
                <a:t>Control room</a:t>
              </a:r>
              <a:endParaRPr lang="fr-FR" sz="1600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018898" y="4020339"/>
            <a:ext cx="3919214" cy="2745442"/>
            <a:chOff x="1048079" y="4021369"/>
            <a:chExt cx="3919214" cy="274544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1100" y="4021369"/>
              <a:ext cx="3653173" cy="2388918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048079" y="6428257"/>
              <a:ext cx="3919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cs typeface="Calibri" panose="020F0502020204030204" pitchFamily="34" charset="0"/>
                </a:rPr>
                <a:t>Compression and switchyard laser subsystem</a:t>
              </a:r>
              <a:endParaRPr lang="fr-FR" sz="1600" dirty="0">
                <a:cs typeface="Calibri" panose="020F0502020204030204" pitchFamily="34" charset="0"/>
              </a:endParaRPr>
            </a:p>
          </p:txBody>
        </p:sp>
      </p:grpSp>
      <p:sp>
        <p:nvSpPr>
          <p:cNvPr id="13" name="Titre 1"/>
          <p:cNvSpPr txBox="1">
            <a:spLocks/>
          </p:cNvSpPr>
          <p:nvPr/>
        </p:nvSpPr>
        <p:spPr bwMode="auto">
          <a:xfrm>
            <a:off x="2035575" y="6662810"/>
            <a:ext cx="6184672" cy="4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597" tIns="37798" rIns="75597" bIns="37798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r>
              <a:rPr lang="fr-FR" altLang="fr-FR" sz="2400" kern="0" dirty="0" smtClean="0">
                <a:solidFill>
                  <a:schemeClr val="tx1"/>
                </a:solidFill>
                <a:hlinkClick r:id="rId5"/>
              </a:rPr>
              <a:t>&lt;</a:t>
            </a:r>
            <a:r>
              <a:rPr lang="fr-FR" altLang="fr-FR" sz="2400" kern="0" dirty="0" err="1" smtClean="0">
                <a:solidFill>
                  <a:schemeClr val="tx1"/>
                </a:solidFill>
                <a:hlinkClick r:id="rId5"/>
              </a:rPr>
              <a:t>link</a:t>
            </a:r>
            <a:r>
              <a:rPr lang="fr-FR" altLang="fr-FR" sz="2400" kern="0" dirty="0" smtClean="0">
                <a:solidFill>
                  <a:schemeClr val="tx1"/>
                </a:solidFill>
                <a:hlinkClick r:id="rId5"/>
              </a:rPr>
              <a:t> for a 3D Virtual tour</a:t>
            </a:r>
            <a:r>
              <a:rPr lang="fr-FR" altLang="fr-FR" sz="2400" kern="0" dirty="0" smtClean="0">
                <a:solidFill>
                  <a:schemeClr val="tx1"/>
                </a:solidFill>
              </a:rPr>
              <a:t>&gt;</a:t>
            </a:r>
            <a:endParaRPr lang="fr-FR" altLang="fr-FR" sz="2400" kern="0" dirty="0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544756" y="3955907"/>
            <a:ext cx="3415588" cy="2904862"/>
            <a:chOff x="5742836" y="3955907"/>
            <a:chExt cx="3415588" cy="2904862"/>
          </a:xfrm>
        </p:grpSpPr>
        <p:sp>
          <p:nvSpPr>
            <p:cNvPr id="17" name="ZoneTexte 16"/>
            <p:cNvSpPr txBox="1"/>
            <p:nvPr/>
          </p:nvSpPr>
          <p:spPr>
            <a:xfrm>
              <a:off x="6295281" y="6522215"/>
              <a:ext cx="23106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cs typeface="Calibri" panose="020F0502020204030204" pitchFamily="34" charset="0"/>
                </a:rPr>
                <a:t>Short Focal </a:t>
              </a:r>
              <a:r>
                <a:rPr lang="en-US" sz="1600" i="1" dirty="0" smtClean="0">
                  <a:cs typeface="Calibri" panose="020F0502020204030204" pitchFamily="34" charset="0"/>
                </a:rPr>
                <a:t>Area </a:t>
              </a:r>
              <a:r>
                <a:rPr lang="en-US" sz="1600" i="1" dirty="0"/>
                <a:t>(</a:t>
              </a:r>
              <a:r>
                <a:rPr lang="en-US" sz="1600" i="1" dirty="0" smtClean="0"/>
                <a:t>210 m</a:t>
              </a:r>
              <a:r>
                <a:rPr lang="en-US" sz="1600" i="1" baseline="30000" dirty="0" smtClean="0"/>
                <a:t>2</a:t>
              </a:r>
              <a:r>
                <a:rPr lang="en-US" sz="1600" i="1" dirty="0" smtClean="0"/>
                <a:t>)</a:t>
              </a:r>
              <a:endParaRPr lang="fr-FR" sz="1600" i="1" dirty="0">
                <a:cs typeface="Calibri" panose="020F0502020204030204" pitchFamily="34" charset="0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742836" y="3955907"/>
              <a:ext cx="3415588" cy="2561692"/>
            </a:xfrm>
            <a:prstGeom prst="rect">
              <a:avLst/>
            </a:prstGeom>
          </p:spPr>
        </p:pic>
      </p:grp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735013" y="120650"/>
            <a:ext cx="7159625" cy="730250"/>
          </a:xfrm>
        </p:spPr>
        <p:txBody>
          <a:bodyPr/>
          <a:lstStyle/>
          <a:p>
            <a:r>
              <a:rPr lang="fr-FR" altLang="fr-FR" kern="0" dirty="0"/>
              <a:t>Inside </a:t>
            </a:r>
            <a:r>
              <a:rPr lang="fr-FR" altLang="fr-FR" kern="0" dirty="0" smtClean="0"/>
              <a:t>Apollon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4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271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97706" y="1517650"/>
            <a:ext cx="9747250" cy="4984750"/>
          </a:xfrm>
        </p:spPr>
        <p:txBody>
          <a:bodyPr>
            <a:normAutofit/>
          </a:bodyPr>
          <a:lstStyle/>
          <a:p>
            <a:r>
              <a:rPr lang="en-US" dirty="0" smtClean="0"/>
              <a:t>Reappointment of the French nuclear </a:t>
            </a:r>
            <a:r>
              <a:rPr lang="en-US" dirty="0"/>
              <a:t>safety </a:t>
            </a:r>
            <a:r>
              <a:rPr lang="en-US" dirty="0" smtClean="0"/>
              <a:t>authority (ASN) authorization until the </a:t>
            </a:r>
            <a:r>
              <a:rPr lang="en-US" dirty="0" smtClean="0">
                <a:solidFill>
                  <a:srgbClr val="FF0000"/>
                </a:solidFill>
              </a:rPr>
              <a:t>end of 2027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Third year in operation : </a:t>
            </a:r>
            <a:r>
              <a:rPr lang="en-US" dirty="0" smtClean="0">
                <a:solidFill>
                  <a:srgbClr val="FF0000"/>
                </a:solidFill>
              </a:rPr>
              <a:t>&gt; 10 experimental campaigns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2023: main laser beam (40cm diam.) commissioned</a:t>
            </a:r>
          </a:p>
          <a:p>
            <a:pPr lvl="1"/>
            <a:r>
              <a:rPr lang="en-US" dirty="0" smtClean="0"/>
              <a:t>Two beams in operation : 1PW and </a:t>
            </a:r>
            <a:r>
              <a:rPr lang="en-US" dirty="0" err="1" smtClean="0"/>
              <a:t>multiPW</a:t>
            </a:r>
            <a:endParaRPr lang="en-US" dirty="0" smtClean="0"/>
          </a:p>
          <a:p>
            <a:pPr lvl="1"/>
            <a:r>
              <a:rPr lang="en-US" dirty="0" smtClean="0"/>
              <a:t>First qualification </a:t>
            </a:r>
            <a:r>
              <a:rPr lang="en-US" dirty="0" err="1" smtClean="0"/>
              <a:t>multiPW</a:t>
            </a:r>
            <a:r>
              <a:rPr lang="en-US" dirty="0" smtClean="0"/>
              <a:t> experiment in Short </a:t>
            </a:r>
            <a:r>
              <a:rPr lang="en-US" dirty="0"/>
              <a:t>F</a:t>
            </a:r>
            <a:r>
              <a:rPr lang="en-US" dirty="0" smtClean="0"/>
              <a:t>ocal Area w/ more than </a:t>
            </a:r>
            <a:r>
              <a:rPr lang="en-US" dirty="0" smtClean="0">
                <a:solidFill>
                  <a:srgbClr val="FF0000"/>
                </a:solidFill>
              </a:rPr>
              <a:t>2PW</a:t>
            </a:r>
            <a:r>
              <a:rPr lang="en-US" dirty="0" smtClean="0"/>
              <a:t> on target, on the </a:t>
            </a:r>
            <a:r>
              <a:rPr lang="en-US" dirty="0" err="1" smtClean="0"/>
              <a:t>multiPW</a:t>
            </a:r>
            <a:r>
              <a:rPr lang="en-US" dirty="0" smtClean="0"/>
              <a:t> roadmap (2024: 4PW; 2025: 8PW)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5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149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Command-Control Team (C2S)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44563" y="920750"/>
            <a:ext cx="9154178" cy="47942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800" dirty="0" smtClean="0"/>
              <a:t>(</a:t>
            </a:r>
            <a:r>
              <a:rPr lang="fr-FR" sz="2800" dirty="0" err="1" smtClean="0"/>
              <a:t>currently</a:t>
            </a:r>
            <a:r>
              <a:rPr lang="fr-FR" sz="2800" dirty="0" smtClean="0"/>
              <a:t> </a:t>
            </a:r>
            <a:r>
              <a:rPr lang="fr-FR" sz="2800" dirty="0" err="1" smtClean="0"/>
              <a:t>playing</a:t>
            </a:r>
            <a:r>
              <a:rPr lang="fr-FR" sz="2800" dirty="0" smtClean="0"/>
              <a:t> w/ Tango)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 smtClean="0"/>
              <a:t>Jean-Luc Bruneau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 smtClean="0"/>
              <a:t>Laurent Ennelin                       permanent positions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Stéphane Marchand</a:t>
            </a:r>
            <a:endParaRPr lang="fr-FR" sz="2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fr-FR" sz="2800" dirty="0" smtClean="0"/>
              <a:t>Maguette Sow, 2nd </a:t>
            </a:r>
            <a:r>
              <a:rPr lang="fr-FR" sz="2800" dirty="0" err="1" smtClean="0"/>
              <a:t>year</a:t>
            </a:r>
            <a:r>
              <a:rPr lang="fr-FR" sz="2800" dirty="0" smtClean="0"/>
              <a:t> </a:t>
            </a:r>
            <a:r>
              <a:rPr lang="fr-FR" sz="2800" dirty="0" err="1" smtClean="0"/>
              <a:t>Engineer</a:t>
            </a:r>
            <a:r>
              <a:rPr lang="fr-FR" sz="2800" dirty="0" smtClean="0"/>
              <a:t> </a:t>
            </a:r>
            <a:r>
              <a:rPr lang="fr-FR" sz="2800" dirty="0" err="1" smtClean="0"/>
              <a:t>apprentice</a:t>
            </a:r>
            <a:r>
              <a:rPr lang="fr-FR" sz="2800" dirty="0" smtClean="0"/>
              <a:t> (</a:t>
            </a:r>
            <a:r>
              <a:rPr lang="fr-FR" sz="2800" dirty="0" err="1" smtClean="0"/>
              <a:t>until</a:t>
            </a:r>
            <a:r>
              <a:rPr lang="fr-FR" sz="2800" dirty="0" smtClean="0"/>
              <a:t> mid-2024) </a:t>
            </a:r>
            <a:endParaRPr lang="fr-FR" sz="2800" dirty="0"/>
          </a:p>
          <a:p>
            <a:pPr marL="363538" indent="-363538">
              <a:lnSpc>
                <a:spcPct val="100000"/>
              </a:lnSpc>
              <a:buNone/>
            </a:pPr>
            <a:r>
              <a:rPr lang="fr-FR" sz="2800" dirty="0" smtClean="0"/>
              <a:t>Sonia </a:t>
            </a:r>
            <a:r>
              <a:rPr lang="fr-FR" sz="2800" dirty="0" err="1" smtClean="0"/>
              <a:t>Minolli</a:t>
            </a:r>
            <a:r>
              <a:rPr lang="fr-FR" sz="2800" dirty="0" smtClean="0"/>
              <a:t> (</a:t>
            </a:r>
            <a:r>
              <a:rPr lang="fr-FR" sz="2800" dirty="0" err="1" smtClean="0"/>
              <a:t>since</a:t>
            </a:r>
            <a:r>
              <a:rPr lang="fr-FR" sz="2800" dirty="0" smtClean="0"/>
              <a:t> end of 2021 as service w/ </a:t>
            </a:r>
            <a:r>
              <a:rPr lang="fr-FR" sz="2800" dirty="0" err="1" smtClean="0"/>
              <a:t>Nexeya</a:t>
            </a:r>
            <a:r>
              <a:rPr lang="fr-FR" sz="2800" dirty="0" smtClean="0"/>
              <a:t>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fixed-term</a:t>
            </a:r>
            <a:r>
              <a:rPr lang="fr-FR" sz="2800" dirty="0" smtClean="0"/>
              <a:t> </a:t>
            </a:r>
            <a:r>
              <a:rPr lang="fr-FR" sz="2800" dirty="0" err="1" smtClean="0"/>
              <a:t>contract</a:t>
            </a:r>
            <a:r>
              <a:rPr lang="fr-FR" sz="2800" dirty="0" smtClean="0"/>
              <a:t> w/ LULI) </a:t>
            </a:r>
            <a:r>
              <a:rPr lang="fr-FR" sz="2800" dirty="0" err="1" smtClean="0"/>
              <a:t>who</a:t>
            </a:r>
            <a:r>
              <a:rPr lang="fr-FR" sz="2800" dirty="0" smtClean="0"/>
              <a:t> came </a:t>
            </a:r>
            <a:r>
              <a:rPr lang="fr-FR" sz="2800" dirty="0" err="1" smtClean="0"/>
              <a:t>with</a:t>
            </a:r>
            <a:r>
              <a:rPr lang="fr-FR" sz="2800" dirty="0" smtClean="0"/>
              <a:t> super-</a:t>
            </a:r>
            <a:r>
              <a:rPr lang="fr-FR" sz="2800" dirty="0" err="1" smtClean="0"/>
              <a:t>strong</a:t>
            </a:r>
            <a:r>
              <a:rPr lang="fr-FR" sz="2800" dirty="0" smtClean="0"/>
              <a:t> </a:t>
            </a:r>
            <a:r>
              <a:rPr lang="fr-FR" sz="2800" dirty="0" err="1" smtClean="0"/>
              <a:t>quality</a:t>
            </a:r>
            <a:r>
              <a:rPr lang="fr-FR" sz="2800" dirty="0" smtClean="0"/>
              <a:t> code </a:t>
            </a:r>
            <a:r>
              <a:rPr lang="fr-FR" sz="2800" dirty="0" err="1" smtClean="0"/>
              <a:t>skills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colade fermante 5"/>
          <p:cNvSpPr/>
          <p:nvPr/>
        </p:nvSpPr>
        <p:spPr>
          <a:xfrm>
            <a:off x="4491318" y="2178050"/>
            <a:ext cx="448982" cy="1495238"/>
          </a:xfrm>
          <a:prstGeom prst="rightBrace">
            <a:avLst>
              <a:gd name="adj1" fmla="val 30975"/>
              <a:gd name="adj2" fmla="val 518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6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939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Key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figures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23756905"/>
              </p:ext>
            </p:extLst>
          </p:nvPr>
        </p:nvGraphicFramePr>
        <p:xfrm>
          <a:off x="311433" y="1468438"/>
          <a:ext cx="9842560" cy="4905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210">
                  <a:extLst>
                    <a:ext uri="{9D8B030D-6E8A-4147-A177-3AD203B41FA5}">
                      <a16:colId xmlns:a16="http://schemas.microsoft.com/office/drawing/2014/main" val="1235649065"/>
                    </a:ext>
                  </a:extLst>
                </a:gridCol>
                <a:gridCol w="1727221">
                  <a:extLst>
                    <a:ext uri="{9D8B030D-6E8A-4147-A177-3AD203B41FA5}">
                      <a16:colId xmlns:a16="http://schemas.microsoft.com/office/drawing/2014/main" val="2702212038"/>
                    </a:ext>
                  </a:extLst>
                </a:gridCol>
                <a:gridCol w="1713512">
                  <a:extLst>
                    <a:ext uri="{9D8B030D-6E8A-4147-A177-3AD203B41FA5}">
                      <a16:colId xmlns:a16="http://schemas.microsoft.com/office/drawing/2014/main" val="2241470561"/>
                    </a:ext>
                  </a:extLst>
                </a:gridCol>
                <a:gridCol w="1799681">
                  <a:extLst>
                    <a:ext uri="{9D8B030D-6E8A-4147-A177-3AD203B41FA5}">
                      <a16:colId xmlns:a16="http://schemas.microsoft.com/office/drawing/2014/main" val="1854436355"/>
                    </a:ext>
                  </a:extLst>
                </a:gridCol>
                <a:gridCol w="1896936">
                  <a:extLst>
                    <a:ext uri="{9D8B030D-6E8A-4147-A177-3AD203B41FA5}">
                      <a16:colId xmlns:a16="http://schemas.microsoft.com/office/drawing/2014/main" val="1938992759"/>
                    </a:ext>
                  </a:extLst>
                </a:gridCol>
              </a:tblGrid>
              <a:tr h="508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Devices in operation</a:t>
                      </a:r>
                      <a:endParaRPr lang="en-US" sz="17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2019</a:t>
                      </a:r>
                      <a:endParaRPr lang="en-US" sz="17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2021</a:t>
                      </a:r>
                    </a:p>
                  </a:txBody>
                  <a:tcPr marL="56698" marR="5669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2022</a:t>
                      </a:r>
                    </a:p>
                  </a:txBody>
                  <a:tcPr marL="56698" marR="5669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Updated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Estimation</a:t>
                      </a:r>
                    </a:p>
                  </a:txBody>
                  <a:tcPr marL="56698" marR="56698" marT="0" marB="0"/>
                </a:tc>
                <a:extLst>
                  <a:ext uri="{0D108BD9-81ED-4DB2-BD59-A6C34878D82A}">
                    <a16:rowId xmlns:a16="http://schemas.microsoft.com/office/drawing/2014/main" val="1498875437"/>
                  </a:ext>
                </a:extLst>
              </a:tr>
              <a:tr h="508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Hypervisors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&lt;8</a:t>
                      </a:r>
                      <a:endParaRPr lang="en-US" sz="1800" i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25583"/>
                  </a:ext>
                </a:extLst>
              </a:tr>
              <a:tr h="508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Virtual Machines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800" i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058839"/>
                  </a:ext>
                </a:extLst>
              </a:tr>
              <a:tr h="508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stations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~50</a:t>
                      </a:r>
                      <a:endParaRPr lang="en-US" sz="1800" i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947292"/>
                  </a:ext>
                </a:extLst>
              </a:tr>
              <a:tr h="922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CCD: laser</a:t>
                      </a:r>
                      <a:r>
                        <a:rPr lang="en-US" sz="1700" baseline="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baseline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CCD: plasma </a:t>
                      </a:r>
                      <a:r>
                        <a:rPr lang="en-US" sz="1700" baseline="0" noProof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</a:t>
                      </a:r>
                      <a:endParaRPr lang="en-US" sz="1700" baseline="0" noProof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baseline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CCD: live exp. setup</a:t>
                      </a:r>
                      <a:endParaRPr lang="en-US" sz="1700" noProof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700" b="1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12(*)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8(*)</a:t>
                      </a:r>
                    </a:p>
                  </a:txBody>
                  <a:tcPr marL="75597" marR="75597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89803"/>
                  </a:ext>
                </a:extLst>
              </a:tr>
              <a:tr h="508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Calorimeters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&gt;20</a:t>
                      </a:r>
                      <a:endParaRPr lang="en-US" sz="1800" i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47470"/>
                  </a:ext>
                </a:extLst>
              </a:tr>
              <a:tr h="922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Motor channels: laser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Motor interaction chamber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Motor: diagnostics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~15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~50(*)</a:t>
                      </a:r>
                      <a:endParaRPr lang="en-US" sz="1200" b="1" noProof="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700" b="1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~60(*)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b="1" i="1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05678"/>
                  </a:ext>
                </a:extLst>
              </a:tr>
              <a:tr h="508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Delay generators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7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~14</a:t>
                      </a:r>
                      <a:endParaRPr lang="en-US" sz="1800" i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804208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060285" y="6373843"/>
            <a:ext cx="3209020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84" dirty="0"/>
              <a:t>* : </a:t>
            </a:r>
            <a:r>
              <a:rPr lang="en-US" sz="1984" dirty="0">
                <a:ea typeface="Times New Roman" panose="02020603050405020304" pitchFamily="18" charset="0"/>
                <a:cs typeface="Times New Roman" panose="02020603050405020304" pitchFamily="18" charset="0"/>
              </a:rPr>
              <a:t>Depending  </a:t>
            </a:r>
            <a:r>
              <a:rPr lang="en-US" sz="1984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on campaigns </a:t>
            </a:r>
            <a:endParaRPr lang="fr-FR" sz="1984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7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018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2021 Network and VM </a:t>
            </a:r>
            <a:r>
              <a:rPr lang="fr-FR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Upgrades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1162" b="1930"/>
          <a:stretch/>
        </p:blipFill>
        <p:spPr>
          <a:xfrm>
            <a:off x="161364" y="1020763"/>
            <a:ext cx="10015538" cy="59769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87690" y="1307205"/>
            <a:ext cx="2883033" cy="7709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205" dirty="0">
                <a:solidFill>
                  <a:srgbClr val="0070C0"/>
                </a:solidFill>
              </a:rPr>
              <a:t>2 </a:t>
            </a:r>
            <a:r>
              <a:rPr lang="fr-FR" sz="2205" dirty="0" err="1">
                <a:solidFill>
                  <a:srgbClr val="0070C0"/>
                </a:solidFill>
              </a:rPr>
              <a:t>cores</a:t>
            </a:r>
            <a:r>
              <a:rPr lang="fr-FR" sz="2205" dirty="0">
                <a:solidFill>
                  <a:srgbClr val="0070C0"/>
                </a:solidFill>
              </a:rPr>
              <a:t> &lt;=&gt; 4 x </a:t>
            </a:r>
            <a:r>
              <a:rPr lang="fr-FR" sz="2205" dirty="0" smtClean="0">
                <a:solidFill>
                  <a:srgbClr val="0070C0"/>
                </a:solidFill>
              </a:rPr>
              <a:t>25Mbps</a:t>
            </a:r>
            <a:endParaRPr lang="fr-FR" sz="2205" dirty="0">
              <a:solidFill>
                <a:srgbClr val="0070C0"/>
              </a:solidFill>
            </a:endParaRPr>
          </a:p>
          <a:p>
            <a:r>
              <a:rPr lang="fr-FR" sz="2205" dirty="0" smtClean="0">
                <a:solidFill>
                  <a:srgbClr val="0070C0"/>
                </a:solidFill>
              </a:rPr>
              <a:t>10Gbps </a:t>
            </a:r>
            <a:r>
              <a:rPr lang="fr-FR" sz="2205" dirty="0" err="1" smtClean="0">
                <a:solidFill>
                  <a:srgbClr val="0070C0"/>
                </a:solidFill>
              </a:rPr>
              <a:t>Redundancies</a:t>
            </a:r>
            <a:endParaRPr lang="fr-FR" sz="2205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6017" y="1020418"/>
            <a:ext cx="2355781" cy="194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417810" y="1307205"/>
            <a:ext cx="83146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LULI @EP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8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726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Network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separation</a:t>
            </a:r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4294967295"/>
          </p:nvPr>
        </p:nvSpPr>
        <p:spPr>
          <a:xfrm>
            <a:off x="3216275" y="2411413"/>
            <a:ext cx="7475538" cy="3319462"/>
          </a:xfrm>
        </p:spPr>
        <p:txBody>
          <a:bodyPr/>
          <a:lstStyle/>
          <a:p>
            <a:pPr marL="119045" lvl="4" indent="0" algn="just">
              <a:buNone/>
            </a:pPr>
            <a:endParaRPr lang="en-GB" sz="1543" dirty="0"/>
          </a:p>
          <a:p>
            <a:pPr marL="119045" lvl="4" indent="0" algn="just">
              <a:buNone/>
            </a:pPr>
            <a:endParaRPr lang="en-GB" sz="1543" dirty="0"/>
          </a:p>
          <a:p>
            <a:pPr marL="119045" lvl="4" indent="0" algn="just">
              <a:buNone/>
            </a:pPr>
            <a:endParaRPr lang="fr-FR" sz="1543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6124" y="741401"/>
            <a:ext cx="203625" cy="40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796" tIns="50398" rIns="100796" bIns="503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984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6124" y="741401"/>
            <a:ext cx="203625" cy="40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796" tIns="50398" rIns="100796" bIns="503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984"/>
          </a:p>
        </p:txBody>
      </p:sp>
      <p:sp>
        <p:nvSpPr>
          <p:cNvPr id="8" name="Rectangle 7"/>
          <p:cNvSpPr/>
          <p:nvPr/>
        </p:nvSpPr>
        <p:spPr>
          <a:xfrm>
            <a:off x="369836" y="1215760"/>
            <a:ext cx="9247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short: </a:t>
            </a:r>
            <a:r>
              <a:rPr lang="en-US" sz="2400" dirty="0" smtClean="0">
                <a:solidFill>
                  <a:srgbClr val="FF0000"/>
                </a:solidFill>
              </a:rPr>
              <a:t>redundancy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10-Gbps everywhere w/ separation </a:t>
            </a:r>
            <a:r>
              <a:rPr lang="en-US" sz="2400" dirty="0">
                <a:solidFill>
                  <a:srgbClr val="FF0000"/>
                </a:solidFill>
              </a:rPr>
              <a:t>of </a:t>
            </a:r>
            <a:r>
              <a:rPr lang="en-US" sz="2400" dirty="0" smtClean="0">
                <a:solidFill>
                  <a:srgbClr val="FF0000"/>
                </a:solidFill>
              </a:rPr>
              <a:t>cameras' flux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BBA4A-25E9-492B-9D5F-B70F4FB29A0B}" type="slidenum">
              <a:rPr lang="fr-FR" altLang="fr-FR" smtClean="0"/>
              <a:pPr>
                <a:defRPr/>
              </a:pPr>
              <a:t>9</a:t>
            </a:fld>
            <a:r>
              <a:rPr lang="fr-FR" altLang="fr-FR" smtClean="0"/>
              <a:t>/16</a:t>
            </a:r>
            <a:endParaRPr lang="fr-FR" alt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509748" y="1994194"/>
            <a:ext cx="8493444" cy="4922964"/>
            <a:chOff x="703613" y="1148521"/>
            <a:chExt cx="8453422" cy="528177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2"/>
            <a:srcRect b="6733"/>
            <a:stretch/>
          </p:blipFill>
          <p:spPr>
            <a:xfrm>
              <a:off x="1414003" y="1148521"/>
              <a:ext cx="7743032" cy="52817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954044" y="1164261"/>
              <a:ext cx="2099950" cy="1000891"/>
            </a:xfrm>
            <a:prstGeom prst="rect">
              <a:avLst/>
            </a:prstGeom>
            <a:solidFill>
              <a:srgbClr val="D1D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121" y="1179651"/>
              <a:ext cx="700517" cy="54484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536" y="1194604"/>
              <a:ext cx="700517" cy="54484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4511" y="1650377"/>
              <a:ext cx="600644" cy="46741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464" y="1659309"/>
              <a:ext cx="600644" cy="467410"/>
            </a:xfrm>
            <a:prstGeom prst="rect">
              <a:avLst/>
            </a:prstGeom>
          </p:spPr>
        </p:pic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2981817" y="3524263"/>
              <a:ext cx="889635" cy="442913"/>
            </a:xfrm>
            <a:custGeom>
              <a:avLst/>
              <a:gdLst>
                <a:gd name="T0" fmla="*/ 226 w 2116"/>
                <a:gd name="T1" fmla="*/ 1134 h 1134"/>
                <a:gd name="T2" fmla="*/ 1889 w 2116"/>
                <a:gd name="T3" fmla="*/ 1134 h 1134"/>
                <a:gd name="T4" fmla="*/ 2116 w 2116"/>
                <a:gd name="T5" fmla="*/ 907 h 1134"/>
                <a:gd name="T6" fmla="*/ 2116 w 2116"/>
                <a:gd name="T7" fmla="*/ 227 h 1134"/>
                <a:gd name="T8" fmla="*/ 1889 w 2116"/>
                <a:gd name="T9" fmla="*/ 0 h 1134"/>
                <a:gd name="T10" fmla="*/ 226 w 2116"/>
                <a:gd name="T11" fmla="*/ 0 h 1134"/>
                <a:gd name="T12" fmla="*/ 0 w 2116"/>
                <a:gd name="T13" fmla="*/ 227 h 1134"/>
                <a:gd name="T14" fmla="*/ 0 w 2116"/>
                <a:gd name="T15" fmla="*/ 907 h 1134"/>
                <a:gd name="T16" fmla="*/ 226 w 2116"/>
                <a:gd name="T17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6" h="1134">
                  <a:moveTo>
                    <a:pt x="226" y="1134"/>
                  </a:moveTo>
                  <a:lnTo>
                    <a:pt x="1889" y="1134"/>
                  </a:lnTo>
                  <a:cubicBezTo>
                    <a:pt x="2015" y="1134"/>
                    <a:pt x="2116" y="1033"/>
                    <a:pt x="2116" y="907"/>
                  </a:cubicBezTo>
                  <a:lnTo>
                    <a:pt x="2116" y="227"/>
                  </a:lnTo>
                  <a:cubicBezTo>
                    <a:pt x="2116" y="102"/>
                    <a:pt x="2015" y="0"/>
                    <a:pt x="1889" y="0"/>
                  </a:cubicBezTo>
                  <a:lnTo>
                    <a:pt x="226" y="0"/>
                  </a:lnTo>
                  <a:cubicBezTo>
                    <a:pt x="101" y="0"/>
                    <a:pt x="0" y="102"/>
                    <a:pt x="0" y="227"/>
                  </a:cubicBezTo>
                  <a:lnTo>
                    <a:pt x="0" y="907"/>
                  </a:lnTo>
                  <a:cubicBezTo>
                    <a:pt x="0" y="1033"/>
                    <a:pt x="101" y="1134"/>
                    <a:pt x="226" y="1134"/>
                  </a:cubicBezTo>
                  <a:close/>
                </a:path>
              </a:pathLst>
            </a:custGeom>
            <a:solidFill>
              <a:srgbClr val="E6580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3017100" y="4345069"/>
              <a:ext cx="830262" cy="442913"/>
            </a:xfrm>
            <a:custGeom>
              <a:avLst/>
              <a:gdLst>
                <a:gd name="T0" fmla="*/ 227 w 2117"/>
                <a:gd name="T1" fmla="*/ 1134 h 1134"/>
                <a:gd name="T2" fmla="*/ 1890 w 2117"/>
                <a:gd name="T3" fmla="*/ 1134 h 1134"/>
                <a:gd name="T4" fmla="*/ 2117 w 2117"/>
                <a:gd name="T5" fmla="*/ 907 h 1134"/>
                <a:gd name="T6" fmla="*/ 2117 w 2117"/>
                <a:gd name="T7" fmla="*/ 227 h 1134"/>
                <a:gd name="T8" fmla="*/ 1890 w 2117"/>
                <a:gd name="T9" fmla="*/ 0 h 1134"/>
                <a:gd name="T10" fmla="*/ 227 w 2117"/>
                <a:gd name="T11" fmla="*/ 0 h 1134"/>
                <a:gd name="T12" fmla="*/ 0 w 2117"/>
                <a:gd name="T13" fmla="*/ 227 h 1134"/>
                <a:gd name="T14" fmla="*/ 0 w 2117"/>
                <a:gd name="T15" fmla="*/ 907 h 1134"/>
                <a:gd name="T16" fmla="*/ 227 w 2117"/>
                <a:gd name="T17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1134">
                  <a:moveTo>
                    <a:pt x="227" y="1134"/>
                  </a:moveTo>
                  <a:lnTo>
                    <a:pt x="1890" y="1134"/>
                  </a:lnTo>
                  <a:cubicBezTo>
                    <a:pt x="2015" y="1134"/>
                    <a:pt x="2117" y="1032"/>
                    <a:pt x="2117" y="907"/>
                  </a:cubicBezTo>
                  <a:lnTo>
                    <a:pt x="2117" y="227"/>
                  </a:lnTo>
                  <a:cubicBezTo>
                    <a:pt x="2117" y="102"/>
                    <a:pt x="2015" y="0"/>
                    <a:pt x="1890" y="0"/>
                  </a:cubicBezTo>
                  <a:lnTo>
                    <a:pt x="227" y="0"/>
                  </a:lnTo>
                  <a:cubicBezTo>
                    <a:pt x="101" y="0"/>
                    <a:pt x="0" y="102"/>
                    <a:pt x="0" y="227"/>
                  </a:cubicBezTo>
                  <a:lnTo>
                    <a:pt x="0" y="907"/>
                  </a:lnTo>
                  <a:cubicBezTo>
                    <a:pt x="0" y="1032"/>
                    <a:pt x="101" y="1134"/>
                    <a:pt x="227" y="1134"/>
                  </a:cubicBezTo>
                  <a:close/>
                </a:path>
              </a:pathLst>
            </a:custGeom>
            <a:solidFill>
              <a:srgbClr val="002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1"/>
            <p:cNvSpPr>
              <a:spLocks/>
            </p:cNvSpPr>
            <p:nvPr/>
          </p:nvSpPr>
          <p:spPr bwMode="auto">
            <a:xfrm>
              <a:off x="3024474" y="5952860"/>
              <a:ext cx="830262" cy="442913"/>
            </a:xfrm>
            <a:custGeom>
              <a:avLst/>
              <a:gdLst>
                <a:gd name="T0" fmla="*/ 227 w 2116"/>
                <a:gd name="T1" fmla="*/ 1134 h 1134"/>
                <a:gd name="T2" fmla="*/ 1890 w 2116"/>
                <a:gd name="T3" fmla="*/ 1134 h 1134"/>
                <a:gd name="T4" fmla="*/ 2116 w 2116"/>
                <a:gd name="T5" fmla="*/ 907 h 1134"/>
                <a:gd name="T6" fmla="*/ 2116 w 2116"/>
                <a:gd name="T7" fmla="*/ 227 h 1134"/>
                <a:gd name="T8" fmla="*/ 1890 w 2116"/>
                <a:gd name="T9" fmla="*/ 0 h 1134"/>
                <a:gd name="T10" fmla="*/ 227 w 2116"/>
                <a:gd name="T11" fmla="*/ 0 h 1134"/>
                <a:gd name="T12" fmla="*/ 0 w 2116"/>
                <a:gd name="T13" fmla="*/ 227 h 1134"/>
                <a:gd name="T14" fmla="*/ 0 w 2116"/>
                <a:gd name="T15" fmla="*/ 907 h 1134"/>
                <a:gd name="T16" fmla="*/ 227 w 2116"/>
                <a:gd name="T17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6" h="1134">
                  <a:moveTo>
                    <a:pt x="227" y="1134"/>
                  </a:moveTo>
                  <a:lnTo>
                    <a:pt x="1890" y="1134"/>
                  </a:lnTo>
                  <a:cubicBezTo>
                    <a:pt x="2015" y="1134"/>
                    <a:pt x="2116" y="1032"/>
                    <a:pt x="2116" y="907"/>
                  </a:cubicBezTo>
                  <a:lnTo>
                    <a:pt x="2116" y="227"/>
                  </a:lnTo>
                  <a:cubicBezTo>
                    <a:pt x="2116" y="102"/>
                    <a:pt x="2015" y="0"/>
                    <a:pt x="1890" y="0"/>
                  </a:cubicBezTo>
                  <a:lnTo>
                    <a:pt x="227" y="0"/>
                  </a:lnTo>
                  <a:cubicBezTo>
                    <a:pt x="101" y="0"/>
                    <a:pt x="0" y="102"/>
                    <a:pt x="0" y="227"/>
                  </a:cubicBezTo>
                  <a:lnTo>
                    <a:pt x="0" y="907"/>
                  </a:lnTo>
                  <a:cubicBezTo>
                    <a:pt x="0" y="1032"/>
                    <a:pt x="101" y="1134"/>
                    <a:pt x="227" y="1134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56"/>
            <p:cNvSpPr>
              <a:spLocks/>
            </p:cNvSpPr>
            <p:nvPr/>
          </p:nvSpPr>
          <p:spPr bwMode="auto">
            <a:xfrm>
              <a:off x="3026061" y="5177498"/>
              <a:ext cx="828675" cy="442913"/>
            </a:xfrm>
            <a:custGeom>
              <a:avLst/>
              <a:gdLst>
                <a:gd name="T0" fmla="*/ 226 w 2116"/>
                <a:gd name="T1" fmla="*/ 1134 h 1134"/>
                <a:gd name="T2" fmla="*/ 1889 w 2116"/>
                <a:gd name="T3" fmla="*/ 1134 h 1134"/>
                <a:gd name="T4" fmla="*/ 2116 w 2116"/>
                <a:gd name="T5" fmla="*/ 907 h 1134"/>
                <a:gd name="T6" fmla="*/ 2116 w 2116"/>
                <a:gd name="T7" fmla="*/ 226 h 1134"/>
                <a:gd name="T8" fmla="*/ 1889 w 2116"/>
                <a:gd name="T9" fmla="*/ 0 h 1134"/>
                <a:gd name="T10" fmla="*/ 226 w 2116"/>
                <a:gd name="T11" fmla="*/ 0 h 1134"/>
                <a:gd name="T12" fmla="*/ 0 w 2116"/>
                <a:gd name="T13" fmla="*/ 226 h 1134"/>
                <a:gd name="T14" fmla="*/ 0 w 2116"/>
                <a:gd name="T15" fmla="*/ 907 h 1134"/>
                <a:gd name="T16" fmla="*/ 226 w 2116"/>
                <a:gd name="T17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6" h="1134">
                  <a:moveTo>
                    <a:pt x="226" y="1134"/>
                  </a:moveTo>
                  <a:lnTo>
                    <a:pt x="1889" y="1134"/>
                  </a:lnTo>
                  <a:cubicBezTo>
                    <a:pt x="2015" y="1134"/>
                    <a:pt x="2116" y="1032"/>
                    <a:pt x="2116" y="907"/>
                  </a:cubicBezTo>
                  <a:lnTo>
                    <a:pt x="2116" y="226"/>
                  </a:lnTo>
                  <a:cubicBezTo>
                    <a:pt x="2116" y="101"/>
                    <a:pt x="2015" y="0"/>
                    <a:pt x="1889" y="0"/>
                  </a:cubicBezTo>
                  <a:lnTo>
                    <a:pt x="226" y="0"/>
                  </a:lnTo>
                  <a:cubicBezTo>
                    <a:pt x="101" y="0"/>
                    <a:pt x="0" y="101"/>
                    <a:pt x="0" y="226"/>
                  </a:cubicBezTo>
                  <a:lnTo>
                    <a:pt x="0" y="907"/>
                  </a:lnTo>
                  <a:cubicBezTo>
                    <a:pt x="0" y="1032"/>
                    <a:pt x="101" y="1134"/>
                    <a:pt x="226" y="1134"/>
                  </a:cubicBezTo>
                  <a:close/>
                </a:path>
              </a:pathLst>
            </a:custGeom>
            <a:solidFill>
              <a:srgbClr val="42829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4530725" y="4668838"/>
              <a:ext cx="312737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2515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3238992" y="4489800"/>
              <a:ext cx="881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…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3238992" y="3677378"/>
              <a:ext cx="881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…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49"/>
            <p:cNvSpPr>
              <a:spLocks noChangeArrowheads="1"/>
            </p:cNvSpPr>
            <p:nvPr/>
          </p:nvSpPr>
          <p:spPr bwMode="auto">
            <a:xfrm>
              <a:off x="3256810" y="5365583"/>
              <a:ext cx="881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…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3194909" y="6065164"/>
              <a:ext cx="881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…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Freeform 110"/>
            <p:cNvSpPr>
              <a:spLocks/>
            </p:cNvSpPr>
            <p:nvPr/>
          </p:nvSpPr>
          <p:spPr bwMode="auto">
            <a:xfrm>
              <a:off x="703613" y="1817856"/>
              <a:ext cx="1901427" cy="2178957"/>
            </a:xfrm>
            <a:custGeom>
              <a:avLst/>
              <a:gdLst>
                <a:gd name="T0" fmla="*/ 151 w 2116"/>
                <a:gd name="T1" fmla="*/ 5450 h 5450"/>
                <a:gd name="T2" fmla="*/ 1965 w 2116"/>
                <a:gd name="T3" fmla="*/ 5450 h 5450"/>
                <a:gd name="T4" fmla="*/ 2116 w 2116"/>
                <a:gd name="T5" fmla="*/ 5299 h 5450"/>
                <a:gd name="T6" fmla="*/ 2116 w 2116"/>
                <a:gd name="T7" fmla="*/ 151 h 5450"/>
                <a:gd name="T8" fmla="*/ 1965 w 2116"/>
                <a:gd name="T9" fmla="*/ 0 h 5450"/>
                <a:gd name="T10" fmla="*/ 151 w 2116"/>
                <a:gd name="T11" fmla="*/ 0 h 5450"/>
                <a:gd name="T12" fmla="*/ 0 w 2116"/>
                <a:gd name="T13" fmla="*/ 151 h 5450"/>
                <a:gd name="T14" fmla="*/ 0 w 2116"/>
                <a:gd name="T15" fmla="*/ 5299 h 5450"/>
                <a:gd name="T16" fmla="*/ 151 w 2116"/>
                <a:gd name="T17" fmla="*/ 5450 h 5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6" h="5450">
                  <a:moveTo>
                    <a:pt x="151" y="5450"/>
                  </a:moveTo>
                  <a:lnTo>
                    <a:pt x="1965" y="5450"/>
                  </a:lnTo>
                  <a:cubicBezTo>
                    <a:pt x="2048" y="5450"/>
                    <a:pt x="2116" y="5382"/>
                    <a:pt x="2116" y="5299"/>
                  </a:cubicBezTo>
                  <a:lnTo>
                    <a:pt x="2116" y="151"/>
                  </a:lnTo>
                  <a:cubicBezTo>
                    <a:pt x="2116" y="68"/>
                    <a:pt x="2048" y="0"/>
                    <a:pt x="1965" y="0"/>
                  </a:cubicBezTo>
                  <a:lnTo>
                    <a:pt x="151" y="0"/>
                  </a:lnTo>
                  <a:cubicBezTo>
                    <a:pt x="67" y="0"/>
                    <a:pt x="0" y="68"/>
                    <a:pt x="0" y="151"/>
                  </a:cubicBezTo>
                  <a:lnTo>
                    <a:pt x="0" y="5299"/>
                  </a:lnTo>
                  <a:cubicBezTo>
                    <a:pt x="0" y="5382"/>
                    <a:pt x="67" y="5450"/>
                    <a:pt x="151" y="5450"/>
                  </a:cubicBezTo>
                  <a:close/>
                </a:path>
              </a:pathLst>
            </a:custGeom>
            <a:solidFill>
              <a:srgbClr val="1F78D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defTabSz="914400"/>
              <a:r>
                <a:rPr lang="fr-FR" altLang="fr-FR" b="1" dirty="0">
                  <a:solidFill>
                    <a:srgbClr val="FFFFFF"/>
                  </a:solidFill>
                </a:rPr>
                <a:t>VM</a:t>
              </a:r>
            </a:p>
            <a:p>
              <a:pPr lvl="0" defTabSz="914400"/>
              <a:r>
                <a:rPr lang="fr-FR" altLang="fr-FR" b="1" dirty="0">
                  <a:solidFill>
                    <a:srgbClr val="FFFFFF"/>
                  </a:solidFill>
                </a:rPr>
                <a:t>server</a:t>
              </a:r>
            </a:p>
            <a:p>
              <a:pPr lvl="0" defTabSz="914400"/>
              <a:endParaRPr lang="fr-FR" altLang="fr-FR" b="1" dirty="0">
                <a:solidFill>
                  <a:srgbClr val="FFFFFF"/>
                </a:solidFill>
              </a:endParaRPr>
            </a:p>
            <a:p>
              <a:pPr lvl="0" defTabSz="914400"/>
              <a:r>
                <a:rPr lang="fr-FR" altLang="fr-FR" b="1" dirty="0">
                  <a:solidFill>
                    <a:srgbClr val="FFFFFF"/>
                  </a:solidFill>
                </a:rPr>
                <a:t>C2S</a:t>
              </a:r>
            </a:p>
            <a:p>
              <a:pPr lvl="0" defTabSz="914400"/>
              <a:r>
                <a:rPr lang="fr-FR" altLang="fr-FR" b="1" dirty="0" smtClean="0">
                  <a:solidFill>
                    <a:srgbClr val="FFFFFF"/>
                  </a:solidFill>
                </a:rPr>
                <a:t>VMware v6.0.0</a:t>
              </a:r>
              <a:endParaRPr lang="fr-FR" altLang="fr-FR" b="1" dirty="0">
                <a:solidFill>
                  <a:srgbClr val="FFFFFF"/>
                </a:solidFill>
              </a:endParaRPr>
            </a:p>
            <a:p>
              <a:pPr lvl="0" defTabSz="914400"/>
              <a:r>
                <a:rPr lang="fr-FR" altLang="fr-FR" b="1" dirty="0">
                  <a:solidFill>
                    <a:srgbClr val="FFFFFF"/>
                  </a:solidFill>
                </a:rPr>
                <a:t>~80 VM</a:t>
              </a:r>
              <a:endParaRPr lang="fr-FR" altLang="fr-FR" dirty="0"/>
            </a:p>
            <a:p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07077" y="1563329"/>
              <a:ext cx="1165123" cy="449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2596" y="1723029"/>
            <a:ext cx="5040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Updated from "office software" version w/o </a:t>
            </a:r>
            <a:r>
              <a:rPr lang="en-US" dirty="0"/>
              <a:t>any redundancy from </a:t>
            </a:r>
            <a:r>
              <a:rPr lang="en-US" dirty="0" smtClean="0"/>
              <a:t>2015 (see extra slide)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7086600" y="5384800"/>
            <a:ext cx="1587500" cy="165100"/>
          </a:xfrm>
          <a:prstGeom prst="rect">
            <a:avLst/>
          </a:prstGeom>
          <a:solidFill>
            <a:srgbClr val="E9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7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LI_ModèlePrésentation.pptx" id="{623265E7-EE42-4D21-8702-EB149929D186}" vid="{7FE8E6D2-2AD0-4704-AD5D-3D528F6284B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LULI_ModèlePrésentation</Template>
  <TotalTime>4174</TotalTime>
  <Words>818</Words>
  <Application>Microsoft Office PowerPoint</Application>
  <PresentationFormat>Personnalisé</PresentationFormat>
  <Paragraphs>226</Paragraphs>
  <Slides>19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Calibri Light</vt:lpstr>
      <vt:lpstr>Times New Roman</vt:lpstr>
      <vt:lpstr>Thème Office</vt:lpstr>
      <vt:lpstr>Présentation PowerPoint</vt:lpstr>
      <vt:lpstr>Overview</vt:lpstr>
      <vt:lpstr>Localization, Apollon building</vt:lpstr>
      <vt:lpstr>Inside Apollon</vt:lpstr>
      <vt:lpstr>Milestones</vt:lpstr>
      <vt:lpstr>Command-Control Team (C2S)</vt:lpstr>
      <vt:lpstr>Key figures</vt:lpstr>
      <vt:lpstr>2021 Network and VM Upgrades</vt:lpstr>
      <vt:lpstr>Network separation</vt:lpstr>
      <vt:lpstr>Versions</vt:lpstr>
      <vt:lpstr>GUI for monitoring</vt:lpstr>
      <vt:lpstr>Laser diagnostics web interface</vt:lpstr>
      <vt:lpstr>Vacuum analysis w/ current archiving mode</vt:lpstr>
      <vt:lpstr>Infrastructure for Archiving</vt:lpstr>
      <vt:lpstr>Status for HDB++ Archiving</vt:lpstr>
      <vt:lpstr>Summary</vt:lpstr>
      <vt:lpstr>Thank you for your attention!</vt:lpstr>
      <vt:lpstr>Global DS monitoring</vt:lpstr>
      <vt:lpstr>Apollon network: 2018</vt:lpstr>
    </vt:vector>
  </TitlesOfParts>
  <Company>LULI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Apollon Control System Status</dc:title>
  <dc:subject>Apollon status</dc:subject>
  <dc:creator>stephane.marchand@polytechnique.edu</dc:creator>
  <cp:keywords>Apollon, hdbpp, network, building, analysis</cp:keywords>
  <cp:lastModifiedBy>Stéphane Marchand</cp:lastModifiedBy>
  <cp:revision>217</cp:revision>
  <cp:lastPrinted>2015-05-29T10:24:32Z</cp:lastPrinted>
  <dcterms:created xsi:type="dcterms:W3CDTF">2021-11-24T10:18:55Z</dcterms:created>
  <dcterms:modified xsi:type="dcterms:W3CDTF">2023-06-28T08:24:24Z</dcterms:modified>
  <cp:category>Meetings</cp:category>
</cp:coreProperties>
</file>