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7"/>
  </p:notesMasterIdLst>
  <p:sldIdLst>
    <p:sldId id="261" r:id="rId2"/>
    <p:sldId id="262" r:id="rId3"/>
    <p:sldId id="258" r:id="rId4"/>
    <p:sldId id="264" r:id="rId5"/>
    <p:sldId id="265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89" d="100"/>
          <a:sy n="89" d="100"/>
        </p:scale>
        <p:origin x="7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0C53-DB32-4A8A-8536-578FEB0627D7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D2717-DE20-4220-9D78-B102A179F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434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C93-60F8-45B8-BB56-0ADB6E76ED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42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C93-60F8-45B8-BB56-0ADB6E76ED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69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C93-60F8-45B8-BB56-0ADB6E76ED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5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6">
            <a:extLst>
              <a:ext uri="{FF2B5EF4-FFF2-40B4-BE49-F238E27FC236}">
                <a16:creationId xmlns:a16="http://schemas.microsoft.com/office/drawing/2014/main" id="{E0D3C098-80DB-4C09-89CD-3BA1359227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435" y="254908"/>
            <a:ext cx="1170323" cy="653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7408C63D-BF18-499B-A7B6-6092AD2884AC}"/>
              </a:ext>
            </a:extLst>
          </p:cNvPr>
          <p:cNvCxnSpPr/>
          <p:nvPr/>
        </p:nvCxnSpPr>
        <p:spPr>
          <a:xfrm>
            <a:off x="389656" y="771921"/>
            <a:ext cx="7450968" cy="0"/>
          </a:xfrm>
          <a:prstGeom prst="line">
            <a:avLst/>
          </a:prstGeom>
          <a:ln w="38100">
            <a:solidFill>
              <a:srgbClr val="D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numéro de diapositive 1">
            <a:extLst>
              <a:ext uri="{FF2B5EF4-FFF2-40B4-BE49-F238E27FC236}">
                <a16:creationId xmlns:a16="http://schemas.microsoft.com/office/drawing/2014/main" id="{B6FAC468-859A-4C54-8461-11B62B37BED4}"/>
              </a:ext>
            </a:extLst>
          </p:cNvPr>
          <p:cNvSpPr txBox="1">
            <a:spLocks/>
          </p:cNvSpPr>
          <p:nvPr/>
        </p:nvSpPr>
        <p:spPr>
          <a:xfrm>
            <a:off x="-215340" y="6202132"/>
            <a:ext cx="2719318" cy="318274"/>
          </a:xfrm>
          <a:prstGeom prst="rect">
            <a:avLst/>
          </a:prstGeom>
        </p:spPr>
        <p:txBody>
          <a:bodyPr anchor="ctr"/>
          <a:lstStyle>
            <a:defPPr>
              <a:defRPr lang="fr-FR"/>
            </a:defPPr>
            <a:lvl1pPr algn="l" defTabSz="1041400" rtl="0" fontAlgn="base">
              <a:spcBef>
                <a:spcPct val="0"/>
              </a:spcBef>
              <a:spcAft>
                <a:spcPct val="0"/>
              </a:spcAft>
              <a:defRPr sz="1300" kern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520700" indent="-63500" algn="l" defTabSz="10414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1041400" indent="-127000" algn="l" defTabSz="10414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563688" indent="-192088" algn="l" defTabSz="10414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2084388" indent="-255588" algn="l" defTabSz="1041400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 eaLnBrk="1" hangingPunct="1">
              <a:lnSpc>
                <a:spcPts val="2773"/>
              </a:lnSpc>
              <a:spcBef>
                <a:spcPct val="0"/>
              </a:spcBef>
              <a:buFontTx/>
              <a:buNone/>
            </a:pPr>
            <a:r>
              <a:rPr lang="fr-FR" sz="953" dirty="0" smtClean="0">
                <a:solidFill>
                  <a:schemeClr val="tx1"/>
                </a:solidFill>
              </a:rPr>
              <a:t>Tango Meeting </a:t>
            </a:r>
            <a:r>
              <a:rPr lang="fr-FR" sz="953" dirty="0" smtClean="0">
                <a:solidFill>
                  <a:schemeClr val="tx1"/>
                </a:solidFill>
              </a:rPr>
              <a:t>2023-06-28</a:t>
            </a:r>
            <a:endParaRPr lang="fr-FR" sz="953" dirty="0">
              <a:solidFill>
                <a:schemeClr val="tx1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807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" descr="X logo_vertical_72dpi">
            <a:extLst>
              <a:ext uri="{FF2B5EF4-FFF2-40B4-BE49-F238E27FC236}">
                <a16:creationId xmlns:a16="http://schemas.microsoft.com/office/drawing/2014/main" id="{D087C34A-6617-4091-8BB4-694025A22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152" y="5494178"/>
            <a:ext cx="589235" cy="717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010" y="5510487"/>
            <a:ext cx="645374" cy="68457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155" y="5517878"/>
            <a:ext cx="600686" cy="63717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289" y="5429520"/>
            <a:ext cx="1583974" cy="84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246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C93-60F8-45B8-BB56-0ADB6E76ED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01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C93-60F8-45B8-BB56-0ADB6E76ED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55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C93-60F8-45B8-BB56-0ADB6E76ED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92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C93-60F8-45B8-BB56-0ADB6E76ED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93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C93-60F8-45B8-BB56-0ADB6E76ED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67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C93-60F8-45B8-BB56-0ADB6E76ED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23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C93-60F8-45B8-BB56-0ADB6E76ED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34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C93-60F8-45B8-BB56-0ADB6E76ED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4520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E4C93-60F8-45B8-BB56-0ADB6E76ED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31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6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4294967295"/>
          </p:nvPr>
        </p:nvSpPr>
        <p:spPr>
          <a:xfrm>
            <a:off x="959337" y="1640317"/>
            <a:ext cx="6605196" cy="37707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APOLLON is a research infrastructure (RI) under the supervision of CNRS and École polytechnique, which is operated by the LULI. It is located on the site Orme des </a:t>
            </a:r>
            <a:r>
              <a:rPr lang="en-US" sz="1600" dirty="0" err="1"/>
              <a:t>merisiers</a:t>
            </a:r>
            <a:r>
              <a:rPr lang="en-US" sz="1600" dirty="0"/>
              <a:t>, Saint-Aubin. The RI APOLLON is listed on the 2018 National Roadmap of the </a:t>
            </a:r>
            <a:r>
              <a:rPr lang="en-US" sz="1600" dirty="0" err="1"/>
              <a:t>Ministère</a:t>
            </a:r>
            <a:r>
              <a:rPr lang="en-US" sz="1600" dirty="0"/>
              <a:t> de </a:t>
            </a:r>
            <a:r>
              <a:rPr lang="en-US" sz="1600" dirty="0" err="1"/>
              <a:t>l’enseignement</a:t>
            </a:r>
            <a:r>
              <a:rPr lang="en-US" sz="1600" dirty="0"/>
              <a:t> </a:t>
            </a:r>
            <a:r>
              <a:rPr lang="en-US" sz="1600" dirty="0" err="1"/>
              <a:t>supérieur</a:t>
            </a:r>
            <a:r>
              <a:rPr lang="en-US" sz="1600" dirty="0"/>
              <a:t>, de la </a:t>
            </a:r>
            <a:r>
              <a:rPr lang="en-US" sz="1600" dirty="0" err="1"/>
              <a:t>recherche</a:t>
            </a:r>
            <a:r>
              <a:rPr lang="en-US" sz="1600" dirty="0"/>
              <a:t> et de </a:t>
            </a:r>
            <a:r>
              <a:rPr lang="en-US" sz="1600" dirty="0" err="1"/>
              <a:t>l’innovation</a:t>
            </a:r>
            <a:r>
              <a:rPr lang="en-US" sz="1600" dirty="0"/>
              <a:t> (</a:t>
            </a:r>
            <a:r>
              <a:rPr lang="en-US" sz="1600" dirty="0" err="1"/>
              <a:t>Mesri</a:t>
            </a:r>
            <a:r>
              <a:rPr lang="en-US" sz="1600" dirty="0"/>
              <a:t>). This registration represents a recognition of its value in the </a:t>
            </a:r>
            <a:r>
              <a:rPr lang="en-US" sz="1600" dirty="0" err="1"/>
              <a:t>Stratégie</a:t>
            </a:r>
            <a:r>
              <a:rPr lang="en-US" sz="1600" dirty="0"/>
              <a:t> </a:t>
            </a:r>
            <a:r>
              <a:rPr lang="en-US" sz="1600" dirty="0" err="1"/>
              <a:t>nationale</a:t>
            </a:r>
            <a:r>
              <a:rPr lang="en-US" sz="1600" dirty="0"/>
              <a:t> de </a:t>
            </a:r>
            <a:r>
              <a:rPr lang="en-US" sz="1600" dirty="0" err="1"/>
              <a:t>recherche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en-US" sz="1600" dirty="0"/>
              <a:t>The APOLLON laser facility is designed to reach an exceptional </a:t>
            </a:r>
            <a:r>
              <a:rPr lang="en-US" sz="1600" dirty="0" err="1"/>
              <a:t>multipetawatt</a:t>
            </a:r>
            <a:r>
              <a:rPr lang="en-US" sz="1600" dirty="0"/>
              <a:t> laser peak power, paving the way for many unexplored research’s areas in physics, chemistry, astrophysics, biology and medicine.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This is a short of the devices servers currently in use at Apollon facility.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7" name="Titre 3"/>
          <p:cNvSpPr txBox="1">
            <a:spLocks/>
          </p:cNvSpPr>
          <p:nvPr/>
        </p:nvSpPr>
        <p:spPr>
          <a:xfrm>
            <a:off x="393888" y="0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Abstract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136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2B53C85-7382-453C-96CF-AF91D3C75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2367" y="2236479"/>
            <a:ext cx="6055789" cy="10052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1006475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50825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258888" indent="-250825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763713" indent="-250825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266950" indent="-250825" defTabSz="1006475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724150" indent="-250825" defTabSz="1006475" fontAlgn="base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181350" indent="-250825" defTabSz="1006475" fontAlgn="base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638550" indent="-250825" defTabSz="1006475" fontAlgn="base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4095750" indent="-250825" defTabSz="1006475" fontAlgn="base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ts val="3485"/>
              </a:lnSpc>
              <a:spcBef>
                <a:spcPct val="0"/>
              </a:spcBef>
              <a:buNone/>
            </a:pPr>
            <a:r>
              <a:rPr lang="fr-FR" sz="3763" dirty="0" smtClean="0"/>
              <a:t>Apollon: Devices </a:t>
            </a:r>
            <a:r>
              <a:rPr lang="fr-FR" sz="3763" dirty="0"/>
              <a:t>servers </a:t>
            </a:r>
            <a:r>
              <a:rPr lang="fr-FR" sz="3763" dirty="0" err="1"/>
              <a:t>Overview</a:t>
            </a:r>
            <a:endParaRPr lang="fr-FR" sz="3763" dirty="0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CAA15709-53C4-406F-878B-073BCC7A9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4741" y="4256361"/>
            <a:ext cx="2070769" cy="366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190" tIns="44595" rIns="89190" bIns="44595">
            <a:spAutoFit/>
          </a:bodyPr>
          <a:lstStyle/>
          <a:p>
            <a:pPr algn="ctr" defTabSz="891865">
              <a:defRPr/>
            </a:pPr>
            <a:r>
              <a:rPr lang="fr-FR" sz="1796" i="1" dirty="0">
                <a:latin typeface="Calibri"/>
                <a:cs typeface="Calibri"/>
              </a:rPr>
              <a:t>Stéphane </a:t>
            </a:r>
            <a:r>
              <a:rPr lang="fr-FR" sz="1796" i="1" dirty="0">
                <a:latin typeface="Calibri"/>
                <a:cs typeface="Calibri"/>
              </a:rPr>
              <a:t>Marchand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22617A07-F715-4947-B98F-5FFAC653A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690" y="4579460"/>
            <a:ext cx="3620872" cy="34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190" tIns="44595" rIns="89190" bIns="44595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fr-FR" altLang="fr-FR" sz="1368" i="1" dirty="0"/>
              <a:t>Laboratoire pour l’Utilisation des Lasers Intenses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679460" y="3321826"/>
            <a:ext cx="3521605" cy="460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395" dirty="0"/>
              <a:t>Tango meeting </a:t>
            </a:r>
            <a:r>
              <a:rPr lang="fr-FR" sz="2395" dirty="0" smtClean="0"/>
              <a:t>2023-06-28</a:t>
            </a:r>
            <a:endParaRPr lang="fr-FR" sz="2395" dirty="0"/>
          </a:p>
        </p:txBody>
      </p:sp>
    </p:spTree>
    <p:extLst>
      <p:ext uri="{BB962C8B-B14F-4D97-AF65-F5344CB8AC3E}">
        <p14:creationId xmlns:p14="http://schemas.microsoft.com/office/powerpoint/2010/main" val="62200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4294967295"/>
          </p:nvPr>
        </p:nvSpPr>
        <p:spPr>
          <a:xfrm>
            <a:off x="989705" y="1603448"/>
            <a:ext cx="7013984" cy="4237953"/>
          </a:xfrm>
        </p:spPr>
        <p:txBody>
          <a:bodyPr>
            <a:noAutofit/>
          </a:bodyPr>
          <a:lstStyle/>
          <a:p>
            <a:pPr lvl="0"/>
            <a:r>
              <a:rPr lang="en-GB" sz="1800" dirty="0" smtClean="0"/>
              <a:t>Environment</a:t>
            </a:r>
            <a:r>
              <a:rPr lang="en-GB" sz="1800" dirty="0"/>
              <a:t>: MS Windows 2022 server, Python 3.8 </a:t>
            </a:r>
            <a:r>
              <a:rPr lang="en-GB" sz="1800" dirty="0"/>
              <a:t>development (1/2)</a:t>
            </a:r>
            <a:endParaRPr lang="fr-FR" sz="1800" dirty="0"/>
          </a:p>
          <a:p>
            <a:pPr lvl="1"/>
            <a:r>
              <a:rPr lang="fr-FR" sz="1800" dirty="0" err="1"/>
              <a:t>Family</a:t>
            </a:r>
            <a:r>
              <a:rPr lang="fr-FR" sz="1800" dirty="0"/>
              <a:t>: </a:t>
            </a:r>
            <a:r>
              <a:rPr lang="fr-FR" sz="1800" dirty="0" err="1"/>
              <a:t>Measure</a:t>
            </a:r>
            <a:r>
              <a:rPr lang="fr-FR" sz="1800" dirty="0"/>
              <a:t> Instrument</a:t>
            </a:r>
          </a:p>
          <a:p>
            <a:pPr lvl="2"/>
            <a:r>
              <a:rPr lang="fr-FR" sz="1800" dirty="0" err="1"/>
              <a:t>devGenericScope</a:t>
            </a:r>
            <a:r>
              <a:rPr lang="fr-FR" sz="1800" dirty="0"/>
              <a:t> (</a:t>
            </a:r>
            <a:r>
              <a:rPr lang="fr-FR" sz="1800" dirty="0" err="1"/>
              <a:t>libs</a:t>
            </a:r>
            <a:r>
              <a:rPr lang="fr-FR" sz="1800" dirty="0"/>
              <a:t> for </a:t>
            </a:r>
            <a:r>
              <a:rPr lang="fr-FR" sz="1800" dirty="0" err="1"/>
              <a:t>Agilent</a:t>
            </a:r>
            <a:r>
              <a:rPr lang="fr-FR" sz="1800" dirty="0"/>
              <a:t> &amp; </a:t>
            </a:r>
            <a:r>
              <a:rPr lang="fr-FR" sz="1800" dirty="0" err="1"/>
              <a:t>Rohde</a:t>
            </a:r>
            <a:r>
              <a:rPr lang="fr-FR" sz="1800" dirty="0"/>
              <a:t> Schwarz scopes),</a:t>
            </a:r>
          </a:p>
          <a:p>
            <a:pPr lvl="1"/>
            <a:r>
              <a:rPr lang="fr-FR" sz="1800" dirty="0" err="1"/>
              <a:t>Family</a:t>
            </a:r>
            <a:r>
              <a:rPr lang="fr-FR" sz="1800" dirty="0"/>
              <a:t>: </a:t>
            </a:r>
            <a:r>
              <a:rPr lang="fr-FR" sz="1800" dirty="0" err="1"/>
              <a:t>BeamDiagnostics</a:t>
            </a:r>
            <a:endParaRPr lang="fr-FR" sz="1800" dirty="0"/>
          </a:p>
          <a:p>
            <a:pPr lvl="2"/>
            <a:r>
              <a:rPr lang="fr-FR" sz="1800" dirty="0" err="1"/>
              <a:t>devSLink</a:t>
            </a:r>
            <a:r>
              <a:rPr lang="fr-FR" sz="1800" dirty="0"/>
              <a:t>, </a:t>
            </a:r>
            <a:r>
              <a:rPr lang="fr-FR" sz="1800" dirty="0" err="1"/>
              <a:t>devMaestro</a:t>
            </a:r>
            <a:r>
              <a:rPr lang="fr-FR" sz="1800" dirty="0"/>
              <a:t> (GENTEC </a:t>
            </a:r>
            <a:r>
              <a:rPr lang="fr-FR" sz="1800" dirty="0" err="1"/>
              <a:t>energy</a:t>
            </a:r>
            <a:r>
              <a:rPr lang="fr-FR" sz="1800" dirty="0"/>
              <a:t> &amp; watt </a:t>
            </a:r>
            <a:r>
              <a:rPr lang="fr-FR" sz="1800" dirty="0" err="1"/>
              <a:t>meters</a:t>
            </a:r>
            <a:r>
              <a:rPr lang="fr-FR" sz="1800" dirty="0"/>
              <a:t>)</a:t>
            </a:r>
          </a:p>
          <a:p>
            <a:pPr lvl="1"/>
            <a:r>
              <a:rPr lang="fr-FR" sz="1800" dirty="0" err="1"/>
              <a:t>Family</a:t>
            </a:r>
            <a:r>
              <a:rPr lang="fr-FR" sz="1800" dirty="0"/>
              <a:t>: Motion</a:t>
            </a:r>
          </a:p>
          <a:p>
            <a:pPr lvl="2"/>
            <a:r>
              <a:rPr lang="fr-FR" sz="1800" dirty="0" err="1"/>
              <a:t>devPilmotMotor</a:t>
            </a:r>
            <a:r>
              <a:rPr lang="fr-FR" sz="1800" dirty="0"/>
              <a:t> (RSAI motion </a:t>
            </a:r>
            <a:r>
              <a:rPr lang="fr-FR" sz="1800" dirty="0" err="1"/>
              <a:t>controller</a:t>
            </a:r>
            <a:r>
              <a:rPr lang="fr-FR" sz="1800" dirty="0"/>
              <a:t>),</a:t>
            </a:r>
          </a:p>
          <a:p>
            <a:pPr lvl="2"/>
            <a:r>
              <a:rPr lang="fr-FR" sz="1800" dirty="0" err="1"/>
              <a:t>devNFC</a:t>
            </a:r>
            <a:r>
              <a:rPr lang="fr-FR" sz="1800" dirty="0"/>
              <a:t>, </a:t>
            </a:r>
            <a:r>
              <a:rPr lang="fr-FR" sz="1800" dirty="0" err="1"/>
              <a:t>devNFC_com</a:t>
            </a:r>
            <a:r>
              <a:rPr lang="fr-FR" sz="1800" dirty="0"/>
              <a:t> (</a:t>
            </a:r>
            <a:r>
              <a:rPr lang="fr-FR" sz="1800" dirty="0" err="1"/>
              <a:t>NewFocus</a:t>
            </a:r>
            <a:r>
              <a:rPr lang="fr-FR" sz="1800" dirty="0"/>
              <a:t> </a:t>
            </a:r>
            <a:r>
              <a:rPr lang="fr-FR" sz="1800" dirty="0" err="1"/>
              <a:t>piezzo</a:t>
            </a:r>
            <a:r>
              <a:rPr lang="fr-FR" sz="1800" dirty="0"/>
              <a:t> </a:t>
            </a:r>
            <a:r>
              <a:rPr lang="fr-FR" sz="1800" dirty="0" err="1"/>
              <a:t>motor</a:t>
            </a:r>
            <a:r>
              <a:rPr lang="fr-FR" sz="1800" dirty="0"/>
              <a:t>),</a:t>
            </a:r>
          </a:p>
          <a:p>
            <a:pPr lvl="1"/>
            <a:r>
              <a:rPr lang="fr-FR" sz="1800" dirty="0" err="1"/>
              <a:t>Family</a:t>
            </a:r>
            <a:r>
              <a:rPr lang="fr-FR" sz="1800" dirty="0"/>
              <a:t>: </a:t>
            </a:r>
            <a:r>
              <a:rPr lang="fr-FR" sz="1800" dirty="0" err="1"/>
              <a:t>Other</a:t>
            </a:r>
            <a:r>
              <a:rPr lang="fr-FR" sz="1800" dirty="0"/>
              <a:t> Instruments</a:t>
            </a:r>
          </a:p>
          <a:p>
            <a:pPr lvl="2"/>
            <a:r>
              <a:rPr lang="en-GB" sz="1800" dirty="0" err="1"/>
              <a:t>devGFT</a:t>
            </a:r>
            <a:r>
              <a:rPr lang="en-GB" sz="1800" dirty="0"/>
              <a:t> (</a:t>
            </a:r>
            <a:r>
              <a:rPr lang="en-GB" sz="1800" dirty="0" err="1"/>
              <a:t>Greenfiled</a:t>
            </a:r>
            <a:r>
              <a:rPr lang="en-GB" sz="1800" dirty="0"/>
              <a:t> Technology 3001 &amp; 1004 synchro boxes) : in catalogue </a:t>
            </a:r>
            <a:r>
              <a:rPr lang="en-GB" sz="1800" dirty="0"/>
              <a:t>v5.1</a:t>
            </a:r>
            <a:endParaRPr lang="en-US" sz="1800" dirty="0"/>
          </a:p>
        </p:txBody>
      </p:sp>
      <p:sp>
        <p:nvSpPr>
          <p:cNvPr id="5" name="Titre 3"/>
          <p:cNvSpPr txBox="1">
            <a:spLocks/>
          </p:cNvSpPr>
          <p:nvPr/>
        </p:nvSpPr>
        <p:spPr>
          <a:xfrm>
            <a:off x="393888" y="0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Devices servers Overview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642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4294967295"/>
          </p:nvPr>
        </p:nvSpPr>
        <p:spPr>
          <a:xfrm>
            <a:off x="989705" y="1603448"/>
            <a:ext cx="7013984" cy="4237953"/>
          </a:xfrm>
        </p:spPr>
        <p:txBody>
          <a:bodyPr>
            <a:noAutofit/>
          </a:bodyPr>
          <a:lstStyle/>
          <a:p>
            <a:pPr lvl="0"/>
            <a:r>
              <a:rPr lang="en-GB" sz="1800" dirty="0"/>
              <a:t>Environment: MS Windows 2022 server, Python 3.8 development (2/2)</a:t>
            </a:r>
            <a:endParaRPr lang="fr-FR" sz="1800" dirty="0"/>
          </a:p>
          <a:p>
            <a:pPr lvl="1"/>
            <a:r>
              <a:rPr lang="fr-FR" sz="1800" dirty="0" err="1"/>
              <a:t>Family</a:t>
            </a:r>
            <a:r>
              <a:rPr lang="fr-FR" sz="1800" dirty="0"/>
              <a:t>: Acquisition</a:t>
            </a:r>
          </a:p>
          <a:p>
            <a:pPr lvl="2"/>
            <a:r>
              <a:rPr lang="fr-FR" sz="1800" dirty="0" err="1"/>
              <a:t>devPylon</a:t>
            </a:r>
            <a:r>
              <a:rPr lang="fr-FR" sz="1800" dirty="0"/>
              <a:t> (Basler camera)</a:t>
            </a:r>
          </a:p>
          <a:p>
            <a:pPr lvl="2"/>
            <a:r>
              <a:rPr lang="fr-FR" sz="1800" dirty="0" err="1"/>
              <a:t>devVimba</a:t>
            </a:r>
            <a:r>
              <a:rPr lang="fr-FR" sz="1800" dirty="0"/>
              <a:t> (</a:t>
            </a:r>
            <a:r>
              <a:rPr lang="fr-FR" sz="1800" dirty="0" err="1"/>
              <a:t>Prosilica</a:t>
            </a:r>
            <a:r>
              <a:rPr lang="fr-FR" sz="1800" dirty="0"/>
              <a:t> camera)</a:t>
            </a:r>
          </a:p>
          <a:p>
            <a:pPr lvl="2"/>
            <a:r>
              <a:rPr lang="fr-FR" sz="1800" dirty="0" err="1"/>
              <a:t>devJAZ</a:t>
            </a:r>
            <a:r>
              <a:rPr lang="fr-FR" sz="1800" dirty="0"/>
              <a:t>, </a:t>
            </a:r>
            <a:r>
              <a:rPr lang="fr-FR" sz="1800" dirty="0" err="1"/>
              <a:t>devSpectro</a:t>
            </a:r>
            <a:r>
              <a:rPr lang="fr-FR" sz="1800" dirty="0"/>
              <a:t> (</a:t>
            </a:r>
            <a:r>
              <a:rPr lang="fr-FR" sz="1800" dirty="0" err="1"/>
              <a:t>Ocean</a:t>
            </a:r>
            <a:r>
              <a:rPr lang="fr-FR" sz="1800" dirty="0"/>
              <a:t> </a:t>
            </a:r>
            <a:r>
              <a:rPr lang="fr-FR" sz="1800" dirty="0" err="1"/>
              <a:t>Optics</a:t>
            </a:r>
            <a:r>
              <a:rPr lang="fr-FR" sz="1800" dirty="0"/>
              <a:t> JAZ </a:t>
            </a:r>
            <a:r>
              <a:rPr lang="fr-FR" sz="1800" dirty="0" err="1"/>
              <a:t>spectrometer</a:t>
            </a:r>
            <a:r>
              <a:rPr lang="fr-FR" sz="1800" dirty="0"/>
              <a:t>)</a:t>
            </a:r>
          </a:p>
          <a:p>
            <a:pPr lvl="1"/>
            <a:r>
              <a:rPr lang="fr-FR" sz="1800" dirty="0" err="1"/>
              <a:t>Family</a:t>
            </a:r>
            <a:r>
              <a:rPr lang="fr-FR" sz="1800" dirty="0"/>
              <a:t>: Communication</a:t>
            </a:r>
          </a:p>
          <a:p>
            <a:pPr lvl="2"/>
            <a:r>
              <a:rPr lang="fr-FR" sz="1800" dirty="0" err="1"/>
              <a:t>devTCP</a:t>
            </a:r>
            <a:r>
              <a:rPr lang="fr-FR" sz="1800" dirty="0"/>
              <a:t> (TCP communication) : in catalogue v1.2</a:t>
            </a:r>
          </a:p>
          <a:p>
            <a:pPr lvl="1"/>
            <a:r>
              <a:rPr lang="fr-FR" sz="1800" dirty="0" err="1"/>
              <a:t>Family</a:t>
            </a:r>
            <a:r>
              <a:rPr lang="fr-FR" sz="1800" dirty="0"/>
              <a:t>: </a:t>
            </a:r>
            <a:r>
              <a:rPr lang="fr-FR" sz="1800" dirty="0" err="1"/>
              <a:t>PowerSupply</a:t>
            </a:r>
            <a:endParaRPr lang="fr-FR" sz="1800" dirty="0"/>
          </a:p>
          <a:p>
            <a:pPr lvl="2"/>
            <a:r>
              <a:rPr lang="fr-FR" sz="1800" dirty="0" err="1"/>
              <a:t>devPDU</a:t>
            </a:r>
            <a:r>
              <a:rPr lang="fr-FR" sz="1800" dirty="0"/>
              <a:t> (</a:t>
            </a:r>
            <a:r>
              <a:rPr lang="fr-FR" sz="1800" dirty="0" err="1"/>
              <a:t>Digipower</a:t>
            </a:r>
            <a:r>
              <a:rPr lang="fr-FR" sz="1800" dirty="0"/>
              <a:t> Power Distribution Unit)</a:t>
            </a:r>
          </a:p>
          <a:p>
            <a:pPr lvl="0"/>
            <a:r>
              <a:rPr lang="en-GB" sz="1800" dirty="0"/>
              <a:t>Environment: MS Windows 2022 server, LabView 16.0, 2022 Q3 development</a:t>
            </a:r>
            <a:endParaRPr lang="fr-FR" sz="1800" dirty="0"/>
          </a:p>
          <a:p>
            <a:pPr lvl="1"/>
            <a:r>
              <a:rPr lang="en-GB" sz="1800" dirty="0"/>
              <a:t>Family: Communication</a:t>
            </a:r>
            <a:endParaRPr lang="fr-FR" sz="1800" dirty="0"/>
          </a:p>
          <a:p>
            <a:pPr lvl="2"/>
            <a:r>
              <a:rPr lang="en-GB" sz="1800" dirty="0" err="1"/>
              <a:t>devSharedVar</a:t>
            </a:r>
            <a:r>
              <a:rPr lang="en-GB" sz="1800" b="1" dirty="0"/>
              <a:t> </a:t>
            </a:r>
            <a:r>
              <a:rPr lang="en-GB" sz="1800" dirty="0"/>
              <a:t>(LabView Shared Variables / OPCUA Variables / Tango Attributes gateway)</a:t>
            </a:r>
            <a:endParaRPr lang="en-US" sz="1800" dirty="0"/>
          </a:p>
        </p:txBody>
      </p:sp>
      <p:sp>
        <p:nvSpPr>
          <p:cNvPr id="5" name="Titre 3"/>
          <p:cNvSpPr txBox="1">
            <a:spLocks/>
          </p:cNvSpPr>
          <p:nvPr/>
        </p:nvSpPr>
        <p:spPr>
          <a:xfrm>
            <a:off x="393888" y="0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Devices servers Overview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895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4294967295"/>
          </p:nvPr>
        </p:nvSpPr>
        <p:spPr>
          <a:xfrm>
            <a:off x="989705" y="1603448"/>
            <a:ext cx="7013984" cy="4237953"/>
          </a:xfrm>
        </p:spPr>
        <p:txBody>
          <a:bodyPr>
            <a:noAutofit/>
          </a:bodyPr>
          <a:lstStyle/>
          <a:p>
            <a:pPr lvl="0"/>
            <a:r>
              <a:rPr lang="en-GB" sz="1800" dirty="0"/>
              <a:t>Environment: MS Windows 2022 server, LabView 16.0, 2022 Q3 development</a:t>
            </a:r>
            <a:endParaRPr lang="fr-FR" sz="1800" dirty="0"/>
          </a:p>
          <a:p>
            <a:pPr lvl="1"/>
            <a:r>
              <a:rPr lang="en-GB" sz="1800" dirty="0"/>
              <a:t>Family: Communication</a:t>
            </a:r>
            <a:endParaRPr lang="fr-FR" sz="1800" dirty="0"/>
          </a:p>
          <a:p>
            <a:pPr lvl="2"/>
            <a:r>
              <a:rPr lang="en-GB" sz="1800" dirty="0" err="1"/>
              <a:t>devSharedVar</a:t>
            </a:r>
            <a:r>
              <a:rPr lang="en-GB" sz="1800" b="1" dirty="0"/>
              <a:t> </a:t>
            </a:r>
            <a:r>
              <a:rPr lang="en-GB" sz="1800" dirty="0"/>
              <a:t>(LabView Shared Variables / OPCUA Variables / Tango Attributes gateway)</a:t>
            </a:r>
            <a:endParaRPr lang="fr-FR" sz="1800" dirty="0"/>
          </a:p>
          <a:p>
            <a:pPr lvl="0"/>
            <a:r>
              <a:rPr lang="fr-FR" sz="1800" dirty="0" err="1"/>
              <a:t>Environment</a:t>
            </a:r>
            <a:r>
              <a:rPr lang="fr-FR" sz="1800" dirty="0"/>
              <a:t>: Linux Ubuntu 14.04 32bits server, C++ Devices</a:t>
            </a:r>
          </a:p>
          <a:p>
            <a:pPr lvl="1"/>
            <a:r>
              <a:rPr lang="fr-FR" sz="1800" dirty="0" err="1"/>
              <a:t>Family</a:t>
            </a:r>
            <a:r>
              <a:rPr lang="fr-FR" sz="1800" dirty="0"/>
              <a:t>: Vacuum</a:t>
            </a:r>
          </a:p>
          <a:p>
            <a:pPr lvl="2"/>
            <a:r>
              <a:rPr lang="fr-FR" sz="1800" dirty="0" err="1"/>
              <a:t>PfeifferGauge</a:t>
            </a:r>
            <a:r>
              <a:rPr lang="fr-FR" sz="1800" dirty="0"/>
              <a:t>, </a:t>
            </a:r>
            <a:r>
              <a:rPr lang="fr-FR" sz="1800" dirty="0" err="1"/>
              <a:t>VacuumInterlockViewer</a:t>
            </a:r>
            <a:r>
              <a:rPr lang="fr-FR" sz="1800" dirty="0"/>
              <a:t>, </a:t>
            </a:r>
            <a:r>
              <a:rPr lang="fr-FR" sz="1800" dirty="0" err="1"/>
              <a:t>WaterFlowMeter</a:t>
            </a:r>
            <a:r>
              <a:rPr lang="fr-FR" sz="1800" dirty="0"/>
              <a:t>, </a:t>
            </a:r>
            <a:r>
              <a:rPr lang="fr-FR" sz="1800" dirty="0" err="1"/>
              <a:t>ActiveGauge</a:t>
            </a:r>
            <a:r>
              <a:rPr lang="fr-FR" sz="1800" dirty="0"/>
              <a:t>, </a:t>
            </a:r>
            <a:r>
              <a:rPr lang="fr-FR" sz="1800" dirty="0" err="1"/>
              <a:t>AnalogGauge</a:t>
            </a:r>
            <a:r>
              <a:rPr lang="fr-FR" sz="1800" dirty="0"/>
              <a:t> (</a:t>
            </a:r>
            <a:r>
              <a:rPr lang="fr-FR" sz="1800" dirty="0" err="1"/>
              <a:t>reuse</a:t>
            </a:r>
            <a:r>
              <a:rPr lang="fr-FR" sz="1800" dirty="0"/>
              <a:t> of SOLEIL VACUUM Devices)</a:t>
            </a:r>
          </a:p>
          <a:p>
            <a:pPr lvl="1"/>
            <a:r>
              <a:rPr lang="fr-FR" sz="1800" dirty="0" err="1"/>
              <a:t>Family</a:t>
            </a:r>
            <a:r>
              <a:rPr lang="fr-FR" sz="1800" dirty="0"/>
              <a:t>: </a:t>
            </a:r>
            <a:r>
              <a:rPr lang="fr-FR" sz="1800" dirty="0" err="1"/>
              <a:t>InputOutput</a:t>
            </a:r>
            <a:endParaRPr lang="fr-FR" sz="1800" dirty="0"/>
          </a:p>
          <a:p>
            <a:pPr lvl="2"/>
            <a:r>
              <a:rPr lang="fr-FR" sz="1800" dirty="0"/>
              <a:t>PLCServerV3, </a:t>
            </a:r>
            <a:r>
              <a:rPr lang="fr-FR" sz="1800" dirty="0" err="1"/>
              <a:t>PLCDataViewer</a:t>
            </a:r>
            <a:r>
              <a:rPr lang="fr-FR" sz="1800" dirty="0"/>
              <a:t> (</a:t>
            </a:r>
            <a:r>
              <a:rPr lang="fr-FR" sz="1800" dirty="0" err="1"/>
              <a:t>reuse</a:t>
            </a:r>
            <a:r>
              <a:rPr lang="fr-FR" sz="1800" dirty="0"/>
              <a:t> of SOLEIL SIEMENS PLC Devices)</a:t>
            </a:r>
          </a:p>
          <a:p>
            <a:r>
              <a:rPr lang="fr-FR" sz="1800" dirty="0" err="1"/>
              <a:t>Tool</a:t>
            </a:r>
            <a:r>
              <a:rPr lang="fr-FR" sz="1800" dirty="0"/>
              <a:t> TANGO : </a:t>
            </a:r>
          </a:p>
          <a:p>
            <a:pPr lvl="1"/>
            <a:r>
              <a:rPr lang="fr-FR" sz="1800" dirty="0"/>
              <a:t>HDB++ on Ubuntu 20.04 (</a:t>
            </a:r>
            <a:r>
              <a:rPr lang="fr-FR" sz="1800" dirty="0" err="1"/>
              <a:t>nearly</a:t>
            </a:r>
            <a:r>
              <a:rPr lang="fr-FR" sz="1800" dirty="0"/>
              <a:t>, </a:t>
            </a:r>
            <a:r>
              <a:rPr lang="fr-FR" sz="1800" dirty="0" err="1"/>
              <a:t>nearly</a:t>
            </a:r>
            <a:r>
              <a:rPr lang="fr-FR" sz="1800" dirty="0" smtClean="0"/>
              <a:t>…).</a:t>
            </a:r>
            <a:endParaRPr lang="en-US" sz="1800" dirty="0"/>
          </a:p>
        </p:txBody>
      </p:sp>
      <p:sp>
        <p:nvSpPr>
          <p:cNvPr id="5" name="Titre 3"/>
          <p:cNvSpPr txBox="1">
            <a:spLocks/>
          </p:cNvSpPr>
          <p:nvPr/>
        </p:nvSpPr>
        <p:spPr>
          <a:xfrm>
            <a:off x="393888" y="0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Devices servers Overview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03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341</Words>
  <Application>Microsoft Office PowerPoint</Application>
  <PresentationFormat>Affichage à l'écran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MS PGothic</vt:lpstr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Stéphane Marchand</dc:creator>
  <cp:lastModifiedBy>Stéphane Marchand</cp:lastModifiedBy>
  <cp:revision>5</cp:revision>
  <dcterms:created xsi:type="dcterms:W3CDTF">2023-06-27T09:16:52Z</dcterms:created>
  <dcterms:modified xsi:type="dcterms:W3CDTF">2023-06-28T08:40:22Z</dcterms:modified>
</cp:coreProperties>
</file>