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  <p:sldMasterId id="2147483731" r:id="rId5"/>
    <p:sldMasterId id="2147483739" r:id="rId6"/>
    <p:sldMasterId id="2147483691" r:id="rId7"/>
    <p:sldMasterId id="2147483736" r:id="rId8"/>
  </p:sldMasterIdLst>
  <p:notesMasterIdLst>
    <p:notesMasterId r:id="rId32"/>
  </p:notesMasterIdLst>
  <p:handoutMasterIdLst>
    <p:handoutMasterId r:id="rId33"/>
  </p:handoutMasterIdLst>
  <p:sldIdLst>
    <p:sldId id="256" r:id="rId9"/>
    <p:sldId id="260" r:id="rId10"/>
    <p:sldId id="269" r:id="rId11"/>
    <p:sldId id="264" r:id="rId12"/>
    <p:sldId id="263" r:id="rId13"/>
    <p:sldId id="265" r:id="rId14"/>
    <p:sldId id="270" r:id="rId15"/>
    <p:sldId id="271" r:id="rId16"/>
    <p:sldId id="289" r:id="rId17"/>
    <p:sldId id="287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6" r:id="rId26"/>
    <p:sldId id="281" r:id="rId27"/>
    <p:sldId id="282" r:id="rId28"/>
    <p:sldId id="288" r:id="rId29"/>
    <p:sldId id="272" r:id="rId30"/>
    <p:sldId id="280" r:id="rId31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194"/>
    <a:srgbClr val="FFCC00"/>
    <a:srgbClr val="092A5F"/>
    <a:srgbClr val="E6E6E6"/>
    <a:srgbClr val="112843"/>
    <a:srgbClr val="FC9804"/>
    <a:srgbClr val="3F6BAE"/>
    <a:srgbClr val="F0DC08"/>
    <a:srgbClr val="EFE12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282C76-AC0E-B29A-5882-EA6A73A30DBF}" v="41" dt="2026-06-08T10:09:32.448"/>
    <p1510:client id="{C4AC4A2D-A63C-42BF-8215-4DC7855DE230}" v="1092" dt="2026-06-08T10:09:26.944"/>
    <p1510:client id="{EC532877-7A12-86F8-9FA1-B3688A166053}" v="153" dt="2026-06-08T08:56:00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41B3394-7EE7-4282-B493-4CAE724A8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9F0869-18BA-45C9-B2FD-B96F7F8E62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5332F-C92E-4389-A5FC-C6F0CBC0C46E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EA37F4-71E3-40E2-B0AF-FA3C2CB57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7D554E-F94F-433C-BA13-5D416A63AC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E30B2-2448-4C49-BCBE-E89C53690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81384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27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5">
            <a:extLst>
              <a:ext uri="{FF2B5EF4-FFF2-40B4-BE49-F238E27FC236}">
                <a16:creationId xmlns:a16="http://schemas.microsoft.com/office/drawing/2014/main" id="{FC3EBD57-B42C-C046-A344-94188974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5" y="3880119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517349-5F6A-DB9F-9199-AA782E7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4" y="4523978"/>
            <a:ext cx="9855511" cy="490465"/>
          </a:xfrm>
          <a:prstGeom prst="rect">
            <a:avLst/>
          </a:prstGeom>
        </p:spPr>
        <p:txBody>
          <a:bodyPr/>
          <a:lstStyle>
            <a:lvl1pPr marL="10800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041821-5217-8A21-65A9-8A29E2DCD66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8270"/>
          <a:stretch/>
        </p:blipFill>
        <p:spPr>
          <a:xfrm>
            <a:off x="9627146" y="0"/>
            <a:ext cx="2661542" cy="1075039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5B237D8E-D6BC-635F-FFEE-66E19FAE8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45770"/>
          <a:stretch/>
        </p:blipFill>
        <p:spPr>
          <a:xfrm>
            <a:off x="10344472" y="13222"/>
            <a:ext cx="1768153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2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9C09D7E-59EB-BEFF-9239-97C74B1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D660469-4C99-E499-F555-847F0045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395" y="6372000"/>
            <a:ext cx="10585173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8704074-533C-DA64-ED01-842AC1D73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16BA71-0D4A-4FA3-C59C-67009C750C53}"/>
              </a:ext>
            </a:extLst>
          </p:cNvPr>
          <p:cNvCxnSpPr>
            <a:cxnSpLocks/>
          </p:cNvCxnSpPr>
          <p:nvPr userDrawn="1"/>
        </p:nvCxnSpPr>
        <p:spPr>
          <a:xfrm>
            <a:off x="1122208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50A27AB-0B26-D5EC-E334-0CF12DD39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1"/>
          <a:stretch/>
        </p:blipFill>
        <p:spPr>
          <a:xfrm>
            <a:off x="72851" y="76846"/>
            <a:ext cx="1165000" cy="631907"/>
          </a:xfrm>
          <a:prstGeom prst="rect">
            <a:avLst/>
          </a:prstGeom>
        </p:spPr>
      </p:pic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3658B5F2-45B9-2EA3-6D19-7B3FBFAAF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8202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Diapositiv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7409" y="6372000"/>
            <a:ext cx="965180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9209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32730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77C37365-1393-0B84-D9BD-B696AF768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3"/>
          <a:stretch/>
        </p:blipFill>
        <p:spPr>
          <a:xfrm>
            <a:off x="10848528" y="6180078"/>
            <a:ext cx="1003578" cy="631907"/>
          </a:xfrm>
          <a:prstGeom prst="rect">
            <a:avLst/>
          </a:prstGeom>
        </p:spPr>
      </p:pic>
      <p:pic>
        <p:nvPicPr>
          <p:cNvPr id="9" name="Image 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43C17C2-EA1D-3C09-601A-636BFAEF3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1"/>
          <a:stretch/>
        </p:blipFill>
        <p:spPr>
          <a:xfrm>
            <a:off x="72851" y="76846"/>
            <a:ext cx="1165000" cy="631907"/>
          </a:xfrm>
          <a:prstGeom prst="rect">
            <a:avLst/>
          </a:prstGeom>
        </p:spPr>
      </p:pic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070D137-2B17-B637-701B-326616459949}"/>
              </a:ext>
            </a:extLst>
          </p:cNvPr>
          <p:cNvSpPr txBox="1">
            <a:spLocks/>
          </p:cNvSpPr>
          <p:nvPr userDrawn="1"/>
        </p:nvSpPr>
        <p:spPr>
          <a:xfrm>
            <a:off x="10396627" y="5857181"/>
            <a:ext cx="429319" cy="36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rgbClr val="0E41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ED97571-453A-68E5-14E5-9FCC5010AA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1203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EIL II - 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4827" y="6372000"/>
            <a:ext cx="9651800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662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1014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DD06D05C-710F-6BC7-3BD3-0AFA2AE88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755317" y="6174391"/>
            <a:ext cx="1099564" cy="643283"/>
          </a:xfrm>
          <a:prstGeom prst="rect">
            <a:avLst/>
          </a:prstGeom>
        </p:spPr>
      </p:pic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A5DD8358-64A5-053A-2A88-D8A526282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D7BC5A8B-E3C2-C4A0-F6F2-D2A6F3FB2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69102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5">
            <a:extLst>
              <a:ext uri="{FF2B5EF4-FFF2-40B4-BE49-F238E27FC236}">
                <a16:creationId xmlns:a16="http://schemas.microsoft.com/office/drawing/2014/main" id="{FC3EBD57-B42C-C046-A344-94188974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5" y="3880119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517349-5F6A-DB9F-9199-AA782E7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4" y="4523978"/>
            <a:ext cx="9855511" cy="490465"/>
          </a:xfrm>
          <a:prstGeom prst="rect">
            <a:avLst/>
          </a:prstGeom>
        </p:spPr>
        <p:txBody>
          <a:bodyPr/>
          <a:lstStyle>
            <a:lvl1pPr marL="10800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041821-5217-8A21-65A9-8A29E2DCD66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8270"/>
          <a:stretch/>
        </p:blipFill>
        <p:spPr>
          <a:xfrm>
            <a:off x="9627146" y="0"/>
            <a:ext cx="2661542" cy="1075039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5B237D8E-D6BC-635F-FFEE-66E19FAE8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45770"/>
          <a:stretch/>
        </p:blipFill>
        <p:spPr>
          <a:xfrm>
            <a:off x="10344472" y="13222"/>
            <a:ext cx="1768153" cy="992593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1362B829-21D7-8F9B-D78D-FF4C57F2B2DF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4917" y="5782961"/>
            <a:ext cx="1827262" cy="10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7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5">
            <a:extLst>
              <a:ext uri="{FF2B5EF4-FFF2-40B4-BE49-F238E27FC236}">
                <a16:creationId xmlns:a16="http://schemas.microsoft.com/office/drawing/2014/main" id="{0C76B200-C722-C759-AE46-2E6C0983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rgbClr val="0E419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6A28407-404A-41AC-EAEC-705F5ADB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0E41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6C18CBAD-6B27-47CA-46B3-A651430B4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8"/>
          <a:stretch/>
        </p:blipFill>
        <p:spPr>
          <a:xfrm>
            <a:off x="9527" y="13222"/>
            <a:ext cx="1693986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2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Tit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5">
            <a:extLst>
              <a:ext uri="{FF2B5EF4-FFF2-40B4-BE49-F238E27FC236}">
                <a16:creationId xmlns:a16="http://schemas.microsoft.com/office/drawing/2014/main" id="{1FD6769E-277C-39CC-3102-12E2E15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rgbClr val="0E4194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2067B03-38E1-698F-CCC9-FBCA6D283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0E41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0507EFAE-7ABD-E64E-200A-8F71AD6A8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56"/>
          <a:stretch/>
        </p:blipFill>
        <p:spPr>
          <a:xfrm>
            <a:off x="9527" y="13222"/>
            <a:ext cx="1765994" cy="992593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96DCB141-3264-5239-140E-CB1DCE61F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0"/>
          <a:stretch/>
        </p:blipFill>
        <p:spPr>
          <a:xfrm>
            <a:off x="9552384" y="5865407"/>
            <a:ext cx="1665089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5">
            <a:extLst>
              <a:ext uri="{FF2B5EF4-FFF2-40B4-BE49-F238E27FC236}">
                <a16:creationId xmlns:a16="http://schemas.microsoft.com/office/drawing/2014/main" id="{0C76B200-C722-C759-AE46-2E6C0983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6A28407-404A-41AC-EAEC-705F5ADB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3" name="Image 2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04F7504E-B661-284E-31D1-404E153CE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5"/>
          <a:stretch/>
        </p:blipFill>
        <p:spPr>
          <a:xfrm>
            <a:off x="-28575" y="6289"/>
            <a:ext cx="1876103" cy="10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7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Titr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5">
            <a:extLst>
              <a:ext uri="{FF2B5EF4-FFF2-40B4-BE49-F238E27FC236}">
                <a16:creationId xmlns:a16="http://schemas.microsoft.com/office/drawing/2014/main" id="{1FD6769E-277C-39CC-3102-12E2E15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2067B03-38E1-698F-CCC9-FBCA6D283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51F2B562-85F6-F366-9A22-CE58D4D92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3"/>
          <a:stretch/>
        </p:blipFill>
        <p:spPr>
          <a:xfrm>
            <a:off x="-28575" y="6289"/>
            <a:ext cx="1804095" cy="1033012"/>
          </a:xfrm>
          <a:prstGeom prst="rect">
            <a:avLst/>
          </a:prstGeom>
        </p:spPr>
      </p:pic>
      <p:pic>
        <p:nvPicPr>
          <p:cNvPr id="2" name="Image 1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BFBFA4E-10FE-7015-8DEE-2F23F6742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3"/>
          <a:stretch/>
        </p:blipFill>
        <p:spPr>
          <a:xfrm>
            <a:off x="9480376" y="5824988"/>
            <a:ext cx="1728192" cy="10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5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9C09D7E-59EB-BEFF-9239-97C74B1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D660469-4C99-E499-F555-847F0045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9417" y="6372000"/>
            <a:ext cx="1036915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8704074-533C-DA64-ED01-842AC1D73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16BA71-0D4A-4FA3-C59C-67009C750C53}"/>
              </a:ext>
            </a:extLst>
          </p:cNvPr>
          <p:cNvCxnSpPr>
            <a:cxnSpLocks/>
          </p:cNvCxnSpPr>
          <p:nvPr userDrawn="1"/>
        </p:nvCxnSpPr>
        <p:spPr>
          <a:xfrm>
            <a:off x="1122208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F1A835FA-3F39-0AAD-80E8-9DB44B729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DAAA54F5-F9A3-770F-5526-4C64D41A12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6484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4827" y="6372000"/>
            <a:ext cx="9651800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662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1014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DD06D05C-710F-6BC7-3BD3-0AFA2AE88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755317" y="6174391"/>
            <a:ext cx="1099564" cy="643283"/>
          </a:xfrm>
          <a:prstGeom prst="rect">
            <a:avLst/>
          </a:prstGeom>
        </p:spPr>
      </p:pic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A5DD8358-64A5-053A-2A88-D8A526282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D7BC5A8B-E3C2-C4A0-F6F2-D2A6F3FB2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EIL II - Diapositiv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7409" y="6372000"/>
            <a:ext cx="965180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9209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32730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77C37365-1393-0B84-D9BD-B696AF768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3"/>
          <a:stretch/>
        </p:blipFill>
        <p:spPr>
          <a:xfrm>
            <a:off x="10848528" y="6180078"/>
            <a:ext cx="1003578" cy="631907"/>
          </a:xfrm>
          <a:prstGeom prst="rect">
            <a:avLst/>
          </a:prstGeom>
        </p:spPr>
      </p:pic>
      <p:pic>
        <p:nvPicPr>
          <p:cNvPr id="9" name="Image 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43C17C2-EA1D-3C09-601A-636BFAEF3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1"/>
          <a:stretch/>
        </p:blipFill>
        <p:spPr>
          <a:xfrm>
            <a:off x="72851" y="76846"/>
            <a:ext cx="1165000" cy="631907"/>
          </a:xfrm>
          <a:prstGeom prst="rect">
            <a:avLst/>
          </a:prstGeom>
        </p:spPr>
      </p:pic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070D137-2B17-B637-701B-326616459949}"/>
              </a:ext>
            </a:extLst>
          </p:cNvPr>
          <p:cNvSpPr txBox="1">
            <a:spLocks/>
          </p:cNvSpPr>
          <p:nvPr userDrawn="1"/>
        </p:nvSpPr>
        <p:spPr>
          <a:xfrm>
            <a:off x="10396627" y="5857181"/>
            <a:ext cx="429319" cy="36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rgbClr val="0E41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ED97571-453A-68E5-14E5-9FCC5010AA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26254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F88ECE-C4BA-3B4E-916F-F266125825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>
          <a:xfrm>
            <a:off x="0" y="0"/>
            <a:ext cx="12201584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9EDAE3-99DE-4E91-96D2-8D0083ED4C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1302CCE-B7D4-D8F9-E27B-629240F88886}"/>
              </a:ext>
            </a:extLst>
          </p:cNvPr>
          <p:cNvCxnSpPr>
            <a:cxnSpLocks/>
          </p:cNvCxnSpPr>
          <p:nvPr userDrawn="1"/>
        </p:nvCxnSpPr>
        <p:spPr>
          <a:xfrm>
            <a:off x="141548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AADCE60-8262-E4EE-B010-B28381928646}"/>
              </a:ext>
            </a:extLst>
          </p:cNvPr>
          <p:cNvCxnSpPr>
            <a:cxnSpLocks/>
          </p:cNvCxnSpPr>
          <p:nvPr userDrawn="1"/>
        </p:nvCxnSpPr>
        <p:spPr>
          <a:xfrm>
            <a:off x="1415480" y="3992421"/>
            <a:ext cx="0" cy="948747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42" r:id="rId2"/>
  </p:sldLayoutIdLst>
  <p:hf hdr="0" dt="0"/>
  <p:txStyles>
    <p:titleStyle>
      <a:lvl1pPr marL="108000"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355E07BE-22E8-8A2F-F156-1437D8EE2B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ED6E2D-90A7-4D70-87D0-F2418BCE4D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D5C48AE-AB71-BC96-C6A5-8F24B79E249A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0"/>
            <a:ext cx="0" cy="6858000"/>
          </a:xfrm>
          <a:prstGeom prst="line">
            <a:avLst/>
          </a:prstGeom>
          <a:ln>
            <a:solidFill>
              <a:srgbClr val="0E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FAC04D-4EFB-8CD6-C58F-13B14F68E06B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2132856"/>
            <a:ext cx="0" cy="792088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rgbClr val="0E4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2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DE759A4-E0D3-6501-9E57-A957FB697A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ED6E2D-90A7-4D70-87D0-F2418BCE4D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D5C48AE-AB71-BC96-C6A5-8F24B79E249A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FAC04D-4EFB-8CD6-C58F-13B14F68E06B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2132856"/>
            <a:ext cx="0" cy="792088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4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rgbClr val="0E4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15479" y="0"/>
            <a:ext cx="10297145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5E1E77-51B0-66D5-D260-A602FF45A0EA}"/>
              </a:ext>
            </a:extLst>
          </p:cNvPr>
          <p:cNvCxnSpPr>
            <a:cxnSpLocks/>
          </p:cNvCxnSpPr>
          <p:nvPr userDrawn="1"/>
        </p:nvCxnSpPr>
        <p:spPr>
          <a:xfrm>
            <a:off x="1415480" y="565200"/>
            <a:ext cx="10776520" cy="0"/>
          </a:xfrm>
          <a:prstGeom prst="line">
            <a:avLst/>
          </a:prstGeom>
          <a:ln>
            <a:solidFill>
              <a:srgbClr val="0E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744" r:id="rId3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rgbClr val="0E41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E41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2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15479" y="0"/>
            <a:ext cx="10297145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5E1E77-51B0-66D5-D260-A602FF45A0EA}"/>
              </a:ext>
            </a:extLst>
          </p:cNvPr>
          <p:cNvCxnSpPr>
            <a:cxnSpLocks/>
          </p:cNvCxnSpPr>
          <p:nvPr userDrawn="1"/>
        </p:nvCxnSpPr>
        <p:spPr>
          <a:xfrm>
            <a:off x="1415479" y="565200"/>
            <a:ext cx="10776521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25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43" r:id="rId3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E41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tisonalexandre0/TangoDatabase/-/tree/master?ref_type=head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ebezium.io/documentation/faq/#what_is_debezium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synchrotron-soleil.fr/software-control-system/web/tangops/webstor-vue" TargetMode="External"/><Relationship Id="rId2" Type="http://schemas.openxmlformats.org/officeDocument/2006/relationships/hyperlink" Target="https://gitlab.synchrotron-soleil.fr/software-control-system/web/tangops/castor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0B4AEA1A-8A3E-041B-4490-AA98BDBD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5" y="3880119"/>
            <a:ext cx="10766935" cy="825975"/>
          </a:xfrm>
        </p:spPr>
        <p:txBody>
          <a:bodyPr>
            <a:normAutofit fontScale="90000"/>
          </a:bodyPr>
          <a:lstStyle/>
          <a:p>
            <a:pPr marL="107950"/>
            <a:r>
              <a:rPr lang="en-AE" noProof="0" dirty="0">
                <a:cs typeface="Arial"/>
              </a:rPr>
              <a:t>TANGO Admin tools for SOLEIL – Castor and monitoring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D7FF5D-02CD-E06A-631F-8BF346942119}"/>
              </a:ext>
            </a:extLst>
          </p:cNvPr>
          <p:cNvSpPr txBox="1"/>
          <p:nvPr/>
        </p:nvSpPr>
        <p:spPr>
          <a:xfrm>
            <a:off x="1430055" y="5151329"/>
            <a:ext cx="60960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AE" sz="2400" b="0" i="0" u="none" strike="noStrike" baseline="0" noProof="0" dirty="0" err="1">
                <a:solidFill>
                  <a:srgbClr val="FFFFFF"/>
                </a:solidFill>
                <a:latin typeface="Calibri"/>
                <a:ea typeface="Segoe UI"/>
                <a:cs typeface="Segoe UI"/>
              </a:rPr>
              <a:t>A.Tison</a:t>
            </a:r>
            <a:r>
              <a:rPr lang="en-AE" sz="2400" b="0" i="0" u="none" strike="noStrike" baseline="0" noProof="0" dirty="0">
                <a:solidFill>
                  <a:srgbClr val="FFFFFF"/>
                </a:solidFill>
                <a:latin typeface="Calibri"/>
                <a:ea typeface="Segoe UI"/>
                <a:cs typeface="Segoe UI"/>
              </a:rPr>
              <a:t>: engineer apprentice, developer</a:t>
            </a:r>
            <a:r>
              <a:rPr lang="en-AE" sz="2400" b="0" i="0" noProof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l" rtl="0"/>
            <a:r>
              <a:rPr lang="en-AE" sz="2400" b="0" i="0" u="none" strike="noStrike" baseline="0" noProof="0" dirty="0" err="1">
                <a:solidFill>
                  <a:srgbClr val="FFFFFF"/>
                </a:solidFill>
                <a:latin typeface="Calibri"/>
                <a:ea typeface="Segoe UI"/>
                <a:cs typeface="Segoe UI"/>
              </a:rPr>
              <a:t>G.Abeillé</a:t>
            </a:r>
            <a:r>
              <a:rPr lang="en-AE" sz="2400" b="0" i="0" u="none" strike="noStrike" baseline="0" noProof="0" dirty="0">
                <a:solidFill>
                  <a:srgbClr val="FFFFFF"/>
                </a:solidFill>
                <a:latin typeface="Calibri"/>
                <a:ea typeface="Segoe UI"/>
                <a:cs typeface="Segoe UI"/>
              </a:rPr>
              <a:t>: developer, product owner</a:t>
            </a:r>
          </a:p>
          <a:p>
            <a:pPr algn="ctr"/>
            <a:endParaRPr lang="en-AE" noProof="0" dirty="0"/>
          </a:p>
        </p:txBody>
      </p:sp>
    </p:spTree>
    <p:extLst>
      <p:ext uri="{BB962C8B-B14F-4D97-AF65-F5344CB8AC3E}">
        <p14:creationId xmlns:p14="http://schemas.microsoft.com/office/powerpoint/2010/main" val="88097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088E8-F2B4-86AF-D677-10EBB393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>
                <a:latin typeface="Arial"/>
                <a:cs typeface="Arial"/>
              </a:rPr>
              <a:t>Web interface</a:t>
            </a:r>
            <a:endParaRPr lang="en-AE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E4E15-9437-98DC-375E-FD8E71347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E" noProof="0" dirty="0"/>
              <a:t>Pied de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F41EB-9A71-48F5-F509-8A878A9B75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10</a:t>
            </a:fld>
            <a:endParaRPr lang="en-AE" noProof="0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72C3BE6-6DD5-3A5D-E6EF-C79FE2C5A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441"/>
            <a:ext cx="12192000" cy="605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59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6457-99E6-AD35-CA2B-0FA8B3A8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>
                <a:latin typeface="Arial"/>
                <a:cs typeface="Arial"/>
              </a:rPr>
              <a:t>Deployment service : next steps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1CE29-2FF2-8B6F-26B2-A67FF29D4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endParaRPr lang="en-AE" noProof="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91661-5631-E107-4255-F35384699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11</a:t>
            </a:fld>
            <a:endParaRPr lang="en-A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5D09C-75D5-7C05-B2BD-5BDE1197A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 fontAlgn="t">
              <a:lnSpc>
                <a:spcPct val="150000"/>
              </a:lnSpc>
            </a:pPr>
            <a:r>
              <a:rPr lang="fr-FR" dirty="0" err="1">
                <a:latin typeface="Arial"/>
                <a:cs typeface="Arial"/>
              </a:rPr>
              <a:t>Create</a:t>
            </a:r>
            <a:r>
              <a:rPr lang="fr-FR" dirty="0">
                <a:latin typeface="Arial"/>
                <a:cs typeface="Arial"/>
              </a:rPr>
              <a:t> an /UPDATE </a:t>
            </a:r>
            <a:r>
              <a:rPr lang="fr-FR" dirty="0" err="1">
                <a:latin typeface="Arial"/>
                <a:cs typeface="Arial"/>
              </a:rPr>
              <a:t>endpoint</a:t>
            </a:r>
            <a:r>
              <a:rPr lang="fr-FR" dirty="0">
                <a:latin typeface="Arial"/>
                <a:cs typeface="Arial"/>
              </a:rPr>
              <a:t> to enable post-start configuration of </a:t>
            </a:r>
            <a:r>
              <a:rPr lang="fr-FR" dirty="0" err="1">
                <a:latin typeface="Arial"/>
                <a:cs typeface="Arial"/>
              </a:rPr>
              <a:t>devices</a:t>
            </a:r>
            <a:r>
              <a:rPr lang="fr-FR" dirty="0">
                <a:latin typeface="Arial"/>
                <a:cs typeface="Arial"/>
              </a:rPr>
              <a:t>, </a:t>
            </a:r>
            <a:r>
              <a:rPr lang="fr-FR" dirty="0" err="1">
                <a:latin typeface="Arial"/>
                <a:cs typeface="Arial"/>
              </a:rPr>
              <a:t>covering</a:t>
            </a:r>
            <a:r>
              <a:rPr lang="fr-FR" dirty="0">
                <a:latin typeface="Arial"/>
                <a:cs typeface="Arial"/>
              </a:rPr>
              <a:t> settings </a:t>
            </a:r>
            <a:r>
              <a:rPr lang="fr-FR" dirty="0" err="1">
                <a:latin typeface="Arial"/>
                <a:cs typeface="Arial"/>
              </a:rPr>
              <a:t>such</a:t>
            </a:r>
            <a:r>
              <a:rPr lang="fr-FR" dirty="0">
                <a:latin typeface="Arial"/>
                <a:cs typeface="Arial"/>
              </a:rPr>
              <a:t> as polling and </a:t>
            </a:r>
            <a:r>
              <a:rPr lang="fr-FR" dirty="0" err="1">
                <a:latin typeface="Arial"/>
                <a:cs typeface="Arial"/>
              </a:rPr>
              <a:t>logging</a:t>
            </a:r>
            <a:r>
              <a:rPr lang="fr-FR" dirty="0">
                <a:latin typeface="Arial"/>
                <a:cs typeface="Arial"/>
              </a:rPr>
              <a:t>.</a:t>
            </a:r>
            <a:endParaRPr lang="en-US" dirty="0"/>
          </a:p>
          <a:p>
            <a:pPr fontAlgn="t">
              <a:lnSpc>
                <a:spcPct val="150000"/>
              </a:lnSpc>
            </a:pPr>
            <a:r>
              <a:rPr lang="en-AE" dirty="0">
                <a:latin typeface="Arial"/>
                <a:cs typeface="Arial"/>
              </a:rPr>
              <a:t>“dry-run” option: Check changes on TANGO DB before applying them</a:t>
            </a:r>
          </a:p>
          <a:p>
            <a:pPr fontAlgn="t">
              <a:lnSpc>
                <a:spcPct val="150000"/>
              </a:lnSpc>
            </a:pPr>
            <a:r>
              <a:rPr lang="en-AE" dirty="0">
                <a:latin typeface="Arial"/>
                <a:cs typeface="Arial"/>
              </a:rPr>
              <a:t>Templates for classes, especially for devices with dynamic attributes (</a:t>
            </a:r>
            <a:r>
              <a:rPr lang="en-AE" dirty="0" err="1">
                <a:latin typeface="Arial"/>
                <a:cs typeface="Arial"/>
              </a:rPr>
              <a:t>PLCDataViewer</a:t>
            </a:r>
            <a:r>
              <a:rPr lang="en-AE" dirty="0">
                <a:latin typeface="Arial"/>
                <a:cs typeface="Arial"/>
              </a:rPr>
              <a:t>, …)</a:t>
            </a:r>
          </a:p>
          <a:p>
            <a:pPr fontAlgn="t">
              <a:lnSpc>
                <a:spcPct val="150000"/>
              </a:lnSpc>
            </a:pPr>
            <a:r>
              <a:rPr lang="en-AE" dirty="0"/>
              <a:t>Improve (Web/CLI) interfaces for users</a:t>
            </a:r>
          </a:p>
        </p:txBody>
      </p:sp>
    </p:spTree>
    <p:extLst>
      <p:ext uri="{BB962C8B-B14F-4D97-AF65-F5344CB8AC3E}">
        <p14:creationId xmlns:p14="http://schemas.microsoft.com/office/powerpoint/2010/main" val="63333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03469-91E0-2EF4-75C2-A7ACE3D20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406F475-4507-3EAD-C6C4-48B3384E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015827"/>
            <a:ext cx="10394403" cy="681959"/>
          </a:xfrm>
        </p:spPr>
        <p:txBody>
          <a:bodyPr>
            <a:normAutofit/>
          </a:bodyPr>
          <a:lstStyle/>
          <a:p>
            <a:r>
              <a:rPr lang="en-AE" noProof="0" dirty="0"/>
              <a:t>TANGO Database Reporting</a:t>
            </a:r>
            <a:endParaRPr lang="en-AE" noProof="0" dirty="0">
              <a:cs typeface="Arial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82A9101-0098-9FE5-A8EB-8A5A61AB2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 noProof="0" dirty="0"/>
          </a:p>
        </p:txBody>
      </p:sp>
    </p:spTree>
    <p:extLst>
      <p:ext uri="{BB962C8B-B14F-4D97-AF65-F5344CB8AC3E}">
        <p14:creationId xmlns:p14="http://schemas.microsoft.com/office/powerpoint/2010/main" val="141902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5F00A-3FCB-2BBD-B5E7-9E67CC675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2612-0F80-08B4-52FE-6B58E12D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>
                <a:latin typeface="Arial"/>
                <a:cs typeface="Arial"/>
              </a:rPr>
              <a:t>Context</a:t>
            </a:r>
            <a:endParaRPr lang="en-AE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5E5A1-C6D0-5B43-24BA-8BCD705F0F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endParaRPr lang="en-AE" noProof="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758B3-9D7F-E4D8-9FD3-E98D97E3CA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13</a:t>
            </a:fld>
            <a:endParaRPr lang="en-A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80AC2-B0DA-4D88-3CB8-028A8A7F29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 fontAlgn="t">
              <a:lnSpc>
                <a:spcPct val="150000"/>
              </a:lnSpc>
            </a:pPr>
            <a:r>
              <a:rPr lang="en-AE" dirty="0">
                <a:latin typeface="Arial"/>
                <a:cs typeface="Arial"/>
              </a:rPr>
              <a:t>No monitoring of the TANGO database (e.g., when a device was created or deleted).</a:t>
            </a:r>
          </a:p>
          <a:p>
            <a:pPr fontAlgn="t">
              <a:lnSpc>
                <a:spcPct val="150000"/>
              </a:lnSpc>
            </a:pPr>
            <a:r>
              <a:rPr lang="en-AE" dirty="0">
                <a:latin typeface="Arial"/>
                <a:cs typeface="Arial"/>
              </a:rPr>
              <a:t>The existing monitoring for properties requires some familiarity with Jive and TANGO and remains limited.</a:t>
            </a:r>
          </a:p>
          <a:p>
            <a:pPr fontAlgn="t">
              <a:lnSpc>
                <a:spcPct val="150000"/>
              </a:lnSpc>
            </a:pPr>
            <a:r>
              <a:rPr lang="en-AE" dirty="0">
                <a:latin typeface="Arial"/>
                <a:cs typeface="Arial"/>
              </a:rPr>
              <a:t>More subjectively, this same monitoring does not allow you to see the latest changes in a TANGO database at a glance.</a:t>
            </a:r>
          </a:p>
        </p:txBody>
      </p:sp>
    </p:spTree>
    <p:extLst>
      <p:ext uri="{BB962C8B-B14F-4D97-AF65-F5344CB8AC3E}">
        <p14:creationId xmlns:p14="http://schemas.microsoft.com/office/powerpoint/2010/main" val="139995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E1A2-7F30-818D-E7F4-6EEB7FCB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/>
              <a:t>Solution: Change Data Capture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E8898-81A1-DDC1-DE23-96D70C2741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endParaRPr lang="en-AE" noProof="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05E2F-382F-909E-B8D5-0F5454AE9B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14</a:t>
            </a:fld>
            <a:endParaRPr lang="en-A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C3D309-4243-F68E-9165-8F2B1F394B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376" y="764704"/>
            <a:ext cx="11088582" cy="5067264"/>
          </a:xfrm>
        </p:spPr>
        <p:txBody>
          <a:bodyPr lIns="91440" tIns="45720" rIns="91440" bIns="45720" anchor="t"/>
          <a:lstStyle/>
          <a:p>
            <a:pPr marL="0" indent="0" algn="just">
              <a:spcBef>
                <a:spcPts val="20"/>
              </a:spcBef>
              <a:buNone/>
            </a:pPr>
            <a:r>
              <a:rPr lang="en-AE" sz="1800" b="1" noProof="0" dirty="0">
                <a:solidFill>
                  <a:schemeClr val="tx1"/>
                </a:solidFill>
                <a:latin typeface="Arial"/>
                <a:cs typeface="Arial"/>
              </a:rPr>
              <a:t>Change Data Capture </a:t>
            </a:r>
            <a:r>
              <a:rPr lang="en-AE" sz="1800" noProof="0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AE" sz="1800" b="1" noProof="0" dirty="0">
                <a:solidFill>
                  <a:schemeClr val="tx1"/>
                </a:solidFill>
                <a:latin typeface="Arial"/>
                <a:cs typeface="Arial"/>
              </a:rPr>
              <a:t>CDC</a:t>
            </a:r>
            <a:r>
              <a:rPr lang="en-AE" sz="1800" noProof="0" dirty="0">
                <a:solidFill>
                  <a:schemeClr val="tx1"/>
                </a:solidFill>
                <a:latin typeface="Arial"/>
                <a:cs typeface="Arial"/>
              </a:rPr>
              <a:t>) is a mechanism whose purpose is to </a:t>
            </a:r>
            <a:r>
              <a:rPr lang="en-AE" sz="1800" b="1" noProof="0" dirty="0">
                <a:solidFill>
                  <a:schemeClr val="tx1"/>
                </a:solidFill>
                <a:latin typeface="Arial"/>
                <a:cs typeface="Arial"/>
              </a:rPr>
              <a:t>keep a history of changes</a:t>
            </a:r>
            <a:r>
              <a:rPr lang="en-AE" sz="1800" noProof="0" dirty="0">
                <a:solidFill>
                  <a:schemeClr val="tx1"/>
                </a:solidFill>
                <a:latin typeface="Arial"/>
                <a:cs typeface="Arial"/>
              </a:rPr>
              <a:t> made to the data in one or more tables of a database.</a:t>
            </a:r>
            <a:endParaRPr lang="en-AE" sz="1800" noProof="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20"/>
              </a:spcBef>
              <a:buNone/>
            </a:pPr>
            <a:r>
              <a:rPr lang="en-AE" sz="1800" noProof="0" dirty="0">
                <a:solidFill>
                  <a:schemeClr val="tx1"/>
                </a:solidFill>
                <a:latin typeface="Arial"/>
                <a:cs typeface="Arial"/>
              </a:rPr>
              <a:t>This history makes it possible to reconstruct all the steps that led to the state of a table at a given point in time.</a:t>
            </a:r>
            <a:endParaRPr lang="en-AE" sz="1800" noProof="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20"/>
              </a:spcBef>
              <a:buNone/>
            </a:pPr>
            <a:endParaRPr lang="en-AE" sz="1800" noProof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algn="just">
              <a:spcBef>
                <a:spcPts val="20"/>
              </a:spcBef>
              <a:buNone/>
            </a:pPr>
            <a:r>
              <a:rPr lang="en-AE" sz="1800" noProof="0" dirty="0">
                <a:solidFill>
                  <a:schemeClr val="tx1"/>
                </a:solidFill>
                <a:latin typeface="Arial"/>
                <a:cs typeface="Arial"/>
              </a:rPr>
              <a:t>In practice:</a:t>
            </a:r>
          </a:p>
          <a:p>
            <a:pPr algn="just">
              <a:spcBef>
                <a:spcPts val="20"/>
              </a:spcBef>
            </a:pPr>
            <a:r>
              <a:rPr lang="en-AE" sz="1800" noProof="0" dirty="0">
                <a:solidFill>
                  <a:schemeClr val="tx1"/>
                </a:solidFill>
                <a:latin typeface="Arial"/>
                <a:cs typeface="Arial"/>
              </a:rPr>
              <a:t>This mechanism is supported by most modern databases (MariaDB, MySQL) through specific log files (</a:t>
            </a:r>
            <a:r>
              <a:rPr lang="en-AE" sz="1800" noProof="0" dirty="0" err="1">
                <a:solidFill>
                  <a:schemeClr val="tx1"/>
                </a:solidFill>
                <a:latin typeface="Arial"/>
                <a:cs typeface="Arial"/>
              </a:rPr>
              <a:t>binlogs</a:t>
            </a:r>
            <a:r>
              <a:rPr lang="en-AE" sz="1800" noProof="0" dirty="0">
                <a:solidFill>
                  <a:schemeClr val="tx1"/>
                </a:solidFill>
                <a:latin typeface="Arial"/>
                <a:cs typeface="Arial"/>
              </a:rPr>
              <a:t>) that contain SQL queries </a:t>
            </a:r>
          </a:p>
          <a:p>
            <a:pPr algn="just">
              <a:spcBef>
                <a:spcPts val="20"/>
              </a:spcBef>
            </a:pPr>
            <a:r>
              <a:rPr lang="en-AE" sz="1800" noProof="0" dirty="0">
                <a:solidFill>
                  <a:schemeClr val="tx1"/>
                </a:solidFill>
                <a:latin typeface="Arial"/>
                <a:cs typeface="Arial"/>
              </a:rPr>
              <a:t>And the changes they produced a message on each change (INSERT, UPDATE, ..).</a:t>
            </a:r>
            <a:endParaRPr lang="en-AE" sz="1800" noProof="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AE" sz="1800" noProof="0" dirty="0">
              <a:solidFill>
                <a:schemeClr val="tx1"/>
              </a:solidFill>
            </a:endParaRPr>
          </a:p>
        </p:txBody>
      </p:sp>
      <p:pic>
        <p:nvPicPr>
          <p:cNvPr id="9" name="Image 8" descr="Change Data Capture: Keeping Your Systems Synchronized in Real-Time">
            <a:extLst>
              <a:ext uri="{FF2B5EF4-FFF2-40B4-BE49-F238E27FC236}">
                <a16:creationId xmlns:a16="http://schemas.microsoft.com/office/drawing/2014/main" id="{B82F2B61-9D9F-990B-688F-0087AD0D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3524073"/>
            <a:ext cx="5926983" cy="333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2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65AC-9FBB-1AEA-ED65-EAC7002DE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>
                <a:latin typeface="Arial"/>
                <a:cs typeface="Arial"/>
              </a:rPr>
              <a:t>CDC Solution with Apache Kafka (</a:t>
            </a:r>
            <a:r>
              <a:rPr lang="en-AE" noProof="0" dirty="0" err="1">
                <a:latin typeface="Arial"/>
                <a:cs typeface="Arial"/>
              </a:rPr>
              <a:t>Debezium</a:t>
            </a:r>
            <a:r>
              <a:rPr lang="en-AE" noProof="0" dirty="0">
                <a:latin typeface="Arial"/>
                <a:cs typeface="Arial"/>
              </a:rPr>
              <a:t>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75ABE-ADD3-E64F-AB7F-C4819DE452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endParaRPr lang="en-AE" noProof="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C4E52-8C41-EDE9-7250-C6CD09C26E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15</a:t>
            </a:fld>
            <a:endParaRPr lang="en-AE" noProof="0" dirty="0"/>
          </a:p>
        </p:txBody>
      </p:sp>
      <p:pic>
        <p:nvPicPr>
          <p:cNvPr id="6" name="Picture 5" descr="A diagram of a database&#10;&#10;AI-generated content may be incorrect.">
            <a:extLst>
              <a:ext uri="{FF2B5EF4-FFF2-40B4-BE49-F238E27FC236}">
                <a16:creationId xmlns:a16="http://schemas.microsoft.com/office/drawing/2014/main" id="{3534D74E-5368-D21A-6A45-B374BF98A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817950"/>
            <a:ext cx="105918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22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7377-56A4-CAA9-D507-9827F2E8B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>
                <a:latin typeface="Arial"/>
                <a:cs typeface="Arial"/>
              </a:rPr>
              <a:t>Concrete example of JSON-formatted change event message</a:t>
            </a:r>
            <a:endParaRPr lang="en-AE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A4686B-44C1-B91D-B95B-858B4CD665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endParaRPr lang="en-AE" noProof="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7545-1472-1D55-7EED-00F2A0F7A3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16</a:t>
            </a:fld>
            <a:endParaRPr lang="en-AE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EC2FC-7D9D-A01C-9270-A9C11FF87A05}"/>
              </a:ext>
            </a:extLst>
          </p:cNvPr>
          <p:cNvSpPr txBox="1"/>
          <p:nvPr/>
        </p:nvSpPr>
        <p:spPr>
          <a:xfrm>
            <a:off x="1095229" y="561966"/>
            <a:ext cx="4995802" cy="65248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E" sz="1600" noProof="0" dirty="0"/>
              <a:t>{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 "before": {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   "device": "sys/database/2",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   "name": "</a:t>
            </a:r>
            <a:r>
              <a:rPr lang="en-AE" sz="1600" noProof="0" dirty="0" err="1"/>
              <a:t>tes</a:t>
            </a:r>
            <a:r>
              <a:rPr lang="en-AE" sz="1600" noProof="0" dirty="0"/>
              <a:t>",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   "domain": "",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   "family": "",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   "member": "",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   "count": 1,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   </a:t>
            </a:r>
            <a:r>
              <a:rPr lang="en-AE" sz="1600" noProof="0" dirty="0">
                <a:solidFill>
                  <a:srgbClr val="C00000"/>
                </a:solidFill>
              </a:rPr>
              <a:t>"value": "",</a:t>
            </a:r>
            <a:endParaRPr lang="en-AE" sz="1600" noProof="0" dirty="0">
              <a:solidFill>
                <a:srgbClr val="C00000"/>
              </a:solidFill>
              <a:cs typeface="Arial"/>
            </a:endParaRPr>
          </a:p>
          <a:p>
            <a:r>
              <a:rPr lang="en-AE" sz="1600" noProof="0" dirty="0">
                <a:solidFill>
                  <a:srgbClr val="C00000"/>
                </a:solidFill>
              </a:rPr>
              <a:t>    "updated": "2025-07-18T08:17:59Z",</a:t>
            </a:r>
            <a:endParaRPr lang="en-AE" sz="1600" noProof="0" dirty="0">
              <a:solidFill>
                <a:srgbClr val="C00000"/>
              </a:solidFill>
              <a:cs typeface="Arial"/>
            </a:endParaRPr>
          </a:p>
          <a:p>
            <a:r>
              <a:rPr lang="en-AE" sz="1600" noProof="0" dirty="0">
                <a:solidFill>
                  <a:srgbClr val="C00000"/>
                </a:solidFill>
              </a:rPr>
              <a:t>    "accessed": "2025-07-18T08:17:59Z"</a:t>
            </a:r>
            <a:endParaRPr lang="en-AE" sz="1600" noProof="0" dirty="0">
              <a:solidFill>
                <a:srgbClr val="C00000"/>
              </a:solidFill>
              <a:cs typeface="Arial"/>
            </a:endParaRPr>
          </a:p>
          <a:p>
            <a:r>
              <a:rPr lang="en-AE" sz="1600" noProof="0" dirty="0"/>
              <a:t>  },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 "after": {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   "device": "sys/database/2",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   "name": "</a:t>
            </a:r>
            <a:r>
              <a:rPr lang="en-AE" sz="1600" noProof="0" dirty="0" err="1"/>
              <a:t>tes</a:t>
            </a:r>
            <a:r>
              <a:rPr lang="en-AE" sz="1600" noProof="0" dirty="0"/>
              <a:t>",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   "domain": "",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   "family": "",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   "member": "",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   "count": 1,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   </a:t>
            </a:r>
            <a:r>
              <a:rPr lang="en-AE" sz="1600" noProof="0" dirty="0">
                <a:solidFill>
                  <a:srgbClr val="C00000"/>
                </a:solidFill>
              </a:rPr>
              <a:t>"value": "</a:t>
            </a:r>
            <a:r>
              <a:rPr lang="en-AE" sz="1600" noProof="0" dirty="0" err="1">
                <a:solidFill>
                  <a:srgbClr val="C00000"/>
                </a:solidFill>
              </a:rPr>
              <a:t>qer</a:t>
            </a:r>
            <a:r>
              <a:rPr lang="en-AE" sz="1600" noProof="0" dirty="0">
                <a:solidFill>
                  <a:srgbClr val="C00000"/>
                </a:solidFill>
              </a:rPr>
              <a:t>",</a:t>
            </a:r>
            <a:endParaRPr lang="en-AE" sz="1600" noProof="0" dirty="0">
              <a:solidFill>
                <a:srgbClr val="C00000"/>
              </a:solidFill>
              <a:cs typeface="Arial"/>
            </a:endParaRPr>
          </a:p>
          <a:p>
            <a:r>
              <a:rPr lang="en-AE" sz="1600" noProof="0" dirty="0">
                <a:solidFill>
                  <a:schemeClr val="accent2"/>
                </a:solidFill>
              </a:rPr>
              <a:t>    </a:t>
            </a:r>
            <a:r>
              <a:rPr lang="en-AE" sz="1600" noProof="0" dirty="0">
                <a:solidFill>
                  <a:srgbClr val="C00000"/>
                </a:solidFill>
              </a:rPr>
              <a:t>"updated": "2025-07-18T08:18:05Z",</a:t>
            </a:r>
            <a:endParaRPr lang="en-AE" sz="1600" noProof="0" dirty="0">
              <a:solidFill>
                <a:srgbClr val="C00000"/>
              </a:solidFill>
              <a:cs typeface="Arial"/>
            </a:endParaRPr>
          </a:p>
          <a:p>
            <a:r>
              <a:rPr lang="en-AE" sz="1600" noProof="0" dirty="0">
                <a:solidFill>
                  <a:srgbClr val="C00000"/>
                </a:solidFill>
              </a:rPr>
              <a:t>    "accessed": "2025-07-18T08:18:05Z"</a:t>
            </a:r>
            <a:endParaRPr lang="en-AE" sz="1600" noProof="0" dirty="0">
              <a:solidFill>
                <a:srgbClr val="C00000"/>
              </a:solidFill>
              <a:cs typeface="Arial"/>
            </a:endParaRPr>
          </a:p>
          <a:p>
            <a:r>
              <a:rPr lang="en-AE" sz="1600" noProof="0" dirty="0"/>
              <a:t>  },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"op": "u",</a:t>
            </a:r>
            <a:endParaRPr lang="en-AE" sz="1600" noProof="0" dirty="0">
              <a:cs typeface="Arial"/>
            </a:endParaRPr>
          </a:p>
          <a:p>
            <a:r>
              <a:rPr lang="en-AE" sz="1600" noProof="0" dirty="0"/>
              <a:t> "</a:t>
            </a:r>
            <a:r>
              <a:rPr lang="en-AE" sz="1600" noProof="0" dirty="0" err="1"/>
              <a:t>ts_ms</a:t>
            </a:r>
            <a:r>
              <a:rPr lang="en-AE" sz="1600" noProof="0" dirty="0"/>
              <a:t>": 1752826765376,</a:t>
            </a:r>
            <a:endParaRPr lang="en-AE" sz="1600" noProof="0" dirty="0">
              <a:cs typeface="Arial"/>
            </a:endParaRPr>
          </a:p>
          <a:p>
            <a:endParaRPr lang="en-AE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372FF-9ED2-630B-5652-B9047DE2839C}"/>
              </a:ext>
            </a:extLst>
          </p:cNvPr>
          <p:cNvSpPr txBox="1"/>
          <p:nvPr/>
        </p:nvSpPr>
        <p:spPr>
          <a:xfrm>
            <a:off x="6489559" y="1136036"/>
            <a:ext cx="4752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noProof="0" dirty="0"/>
              <a:t> "source": {</a:t>
            </a:r>
          </a:p>
          <a:p>
            <a:r>
              <a:rPr lang="en-AE" noProof="0" dirty="0"/>
              <a:t>    "version": "2.4.2.Final",</a:t>
            </a:r>
          </a:p>
          <a:p>
            <a:r>
              <a:rPr lang="en-AE" noProof="0" dirty="0"/>
              <a:t>    "connector": "</a:t>
            </a:r>
            <a:r>
              <a:rPr lang="en-AE" noProof="0" dirty="0" err="1"/>
              <a:t>mysql</a:t>
            </a:r>
            <a:r>
              <a:rPr lang="en-AE" noProof="0" dirty="0"/>
              <a:t>",</a:t>
            </a:r>
          </a:p>
          <a:p>
            <a:r>
              <a:rPr lang="en-AE" noProof="0" dirty="0"/>
              <a:t>    "name": "mysql-01",</a:t>
            </a:r>
          </a:p>
          <a:p>
            <a:r>
              <a:rPr lang="en-AE" noProof="0" dirty="0"/>
              <a:t>    "</a:t>
            </a:r>
            <a:r>
              <a:rPr lang="en-AE" noProof="0" dirty="0" err="1"/>
              <a:t>ts_ms</a:t>
            </a:r>
            <a:r>
              <a:rPr lang="en-AE" noProof="0" dirty="0"/>
              <a:t>": 1752826685000,</a:t>
            </a:r>
          </a:p>
          <a:p>
            <a:r>
              <a:rPr lang="en-AE" noProof="0" dirty="0"/>
              <a:t>    "snapshot": "false",</a:t>
            </a:r>
          </a:p>
          <a:p>
            <a:r>
              <a:rPr lang="en-AE" noProof="0" dirty="0"/>
              <a:t>    "</a:t>
            </a:r>
            <a:r>
              <a:rPr lang="en-AE" noProof="0" dirty="0" err="1"/>
              <a:t>db</a:t>
            </a:r>
            <a:r>
              <a:rPr lang="en-AE" noProof="0" dirty="0"/>
              <a:t>": "tango",</a:t>
            </a:r>
          </a:p>
          <a:p>
            <a:r>
              <a:rPr lang="en-AE" noProof="0" dirty="0"/>
              <a:t>    "table": "</a:t>
            </a:r>
            <a:r>
              <a:rPr lang="en-AE" noProof="0" dirty="0" err="1"/>
              <a:t>property_device</a:t>
            </a:r>
            <a:r>
              <a:rPr lang="en-AE" noProof="0" dirty="0"/>
              <a:t>",</a:t>
            </a:r>
          </a:p>
          <a:p>
            <a:r>
              <a:rPr lang="en-AE" noProof="0" dirty="0"/>
              <a:t>    "</a:t>
            </a:r>
            <a:r>
              <a:rPr lang="en-AE" noProof="0" dirty="0" err="1"/>
              <a:t>server_id</a:t>
            </a:r>
            <a:r>
              <a:rPr lang="en-AE" noProof="0" dirty="0"/>
              <a:t>": 1,</a:t>
            </a:r>
          </a:p>
          <a:p>
            <a:r>
              <a:rPr lang="en-AE" noProof="0" dirty="0"/>
              <a:t>    "file": "mysql-bin.000003",</a:t>
            </a:r>
          </a:p>
          <a:p>
            <a:r>
              <a:rPr lang="en-AE" noProof="0" dirty="0"/>
              <a:t>    "</a:t>
            </a:r>
            <a:r>
              <a:rPr lang="en-AE" noProof="0" dirty="0" err="1"/>
              <a:t>pos</a:t>
            </a:r>
            <a:r>
              <a:rPr lang="en-AE" noProof="0" dirty="0"/>
              <a:t>": 39200,</a:t>
            </a:r>
          </a:p>
          <a:p>
            <a:r>
              <a:rPr lang="en-AE" noProof="0" dirty="0"/>
              <a:t>    "row": 0,</a:t>
            </a:r>
          </a:p>
          <a:p>
            <a:r>
              <a:rPr lang="en-AE" noProof="0" dirty="0"/>
              <a:t>    "thread": 123</a:t>
            </a:r>
          </a:p>
          <a:p>
            <a:r>
              <a:rPr lang="en-AE" noProof="0" dirty="0"/>
              <a:t>  }</a:t>
            </a:r>
          </a:p>
          <a:p>
            <a:r>
              <a:rPr lang="en-AE" noProof="0" dirty="0"/>
              <a:t>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809BCC-34E7-B500-FAEC-FA08741C49FD}"/>
              </a:ext>
            </a:extLst>
          </p:cNvPr>
          <p:cNvCxnSpPr/>
          <p:nvPr/>
        </p:nvCxnSpPr>
        <p:spPr>
          <a:xfrm>
            <a:off x="5577840" y="568960"/>
            <a:ext cx="10160" cy="627888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60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59F9-9BB7-6E11-0E2E-9C953AF8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>
                <a:latin typeface="Arial"/>
                <a:cs typeface="Arial"/>
              </a:rPr>
              <a:t>Issues met with the current Database Device</a:t>
            </a:r>
            <a:endParaRPr lang="en-AE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91D71-6AB6-24D3-C047-BB908BC1A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E" noProof="0" dirty="0"/>
              <a:t>Pied de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61CAA-78C6-FA86-A93D-BFA8EA254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17</a:t>
            </a:fld>
            <a:endParaRPr lang="en-A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1D3D5-6936-B75A-1726-98AC0FD176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044" y="740862"/>
            <a:ext cx="11088582" cy="1604692"/>
          </a:xfrm>
        </p:spPr>
        <p:txBody>
          <a:bodyPr lIns="91440" tIns="45720" rIns="91440" bIns="45720" anchor="t"/>
          <a:lstStyle/>
          <a:p>
            <a:pPr marL="0" indent="0" algn="just">
              <a:buNone/>
            </a:pPr>
            <a:r>
              <a:rPr lang="en-AE" sz="2000" noProof="0" dirty="0">
                <a:latin typeface="Arial"/>
                <a:cs typeface="Arial"/>
              </a:rPr>
              <a:t>The Database device that feeds the MySQL/MariaDB database performs queries that programs like </a:t>
            </a:r>
            <a:r>
              <a:rPr lang="en-AE" sz="2000" noProof="0" dirty="0" err="1">
                <a:latin typeface="Arial"/>
                <a:cs typeface="Arial"/>
              </a:rPr>
              <a:t>Debezium</a:t>
            </a:r>
            <a:r>
              <a:rPr lang="en-AE" sz="2000" noProof="0" dirty="0">
                <a:latin typeface="Arial"/>
                <a:cs typeface="Arial"/>
              </a:rPr>
              <a:t> can correctly interpret, but which clutter the information received by the end user.</a:t>
            </a:r>
          </a:p>
          <a:p>
            <a:pPr marL="0" indent="0" algn="just">
              <a:buNone/>
            </a:pPr>
            <a:endParaRPr lang="en-AE" sz="2000" noProof="0" dirty="0"/>
          </a:p>
          <a:p>
            <a:pPr marL="0" indent="0" algn="just">
              <a:buNone/>
            </a:pPr>
            <a:r>
              <a:rPr lang="en-AE" sz="2000" i="1" noProof="0" dirty="0">
                <a:latin typeface="Arial"/>
                <a:cs typeface="Arial"/>
              </a:rPr>
              <a:t>Example: creating a device triggers a </a:t>
            </a:r>
            <a:r>
              <a:rPr lang="en-AE" sz="2000" i="1" dirty="0">
                <a:latin typeface="Arial"/>
                <a:cs typeface="Arial"/>
              </a:rPr>
              <a:t>pre-emptive</a:t>
            </a:r>
            <a:r>
              <a:rPr lang="en-AE" sz="2000" i="1" noProof="0" dirty="0">
                <a:latin typeface="Arial"/>
                <a:cs typeface="Arial"/>
              </a:rPr>
              <a:t> deletion of the device:</a:t>
            </a:r>
            <a:endParaRPr lang="en-AE" sz="2000" i="1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AF7626-F80C-672A-FB4A-F8E96C26A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49" y="2163076"/>
            <a:ext cx="10668098" cy="38256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612BDD-9C55-9ED0-DBAA-F8C9EDBB24FC}"/>
              </a:ext>
            </a:extLst>
          </p:cNvPr>
          <p:cNvSpPr/>
          <p:nvPr/>
        </p:nvSpPr>
        <p:spPr>
          <a:xfrm>
            <a:off x="2644140" y="2682240"/>
            <a:ext cx="6583680" cy="26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7C7CED-C2EF-3D6B-5BD5-DE01020A3B31}"/>
              </a:ext>
            </a:extLst>
          </p:cNvPr>
          <p:cNvSpPr/>
          <p:nvPr/>
        </p:nvSpPr>
        <p:spPr>
          <a:xfrm>
            <a:off x="2994660" y="4729294"/>
            <a:ext cx="7886700" cy="10178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35CA444-FBFA-69AC-8E39-E5642C2B5AD5}"/>
              </a:ext>
            </a:extLst>
          </p:cNvPr>
          <p:cNvSpPr txBox="1">
            <a:spLocks/>
          </p:cNvSpPr>
          <p:nvPr/>
        </p:nvSpPr>
        <p:spPr>
          <a:xfrm>
            <a:off x="630249" y="6076576"/>
            <a:ext cx="11088582" cy="160469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4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AE" sz="2000" dirty="0">
                <a:latin typeface="Arial"/>
                <a:cs typeface="Arial"/>
              </a:rPr>
              <a:t>-&gt; Modification of the code to comply with </a:t>
            </a:r>
            <a:r>
              <a:rPr lang="en-AE" sz="2000">
                <a:latin typeface="Arial"/>
                <a:cs typeface="Arial"/>
              </a:rPr>
              <a:t>Debezium</a:t>
            </a:r>
            <a:r>
              <a:rPr lang="en-AE" sz="2000" dirty="0">
                <a:latin typeface="Arial"/>
                <a:cs typeface="Arial"/>
              </a:rPr>
              <a:t> : </a:t>
            </a:r>
            <a:r>
              <a:rPr lang="en-US" sz="2000">
                <a:latin typeface="Arial"/>
                <a:cs typeface="Arial"/>
                <a:hlinkClick r:id="rId3"/>
              </a:rPr>
              <a:t>link</a:t>
            </a:r>
            <a:endParaRPr lang="en-AE" sz="2000" dirty="0"/>
          </a:p>
        </p:txBody>
      </p:sp>
    </p:spTree>
    <p:extLst>
      <p:ext uri="{BB962C8B-B14F-4D97-AF65-F5344CB8AC3E}">
        <p14:creationId xmlns:p14="http://schemas.microsoft.com/office/powerpoint/2010/main" val="165285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395FC-A7FF-AE43-C802-366EC85B5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EC99-4442-3E4E-9840-E5B778BD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>
                <a:latin typeface="Arial"/>
                <a:cs typeface="Arial"/>
              </a:rPr>
              <a:t>Demo with Loki/Grafana stack</a:t>
            </a:r>
            <a:endParaRPr lang="en-AE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E4E21-B16D-620D-05BC-3854DE87F5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endParaRPr lang="en-AE" noProof="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83130-1241-1359-F309-D1CD19102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18</a:t>
            </a:fld>
            <a:endParaRPr lang="en-A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090BD-53ED-5C2D-C1D4-CEFC666C11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E" noProof="0" dirty="0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F9DC7F-54A6-320A-277F-A2D0C3C4D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610"/>
            <a:ext cx="12192000" cy="533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3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A42B1-D53F-EBC8-E2DC-94B5B4937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69FD-DCA9-4289-3163-445BDD61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>
                <a:latin typeface="Arial"/>
                <a:cs typeface="Arial"/>
              </a:rPr>
              <a:t>Demo with ELK stack</a:t>
            </a:r>
            <a:endParaRPr lang="en-AE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EE410-53EE-6ED1-C776-FD7CB696EE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endParaRPr lang="en-AE" noProof="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270C1-E3D8-9F98-E58D-CB847A8D26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19</a:t>
            </a:fld>
            <a:endParaRPr lang="en-A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21453-80D9-35B7-DE99-ED797BBAA1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E" noProof="0" dirty="0"/>
          </a:p>
        </p:txBody>
      </p:sp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23DFA56A-8525-B6F1-8996-66ABA38E8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091"/>
            <a:ext cx="12192000" cy="50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9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368E498-85DA-1003-C037-F4BC87C62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/>
              <a:t>Context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A560B3A5-8E67-EEBB-3B21-814C0310DE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 noProof="0" dirty="0"/>
          </a:p>
        </p:txBody>
      </p:sp>
    </p:spTree>
    <p:extLst>
      <p:ext uri="{BB962C8B-B14F-4D97-AF65-F5344CB8AC3E}">
        <p14:creationId xmlns:p14="http://schemas.microsoft.com/office/powerpoint/2010/main" val="3937820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D33A-421A-CABD-4950-59B0177B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>
                <a:latin typeface="Arial"/>
                <a:cs typeface="Arial"/>
              </a:rPr>
              <a:t>Next?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FB332E-FDC7-7F34-422F-AEFB13D11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endParaRPr lang="en-AE" noProof="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A0489-EB5A-1549-A9BC-8307F052C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20</a:t>
            </a:fld>
            <a:endParaRPr lang="en-A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AA455-BF15-6757-CE8D-EC3C780278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200000"/>
              </a:lnSpc>
              <a:spcBef>
                <a:spcPts val="20"/>
              </a:spcBef>
            </a:pPr>
            <a:r>
              <a:rPr lang="en-AE" dirty="0">
                <a:latin typeface="Arial"/>
                <a:cs typeface="Arial"/>
              </a:rPr>
              <a:t>Validate and consolidate C</a:t>
            </a:r>
            <a:r>
              <a:rPr lang="fr-FR" dirty="0">
                <a:latin typeface="Arial"/>
                <a:cs typeface="Arial"/>
              </a:rPr>
              <a:t>a</a:t>
            </a:r>
            <a:r>
              <a:rPr lang="en-AE" dirty="0" err="1">
                <a:latin typeface="Arial"/>
                <a:cs typeface="Arial"/>
              </a:rPr>
              <a:t>stor</a:t>
            </a:r>
            <a:r>
              <a:rPr lang="en-AE" dirty="0">
                <a:latin typeface="Arial"/>
                <a:cs typeface="Arial"/>
              </a:rPr>
              <a:t> and TANGO Database reporting on SOLEIL II tests benches.</a:t>
            </a:r>
          </a:p>
          <a:p>
            <a:pPr>
              <a:lnSpc>
                <a:spcPct val="200000"/>
              </a:lnSpc>
              <a:spcBef>
                <a:spcPts val="20"/>
              </a:spcBef>
            </a:pPr>
            <a:r>
              <a:rPr lang="en-AE" dirty="0">
                <a:latin typeface="Arial"/>
                <a:cs typeface="Arial"/>
              </a:rPr>
              <a:t>TANGO Database device evolutions:</a:t>
            </a:r>
          </a:p>
          <a:p>
            <a:pPr lvl="1">
              <a:lnSpc>
                <a:spcPct val="200000"/>
              </a:lnSpc>
              <a:spcBef>
                <a:spcPts val="20"/>
              </a:spcBef>
            </a:pPr>
            <a:r>
              <a:rPr lang="en-AE" noProof="0" dirty="0">
                <a:latin typeface="Arial"/>
                <a:cs typeface="Arial"/>
              </a:rPr>
              <a:t>May these changes made for CDC be useful for the TANGO community?</a:t>
            </a:r>
            <a:endParaRPr lang="en-AE" noProof="0" dirty="0"/>
          </a:p>
          <a:p>
            <a:pPr lvl="1">
              <a:lnSpc>
                <a:spcPct val="200000"/>
              </a:lnSpc>
              <a:spcBef>
                <a:spcPts val="20"/>
              </a:spcBef>
            </a:pPr>
            <a:r>
              <a:rPr lang="en-AE" noProof="0" dirty="0">
                <a:latin typeface="Arial"/>
                <a:cs typeface="Arial"/>
              </a:rPr>
              <a:t>We </a:t>
            </a:r>
            <a:r>
              <a:rPr lang="en-AE" dirty="0">
                <a:latin typeface="Arial"/>
                <a:cs typeface="Arial"/>
              </a:rPr>
              <a:t>have noticed some other SQL queries optimizations that we can share</a:t>
            </a:r>
          </a:p>
          <a:p>
            <a:pPr>
              <a:lnSpc>
                <a:spcPct val="200000"/>
              </a:lnSpc>
              <a:spcBef>
                <a:spcPts val="20"/>
              </a:spcBef>
            </a:pPr>
            <a:endParaRPr lang="en-AE" dirty="0">
              <a:latin typeface="Arial"/>
              <a:cs typeface="Arial"/>
            </a:endParaRPr>
          </a:p>
          <a:p>
            <a:pPr>
              <a:lnSpc>
                <a:spcPct val="200000"/>
              </a:lnSpc>
              <a:spcBef>
                <a:spcPts val="20"/>
              </a:spcBef>
            </a:pPr>
            <a:endParaRPr lang="en-AE" dirty="0">
              <a:latin typeface="Arial"/>
              <a:cs typeface="Arial"/>
            </a:endParaRPr>
          </a:p>
          <a:p>
            <a:pPr marL="0" indent="0">
              <a:lnSpc>
                <a:spcPct val="200000"/>
              </a:lnSpc>
              <a:spcBef>
                <a:spcPts val="20"/>
              </a:spcBef>
              <a:buNone/>
            </a:pPr>
            <a:endParaRPr lang="en-AE" noProof="0" dirty="0"/>
          </a:p>
          <a:p>
            <a:pPr>
              <a:lnSpc>
                <a:spcPct val="200000"/>
              </a:lnSpc>
            </a:pPr>
            <a:endParaRPr lang="en-AE" noProof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014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A46A2-8E13-6867-E045-E687AAC6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>
                <a:latin typeface="Arial"/>
                <a:cs typeface="Arial"/>
              </a:rPr>
              <a:t>Resources</a:t>
            </a:r>
            <a:endParaRPr lang="en-AE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F8036-7F9C-7084-1147-EE191B84C6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endParaRPr lang="en-A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93C1F-53FD-4C64-1772-ED9F55E3D8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21</a:t>
            </a:fld>
            <a:endParaRPr lang="en-A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A1ADE5-A8D4-29CC-F6F7-964EF46495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en-AE" noProof="0" dirty="0" err="1">
                <a:latin typeface="Arial"/>
                <a:cs typeface="Arial"/>
              </a:rPr>
              <a:t>Debezium</a:t>
            </a:r>
            <a:r>
              <a:rPr lang="en-AE" noProof="0" dirty="0">
                <a:latin typeface="Arial"/>
                <a:cs typeface="Arial"/>
              </a:rPr>
              <a:t>: </a:t>
            </a:r>
            <a:r>
              <a:rPr lang="en-AE" noProof="0" dirty="0">
                <a:latin typeface="Arial"/>
                <a:cs typeface="Arial"/>
                <a:hlinkClick r:id="rId2"/>
              </a:rPr>
              <a:t>https://debezium.io/documentation/faq/#what_is_debezium</a:t>
            </a:r>
            <a:r>
              <a:rPr lang="en-AE" noProof="0" dirty="0">
                <a:latin typeface="Arial"/>
                <a:cs typeface="Arial"/>
              </a:rPr>
              <a:t> </a:t>
            </a:r>
          </a:p>
          <a:p>
            <a:endParaRPr lang="en-AE" noProof="0" dirty="0"/>
          </a:p>
        </p:txBody>
      </p:sp>
    </p:spTree>
    <p:extLst>
      <p:ext uri="{BB962C8B-B14F-4D97-AF65-F5344CB8AC3E}">
        <p14:creationId xmlns:p14="http://schemas.microsoft.com/office/powerpoint/2010/main" val="2441780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7C9F-97F1-7689-2556-4452F6EE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/>
              <a:t>Demo: Castor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6B5B73-DE2A-7862-8DB2-10EF84CCD3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E" noProof="0" dirty="0"/>
              <a:t>Pied de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43CB2-9D42-B889-8F8C-33F429C722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22</a:t>
            </a:fld>
            <a:endParaRPr lang="en-AE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2F358-5EAA-680F-3C8E-CC0F1320C595}"/>
              </a:ext>
            </a:extLst>
          </p:cNvPr>
          <p:cNvSpPr txBox="1"/>
          <p:nvPr/>
        </p:nvSpPr>
        <p:spPr>
          <a:xfrm>
            <a:off x="1055440" y="0"/>
            <a:ext cx="1087320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noProof="0" dirty="0"/>
              <a:t>Usage: main.py [options] FILE</a:t>
            </a:r>
          </a:p>
          <a:p>
            <a:endParaRPr lang="en-AE" noProof="0" dirty="0"/>
          </a:p>
          <a:p>
            <a:r>
              <a:rPr lang="en-AE" noProof="0" dirty="0"/>
              <a:t>Options:</a:t>
            </a:r>
          </a:p>
          <a:p>
            <a:r>
              <a:rPr lang="en-AE" noProof="0" dirty="0"/>
              <a:t>  -h, --help            show this help message and exit</a:t>
            </a:r>
          </a:p>
          <a:p>
            <a:r>
              <a:rPr lang="en-AE" noProof="0" dirty="0"/>
              <a:t>  --</a:t>
            </a:r>
            <a:r>
              <a:rPr lang="en-AE" noProof="0" dirty="0" err="1"/>
              <a:t>th</a:t>
            </a:r>
            <a:r>
              <a:rPr lang="en-AE" noProof="0" dirty="0"/>
              <a:t>=TANGO_HOST, --tango-host=TANGO_HOST</a:t>
            </a:r>
          </a:p>
          <a:p>
            <a:r>
              <a:rPr lang="en-AE" noProof="0" dirty="0"/>
              <a:t>                        Tango host (comma-separated list of </a:t>
            </a:r>
            <a:r>
              <a:rPr lang="en-AE" noProof="0" dirty="0" err="1"/>
              <a:t>host:port</a:t>
            </a:r>
            <a:r>
              <a:rPr lang="en-AE" noProof="0" dirty="0"/>
              <a:t> pairs)</a:t>
            </a:r>
          </a:p>
          <a:p>
            <a:r>
              <a:rPr lang="en-AE" noProof="0" dirty="0"/>
              <a:t>  --f=FILE, --file=FILE</a:t>
            </a:r>
          </a:p>
          <a:p>
            <a:r>
              <a:rPr lang="en-AE" noProof="0" dirty="0"/>
              <a:t>                        Devices to deploy. Either use JSON or CSV format and</a:t>
            </a:r>
          </a:p>
          <a:p>
            <a:r>
              <a:rPr lang="en-AE" noProof="0" dirty="0"/>
              <a:t>                        refer to the documentation for the expected format. If</a:t>
            </a:r>
          </a:p>
          <a:p>
            <a:r>
              <a:rPr lang="en-AE" noProof="0" dirty="0"/>
              <a:t>                        you use CSV, you can add a second and third file with</a:t>
            </a:r>
          </a:p>
          <a:p>
            <a:r>
              <a:rPr lang="en-AE" noProof="0" dirty="0"/>
              <a:t>                        your class and device properties, Example: --f devices</a:t>
            </a:r>
          </a:p>
          <a:p>
            <a:r>
              <a:rPr lang="en-AE" noProof="0" dirty="0"/>
              <a:t>                        .</a:t>
            </a:r>
            <a:r>
              <a:rPr lang="en-AE" noProof="0" dirty="0" err="1"/>
              <a:t>csv,class_properties.csv,device_properties.csv,free_p</a:t>
            </a:r>
            <a:endParaRPr lang="en-AE" noProof="0" dirty="0"/>
          </a:p>
          <a:p>
            <a:r>
              <a:rPr lang="en-AE" noProof="0" dirty="0"/>
              <a:t>                        roperties.csv. For JSON files, use </a:t>
            </a:r>
            <a:r>
              <a:rPr lang="en-AE" noProof="0" dirty="0" err="1"/>
              <a:t>dsconfig</a:t>
            </a:r>
            <a:r>
              <a:rPr lang="en-AE" noProof="0" dirty="0"/>
              <a:t> format.</a:t>
            </a:r>
          </a:p>
          <a:p>
            <a:r>
              <a:rPr lang="en-AE" noProof="0" dirty="0"/>
              <a:t>  --d=DEVICES, --devices=DEVICES</a:t>
            </a:r>
          </a:p>
          <a:p>
            <a:r>
              <a:rPr lang="en-AE" noProof="0" dirty="0"/>
              <a:t>                        Device to deploy. Use the following format:</a:t>
            </a:r>
          </a:p>
          <a:p>
            <a:r>
              <a:rPr lang="en-AE" noProof="0" dirty="0"/>
              <a:t>                        domain/family/</a:t>
            </a:r>
            <a:r>
              <a:rPr lang="en-AE" noProof="0" dirty="0" err="1"/>
              <a:t>member;Class;Instance;host;level</a:t>
            </a:r>
            <a:r>
              <a:rPr lang="en-AE" noProof="0" dirty="0"/>
              <a:t> (comma-</a:t>
            </a:r>
          </a:p>
          <a:p>
            <a:r>
              <a:rPr lang="en-AE" noProof="0" dirty="0"/>
              <a:t>                        separated list)</a:t>
            </a:r>
          </a:p>
          <a:p>
            <a:r>
              <a:rPr lang="en-AE" noProof="0" dirty="0"/>
              <a:t>  --op=OPERATION, --operation=OPERATION</a:t>
            </a:r>
          </a:p>
          <a:p>
            <a:r>
              <a:rPr lang="en-AE" noProof="0" dirty="0"/>
              <a:t>                        Operation to perform (default: deploy)</a:t>
            </a:r>
          </a:p>
          <a:p>
            <a:r>
              <a:rPr lang="en-AE" noProof="0" dirty="0"/>
              <a:t>  --no-</a:t>
            </a:r>
            <a:r>
              <a:rPr lang="en-AE" noProof="0" dirty="0" err="1"/>
              <a:t>db</a:t>
            </a:r>
            <a:r>
              <a:rPr lang="en-AE" noProof="0" dirty="0"/>
              <a:t>               Do not use the database logging for this operation</a:t>
            </a:r>
          </a:p>
          <a:p>
            <a:r>
              <a:rPr lang="en-AE" noProof="0" dirty="0"/>
              <a:t>  --diff                Show the difference between the last configuration and</a:t>
            </a:r>
          </a:p>
          <a:p>
            <a:r>
              <a:rPr lang="en-AE" noProof="0" dirty="0"/>
              <a:t>                        the second to last configuration in the database. This</a:t>
            </a:r>
          </a:p>
          <a:p>
            <a:r>
              <a:rPr lang="en-AE" noProof="0" dirty="0"/>
              <a:t>                        is useful to see what has changed since the last</a:t>
            </a:r>
          </a:p>
          <a:p>
            <a:r>
              <a:rPr lang="en-AE" noProof="0" dirty="0"/>
              <a:t>                        deployment.</a:t>
            </a:r>
          </a:p>
          <a:p>
            <a:r>
              <a:rPr lang="en-AE" noProof="0" dirty="0"/>
              <a:t>  --no-start            Do not start the devices after deployment.</a:t>
            </a:r>
          </a:p>
        </p:txBody>
      </p:sp>
    </p:spTree>
    <p:extLst>
      <p:ext uri="{BB962C8B-B14F-4D97-AF65-F5344CB8AC3E}">
        <p14:creationId xmlns:p14="http://schemas.microsoft.com/office/powerpoint/2010/main" val="3734263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26FE-1460-112A-99B1-A5E8F1D5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ELK demo</a:t>
            </a:r>
            <a:endParaRPr lang="en-AE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CC9A2D-D43D-450C-FE6D-4FF5094455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E" noProof="0" dirty="0"/>
              <a:t>Pied de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FB878-851F-E297-705B-0230FF2303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23</a:t>
            </a:fld>
            <a:endParaRPr lang="en-A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9C57A-D39B-D8E5-C82A-C3947E0F21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E" noProof="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CA0275-8E49-9363-26E1-090D2F200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2" y="908720"/>
            <a:ext cx="11809555" cy="582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4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53CF-B549-076D-54F7-6A6BD16B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>
                <a:latin typeface="Arial"/>
                <a:cs typeface="Arial"/>
              </a:rPr>
              <a:t>TANGO Context at SOLEIL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C4F53-D251-0FA4-59F6-B0F6038F2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endParaRPr lang="en-AE" noProof="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F1640-51B1-AA62-21A5-3B892D463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3</a:t>
            </a:fld>
            <a:endParaRPr lang="en-A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179D5-457B-6A6D-CFDA-912A0FFAA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 marL="0" indent="0" algn="just">
              <a:spcBef>
                <a:spcPts val="20"/>
              </a:spcBef>
              <a:buNone/>
            </a:pPr>
            <a:r>
              <a:rPr lang="en-AE" sz="2000" noProof="0" dirty="0">
                <a:solidFill>
                  <a:schemeClr val="tx1"/>
                </a:solidFill>
                <a:latin typeface="Arial"/>
                <a:cs typeface="Arial"/>
              </a:rPr>
              <a:t>There are currently 40,000 TANGO devices deployed when considering the different control systems at SOLEIL, and for SOLEIL II there will be even more devices than at present.</a:t>
            </a:r>
            <a:endParaRPr lang="en-AE" noProof="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20"/>
              </a:spcBef>
              <a:buNone/>
            </a:pPr>
            <a:endParaRPr lang="en-AE" noProof="0" dirty="0"/>
          </a:p>
          <a:p>
            <a:pPr marL="0" indent="0" algn="just">
              <a:buNone/>
            </a:pPr>
            <a:r>
              <a:rPr lang="en-AE" sz="2000" noProof="0" dirty="0">
                <a:solidFill>
                  <a:schemeClr val="tx1"/>
                </a:solidFill>
                <a:latin typeface="Arial"/>
                <a:cs typeface="Arial"/>
              </a:rPr>
              <a:t>Moreover, with the construction of SOLEIL II, there will be a need to create test benches, along with their dedicated Tango databases and sets of devices to deploy to test their </a:t>
            </a:r>
            <a:r>
              <a:rPr lang="en-AE" sz="2000" noProof="0" dirty="0" err="1">
                <a:solidFill>
                  <a:schemeClr val="tx1"/>
                </a:solidFill>
                <a:latin typeface="Arial"/>
                <a:cs typeface="Arial"/>
              </a:rPr>
              <a:t>behavior</a:t>
            </a:r>
            <a:r>
              <a:rPr lang="en-AE" sz="2000" noProof="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AE" noProof="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AE" noProof="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AE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5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293DD-0ED5-834B-E154-2677B67F0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F353D970-01A3-9911-1054-2589E3E3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>
                <a:latin typeface="Arial"/>
                <a:cs typeface="Arial"/>
              </a:rPr>
              <a:t>Context</a:t>
            </a:r>
            <a:endParaRPr lang="en-AE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EC395A-5CB8-34B7-BDBF-6FF6148F1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endParaRPr lang="en-AE" noProof="0" dirty="0">
              <a:cs typeface="Arial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E7F662-206F-540E-542D-B6216C78DC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4</a:t>
            </a:fld>
            <a:endParaRPr lang="en-AE" noProof="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F3F2236-B454-FA92-1FE9-A82EF42FF4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 algn="just">
              <a:spcBef>
                <a:spcPts val="20"/>
              </a:spcBef>
            </a:pPr>
            <a:r>
              <a:rPr lang="en-AE" noProof="0" dirty="0">
                <a:latin typeface="Arial"/>
                <a:cs typeface="Arial"/>
              </a:rPr>
              <a:t>To operate the TANGO control system, several needs exist:</a:t>
            </a:r>
            <a:endParaRPr lang="en-AE" noProof="0" dirty="0"/>
          </a:p>
          <a:p>
            <a:pPr lvl="1" algn="just">
              <a:spcBef>
                <a:spcPts val="20"/>
              </a:spcBef>
            </a:pPr>
            <a:r>
              <a:rPr lang="en-AE" noProof="0" dirty="0">
                <a:solidFill>
                  <a:schemeClr val="tx1"/>
                </a:solidFill>
                <a:latin typeface="Arial"/>
                <a:cs typeface="Arial"/>
              </a:rPr>
              <a:t>Deploy / start / configure / stop / delete devices</a:t>
            </a:r>
            <a:endParaRPr lang="en-AE" noProof="0" dirty="0">
              <a:solidFill>
                <a:schemeClr val="tx1"/>
              </a:solidFill>
            </a:endParaRPr>
          </a:p>
          <a:p>
            <a:pPr lvl="1" algn="just">
              <a:spcBef>
                <a:spcPts val="20"/>
              </a:spcBef>
            </a:pPr>
            <a:r>
              <a:rPr lang="en-AE" noProof="0" dirty="0">
                <a:solidFill>
                  <a:schemeClr val="tx1"/>
                </a:solidFill>
                <a:latin typeface="Arial"/>
                <a:cs typeface="Arial"/>
              </a:rPr>
              <a:t>Assist with configuring devices that have dynamic attributes (</a:t>
            </a:r>
            <a:r>
              <a:rPr lang="en-AE" noProof="0" dirty="0" err="1">
                <a:solidFill>
                  <a:schemeClr val="tx1"/>
                </a:solidFill>
                <a:latin typeface="Arial"/>
                <a:cs typeface="Arial"/>
              </a:rPr>
              <a:t>PLCServer</a:t>
            </a:r>
            <a:r>
              <a:rPr lang="en-AE" noProof="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AE" noProof="0" dirty="0" err="1">
                <a:solidFill>
                  <a:schemeClr val="tx1"/>
                </a:solidFill>
                <a:latin typeface="Arial"/>
                <a:cs typeface="Arial"/>
              </a:rPr>
              <a:t>Pandabox</a:t>
            </a:r>
            <a:r>
              <a:rPr lang="en-AE" noProof="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AE" noProof="0" dirty="0" err="1">
                <a:solidFill>
                  <a:schemeClr val="tx1"/>
                </a:solidFill>
                <a:latin typeface="Arial"/>
                <a:cs typeface="Arial"/>
              </a:rPr>
              <a:t>ModbusDataViewer</a:t>
            </a:r>
            <a:r>
              <a:rPr lang="en-AE" noProof="0" dirty="0">
                <a:solidFill>
                  <a:schemeClr val="tx1"/>
                </a:solidFill>
                <a:latin typeface="Arial"/>
                <a:cs typeface="Arial"/>
              </a:rPr>
              <a:t>, etc.)</a:t>
            </a:r>
            <a:endParaRPr lang="en-AE" noProof="0" dirty="0">
              <a:solidFill>
                <a:schemeClr val="tx1"/>
              </a:solidFill>
            </a:endParaRPr>
          </a:p>
          <a:p>
            <a:pPr lvl="1" algn="just">
              <a:spcBef>
                <a:spcPts val="20"/>
              </a:spcBef>
            </a:pPr>
            <a:r>
              <a:rPr lang="en-AE" noProof="0" dirty="0">
                <a:solidFill>
                  <a:schemeClr val="tx1"/>
                </a:solidFill>
                <a:latin typeface="Arial"/>
                <a:cs typeface="Arial"/>
              </a:rPr>
              <a:t>Understand the root cause of incidents through monitoring</a:t>
            </a:r>
            <a:endParaRPr lang="en-AE" noProof="0" dirty="0">
              <a:solidFill>
                <a:schemeClr val="tx1"/>
              </a:solidFill>
            </a:endParaRPr>
          </a:p>
          <a:p>
            <a:pPr lvl="1" algn="just">
              <a:spcBef>
                <a:spcPts val="20"/>
              </a:spcBef>
            </a:pPr>
            <a:r>
              <a:rPr lang="en-AE" noProof="0" dirty="0">
                <a:solidFill>
                  <a:schemeClr val="tx1"/>
                </a:solidFill>
                <a:latin typeface="Arial"/>
                <a:cs typeface="Arial"/>
              </a:rPr>
              <a:t>Manage attribute archiving</a:t>
            </a:r>
            <a:endParaRPr lang="en-AE" noProof="0" dirty="0">
              <a:solidFill>
                <a:schemeClr val="tx1"/>
              </a:solidFill>
            </a:endParaRPr>
          </a:p>
          <a:p>
            <a:pPr algn="just">
              <a:spcBef>
                <a:spcPts val="20"/>
              </a:spcBef>
            </a:pPr>
            <a:endParaRPr lang="en-AE" noProof="0" dirty="0"/>
          </a:p>
          <a:p>
            <a:pPr algn="just">
              <a:spcBef>
                <a:spcPts val="20"/>
              </a:spcBef>
            </a:pPr>
            <a:r>
              <a:rPr lang="en-AE" noProof="0" dirty="0">
                <a:latin typeface="Arial"/>
                <a:cs typeface="Arial"/>
              </a:rPr>
              <a:t>Some of these needs — such as deployment, device configuration, and archiving — are currently handled at SOLEIL through bash/Python scripts and GUIs (Jive, Astor, etc.).</a:t>
            </a:r>
            <a:endParaRPr lang="en-AE" noProof="0" dirty="0"/>
          </a:p>
          <a:p>
            <a:pPr algn="just">
              <a:spcBef>
                <a:spcPts val="20"/>
              </a:spcBef>
            </a:pPr>
            <a:endParaRPr lang="en-AE" noProof="0" dirty="0"/>
          </a:p>
          <a:p>
            <a:pPr algn="just"/>
            <a:r>
              <a:rPr lang="en-AE" noProof="0" dirty="0">
                <a:latin typeface="Arial"/>
                <a:cs typeface="Arial"/>
              </a:rPr>
              <a:t>Other needs, such as ensuring monitoring are not being addressed entirely.</a:t>
            </a:r>
            <a:endParaRPr lang="en-AE" noProof="0" dirty="0"/>
          </a:p>
        </p:txBody>
      </p:sp>
    </p:spTree>
    <p:extLst>
      <p:ext uri="{BB962C8B-B14F-4D97-AF65-F5344CB8AC3E}">
        <p14:creationId xmlns:p14="http://schemas.microsoft.com/office/powerpoint/2010/main" val="358328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D589674D-D96D-3747-4111-E5CA42B6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>
                <a:latin typeface="Arial"/>
                <a:cs typeface="Arial"/>
              </a:rPr>
              <a:t>Example use case: deploying TANGO archiving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AAE284-0886-58C8-A212-3E0A337BFB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endParaRPr lang="en-AE" noProof="0" dirty="0">
              <a:cs typeface="Arial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7BF756-25F9-59F0-36B0-B5D75ACC1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5</a:t>
            </a:fld>
            <a:endParaRPr lang="en-AE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130B2E-A333-FC60-E3AD-7E1042433AB0}"/>
              </a:ext>
            </a:extLst>
          </p:cNvPr>
          <p:cNvSpPr/>
          <p:nvPr/>
        </p:nvSpPr>
        <p:spPr>
          <a:xfrm>
            <a:off x="911424" y="1531420"/>
            <a:ext cx="3240360" cy="29132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E" b="1" noProof="0" dirty="0"/>
              <a:t>Manual declaration</a:t>
            </a:r>
            <a:r>
              <a:rPr lang="en-AE" noProof="0" dirty="0"/>
              <a:t> in Jive</a:t>
            </a:r>
          </a:p>
          <a:p>
            <a:pPr algn="ctr"/>
            <a:r>
              <a:rPr lang="en-AE" noProof="0" dirty="0"/>
              <a:t> Or </a:t>
            </a:r>
            <a:r>
              <a:rPr lang="en-AE" b="1" noProof="0" dirty="0"/>
              <a:t>scripted declaration </a:t>
            </a:r>
          </a:p>
          <a:p>
            <a:pPr algn="ctr"/>
            <a:r>
              <a:rPr lang="en-AE" noProof="0" dirty="0"/>
              <a:t>of multiple </a:t>
            </a:r>
            <a:r>
              <a:rPr lang="en-AE" b="1" noProof="0" dirty="0"/>
              <a:t>devices</a:t>
            </a:r>
          </a:p>
          <a:p>
            <a:pPr algn="ctr"/>
            <a:r>
              <a:rPr lang="en-AE" noProof="0" dirty="0"/>
              <a:t> with their </a:t>
            </a:r>
            <a:r>
              <a:rPr lang="en-AE" b="1" noProof="0" dirty="0"/>
              <a:t>properties</a:t>
            </a:r>
            <a:r>
              <a:rPr lang="en-AE" noProof="0" dirty="0"/>
              <a:t>:</a:t>
            </a:r>
          </a:p>
          <a:p>
            <a:pPr algn="ctr"/>
            <a:endParaRPr lang="en-AE" noProof="0" dirty="0"/>
          </a:p>
          <a:p>
            <a:pPr algn="ctr"/>
            <a:r>
              <a:rPr lang="en-AE" sz="1400" i="1" noProof="0" dirty="0" err="1"/>
              <a:t>ArchivingMonitor</a:t>
            </a:r>
            <a:endParaRPr lang="en-AE" sz="1400" i="1" noProof="0" dirty="0"/>
          </a:p>
          <a:p>
            <a:pPr algn="ctr"/>
            <a:r>
              <a:rPr lang="en-AE" sz="1400" i="1" noProof="0" dirty="0" err="1"/>
              <a:t>ArchivingManager</a:t>
            </a:r>
            <a:endParaRPr lang="en-AE" sz="1400" i="1" noProof="0" dirty="0"/>
          </a:p>
          <a:p>
            <a:pPr algn="ctr"/>
            <a:r>
              <a:rPr lang="en-AE" sz="1400" i="1" noProof="0" dirty="0" err="1"/>
              <a:t>TimeseriesArchivers</a:t>
            </a:r>
            <a:r>
              <a:rPr lang="en-AE" sz="1400" i="1" noProof="0" dirty="0"/>
              <a:t> (as many as needed)</a:t>
            </a:r>
            <a:endParaRPr lang="en-AE" sz="1400" i="1" noProof="0" dirty="0">
              <a:cs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BB5E45-47E0-4425-FF20-8BED3E350777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>
            <a:off x="4151784" y="2988040"/>
            <a:ext cx="864095" cy="340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07DE825-B556-5AD9-844D-3622B88982D8}"/>
              </a:ext>
            </a:extLst>
          </p:cNvPr>
          <p:cNvSpPr/>
          <p:nvPr/>
        </p:nvSpPr>
        <p:spPr>
          <a:xfrm>
            <a:off x="5015879" y="2896402"/>
            <a:ext cx="2160242" cy="8641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E" noProof="0" dirty="0"/>
              <a:t>Start devices in order (Scripts/Astor)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36C6BF7-F2E3-F4CC-3238-713BFEA6F1B5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>
            <a:off x="7176121" y="3328493"/>
            <a:ext cx="864095" cy="432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6DE5944-8C6A-9F9C-90D2-9F32C4CDD625}"/>
              </a:ext>
            </a:extLst>
          </p:cNvPr>
          <p:cNvSpPr/>
          <p:nvPr/>
        </p:nvSpPr>
        <p:spPr>
          <a:xfrm>
            <a:off x="8040216" y="3076508"/>
            <a:ext cx="2951258" cy="13681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E" noProof="0" dirty="0"/>
              <a:t>Exec commands </a:t>
            </a:r>
            <a:r>
              <a:rPr lang="en-AE" noProof="0" dirty="0" err="1"/>
              <a:t>StartArchiving</a:t>
            </a:r>
            <a:r>
              <a:rPr lang="en-AE" noProof="0" dirty="0"/>
              <a:t>(attributes…) using scripts </a:t>
            </a:r>
            <a:r>
              <a:rPr lang="en-AE" strike="sngStrike" noProof="0" dirty="0"/>
              <a:t>(or painfully through Jive…)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72189F-9BED-55FB-9BC3-FF45F6BEA48E}"/>
              </a:ext>
            </a:extLst>
          </p:cNvPr>
          <p:cNvSpPr txBox="1"/>
          <p:nvPr/>
        </p:nvSpPr>
        <p:spPr>
          <a:xfrm>
            <a:off x="443932" y="4784264"/>
            <a:ext cx="1155672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E" noProof="0" dirty="0"/>
              <a:t>=&gt; </a:t>
            </a:r>
            <a:r>
              <a:rPr lang="en-AE" noProof="0" dirty="0">
                <a:ea typeface="+mn-lt"/>
                <a:cs typeface="+mn-lt"/>
              </a:rPr>
              <a:t>2-3 separate scripts are needed to perform this operation, even though the need for these use cases is extremely common.</a:t>
            </a:r>
            <a:endParaRPr lang="en-AE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6444F-C522-F465-35F4-2EBBD616BFDE}"/>
              </a:ext>
            </a:extLst>
          </p:cNvPr>
          <p:cNvSpPr txBox="1"/>
          <p:nvPr/>
        </p:nvSpPr>
        <p:spPr>
          <a:xfrm>
            <a:off x="443932" y="980728"/>
            <a:ext cx="102605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E" noProof="0" dirty="0"/>
              <a:t>To start TANGO archiving on a new server, we need:</a:t>
            </a:r>
          </a:p>
        </p:txBody>
      </p:sp>
    </p:spTree>
    <p:extLst>
      <p:ext uri="{BB962C8B-B14F-4D97-AF65-F5344CB8AC3E}">
        <p14:creationId xmlns:p14="http://schemas.microsoft.com/office/powerpoint/2010/main" val="5476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1586-5820-B5E7-569F-01C4B096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>
                <a:latin typeface="Arial"/>
                <a:cs typeface="Arial"/>
              </a:rPr>
              <a:t>Example use case: Monitoring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FE27FB-93CB-2E89-7A59-BBEACF896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endParaRPr lang="en-AE" noProof="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97099-D875-F1F6-CA5C-F416DAF160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6</a:t>
            </a:fld>
            <a:endParaRPr lang="en-A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6B67A-004A-C70B-0AED-4FB1B882CF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368" y="1302395"/>
            <a:ext cx="5400600" cy="5067264"/>
          </a:xfrm>
        </p:spPr>
        <p:txBody>
          <a:bodyPr lIns="91440" tIns="45720" rIns="91440" bIns="45720" anchor="t"/>
          <a:lstStyle/>
          <a:p>
            <a:pPr marL="0" indent="0">
              <a:spcBef>
                <a:spcPts val="20"/>
              </a:spcBef>
              <a:buNone/>
            </a:pPr>
            <a:r>
              <a:rPr lang="en-AE" noProof="0" dirty="0">
                <a:solidFill>
                  <a:schemeClr val="tx1"/>
                </a:solidFill>
                <a:latin typeface="Arial"/>
                <a:cs typeface="Arial"/>
              </a:rPr>
              <a:t>Recurring issues in operations are:</a:t>
            </a:r>
          </a:p>
          <a:p>
            <a:pPr>
              <a:spcBef>
                <a:spcPts val="20"/>
              </a:spcBef>
            </a:pPr>
            <a:r>
              <a:rPr lang="en-AE" noProof="0" dirty="0">
                <a:solidFill>
                  <a:schemeClr val="tx1"/>
                </a:solidFill>
                <a:latin typeface="Arial"/>
                <a:cs typeface="Arial"/>
              </a:rPr>
              <a:t>Changes in device configuration </a:t>
            </a:r>
          </a:p>
          <a:p>
            <a:pPr>
              <a:spcBef>
                <a:spcPts val="20"/>
              </a:spcBef>
            </a:pPr>
            <a:r>
              <a:rPr lang="en-AE" noProof="0" dirty="0">
                <a:solidFill>
                  <a:schemeClr val="tx1"/>
                </a:solidFill>
                <a:latin typeface="Arial"/>
                <a:cs typeface="Arial"/>
              </a:rPr>
              <a:t>Untracked creation / deletion of devices</a:t>
            </a:r>
          </a:p>
          <a:p>
            <a:pPr marL="0" indent="0">
              <a:spcBef>
                <a:spcPts val="20"/>
              </a:spcBef>
              <a:buNone/>
            </a:pPr>
            <a:endParaRPr lang="en-AE" noProof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E" noProof="0" dirty="0">
                <a:solidFill>
                  <a:schemeClr val="tx1"/>
                </a:solidFill>
                <a:latin typeface="Arial"/>
                <a:cs typeface="Arial"/>
              </a:rPr>
              <a:t>-&gt; The current solution is to consult the history provided by Jive for most recent changes, but only for properties.</a:t>
            </a:r>
            <a:endParaRPr lang="en-AE" noProof="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AE" noProof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31D77-1CDA-2ED6-4B0E-19A4C3853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859910"/>
            <a:ext cx="5473840" cy="513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1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FE674-D60C-BA11-1B20-479E8C1B5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9F47BF4-089D-DE8F-1961-60D915A1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015827"/>
            <a:ext cx="10394403" cy="681959"/>
          </a:xfrm>
        </p:spPr>
        <p:txBody>
          <a:bodyPr>
            <a:normAutofit/>
          </a:bodyPr>
          <a:lstStyle/>
          <a:p>
            <a:r>
              <a:rPr lang="en-AE" noProof="0" dirty="0"/>
              <a:t>TANGO device deployment service</a:t>
            </a:r>
            <a:endParaRPr lang="en-AE" noProof="0" dirty="0">
              <a:cs typeface="Arial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400FA767-83FE-EB62-3526-5EFA47ACDB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r>
              <a:rPr lang="en-AE" noProof="0" dirty="0" err="1">
                <a:cs typeface="Arial"/>
              </a:rPr>
              <a:t>CAstor</a:t>
            </a:r>
            <a:r>
              <a:rPr lang="en-AE" noProof="0" dirty="0">
                <a:cs typeface="Arial"/>
              </a:rPr>
              <a:t> (</a:t>
            </a:r>
            <a:r>
              <a:rPr lang="en-AE" i="1" noProof="0" dirty="0">
                <a:cs typeface="Arial"/>
              </a:rPr>
              <a:t>means Beaver in French)</a:t>
            </a:r>
            <a:endParaRPr lang="en-AE" i="1" noProof="0" dirty="0"/>
          </a:p>
        </p:txBody>
      </p:sp>
      <p:pic>
        <p:nvPicPr>
          <p:cNvPr id="3" name="Picture 2" descr="20,000+ Free Fantasy Beaver &amp; Beaver Images - Pixabay">
            <a:extLst>
              <a:ext uri="{FF2B5EF4-FFF2-40B4-BE49-F238E27FC236}">
                <a16:creationId xmlns:a16="http://schemas.microsoft.com/office/drawing/2014/main" id="{8BE9FFD8-DF9C-6DD5-856B-104EE9C85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218" y="2960112"/>
            <a:ext cx="3872631" cy="388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8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7261-13E3-69F2-BD4E-CB47F643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>
                <a:latin typeface="Arial"/>
                <a:cs typeface="Arial"/>
              </a:rPr>
              <a:t>Deployment service: Castor   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28CEC-E28B-C90E-5433-32C46F9553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endParaRPr lang="en-AE" noProof="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B33D7-3369-6226-E903-B4FB3D5324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8</a:t>
            </a:fld>
            <a:endParaRPr lang="en-A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17C2D3-29E2-D2FA-C0E2-90924A0B6D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 marL="0" indent="0" algn="just">
              <a:buNone/>
            </a:pPr>
            <a:r>
              <a:rPr lang="en-AE" noProof="0" dirty="0">
                <a:latin typeface="Arial"/>
                <a:cs typeface="Arial"/>
              </a:rPr>
              <a:t>This service is available on SOLEIL GitLab: </a:t>
            </a:r>
            <a:r>
              <a:rPr lang="en-AE" noProof="0" dirty="0">
                <a:latin typeface="Arial"/>
                <a:cs typeface="Arial"/>
                <a:hlinkClick r:id="rId2"/>
              </a:rPr>
              <a:t>https://gitlab.synchrotron-soleil.fr/software-control-system/web/tangops/castor</a:t>
            </a:r>
            <a:r>
              <a:rPr lang="en-AE" noProof="0" dirty="0">
                <a:latin typeface="Arial"/>
                <a:cs typeface="Arial"/>
              </a:rPr>
              <a:t> </a:t>
            </a:r>
            <a:endParaRPr lang="en-AE" noProof="0" dirty="0"/>
          </a:p>
          <a:p>
            <a:pPr algn="just">
              <a:buFontTx/>
              <a:buChar char="-"/>
            </a:pPr>
            <a:r>
              <a:rPr lang="en-AE" noProof="0" dirty="0">
                <a:latin typeface="Arial"/>
                <a:cs typeface="Arial"/>
              </a:rPr>
              <a:t>Written in Python (</a:t>
            </a:r>
            <a:r>
              <a:rPr lang="en-AE" noProof="0" dirty="0" err="1">
                <a:latin typeface="Arial"/>
                <a:cs typeface="Arial"/>
              </a:rPr>
              <a:t>FastAPI</a:t>
            </a:r>
            <a:r>
              <a:rPr lang="en-AE" noProof="0" dirty="0">
                <a:latin typeface="Arial"/>
                <a:cs typeface="Arial"/>
              </a:rPr>
              <a:t>) with a </a:t>
            </a:r>
            <a:r>
              <a:rPr lang="en-AE" noProof="0" dirty="0" err="1">
                <a:latin typeface="Arial"/>
                <a:cs typeface="Arial"/>
              </a:rPr>
              <a:t>PostGreSQL</a:t>
            </a:r>
            <a:r>
              <a:rPr lang="en-AE" noProof="0" dirty="0">
                <a:latin typeface="Arial"/>
                <a:cs typeface="Arial"/>
              </a:rPr>
              <a:t> database. Tested using Docker &amp; Conda</a:t>
            </a:r>
          </a:p>
          <a:p>
            <a:pPr algn="just">
              <a:buFontTx/>
              <a:buChar char="-"/>
            </a:pPr>
            <a:r>
              <a:rPr lang="en-AE" noProof="0" dirty="0">
                <a:latin typeface="Arial"/>
                <a:cs typeface="Arial"/>
              </a:rPr>
              <a:t>Can be used as an API or as a CLI tool</a:t>
            </a:r>
          </a:p>
          <a:p>
            <a:pPr algn="just">
              <a:buFontTx/>
              <a:buChar char="-"/>
            </a:pPr>
            <a:r>
              <a:rPr lang="en-AE" noProof="0" dirty="0">
                <a:latin typeface="Arial"/>
                <a:cs typeface="Arial"/>
              </a:rPr>
              <a:t>Allows the creation/deletion of devices as well as starting/stopping them</a:t>
            </a:r>
          </a:p>
          <a:p>
            <a:pPr algn="just">
              <a:buFontTx/>
              <a:buChar char="-"/>
            </a:pPr>
            <a:r>
              <a:rPr lang="en-AE" noProof="0" dirty="0">
                <a:latin typeface="Arial"/>
                <a:cs typeface="Arial"/>
              </a:rPr>
              <a:t>Creation/Deletion of devices can be done using CSV, JSON or YAML files</a:t>
            </a:r>
          </a:p>
          <a:p>
            <a:pPr algn="just">
              <a:buFontTx/>
              <a:buChar char="-"/>
            </a:pPr>
            <a:r>
              <a:rPr lang="en-AE" noProof="0" dirty="0">
                <a:latin typeface="Arial"/>
                <a:cs typeface="Arial"/>
              </a:rPr>
              <a:t>Can deploy devices on multiple tango hosts</a:t>
            </a:r>
          </a:p>
          <a:p>
            <a:pPr algn="just">
              <a:buFontTx/>
              <a:buChar char="-"/>
            </a:pPr>
            <a:endParaRPr lang="en-AE" noProof="0" dirty="0"/>
          </a:p>
          <a:p>
            <a:pPr marL="0" indent="0" algn="just">
              <a:buNone/>
            </a:pPr>
            <a:r>
              <a:rPr lang="en-AE" noProof="0" dirty="0">
                <a:latin typeface="Arial"/>
                <a:cs typeface="Arial"/>
              </a:rPr>
              <a:t>A web front-end prototype (Vue.js) is also available (</a:t>
            </a:r>
            <a:r>
              <a:rPr lang="en-AE" noProof="0" dirty="0">
                <a:latin typeface="Arial"/>
                <a:cs typeface="Arial"/>
                <a:hlinkClick r:id="rId3"/>
              </a:rPr>
              <a:t>https://gitlab.synchrotron-soleil.fr/software-control-system/web/tangops/webstor-vue</a:t>
            </a:r>
            <a:r>
              <a:rPr lang="en-AE" noProof="0" dirty="0">
                <a:latin typeface="Arial"/>
                <a:cs typeface="Arial"/>
              </a:rPr>
              <a:t>).</a:t>
            </a:r>
            <a:endParaRPr lang="en-AE" noProof="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9898191-A43F-3888-D596-308F1A11BC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0576" y="5377746"/>
            <a:ext cx="1036007" cy="99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0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1730-D91E-58B7-66CA-01A01891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noProof="0" dirty="0">
                <a:latin typeface="Arial"/>
                <a:cs typeface="Arial"/>
              </a:rPr>
              <a:t>Castor architecture</a:t>
            </a:r>
            <a:endParaRPr lang="en-AE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C71CA-E97F-CA9D-332D-8A59C95BA4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ctr"/>
          <a:lstStyle/>
          <a:p>
            <a:endParaRPr lang="en-A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B8900-4FA8-6221-F223-A5C618E5A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en-AE" noProof="0" smtClean="0"/>
              <a:pPr/>
              <a:t>9</a:t>
            </a:fld>
            <a:endParaRPr lang="en-AE" noProof="0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7354EFA-05A9-7267-D3E4-5549CB285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53" y="518055"/>
            <a:ext cx="10711204" cy="62943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BE9F08-6FF3-D8C2-5905-D6985B3A47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8917" y="4638234"/>
            <a:ext cx="459943" cy="4414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662B58C-8703-F9E3-DE12-A96811C53E44}"/>
              </a:ext>
            </a:extLst>
          </p:cNvPr>
          <p:cNvSpPr txBox="1"/>
          <p:nvPr/>
        </p:nvSpPr>
        <p:spPr>
          <a:xfrm>
            <a:off x="6118860" y="3767022"/>
            <a:ext cx="188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1200" noProof="0" dirty="0"/>
              <a:t>Check nomenclature</a:t>
            </a:r>
          </a:p>
          <a:p>
            <a:pPr algn="ctr"/>
            <a:r>
              <a:rPr lang="en-AE" sz="1200" noProof="0" dirty="0"/>
              <a:t> conformity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CE09D7-CF37-1E72-CC23-8E9E000DD39A}"/>
              </a:ext>
            </a:extLst>
          </p:cNvPr>
          <p:cNvSpPr txBox="1"/>
          <p:nvPr/>
        </p:nvSpPr>
        <p:spPr>
          <a:xfrm>
            <a:off x="4358640" y="3665219"/>
            <a:ext cx="94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E" sz="1200" noProof="0" dirty="0"/>
              <a:t>Configure </a:t>
            </a:r>
          </a:p>
          <a:p>
            <a:pPr algn="r"/>
            <a:r>
              <a:rPr lang="en-AE" sz="1200" noProof="0" dirty="0"/>
              <a:t>TANGO </a:t>
            </a:r>
          </a:p>
        </p:txBody>
      </p:sp>
    </p:spTree>
    <p:extLst>
      <p:ext uri="{BB962C8B-B14F-4D97-AF65-F5344CB8AC3E}">
        <p14:creationId xmlns:p14="http://schemas.microsoft.com/office/powerpoint/2010/main" val="3381099236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Synchrotron SOLEIL">
      <a:dk1>
        <a:srgbClr val="000000"/>
      </a:dk1>
      <a:lt1>
        <a:srgbClr val="FFFFFF"/>
      </a:lt1>
      <a:dk2>
        <a:srgbClr val="004C9C"/>
      </a:dk2>
      <a:lt2>
        <a:srgbClr val="FBBA06"/>
      </a:lt2>
      <a:accent1>
        <a:srgbClr val="00ADA8"/>
      </a:accent1>
      <a:accent2>
        <a:srgbClr val="E73E2A"/>
      </a:accent2>
      <a:accent3>
        <a:srgbClr val="5BAC48"/>
      </a:accent3>
      <a:accent4>
        <a:srgbClr val="007DC6"/>
      </a:accent4>
      <a:accent5>
        <a:srgbClr val="9B3C8C"/>
      </a:accent5>
      <a:accent6>
        <a:srgbClr val="EA9600"/>
      </a:accent6>
      <a:hlink>
        <a:srgbClr val="000000"/>
      </a:hlink>
      <a:folHlink>
        <a:srgbClr val="7F7F7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re - Fond fonc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apositiv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iapositive - Fond foncé">
  <a:themeElements>
    <a:clrScheme name="Synchrotron SOLEIL">
      <a:dk1>
        <a:srgbClr val="000000"/>
      </a:dk1>
      <a:lt1>
        <a:srgbClr val="FFFFFF"/>
      </a:lt1>
      <a:dk2>
        <a:srgbClr val="004C9C"/>
      </a:dk2>
      <a:lt2>
        <a:srgbClr val="FBBA06"/>
      </a:lt2>
      <a:accent1>
        <a:srgbClr val="00ADA8"/>
      </a:accent1>
      <a:accent2>
        <a:srgbClr val="E73E2A"/>
      </a:accent2>
      <a:accent3>
        <a:srgbClr val="5BAC48"/>
      </a:accent3>
      <a:accent4>
        <a:srgbClr val="007DC6"/>
      </a:accent4>
      <a:accent5>
        <a:srgbClr val="9B3C8C"/>
      </a:accent5>
      <a:accent6>
        <a:srgbClr val="EA9600"/>
      </a:accent6>
      <a:hlink>
        <a:srgbClr val="000000"/>
      </a:hlink>
      <a:folHlink>
        <a:srgbClr val="7F7F7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9D325D6A4D59479D810A7E7A7A56E3" ma:contentTypeVersion="3" ma:contentTypeDescription="Crée un document." ma:contentTypeScope="" ma:versionID="6a66b66650eb3187c885143bf3903907">
  <xsd:schema xmlns:xsd="http://www.w3.org/2001/XMLSchema" xmlns:xs="http://www.w3.org/2001/XMLSchema" xmlns:p="http://schemas.microsoft.com/office/2006/metadata/properties" xmlns:ns2="05a230c4-7760-4d0e-9bec-09abedb77f0d" targetNamespace="http://schemas.microsoft.com/office/2006/metadata/properties" ma:root="true" ma:fieldsID="c2a5a854598a729ba491e28d51ae43c2" ns2:_="">
    <xsd:import namespace="05a230c4-7760-4d0e-9bec-09abedb77f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230c4-7760-4d0e-9bec-09abedb77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3DB9F9-C8EA-4F77-B028-31C6612640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14E85C-3349-4440-8434-D7548DF1CF04}">
  <ds:schemaRefs>
    <ds:schemaRef ds:uri="05a230c4-7760-4d0e-9bec-09abedb77f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364679D-B976-4CA2-BAC2-5BB34F60DB1D}">
  <ds:schemaRefs>
    <ds:schemaRef ds:uri="9ad33a35-011a-4ab5-af9b-078b628895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1386</Words>
  <Application>Microsoft Office PowerPoint</Application>
  <PresentationFormat>Grand écran</PresentationFormat>
  <Paragraphs>180</Paragraphs>
  <Slides>23</Slides>
  <Notes>1</Notes>
  <HiddenSlides>2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Couverture</vt:lpstr>
      <vt:lpstr>Titre - Fond blanc</vt:lpstr>
      <vt:lpstr>Titre - Fond foncé</vt:lpstr>
      <vt:lpstr>Diapositive - Fond blanc</vt:lpstr>
      <vt:lpstr>Diapositive - Fond foncé</vt:lpstr>
      <vt:lpstr>TANGO Admin tools for SOLEIL – Castor and monitoring</vt:lpstr>
      <vt:lpstr>Context</vt:lpstr>
      <vt:lpstr>TANGO Context at SOLEIL</vt:lpstr>
      <vt:lpstr>Context</vt:lpstr>
      <vt:lpstr>Example use case: deploying TANGO archiving</vt:lpstr>
      <vt:lpstr>Example use case: Monitoring</vt:lpstr>
      <vt:lpstr>TANGO device deployment service</vt:lpstr>
      <vt:lpstr>Deployment service: Castor     </vt:lpstr>
      <vt:lpstr>Castor architecture</vt:lpstr>
      <vt:lpstr>Web interface</vt:lpstr>
      <vt:lpstr>Deployment service : next steps</vt:lpstr>
      <vt:lpstr>TANGO Database Reporting</vt:lpstr>
      <vt:lpstr>Context</vt:lpstr>
      <vt:lpstr>Solution: Change Data Capture</vt:lpstr>
      <vt:lpstr>CDC Solution with Apache Kafka (Debezium)</vt:lpstr>
      <vt:lpstr>Concrete example of JSON-formatted change event message</vt:lpstr>
      <vt:lpstr>Issues met with the current Database Device</vt:lpstr>
      <vt:lpstr>Demo with Loki/Grafana stack</vt:lpstr>
      <vt:lpstr>Demo with ELK stack</vt:lpstr>
      <vt:lpstr>Next?</vt:lpstr>
      <vt:lpstr>Resources</vt:lpstr>
      <vt:lpstr>Demo: Castor</vt:lpstr>
      <vt:lpstr>ELK demo</vt:lpstr>
    </vt:vector>
  </TitlesOfParts>
  <Company>Synchrotron SOLEIL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ABEILLE Gwenaelle</cp:lastModifiedBy>
  <cp:revision>1</cp:revision>
  <cp:lastPrinted>2018-10-16T09:18:49Z</cp:lastPrinted>
  <dcterms:created xsi:type="dcterms:W3CDTF">2016-11-25T17:34:53Z</dcterms:created>
  <dcterms:modified xsi:type="dcterms:W3CDTF">2026-06-08T19:24:59Z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0x010100889D325D6A4D59479D810A7E7A7A56E3</vt:lpwstr>
  </property>
</Properties>
</file>