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19" r:id="rId2"/>
    <p:sldId id="512" r:id="rId3"/>
    <p:sldId id="499" r:id="rId4"/>
    <p:sldId id="508" r:id="rId5"/>
    <p:sldId id="511" r:id="rId6"/>
    <p:sldId id="513" r:id="rId7"/>
    <p:sldId id="514" r:id="rId8"/>
    <p:sldId id="515" r:id="rId9"/>
    <p:sldId id="516" r:id="rId10"/>
    <p:sldId id="509" r:id="rId11"/>
    <p:sldId id="500" r:id="rId12"/>
    <p:sldId id="517" r:id="rId13"/>
    <p:sldId id="518" r:id="rId14"/>
    <p:sldId id="519" r:id="rId15"/>
    <p:sldId id="501" r:id="rId16"/>
    <p:sldId id="502" r:id="rId17"/>
    <p:sldId id="520" r:id="rId18"/>
    <p:sldId id="521" r:id="rId19"/>
    <p:sldId id="507" r:id="rId20"/>
  </p:sldIdLst>
  <p:sldSz cx="24384000" cy="13716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274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45720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54864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64008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73152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B"/>
    <a:srgbClr val="005AA0"/>
    <a:srgbClr val="0A2D6E"/>
    <a:srgbClr val="0000FF"/>
    <a:srgbClr val="0000CC"/>
    <a:srgbClr val="0DF9FF"/>
    <a:srgbClr val="10E6FC"/>
    <a:srgbClr val="1DC7E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3" autoAdjust="0"/>
    <p:restoredTop sz="94671" autoAdjust="0"/>
  </p:normalViewPr>
  <p:slideViewPr>
    <p:cSldViewPr>
      <p:cViewPr varScale="1">
        <p:scale>
          <a:sx n="58" d="100"/>
          <a:sy n="58" d="100"/>
        </p:scale>
        <p:origin x="330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10.06.2026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48AD3-E9A8-48C8-AAB5-31B7CF889FA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9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27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-672000" y="-4319999"/>
            <a:ext cx="43968000" cy="20809002"/>
            <a:chOff x="-157" y="-1337"/>
            <a:chExt cx="10253" cy="6470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4" y="0"/>
              <a:ext cx="574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gradFill>
              <a:gsLst>
                <a:gs pos="0">
                  <a:srgbClr val="0A2D6E"/>
                </a:gs>
                <a:gs pos="25000">
                  <a:srgbClr val="0A2D6E"/>
                </a:gs>
                <a:gs pos="100000">
                  <a:srgbClr val="005A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-157" y="-1337"/>
              <a:ext cx="10253" cy="6470"/>
            </a:xfrm>
            <a:custGeom>
              <a:avLst/>
              <a:gdLst>
                <a:gd name="T0" fmla="*/ 3754 w 10883"/>
                <a:gd name="T1" fmla="*/ 6182 h 6862"/>
                <a:gd name="T2" fmla="*/ 9629 w 10883"/>
                <a:gd name="T3" fmla="*/ 5689 h 6862"/>
                <a:gd name="T4" fmla="*/ 3011 w 10883"/>
                <a:gd name="T5" fmla="*/ 6781 h 6862"/>
                <a:gd name="T6" fmla="*/ 5884 w 10883"/>
                <a:gd name="T7" fmla="*/ 5552 h 6862"/>
                <a:gd name="T8" fmla="*/ 0 w 10883"/>
                <a:gd name="T9" fmla="*/ 6862 h 6862"/>
                <a:gd name="T10" fmla="*/ 5397 w 10883"/>
                <a:gd name="T11" fmla="*/ 5995 h 6862"/>
                <a:gd name="T12" fmla="*/ 9474 w 10883"/>
                <a:gd name="T13" fmla="*/ 5229 h 6862"/>
                <a:gd name="T14" fmla="*/ 3703 w 10883"/>
                <a:gd name="T15" fmla="*/ 6104 h 6862"/>
                <a:gd name="T16" fmla="*/ 5899 w 10883"/>
                <a:gd name="T17" fmla="*/ 5201 h 6862"/>
                <a:gd name="T18" fmla="*/ 2788 w 10883"/>
                <a:gd name="T19" fmla="*/ 6630 h 6862"/>
                <a:gd name="T20" fmla="*/ 5445 w 10883"/>
                <a:gd name="T21" fmla="*/ 5774 h 6862"/>
                <a:gd name="T22" fmla="*/ 10499 w 10883"/>
                <a:gd name="T23" fmla="*/ 3780 h 6862"/>
                <a:gd name="T24" fmla="*/ 3769 w 10883"/>
                <a:gd name="T25" fmla="*/ 6014 h 6862"/>
                <a:gd name="T26" fmla="*/ 9097 w 10883"/>
                <a:gd name="T27" fmla="*/ 4598 h 6862"/>
                <a:gd name="T28" fmla="*/ 2741 w 10883"/>
                <a:gd name="T29" fmla="*/ 6495 h 6862"/>
                <a:gd name="T30" fmla="*/ 5840 w 10883"/>
                <a:gd name="T31" fmla="*/ 4714 h 6862"/>
                <a:gd name="T32" fmla="*/ 2624 w 10883"/>
                <a:gd name="T33" fmla="*/ 6457 h 6862"/>
                <a:gd name="T34" fmla="*/ 5776 w 10883"/>
                <a:gd name="T35" fmla="*/ 4587 h 6862"/>
                <a:gd name="T36" fmla="*/ 0 w 10883"/>
                <a:gd name="T37" fmla="*/ 6862 h 6862"/>
                <a:gd name="T38" fmla="*/ 5758 w 10883"/>
                <a:gd name="T39" fmla="*/ 4425 h 6862"/>
                <a:gd name="T40" fmla="*/ 0 w 10883"/>
                <a:gd name="T41" fmla="*/ 6862 h 6862"/>
                <a:gd name="T42" fmla="*/ 5739 w 10883"/>
                <a:gd name="T43" fmla="*/ 4264 h 6862"/>
                <a:gd name="T44" fmla="*/ 0 w 10883"/>
                <a:gd name="T45" fmla="*/ 6862 h 6862"/>
                <a:gd name="T46" fmla="*/ 5721 w 10883"/>
                <a:gd name="T47" fmla="*/ 4102 h 6862"/>
                <a:gd name="T48" fmla="*/ 0 w 10883"/>
                <a:gd name="T49" fmla="*/ 6862 h 6862"/>
                <a:gd name="T50" fmla="*/ 5702 w 10883"/>
                <a:gd name="T51" fmla="*/ 3940 h 6862"/>
                <a:gd name="T52" fmla="*/ 0 w 10883"/>
                <a:gd name="T53" fmla="*/ 6862 h 6862"/>
                <a:gd name="T54" fmla="*/ 5683 w 10883"/>
                <a:gd name="T55" fmla="*/ 3779 h 6862"/>
                <a:gd name="T56" fmla="*/ 2327 w 10883"/>
                <a:gd name="T57" fmla="*/ 6101 h 6862"/>
                <a:gd name="T58" fmla="*/ 5702 w 10883"/>
                <a:gd name="T59" fmla="*/ 3575 h 6862"/>
                <a:gd name="T60" fmla="*/ 3730 w 10883"/>
                <a:gd name="T61" fmla="*/ 5735 h 6862"/>
                <a:gd name="T62" fmla="*/ 5682 w 10883"/>
                <a:gd name="T63" fmla="*/ 3412 h 6862"/>
                <a:gd name="T64" fmla="*/ 3733 w 10883"/>
                <a:gd name="T65" fmla="*/ 5702 h 6862"/>
                <a:gd name="T66" fmla="*/ 5663 w 10883"/>
                <a:gd name="T67" fmla="*/ 3249 h 6862"/>
                <a:gd name="T68" fmla="*/ 3736 w 10883"/>
                <a:gd name="T69" fmla="*/ 5669 h 6862"/>
                <a:gd name="T70" fmla="*/ 5643 w 10883"/>
                <a:gd name="T71" fmla="*/ 3086 h 6862"/>
                <a:gd name="T72" fmla="*/ 2140 w 10883"/>
                <a:gd name="T73" fmla="*/ 5862 h 6862"/>
                <a:gd name="T74" fmla="*/ 5589 w 10883"/>
                <a:gd name="T75" fmla="*/ 2970 h 6862"/>
                <a:gd name="T76" fmla="*/ 2023 w 10883"/>
                <a:gd name="T77" fmla="*/ 5823 h 6862"/>
                <a:gd name="T78" fmla="*/ 5424 w 10883"/>
                <a:gd name="T79" fmla="*/ 4446 h 6862"/>
                <a:gd name="T80" fmla="*/ 0 w 10883"/>
                <a:gd name="T81" fmla="*/ 6862 h 6862"/>
                <a:gd name="T82" fmla="*/ 5393 w 10883"/>
                <a:gd name="T83" fmla="*/ 4404 h 6862"/>
                <a:gd name="T84" fmla="*/ 9058 w 10883"/>
                <a:gd name="T85" fmla="*/ 1203 h 6862"/>
                <a:gd name="T86" fmla="*/ 3807 w 10883"/>
                <a:gd name="T87" fmla="*/ 5514 h 6862"/>
                <a:gd name="T88" fmla="*/ 7505 w 10883"/>
                <a:gd name="T89" fmla="*/ 1329 h 6862"/>
                <a:gd name="T90" fmla="*/ 1921 w 10883"/>
                <a:gd name="T91" fmla="*/ 5630 h 6862"/>
                <a:gd name="T92" fmla="*/ 5512 w 10883"/>
                <a:gd name="T93" fmla="*/ 2322 h 6862"/>
                <a:gd name="T94" fmla="*/ 0 w 10883"/>
                <a:gd name="T95" fmla="*/ 6862 h 6862"/>
                <a:gd name="T96" fmla="*/ 5393 w 10883"/>
                <a:gd name="T97" fmla="*/ 4122 h 6862"/>
                <a:gd name="T98" fmla="*/ 7354 w 10883"/>
                <a:gd name="T99" fmla="*/ 871 h 6862"/>
                <a:gd name="T100" fmla="*/ 3756 w 10883"/>
                <a:gd name="T101" fmla="*/ 5438 h 6862"/>
                <a:gd name="T102" fmla="*/ 5501 w 10883"/>
                <a:gd name="T103" fmla="*/ 1945 h 6862"/>
                <a:gd name="T104" fmla="*/ 1697 w 10883"/>
                <a:gd name="T105" fmla="*/ 5478 h 6862"/>
                <a:gd name="T106" fmla="*/ 5418 w 10883"/>
                <a:gd name="T107" fmla="*/ 3878 h 6862"/>
                <a:gd name="T108" fmla="*/ 8578 w 10883"/>
                <a:gd name="T109" fmla="*/ 343 h 6862"/>
                <a:gd name="T110" fmla="*/ 3819 w 10883"/>
                <a:gd name="T111" fmla="*/ 5349 h 6862"/>
                <a:gd name="T112" fmla="*/ 6978 w 10883"/>
                <a:gd name="T113" fmla="*/ 241 h 6862"/>
                <a:gd name="T114" fmla="*/ 1646 w 10883"/>
                <a:gd name="T115" fmla="*/ 5340 h 6862"/>
                <a:gd name="T116" fmla="*/ 5416 w 10883"/>
                <a:gd name="T117" fmla="*/ 1513 h 6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83" h="6862">
                  <a:moveTo>
                    <a:pt x="0" y="6862"/>
                  </a:moveTo>
                  <a:lnTo>
                    <a:pt x="3008" y="6862"/>
                  </a:lnTo>
                  <a:cubicBezTo>
                    <a:pt x="3008" y="6862"/>
                    <a:pt x="3041" y="6862"/>
                    <a:pt x="3065" y="6838"/>
                  </a:cubicBezTo>
                  <a:lnTo>
                    <a:pt x="3697" y="6205"/>
                  </a:lnTo>
                  <a:cubicBezTo>
                    <a:pt x="3697" y="6205"/>
                    <a:pt x="3721" y="6182"/>
                    <a:pt x="3754" y="6182"/>
                  </a:cubicBezTo>
                  <a:lnTo>
                    <a:pt x="5398" y="6182"/>
                  </a:lnTo>
                  <a:cubicBezTo>
                    <a:pt x="5398" y="6182"/>
                    <a:pt x="5431" y="6182"/>
                    <a:pt x="5455" y="6158"/>
                  </a:cubicBezTo>
                  <a:lnTo>
                    <a:pt x="5901" y="5712"/>
                  </a:lnTo>
                  <a:cubicBezTo>
                    <a:pt x="5901" y="5712"/>
                    <a:pt x="5925" y="5689"/>
                    <a:pt x="5958" y="5689"/>
                  </a:cubicBezTo>
                  <a:lnTo>
                    <a:pt x="9629" y="5689"/>
                  </a:lnTo>
                  <a:cubicBezTo>
                    <a:pt x="9629" y="5689"/>
                    <a:pt x="9663" y="5689"/>
                    <a:pt x="9686" y="5665"/>
                  </a:cubicBezTo>
                  <a:lnTo>
                    <a:pt x="10883" y="4468"/>
                  </a:lnTo>
                  <a:moveTo>
                    <a:pt x="0" y="6862"/>
                  </a:moveTo>
                  <a:lnTo>
                    <a:pt x="2953" y="6804"/>
                  </a:lnTo>
                  <a:cubicBezTo>
                    <a:pt x="2953" y="6804"/>
                    <a:pt x="2986" y="6803"/>
                    <a:pt x="3011" y="6781"/>
                  </a:cubicBezTo>
                  <a:lnTo>
                    <a:pt x="3699" y="6172"/>
                  </a:lnTo>
                  <a:cubicBezTo>
                    <a:pt x="3699" y="6172"/>
                    <a:pt x="3724" y="6149"/>
                    <a:pt x="3757" y="6148"/>
                  </a:cubicBezTo>
                  <a:lnTo>
                    <a:pt x="5398" y="6088"/>
                  </a:lnTo>
                  <a:cubicBezTo>
                    <a:pt x="5398" y="6088"/>
                    <a:pt x="5431" y="6087"/>
                    <a:pt x="5452" y="6062"/>
                  </a:cubicBezTo>
                  <a:lnTo>
                    <a:pt x="5884" y="5552"/>
                  </a:lnTo>
                  <a:cubicBezTo>
                    <a:pt x="5884" y="5552"/>
                    <a:pt x="5905" y="5527"/>
                    <a:pt x="5938" y="5526"/>
                  </a:cubicBezTo>
                  <a:lnTo>
                    <a:pt x="9523" y="5470"/>
                  </a:lnTo>
                  <a:cubicBezTo>
                    <a:pt x="9523" y="5470"/>
                    <a:pt x="9556" y="5470"/>
                    <a:pt x="9580" y="5447"/>
                  </a:cubicBezTo>
                  <a:lnTo>
                    <a:pt x="10787" y="4296"/>
                  </a:lnTo>
                  <a:moveTo>
                    <a:pt x="0" y="6862"/>
                  </a:moveTo>
                  <a:lnTo>
                    <a:pt x="2898" y="6746"/>
                  </a:lnTo>
                  <a:cubicBezTo>
                    <a:pt x="2898" y="6746"/>
                    <a:pt x="2931" y="6745"/>
                    <a:pt x="2957" y="6724"/>
                  </a:cubicBezTo>
                  <a:lnTo>
                    <a:pt x="3701" y="6138"/>
                  </a:lnTo>
                  <a:cubicBezTo>
                    <a:pt x="3701" y="6138"/>
                    <a:pt x="3727" y="6117"/>
                    <a:pt x="3760" y="6115"/>
                  </a:cubicBezTo>
                  <a:lnTo>
                    <a:pt x="5397" y="5995"/>
                  </a:lnTo>
                  <a:cubicBezTo>
                    <a:pt x="5397" y="5995"/>
                    <a:pt x="5430" y="5993"/>
                    <a:pt x="5450" y="5966"/>
                  </a:cubicBezTo>
                  <a:lnTo>
                    <a:pt x="5866" y="5392"/>
                  </a:lnTo>
                  <a:cubicBezTo>
                    <a:pt x="5866" y="5392"/>
                    <a:pt x="5885" y="5365"/>
                    <a:pt x="5919" y="5364"/>
                  </a:cubicBezTo>
                  <a:lnTo>
                    <a:pt x="9416" y="5252"/>
                  </a:lnTo>
                  <a:cubicBezTo>
                    <a:pt x="9416" y="5252"/>
                    <a:pt x="9450" y="5251"/>
                    <a:pt x="9474" y="5229"/>
                  </a:cubicBezTo>
                  <a:lnTo>
                    <a:pt x="10691" y="4124"/>
                  </a:lnTo>
                  <a:moveTo>
                    <a:pt x="0" y="6862"/>
                  </a:moveTo>
                  <a:lnTo>
                    <a:pt x="2843" y="6688"/>
                  </a:lnTo>
                  <a:cubicBezTo>
                    <a:pt x="2843" y="6688"/>
                    <a:pt x="2876" y="6686"/>
                    <a:pt x="2904" y="6667"/>
                  </a:cubicBezTo>
                  <a:lnTo>
                    <a:pt x="3703" y="6104"/>
                  </a:lnTo>
                  <a:cubicBezTo>
                    <a:pt x="3703" y="6104"/>
                    <a:pt x="3730" y="6085"/>
                    <a:pt x="3763" y="6081"/>
                  </a:cubicBezTo>
                  <a:lnTo>
                    <a:pt x="5397" y="5902"/>
                  </a:lnTo>
                  <a:cubicBezTo>
                    <a:pt x="5397" y="5902"/>
                    <a:pt x="5430" y="5898"/>
                    <a:pt x="5447" y="5870"/>
                  </a:cubicBezTo>
                  <a:lnTo>
                    <a:pt x="5848" y="5231"/>
                  </a:lnTo>
                  <a:cubicBezTo>
                    <a:pt x="5848" y="5231"/>
                    <a:pt x="5866" y="5203"/>
                    <a:pt x="5899" y="5201"/>
                  </a:cubicBezTo>
                  <a:lnTo>
                    <a:pt x="9310" y="5034"/>
                  </a:lnTo>
                  <a:cubicBezTo>
                    <a:pt x="9310" y="5034"/>
                    <a:pt x="9343" y="5032"/>
                    <a:pt x="9368" y="5011"/>
                  </a:cubicBezTo>
                  <a:lnTo>
                    <a:pt x="10595" y="3952"/>
                  </a:lnTo>
                  <a:moveTo>
                    <a:pt x="0" y="6862"/>
                  </a:moveTo>
                  <a:lnTo>
                    <a:pt x="2788" y="6630"/>
                  </a:lnTo>
                  <a:cubicBezTo>
                    <a:pt x="2788" y="6630"/>
                    <a:pt x="2821" y="6628"/>
                    <a:pt x="2850" y="6610"/>
                  </a:cubicBezTo>
                  <a:lnTo>
                    <a:pt x="3705" y="6070"/>
                  </a:lnTo>
                  <a:cubicBezTo>
                    <a:pt x="3705" y="6070"/>
                    <a:pt x="3733" y="6052"/>
                    <a:pt x="3766" y="6047"/>
                  </a:cubicBezTo>
                  <a:lnTo>
                    <a:pt x="5396" y="5808"/>
                  </a:lnTo>
                  <a:cubicBezTo>
                    <a:pt x="5396" y="5808"/>
                    <a:pt x="5429" y="5803"/>
                    <a:pt x="5445" y="5774"/>
                  </a:cubicBezTo>
                  <a:lnTo>
                    <a:pt x="5830" y="5070"/>
                  </a:lnTo>
                  <a:cubicBezTo>
                    <a:pt x="5830" y="5070"/>
                    <a:pt x="5846" y="5041"/>
                    <a:pt x="5880" y="5039"/>
                  </a:cubicBezTo>
                  <a:lnTo>
                    <a:pt x="9204" y="4816"/>
                  </a:lnTo>
                  <a:cubicBezTo>
                    <a:pt x="9204" y="4816"/>
                    <a:pt x="9237" y="4813"/>
                    <a:pt x="9263" y="4792"/>
                  </a:cubicBezTo>
                  <a:lnTo>
                    <a:pt x="10499" y="3780"/>
                  </a:lnTo>
                  <a:moveTo>
                    <a:pt x="0" y="6862"/>
                  </a:moveTo>
                  <a:lnTo>
                    <a:pt x="2733" y="6573"/>
                  </a:lnTo>
                  <a:cubicBezTo>
                    <a:pt x="2733" y="6573"/>
                    <a:pt x="2766" y="6569"/>
                    <a:pt x="2795" y="6553"/>
                  </a:cubicBezTo>
                  <a:lnTo>
                    <a:pt x="3707" y="6036"/>
                  </a:lnTo>
                  <a:cubicBezTo>
                    <a:pt x="3707" y="6036"/>
                    <a:pt x="3736" y="6020"/>
                    <a:pt x="3769" y="6014"/>
                  </a:cubicBezTo>
                  <a:lnTo>
                    <a:pt x="5396" y="5715"/>
                  </a:lnTo>
                  <a:cubicBezTo>
                    <a:pt x="5396" y="5715"/>
                    <a:pt x="5429" y="5709"/>
                    <a:pt x="5443" y="5679"/>
                  </a:cubicBezTo>
                  <a:lnTo>
                    <a:pt x="5812" y="4909"/>
                  </a:lnTo>
                  <a:cubicBezTo>
                    <a:pt x="5812" y="4909"/>
                    <a:pt x="5827" y="4879"/>
                    <a:pt x="5860" y="4876"/>
                  </a:cubicBezTo>
                  <a:lnTo>
                    <a:pt x="9097" y="4598"/>
                  </a:lnTo>
                  <a:cubicBezTo>
                    <a:pt x="9097" y="4598"/>
                    <a:pt x="9130" y="4595"/>
                    <a:pt x="9157" y="4574"/>
                  </a:cubicBezTo>
                  <a:lnTo>
                    <a:pt x="10403" y="3609"/>
                  </a:lnTo>
                  <a:moveTo>
                    <a:pt x="0" y="6862"/>
                  </a:moveTo>
                  <a:lnTo>
                    <a:pt x="2679" y="6515"/>
                  </a:lnTo>
                  <a:cubicBezTo>
                    <a:pt x="2679" y="6515"/>
                    <a:pt x="2712" y="6511"/>
                    <a:pt x="2741" y="6495"/>
                  </a:cubicBezTo>
                  <a:lnTo>
                    <a:pt x="3739" y="5988"/>
                  </a:lnTo>
                  <a:lnTo>
                    <a:pt x="5395" y="5621"/>
                  </a:lnTo>
                  <a:cubicBezTo>
                    <a:pt x="5395" y="5621"/>
                    <a:pt x="5428" y="5614"/>
                    <a:pt x="5441" y="5584"/>
                  </a:cubicBezTo>
                  <a:lnTo>
                    <a:pt x="5794" y="4748"/>
                  </a:lnTo>
                  <a:cubicBezTo>
                    <a:pt x="5794" y="4748"/>
                    <a:pt x="5807" y="4717"/>
                    <a:pt x="5840" y="4714"/>
                  </a:cubicBezTo>
                  <a:lnTo>
                    <a:pt x="8991" y="4379"/>
                  </a:lnTo>
                  <a:cubicBezTo>
                    <a:pt x="8991" y="4379"/>
                    <a:pt x="9024" y="4376"/>
                    <a:pt x="9051" y="4356"/>
                  </a:cubicBezTo>
                  <a:lnTo>
                    <a:pt x="10307" y="3437"/>
                  </a:lnTo>
                  <a:moveTo>
                    <a:pt x="0" y="6862"/>
                  </a:moveTo>
                  <a:lnTo>
                    <a:pt x="2624" y="6457"/>
                  </a:lnTo>
                  <a:cubicBezTo>
                    <a:pt x="2624" y="6457"/>
                    <a:pt x="2657" y="6452"/>
                    <a:pt x="2687" y="6438"/>
                  </a:cubicBezTo>
                  <a:lnTo>
                    <a:pt x="3742" y="5955"/>
                  </a:lnTo>
                  <a:lnTo>
                    <a:pt x="5395" y="5528"/>
                  </a:lnTo>
                  <a:cubicBezTo>
                    <a:pt x="5395" y="5528"/>
                    <a:pt x="5427" y="5520"/>
                    <a:pt x="5439" y="5488"/>
                  </a:cubicBezTo>
                  <a:lnTo>
                    <a:pt x="5776" y="4587"/>
                  </a:lnTo>
                  <a:cubicBezTo>
                    <a:pt x="5776" y="4587"/>
                    <a:pt x="5788" y="4555"/>
                    <a:pt x="5821" y="4551"/>
                  </a:cubicBezTo>
                  <a:lnTo>
                    <a:pt x="8885" y="4161"/>
                  </a:lnTo>
                  <a:cubicBezTo>
                    <a:pt x="8885" y="4161"/>
                    <a:pt x="8918" y="4157"/>
                    <a:pt x="8945" y="4138"/>
                  </a:cubicBezTo>
                  <a:lnTo>
                    <a:pt x="10211" y="3265"/>
                  </a:lnTo>
                  <a:moveTo>
                    <a:pt x="0" y="6862"/>
                  </a:moveTo>
                  <a:lnTo>
                    <a:pt x="2602" y="6393"/>
                  </a:lnTo>
                  <a:lnTo>
                    <a:pt x="3745" y="5923"/>
                  </a:lnTo>
                  <a:lnTo>
                    <a:pt x="5395" y="5434"/>
                  </a:lnTo>
                  <a:cubicBezTo>
                    <a:pt x="5395" y="5434"/>
                    <a:pt x="5427" y="5425"/>
                    <a:pt x="5437" y="5393"/>
                  </a:cubicBezTo>
                  <a:lnTo>
                    <a:pt x="5758" y="4425"/>
                  </a:lnTo>
                  <a:cubicBezTo>
                    <a:pt x="5758" y="4425"/>
                    <a:pt x="5768" y="4394"/>
                    <a:pt x="5801" y="4389"/>
                  </a:cubicBezTo>
                  <a:lnTo>
                    <a:pt x="8778" y="3943"/>
                  </a:lnTo>
                  <a:cubicBezTo>
                    <a:pt x="8778" y="3943"/>
                    <a:pt x="8811" y="3938"/>
                    <a:pt x="8839" y="3920"/>
                  </a:cubicBezTo>
                  <a:lnTo>
                    <a:pt x="10115" y="3093"/>
                  </a:lnTo>
                  <a:moveTo>
                    <a:pt x="0" y="6862"/>
                  </a:moveTo>
                  <a:lnTo>
                    <a:pt x="2547" y="6335"/>
                  </a:lnTo>
                  <a:lnTo>
                    <a:pt x="3748" y="5890"/>
                  </a:lnTo>
                  <a:lnTo>
                    <a:pt x="5395" y="5341"/>
                  </a:lnTo>
                  <a:cubicBezTo>
                    <a:pt x="5395" y="5341"/>
                    <a:pt x="5426" y="5330"/>
                    <a:pt x="5435" y="5298"/>
                  </a:cubicBezTo>
                  <a:lnTo>
                    <a:pt x="5739" y="4264"/>
                  </a:lnTo>
                  <a:cubicBezTo>
                    <a:pt x="5739" y="4264"/>
                    <a:pt x="5749" y="4232"/>
                    <a:pt x="5781" y="4226"/>
                  </a:cubicBezTo>
                  <a:lnTo>
                    <a:pt x="8672" y="3725"/>
                  </a:lnTo>
                  <a:cubicBezTo>
                    <a:pt x="8672" y="3725"/>
                    <a:pt x="8705" y="3719"/>
                    <a:pt x="8733" y="3702"/>
                  </a:cubicBezTo>
                  <a:lnTo>
                    <a:pt x="10019" y="2921"/>
                  </a:lnTo>
                  <a:moveTo>
                    <a:pt x="0" y="6862"/>
                  </a:moveTo>
                  <a:lnTo>
                    <a:pt x="2492" y="6276"/>
                  </a:lnTo>
                  <a:lnTo>
                    <a:pt x="3751" y="5858"/>
                  </a:lnTo>
                  <a:lnTo>
                    <a:pt x="5394" y="5247"/>
                  </a:lnTo>
                  <a:cubicBezTo>
                    <a:pt x="5394" y="5247"/>
                    <a:pt x="5426" y="5236"/>
                    <a:pt x="5434" y="5204"/>
                  </a:cubicBezTo>
                  <a:lnTo>
                    <a:pt x="5721" y="4102"/>
                  </a:lnTo>
                  <a:cubicBezTo>
                    <a:pt x="5721" y="4102"/>
                    <a:pt x="5729" y="4070"/>
                    <a:pt x="5762" y="4063"/>
                  </a:cubicBezTo>
                  <a:lnTo>
                    <a:pt x="8566" y="3507"/>
                  </a:lnTo>
                  <a:cubicBezTo>
                    <a:pt x="8566" y="3507"/>
                    <a:pt x="8598" y="3501"/>
                    <a:pt x="8627" y="3484"/>
                  </a:cubicBezTo>
                  <a:lnTo>
                    <a:pt x="9923" y="2749"/>
                  </a:lnTo>
                  <a:moveTo>
                    <a:pt x="0" y="6862"/>
                  </a:moveTo>
                  <a:lnTo>
                    <a:pt x="2437" y="6218"/>
                  </a:lnTo>
                  <a:lnTo>
                    <a:pt x="3754" y="5826"/>
                  </a:lnTo>
                  <a:lnTo>
                    <a:pt x="5394" y="5154"/>
                  </a:lnTo>
                  <a:cubicBezTo>
                    <a:pt x="5394" y="5154"/>
                    <a:pt x="5425" y="5141"/>
                    <a:pt x="5432" y="5109"/>
                  </a:cubicBezTo>
                  <a:lnTo>
                    <a:pt x="5702" y="3940"/>
                  </a:lnTo>
                  <a:cubicBezTo>
                    <a:pt x="5702" y="3940"/>
                    <a:pt x="5709" y="3908"/>
                    <a:pt x="5742" y="3901"/>
                  </a:cubicBezTo>
                  <a:lnTo>
                    <a:pt x="8460" y="3289"/>
                  </a:lnTo>
                  <a:cubicBezTo>
                    <a:pt x="8460" y="3289"/>
                    <a:pt x="8492" y="3282"/>
                    <a:pt x="8521" y="3266"/>
                  </a:cubicBezTo>
                  <a:lnTo>
                    <a:pt x="9827" y="2578"/>
                  </a:lnTo>
                  <a:moveTo>
                    <a:pt x="0" y="6862"/>
                  </a:moveTo>
                  <a:lnTo>
                    <a:pt x="2382" y="6159"/>
                  </a:lnTo>
                  <a:lnTo>
                    <a:pt x="3757" y="5793"/>
                  </a:lnTo>
                  <a:lnTo>
                    <a:pt x="5394" y="5060"/>
                  </a:lnTo>
                  <a:cubicBezTo>
                    <a:pt x="5394" y="5060"/>
                    <a:pt x="5424" y="5047"/>
                    <a:pt x="5431" y="5014"/>
                  </a:cubicBezTo>
                  <a:lnTo>
                    <a:pt x="5683" y="3779"/>
                  </a:lnTo>
                  <a:cubicBezTo>
                    <a:pt x="5683" y="3779"/>
                    <a:pt x="5690" y="3746"/>
                    <a:pt x="5722" y="3738"/>
                  </a:cubicBezTo>
                  <a:lnTo>
                    <a:pt x="8386" y="3063"/>
                  </a:lnTo>
                  <a:lnTo>
                    <a:pt x="9731" y="2406"/>
                  </a:lnTo>
                  <a:moveTo>
                    <a:pt x="0" y="6862"/>
                  </a:moveTo>
                  <a:lnTo>
                    <a:pt x="2327" y="6101"/>
                  </a:lnTo>
                  <a:lnTo>
                    <a:pt x="3760" y="5761"/>
                  </a:lnTo>
                  <a:lnTo>
                    <a:pt x="5394" y="4967"/>
                  </a:lnTo>
                  <a:cubicBezTo>
                    <a:pt x="5394" y="4967"/>
                    <a:pt x="5424" y="4952"/>
                    <a:pt x="5430" y="4919"/>
                  </a:cubicBezTo>
                  <a:lnTo>
                    <a:pt x="5664" y="3617"/>
                  </a:lnTo>
                  <a:cubicBezTo>
                    <a:pt x="5664" y="3617"/>
                    <a:pt x="5670" y="3584"/>
                    <a:pt x="5702" y="3575"/>
                  </a:cubicBezTo>
                  <a:lnTo>
                    <a:pt x="8279" y="2844"/>
                  </a:lnTo>
                  <a:lnTo>
                    <a:pt x="9634" y="2234"/>
                  </a:lnTo>
                  <a:moveTo>
                    <a:pt x="0" y="6862"/>
                  </a:moveTo>
                  <a:lnTo>
                    <a:pt x="2272" y="6042"/>
                  </a:lnTo>
                  <a:lnTo>
                    <a:pt x="3730" y="5735"/>
                  </a:lnTo>
                  <a:cubicBezTo>
                    <a:pt x="3730" y="5735"/>
                    <a:pt x="3763" y="5728"/>
                    <a:pt x="3792" y="5713"/>
                  </a:cubicBezTo>
                  <a:lnTo>
                    <a:pt x="5394" y="4873"/>
                  </a:lnTo>
                  <a:cubicBezTo>
                    <a:pt x="5394" y="4873"/>
                    <a:pt x="5423" y="4857"/>
                    <a:pt x="5428" y="4825"/>
                  </a:cubicBezTo>
                  <a:lnTo>
                    <a:pt x="5646" y="3455"/>
                  </a:lnTo>
                  <a:cubicBezTo>
                    <a:pt x="5646" y="3455"/>
                    <a:pt x="5651" y="3422"/>
                    <a:pt x="5682" y="3412"/>
                  </a:cubicBezTo>
                  <a:lnTo>
                    <a:pt x="8173" y="2625"/>
                  </a:lnTo>
                  <a:lnTo>
                    <a:pt x="9538" y="2062"/>
                  </a:lnTo>
                  <a:moveTo>
                    <a:pt x="0" y="6862"/>
                  </a:moveTo>
                  <a:lnTo>
                    <a:pt x="2217" y="5984"/>
                  </a:lnTo>
                  <a:lnTo>
                    <a:pt x="3733" y="5702"/>
                  </a:lnTo>
                  <a:cubicBezTo>
                    <a:pt x="3733" y="5702"/>
                    <a:pt x="3766" y="5696"/>
                    <a:pt x="3795" y="5680"/>
                  </a:cubicBezTo>
                  <a:lnTo>
                    <a:pt x="5394" y="4779"/>
                  </a:lnTo>
                  <a:cubicBezTo>
                    <a:pt x="5394" y="4779"/>
                    <a:pt x="5423" y="4763"/>
                    <a:pt x="5427" y="4730"/>
                  </a:cubicBezTo>
                  <a:lnTo>
                    <a:pt x="5627" y="3293"/>
                  </a:lnTo>
                  <a:cubicBezTo>
                    <a:pt x="5627" y="3293"/>
                    <a:pt x="5631" y="3260"/>
                    <a:pt x="5663" y="3249"/>
                  </a:cubicBezTo>
                  <a:lnTo>
                    <a:pt x="8066" y="2407"/>
                  </a:lnTo>
                  <a:lnTo>
                    <a:pt x="9442" y="1890"/>
                  </a:lnTo>
                  <a:moveTo>
                    <a:pt x="0" y="6862"/>
                  </a:moveTo>
                  <a:lnTo>
                    <a:pt x="2162" y="5925"/>
                  </a:lnTo>
                  <a:lnTo>
                    <a:pt x="3736" y="5669"/>
                  </a:lnTo>
                  <a:cubicBezTo>
                    <a:pt x="3736" y="5669"/>
                    <a:pt x="3769" y="5664"/>
                    <a:pt x="3797" y="5646"/>
                  </a:cubicBezTo>
                  <a:lnTo>
                    <a:pt x="5393" y="4685"/>
                  </a:lnTo>
                  <a:cubicBezTo>
                    <a:pt x="5393" y="4685"/>
                    <a:pt x="5422" y="4668"/>
                    <a:pt x="5426" y="4635"/>
                  </a:cubicBezTo>
                  <a:lnTo>
                    <a:pt x="5608" y="3131"/>
                  </a:lnTo>
                  <a:cubicBezTo>
                    <a:pt x="5608" y="3131"/>
                    <a:pt x="5612" y="3098"/>
                    <a:pt x="5643" y="3086"/>
                  </a:cubicBezTo>
                  <a:lnTo>
                    <a:pt x="7960" y="2188"/>
                  </a:lnTo>
                  <a:lnTo>
                    <a:pt x="9346" y="1718"/>
                  </a:lnTo>
                  <a:moveTo>
                    <a:pt x="0" y="6862"/>
                  </a:moveTo>
                  <a:lnTo>
                    <a:pt x="2077" y="5881"/>
                  </a:lnTo>
                  <a:cubicBezTo>
                    <a:pt x="2077" y="5881"/>
                    <a:pt x="2107" y="5867"/>
                    <a:pt x="2140" y="5862"/>
                  </a:cubicBezTo>
                  <a:lnTo>
                    <a:pt x="3739" y="5636"/>
                  </a:lnTo>
                  <a:cubicBezTo>
                    <a:pt x="3739" y="5636"/>
                    <a:pt x="3772" y="5631"/>
                    <a:pt x="3800" y="5613"/>
                  </a:cubicBezTo>
                  <a:lnTo>
                    <a:pt x="5393" y="4592"/>
                  </a:lnTo>
                  <a:cubicBezTo>
                    <a:pt x="5393" y="4592"/>
                    <a:pt x="5421" y="4574"/>
                    <a:pt x="5425" y="4541"/>
                  </a:cubicBezTo>
                  <a:lnTo>
                    <a:pt x="5589" y="2970"/>
                  </a:lnTo>
                  <a:cubicBezTo>
                    <a:pt x="5589" y="2970"/>
                    <a:pt x="5592" y="2937"/>
                    <a:pt x="5623" y="2924"/>
                  </a:cubicBezTo>
                  <a:lnTo>
                    <a:pt x="7854" y="1969"/>
                  </a:lnTo>
                  <a:lnTo>
                    <a:pt x="9250" y="1546"/>
                  </a:lnTo>
                  <a:moveTo>
                    <a:pt x="0" y="6862"/>
                  </a:moveTo>
                  <a:lnTo>
                    <a:pt x="2023" y="5823"/>
                  </a:lnTo>
                  <a:cubicBezTo>
                    <a:pt x="2023" y="5823"/>
                    <a:pt x="2052" y="5808"/>
                    <a:pt x="2085" y="5804"/>
                  </a:cubicBezTo>
                  <a:lnTo>
                    <a:pt x="3742" y="5603"/>
                  </a:lnTo>
                  <a:cubicBezTo>
                    <a:pt x="3742" y="5603"/>
                    <a:pt x="3775" y="5599"/>
                    <a:pt x="3802" y="5580"/>
                  </a:cubicBezTo>
                  <a:lnTo>
                    <a:pt x="5393" y="4498"/>
                  </a:lnTo>
                  <a:cubicBezTo>
                    <a:pt x="5393" y="4498"/>
                    <a:pt x="5421" y="4479"/>
                    <a:pt x="5424" y="4446"/>
                  </a:cubicBezTo>
                  <a:lnTo>
                    <a:pt x="5570" y="2808"/>
                  </a:lnTo>
                  <a:cubicBezTo>
                    <a:pt x="5570" y="2808"/>
                    <a:pt x="5573" y="2775"/>
                    <a:pt x="5603" y="2761"/>
                  </a:cubicBezTo>
                  <a:lnTo>
                    <a:pt x="7747" y="1750"/>
                  </a:lnTo>
                  <a:lnTo>
                    <a:pt x="9154" y="1375"/>
                  </a:lnTo>
                  <a:moveTo>
                    <a:pt x="0" y="6862"/>
                  </a:moveTo>
                  <a:lnTo>
                    <a:pt x="1968" y="5766"/>
                  </a:lnTo>
                  <a:cubicBezTo>
                    <a:pt x="1968" y="5766"/>
                    <a:pt x="1998" y="5750"/>
                    <a:pt x="2031" y="5746"/>
                  </a:cubicBezTo>
                  <a:lnTo>
                    <a:pt x="3745" y="5570"/>
                  </a:lnTo>
                  <a:cubicBezTo>
                    <a:pt x="3745" y="5570"/>
                    <a:pt x="3778" y="5566"/>
                    <a:pt x="3805" y="5547"/>
                  </a:cubicBezTo>
                  <a:lnTo>
                    <a:pt x="5393" y="4404"/>
                  </a:lnTo>
                  <a:cubicBezTo>
                    <a:pt x="5393" y="4404"/>
                    <a:pt x="5420" y="4384"/>
                    <a:pt x="5423" y="4351"/>
                  </a:cubicBezTo>
                  <a:lnTo>
                    <a:pt x="5550" y="2646"/>
                  </a:lnTo>
                  <a:cubicBezTo>
                    <a:pt x="5550" y="2646"/>
                    <a:pt x="5553" y="2613"/>
                    <a:pt x="5583" y="2598"/>
                  </a:cubicBezTo>
                  <a:lnTo>
                    <a:pt x="7641" y="1531"/>
                  </a:lnTo>
                  <a:lnTo>
                    <a:pt x="9058" y="1203"/>
                  </a:lnTo>
                  <a:moveTo>
                    <a:pt x="0" y="6862"/>
                  </a:moveTo>
                  <a:lnTo>
                    <a:pt x="1914" y="5708"/>
                  </a:lnTo>
                  <a:cubicBezTo>
                    <a:pt x="1914" y="5708"/>
                    <a:pt x="1943" y="5691"/>
                    <a:pt x="1976" y="5688"/>
                  </a:cubicBezTo>
                  <a:lnTo>
                    <a:pt x="3747" y="5537"/>
                  </a:lnTo>
                  <a:cubicBezTo>
                    <a:pt x="3747" y="5537"/>
                    <a:pt x="3781" y="5534"/>
                    <a:pt x="3807" y="5514"/>
                  </a:cubicBezTo>
                  <a:lnTo>
                    <a:pt x="5393" y="4310"/>
                  </a:lnTo>
                  <a:cubicBezTo>
                    <a:pt x="5393" y="4310"/>
                    <a:pt x="5420" y="4290"/>
                    <a:pt x="5422" y="4257"/>
                  </a:cubicBezTo>
                  <a:lnTo>
                    <a:pt x="5531" y="2484"/>
                  </a:lnTo>
                  <a:cubicBezTo>
                    <a:pt x="5531" y="2484"/>
                    <a:pt x="5533" y="2451"/>
                    <a:pt x="5562" y="2434"/>
                  </a:cubicBezTo>
                  <a:lnTo>
                    <a:pt x="7505" y="1329"/>
                  </a:lnTo>
                  <a:cubicBezTo>
                    <a:pt x="7505" y="1329"/>
                    <a:pt x="7534" y="1313"/>
                    <a:pt x="7567" y="1306"/>
                  </a:cubicBezTo>
                  <a:lnTo>
                    <a:pt x="8962" y="1031"/>
                  </a:lnTo>
                  <a:moveTo>
                    <a:pt x="0" y="6862"/>
                  </a:moveTo>
                  <a:lnTo>
                    <a:pt x="1860" y="5651"/>
                  </a:lnTo>
                  <a:cubicBezTo>
                    <a:pt x="1860" y="5651"/>
                    <a:pt x="1888" y="5632"/>
                    <a:pt x="1921" y="5630"/>
                  </a:cubicBezTo>
                  <a:lnTo>
                    <a:pt x="3750" y="5504"/>
                  </a:lnTo>
                  <a:cubicBezTo>
                    <a:pt x="3750" y="5504"/>
                    <a:pt x="3784" y="5502"/>
                    <a:pt x="3810" y="5481"/>
                  </a:cubicBezTo>
                  <a:lnTo>
                    <a:pt x="5393" y="4216"/>
                  </a:lnTo>
                  <a:cubicBezTo>
                    <a:pt x="5393" y="4216"/>
                    <a:pt x="5419" y="4195"/>
                    <a:pt x="5421" y="4162"/>
                  </a:cubicBezTo>
                  <a:lnTo>
                    <a:pt x="5512" y="2322"/>
                  </a:lnTo>
                  <a:cubicBezTo>
                    <a:pt x="5512" y="2322"/>
                    <a:pt x="5514" y="2289"/>
                    <a:pt x="5542" y="2271"/>
                  </a:cubicBezTo>
                  <a:lnTo>
                    <a:pt x="7400" y="1111"/>
                  </a:lnTo>
                  <a:cubicBezTo>
                    <a:pt x="7400" y="1111"/>
                    <a:pt x="7428" y="1094"/>
                    <a:pt x="7461" y="1088"/>
                  </a:cubicBezTo>
                  <a:lnTo>
                    <a:pt x="8866" y="859"/>
                  </a:lnTo>
                  <a:moveTo>
                    <a:pt x="0" y="6862"/>
                  </a:moveTo>
                  <a:lnTo>
                    <a:pt x="1806" y="5593"/>
                  </a:lnTo>
                  <a:cubicBezTo>
                    <a:pt x="1806" y="5593"/>
                    <a:pt x="1833" y="5574"/>
                    <a:pt x="1866" y="5572"/>
                  </a:cubicBezTo>
                  <a:lnTo>
                    <a:pt x="3753" y="5471"/>
                  </a:lnTo>
                  <a:cubicBezTo>
                    <a:pt x="3753" y="5471"/>
                    <a:pt x="3787" y="5469"/>
                    <a:pt x="3812" y="5448"/>
                  </a:cubicBezTo>
                  <a:lnTo>
                    <a:pt x="5393" y="4122"/>
                  </a:lnTo>
                  <a:cubicBezTo>
                    <a:pt x="5393" y="4122"/>
                    <a:pt x="5418" y="4101"/>
                    <a:pt x="5420" y="4067"/>
                  </a:cubicBezTo>
                  <a:lnTo>
                    <a:pt x="5493" y="2160"/>
                  </a:lnTo>
                  <a:cubicBezTo>
                    <a:pt x="5493" y="2160"/>
                    <a:pt x="5494" y="2127"/>
                    <a:pt x="5522" y="2108"/>
                  </a:cubicBezTo>
                  <a:lnTo>
                    <a:pt x="7294" y="894"/>
                  </a:lnTo>
                  <a:cubicBezTo>
                    <a:pt x="7294" y="894"/>
                    <a:pt x="7321" y="875"/>
                    <a:pt x="7354" y="871"/>
                  </a:cubicBezTo>
                  <a:lnTo>
                    <a:pt x="8770" y="687"/>
                  </a:lnTo>
                  <a:moveTo>
                    <a:pt x="0" y="6862"/>
                  </a:moveTo>
                  <a:lnTo>
                    <a:pt x="1751" y="5535"/>
                  </a:lnTo>
                  <a:cubicBezTo>
                    <a:pt x="1751" y="5535"/>
                    <a:pt x="1778" y="5515"/>
                    <a:pt x="1811" y="5514"/>
                  </a:cubicBezTo>
                  <a:lnTo>
                    <a:pt x="3756" y="5438"/>
                  </a:lnTo>
                  <a:cubicBezTo>
                    <a:pt x="3756" y="5438"/>
                    <a:pt x="3790" y="5437"/>
                    <a:pt x="3815" y="5415"/>
                  </a:cubicBezTo>
                  <a:lnTo>
                    <a:pt x="5393" y="4028"/>
                  </a:lnTo>
                  <a:cubicBezTo>
                    <a:pt x="5393" y="4028"/>
                    <a:pt x="5418" y="4006"/>
                    <a:pt x="5419" y="3973"/>
                  </a:cubicBezTo>
                  <a:lnTo>
                    <a:pt x="5474" y="1998"/>
                  </a:lnTo>
                  <a:cubicBezTo>
                    <a:pt x="5474" y="1998"/>
                    <a:pt x="5475" y="1965"/>
                    <a:pt x="5501" y="1945"/>
                  </a:cubicBezTo>
                  <a:lnTo>
                    <a:pt x="7188" y="676"/>
                  </a:lnTo>
                  <a:cubicBezTo>
                    <a:pt x="7188" y="676"/>
                    <a:pt x="7215" y="656"/>
                    <a:pt x="7248" y="653"/>
                  </a:cubicBezTo>
                  <a:lnTo>
                    <a:pt x="8674" y="515"/>
                  </a:lnTo>
                  <a:moveTo>
                    <a:pt x="0" y="6862"/>
                  </a:moveTo>
                  <a:lnTo>
                    <a:pt x="1697" y="5478"/>
                  </a:lnTo>
                  <a:cubicBezTo>
                    <a:pt x="1697" y="5478"/>
                    <a:pt x="1723" y="5457"/>
                    <a:pt x="1756" y="5456"/>
                  </a:cubicBezTo>
                  <a:lnTo>
                    <a:pt x="3759" y="5405"/>
                  </a:lnTo>
                  <a:cubicBezTo>
                    <a:pt x="3759" y="5405"/>
                    <a:pt x="3793" y="5405"/>
                    <a:pt x="3817" y="5382"/>
                  </a:cubicBezTo>
                  <a:lnTo>
                    <a:pt x="5393" y="3934"/>
                  </a:lnTo>
                  <a:cubicBezTo>
                    <a:pt x="5393" y="3934"/>
                    <a:pt x="5417" y="3911"/>
                    <a:pt x="5418" y="3878"/>
                  </a:cubicBezTo>
                  <a:lnTo>
                    <a:pt x="5455" y="1837"/>
                  </a:lnTo>
                  <a:cubicBezTo>
                    <a:pt x="5455" y="1837"/>
                    <a:pt x="5455" y="1803"/>
                    <a:pt x="5481" y="1782"/>
                  </a:cubicBezTo>
                  <a:lnTo>
                    <a:pt x="7083" y="459"/>
                  </a:lnTo>
                  <a:cubicBezTo>
                    <a:pt x="7083" y="459"/>
                    <a:pt x="7109" y="437"/>
                    <a:pt x="7142" y="435"/>
                  </a:cubicBezTo>
                  <a:lnTo>
                    <a:pt x="8578" y="343"/>
                  </a:lnTo>
                  <a:moveTo>
                    <a:pt x="0" y="6862"/>
                  </a:moveTo>
                  <a:lnTo>
                    <a:pt x="1643" y="5420"/>
                  </a:lnTo>
                  <a:cubicBezTo>
                    <a:pt x="1643" y="5420"/>
                    <a:pt x="1668" y="5398"/>
                    <a:pt x="1701" y="5398"/>
                  </a:cubicBezTo>
                  <a:lnTo>
                    <a:pt x="3762" y="5373"/>
                  </a:lnTo>
                  <a:cubicBezTo>
                    <a:pt x="3762" y="5373"/>
                    <a:pt x="3796" y="5372"/>
                    <a:pt x="3819" y="5349"/>
                  </a:cubicBezTo>
                  <a:lnTo>
                    <a:pt x="5393" y="3840"/>
                  </a:lnTo>
                  <a:cubicBezTo>
                    <a:pt x="5393" y="3840"/>
                    <a:pt x="5417" y="3817"/>
                    <a:pt x="5417" y="3784"/>
                  </a:cubicBezTo>
                  <a:lnTo>
                    <a:pt x="5435" y="1675"/>
                  </a:lnTo>
                  <a:cubicBezTo>
                    <a:pt x="5435" y="1675"/>
                    <a:pt x="5436" y="1641"/>
                    <a:pt x="5460" y="1619"/>
                  </a:cubicBezTo>
                  <a:lnTo>
                    <a:pt x="6978" y="241"/>
                  </a:lnTo>
                  <a:cubicBezTo>
                    <a:pt x="6978" y="241"/>
                    <a:pt x="7002" y="219"/>
                    <a:pt x="7035" y="218"/>
                  </a:cubicBezTo>
                  <a:lnTo>
                    <a:pt x="8482" y="172"/>
                  </a:lnTo>
                  <a:moveTo>
                    <a:pt x="0" y="6862"/>
                  </a:moveTo>
                  <a:lnTo>
                    <a:pt x="1589" y="5363"/>
                  </a:lnTo>
                  <a:cubicBezTo>
                    <a:pt x="1589" y="5363"/>
                    <a:pt x="1613" y="5340"/>
                    <a:pt x="1646" y="5340"/>
                  </a:cubicBezTo>
                  <a:lnTo>
                    <a:pt x="3765" y="5340"/>
                  </a:lnTo>
                  <a:cubicBezTo>
                    <a:pt x="3765" y="5340"/>
                    <a:pt x="3798" y="5340"/>
                    <a:pt x="3822" y="5316"/>
                  </a:cubicBezTo>
                  <a:lnTo>
                    <a:pt x="5392" y="3746"/>
                  </a:lnTo>
                  <a:cubicBezTo>
                    <a:pt x="5392" y="3746"/>
                    <a:pt x="5416" y="3722"/>
                    <a:pt x="5416" y="3689"/>
                  </a:cubicBezTo>
                  <a:lnTo>
                    <a:pt x="5416" y="1513"/>
                  </a:lnTo>
                  <a:cubicBezTo>
                    <a:pt x="5416" y="1513"/>
                    <a:pt x="5416" y="1480"/>
                    <a:pt x="5440" y="1456"/>
                  </a:cubicBezTo>
                  <a:lnTo>
                    <a:pt x="6872" y="23"/>
                  </a:lnTo>
                  <a:cubicBezTo>
                    <a:pt x="6872" y="23"/>
                    <a:pt x="6896" y="0"/>
                    <a:pt x="6929" y="0"/>
                  </a:cubicBezTo>
                  <a:lnTo>
                    <a:pt x="8386" y="0"/>
                  </a:ln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4114800"/>
            <a:ext cx="20726400" cy="138345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800" y="5844757"/>
            <a:ext cx="17068800" cy="1966286"/>
          </a:xfrm>
        </p:spPr>
        <p:txBody>
          <a:bodyPr/>
          <a:lstStyle>
            <a:lvl1pPr marL="0" indent="0" algn="l">
              <a:buNone/>
              <a:defRPr sz="6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7C17F-951C-4DE8-8204-12C8945166A3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5158B-00A1-41B4-A97F-A628BB9758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0" name="Freeform 11"/>
          <p:cNvSpPr>
            <a:spLocks noChangeAspect="1"/>
          </p:cNvSpPr>
          <p:nvPr userDrawn="1"/>
        </p:nvSpPr>
        <p:spPr bwMode="auto">
          <a:xfrm>
            <a:off x="0" y="6351"/>
            <a:ext cx="24429600" cy="2365030"/>
          </a:xfrm>
          <a:custGeom>
            <a:avLst/>
            <a:gdLst>
              <a:gd name="T0" fmla="*/ 0 w 8645"/>
              <a:gd name="T1" fmla="*/ 0 h 837"/>
              <a:gd name="T2" fmla="*/ 0 w 8645"/>
              <a:gd name="T3" fmla="*/ 837 h 837"/>
              <a:gd name="T4" fmla="*/ 2372 w 8645"/>
              <a:gd name="T5" fmla="*/ 837 h 837"/>
              <a:gd name="T6" fmla="*/ 2453 w 8645"/>
              <a:gd name="T7" fmla="*/ 803 h 837"/>
              <a:gd name="T8" fmla="*/ 2584 w 8645"/>
              <a:gd name="T9" fmla="*/ 672 h 837"/>
              <a:gd name="T10" fmla="*/ 2665 w 8645"/>
              <a:gd name="T11" fmla="*/ 638 h 837"/>
              <a:gd name="T12" fmla="*/ 8645 w 8645"/>
              <a:gd name="T13" fmla="*/ 638 h 837"/>
              <a:gd name="T14" fmla="*/ 8645 w 8645"/>
              <a:gd name="T15" fmla="*/ 0 h 837"/>
              <a:gd name="T16" fmla="*/ 0 w 8645"/>
              <a:gd name="T17" fmla="*/ 0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5" h="837">
                <a:moveTo>
                  <a:pt x="0" y="0"/>
                </a:moveTo>
                <a:lnTo>
                  <a:pt x="0" y="837"/>
                </a:lnTo>
                <a:lnTo>
                  <a:pt x="2372" y="837"/>
                </a:lnTo>
                <a:cubicBezTo>
                  <a:pt x="2398" y="837"/>
                  <a:pt x="2434" y="822"/>
                  <a:pt x="2453" y="803"/>
                </a:cubicBezTo>
                <a:lnTo>
                  <a:pt x="2584" y="672"/>
                </a:lnTo>
                <a:cubicBezTo>
                  <a:pt x="2603" y="653"/>
                  <a:pt x="2639" y="638"/>
                  <a:pt x="2665" y="638"/>
                </a:cubicBezTo>
                <a:lnTo>
                  <a:pt x="8645" y="638"/>
                </a:lnTo>
                <a:lnTo>
                  <a:pt x="8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93800" y="8157548"/>
            <a:ext cx="17068800" cy="1219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The 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193802" y="10831760"/>
            <a:ext cx="14859000" cy="10668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27432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36576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 smtClean="0"/>
              <a:t>Venue</a:t>
            </a:r>
            <a:r>
              <a:rPr lang="de-DE" dirty="0" smtClean="0"/>
              <a:t>, Date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93802" y="9723254"/>
            <a:ext cx="14859000" cy="7620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>
              <a:buNone/>
              <a:defRPr sz="4000">
                <a:solidFill>
                  <a:schemeClr val="bg1"/>
                </a:solidFill>
                <a:latin typeface="+mj-lt"/>
              </a:defRPr>
            </a:lvl2pPr>
            <a:lvl3pPr marL="1828800" indent="0">
              <a:buNone/>
              <a:defRPr sz="4000">
                <a:solidFill>
                  <a:schemeClr val="bg1"/>
                </a:solidFill>
                <a:latin typeface="+mj-lt"/>
              </a:defRPr>
            </a:lvl3pPr>
            <a:lvl4pPr marL="2743200" indent="0">
              <a:buNone/>
              <a:defRPr sz="4000">
                <a:solidFill>
                  <a:schemeClr val="bg1"/>
                </a:solidFill>
                <a:latin typeface="+mj-lt"/>
              </a:defRPr>
            </a:lvl4pPr>
            <a:lvl5pPr marL="3657600" indent="0">
              <a:buNone/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The </a:t>
            </a:r>
            <a:r>
              <a:rPr lang="de-DE" dirty="0" err="1" smtClean="0"/>
              <a:t>Affiliations</a:t>
            </a:r>
            <a:endParaRPr lang="de-DE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-20056" y="12666518"/>
            <a:ext cx="24573600" cy="1144132"/>
            <a:chOff x="0" y="4068"/>
            <a:chExt cx="6336" cy="29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8"/>
              <a:ext cx="633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997" y="4113"/>
              <a:ext cx="1322" cy="227"/>
            </a:xfrm>
            <a:custGeom>
              <a:avLst/>
              <a:gdLst>
                <a:gd name="T0" fmla="*/ 1696 w 1696"/>
                <a:gd name="T1" fmla="*/ 290 h 290"/>
                <a:gd name="T2" fmla="*/ 1696 w 1696"/>
                <a:gd name="T3" fmla="*/ 0 h 290"/>
                <a:gd name="T4" fmla="*/ 231 w 1696"/>
                <a:gd name="T5" fmla="*/ 0 h 290"/>
                <a:gd name="T6" fmla="*/ 150 w 1696"/>
                <a:gd name="T7" fmla="*/ 33 h 290"/>
                <a:gd name="T8" fmla="*/ 19 w 1696"/>
                <a:gd name="T9" fmla="*/ 165 h 290"/>
                <a:gd name="T10" fmla="*/ 33 w 1696"/>
                <a:gd name="T11" fmla="*/ 198 h 290"/>
                <a:gd name="T12" fmla="*/ 1696 w 1696"/>
                <a:gd name="T13" fmla="*/ 198 h 290"/>
                <a:gd name="T14" fmla="*/ 1696 w 1696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6" h="290">
                  <a:moveTo>
                    <a:pt x="1696" y="290"/>
                  </a:moveTo>
                  <a:lnTo>
                    <a:pt x="1696" y="0"/>
                  </a:lnTo>
                  <a:lnTo>
                    <a:pt x="231" y="0"/>
                  </a:lnTo>
                  <a:cubicBezTo>
                    <a:pt x="205" y="0"/>
                    <a:pt x="169" y="15"/>
                    <a:pt x="150" y="33"/>
                  </a:cubicBezTo>
                  <a:lnTo>
                    <a:pt x="19" y="165"/>
                  </a:lnTo>
                  <a:cubicBezTo>
                    <a:pt x="0" y="183"/>
                    <a:pt x="7" y="198"/>
                    <a:pt x="33" y="198"/>
                  </a:cubicBezTo>
                  <a:lnTo>
                    <a:pt x="1696" y="198"/>
                  </a:lnTo>
                  <a:lnTo>
                    <a:pt x="1696" y="290"/>
                  </a:lnTo>
                  <a:close/>
                </a:path>
              </a:pathLst>
            </a:custGeom>
            <a:solidFill>
              <a:srgbClr val="F0781E"/>
            </a:solidFill>
            <a:ln w="20638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7" y="4074"/>
              <a:ext cx="5652" cy="266"/>
            </a:xfrm>
            <a:custGeom>
              <a:avLst/>
              <a:gdLst>
                <a:gd name="T0" fmla="*/ 0 w 7248"/>
                <a:gd name="T1" fmla="*/ 340 h 340"/>
                <a:gd name="T2" fmla="*/ 0 w 7248"/>
                <a:gd name="T3" fmla="*/ 199 h 340"/>
                <a:gd name="T4" fmla="*/ 6596 w 7248"/>
                <a:gd name="T5" fmla="*/ 199 h 340"/>
                <a:gd name="T6" fmla="*/ 6676 w 7248"/>
                <a:gd name="T7" fmla="*/ 165 h 340"/>
                <a:gd name="T8" fmla="*/ 6808 w 7248"/>
                <a:gd name="T9" fmla="*/ 34 h 340"/>
                <a:gd name="T10" fmla="*/ 6889 w 7248"/>
                <a:gd name="T11" fmla="*/ 0 h 340"/>
                <a:gd name="T12" fmla="*/ 7248 w 7248"/>
                <a:gd name="T13" fmla="*/ 0 h 340"/>
                <a:gd name="T14" fmla="*/ 7248 w 7248"/>
                <a:gd name="T15" fmla="*/ 340 h 340"/>
                <a:gd name="T16" fmla="*/ 0 w 7248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8" h="340">
                  <a:moveTo>
                    <a:pt x="0" y="340"/>
                  </a:moveTo>
                  <a:lnTo>
                    <a:pt x="0" y="199"/>
                  </a:lnTo>
                  <a:lnTo>
                    <a:pt x="6596" y="199"/>
                  </a:lnTo>
                  <a:cubicBezTo>
                    <a:pt x="6622" y="199"/>
                    <a:pt x="6658" y="184"/>
                    <a:pt x="6676" y="165"/>
                  </a:cubicBezTo>
                  <a:lnTo>
                    <a:pt x="6808" y="34"/>
                  </a:lnTo>
                  <a:cubicBezTo>
                    <a:pt x="6826" y="15"/>
                    <a:pt x="6862" y="0"/>
                    <a:pt x="6889" y="0"/>
                  </a:cubicBezTo>
                  <a:lnTo>
                    <a:pt x="7248" y="0"/>
                  </a:lnTo>
                  <a:lnTo>
                    <a:pt x="7248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6" y="4074"/>
              <a:ext cx="1209" cy="266"/>
            </a:xfrm>
            <a:custGeom>
              <a:avLst/>
              <a:gdLst>
                <a:gd name="T0" fmla="*/ 0 w 1550"/>
                <a:gd name="T1" fmla="*/ 340 h 340"/>
                <a:gd name="T2" fmla="*/ 0 w 1550"/>
                <a:gd name="T3" fmla="*/ 0 h 340"/>
                <a:gd name="T4" fmla="*/ 1163 w 1550"/>
                <a:gd name="T5" fmla="*/ 0 h 340"/>
                <a:gd name="T6" fmla="*/ 1243 w 1550"/>
                <a:gd name="T7" fmla="*/ 34 h 340"/>
                <a:gd name="T8" fmla="*/ 1550 w 1550"/>
                <a:gd name="T9" fmla="*/ 340 h 340"/>
                <a:gd name="T10" fmla="*/ 0 w 1550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0" h="340">
                  <a:moveTo>
                    <a:pt x="0" y="340"/>
                  </a:moveTo>
                  <a:lnTo>
                    <a:pt x="0" y="0"/>
                  </a:lnTo>
                  <a:lnTo>
                    <a:pt x="1163" y="0"/>
                  </a:lnTo>
                  <a:cubicBezTo>
                    <a:pt x="1189" y="0"/>
                    <a:pt x="1225" y="15"/>
                    <a:pt x="1243" y="34"/>
                  </a:cubicBezTo>
                  <a:lnTo>
                    <a:pt x="155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A2D6E"/>
            </a:solidFill>
            <a:ln w="20638" cap="flat">
              <a:solidFill>
                <a:srgbClr val="0A2D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AutoShape 9"/>
          <p:cNvSpPr>
            <a:spLocks noChangeAspect="1" noChangeArrowheads="1" noTextEdit="1"/>
          </p:cNvSpPr>
          <p:nvPr userDrawn="1"/>
        </p:nvSpPr>
        <p:spPr bwMode="auto">
          <a:xfrm>
            <a:off x="-19050" y="-12700"/>
            <a:ext cx="20116800" cy="21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976" y="339100"/>
            <a:ext cx="3287778" cy="1188000"/>
          </a:xfrm>
          <a:prstGeom prst="rect">
            <a:avLst/>
          </a:prstGeom>
        </p:spPr>
      </p:pic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9491472" y="13112526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rgbClr val="00B0F0"/>
                </a:solidFill>
              </a:rPr>
              <a:t>08.06.2026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Footer Placeholder 4"/>
          <p:cNvSpPr txBox="1">
            <a:spLocks/>
          </p:cNvSpPr>
          <p:nvPr userDrawn="1"/>
        </p:nvSpPr>
        <p:spPr>
          <a:xfrm>
            <a:off x="1346200" y="13112526"/>
            <a:ext cx="7721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a.kessler@hi-jena.gsi.de</a:t>
            </a:r>
            <a:r>
              <a:rPr lang="en-US" baseline="0" dirty="0" smtClean="0">
                <a:solidFill>
                  <a:srgbClr val="00B0F0"/>
                </a:solidFill>
              </a:rPr>
              <a:t>        </a:t>
            </a:r>
            <a:r>
              <a:rPr lang="de-DE" dirty="0" smtClean="0">
                <a:solidFill>
                  <a:srgbClr val="00ABEB"/>
                </a:solidFill>
              </a:rPr>
              <a:t>40</a:t>
            </a:r>
            <a:r>
              <a:rPr lang="de-DE" baseline="30000" dirty="0" smtClean="0">
                <a:solidFill>
                  <a:srgbClr val="00ABEB"/>
                </a:solidFill>
              </a:rPr>
              <a:t>th</a:t>
            </a:r>
            <a:r>
              <a:rPr lang="de-DE" dirty="0" smtClean="0">
                <a:solidFill>
                  <a:srgbClr val="00ABEB"/>
                </a:solidFill>
              </a:rPr>
              <a:t>-Tango-Community-Meeting</a:t>
            </a:r>
            <a:endParaRPr lang="en-US" dirty="0">
              <a:solidFill>
                <a:srgbClr val="00ABEB"/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7602200" y="13112526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F3FC230-DEB5-4BF3-B1A7-64EAF675BC55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2105472"/>
            <a:ext cx="21971000" cy="1014685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680" y="13138153"/>
            <a:ext cx="5689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7B63AE-59DC-454E-BFD4-9968FA621E78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1788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11678120" cy="999490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0" y="2257425"/>
            <a:ext cx="11953328" cy="999490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41732-A4B6-4C84-A0FE-ED43788CF687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22828720" cy="4096519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80" y="6447680"/>
            <a:ext cx="22854120" cy="5804648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41732-A4B6-4C84-A0FE-ED43788CF687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7721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4"/>
            <a:ext cx="11737304" cy="10649247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0" y="2257425"/>
            <a:ext cx="10972800" cy="532065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12192000" y="7697789"/>
            <a:ext cx="10972800" cy="5208881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7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5417840"/>
            <a:ext cx="10854184" cy="7488831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257425"/>
            <a:ext cx="21971000" cy="316041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12192000" y="5417841"/>
            <a:ext cx="10972800" cy="74888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90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DE6AD4-2259-4411-804B-F454DF705047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8145272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5876" y="15874"/>
            <a:ext cx="24573600" cy="1971064"/>
            <a:chOff x="7938" y="7938"/>
            <a:chExt cx="10034588" cy="804863"/>
          </a:xfrm>
        </p:grpSpPr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7938" y="7938"/>
              <a:ext cx="10034588" cy="23813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1"/>
            <p:cNvSpPr>
              <a:spLocks noChangeArrowheads="1"/>
            </p:cNvSpPr>
            <p:nvPr userDrawn="1"/>
          </p:nvSpPr>
          <p:spPr bwMode="auto">
            <a:xfrm>
              <a:off x="7938" y="31750"/>
              <a:ext cx="10034588" cy="534988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938" y="566738"/>
              <a:ext cx="7485063" cy="246063"/>
            </a:xfrm>
            <a:custGeom>
              <a:avLst/>
              <a:gdLst>
                <a:gd name="T0" fmla="*/ 0 w 6047"/>
                <a:gd name="T1" fmla="*/ 0 h 198"/>
                <a:gd name="T2" fmla="*/ 0 w 6047"/>
                <a:gd name="T3" fmla="*/ 198 h 198"/>
                <a:gd name="T4" fmla="*/ 1968 w 6047"/>
                <a:gd name="T5" fmla="*/ 198 h 198"/>
                <a:gd name="T6" fmla="*/ 2049 w 6047"/>
                <a:gd name="T7" fmla="*/ 165 h 198"/>
                <a:gd name="T8" fmla="*/ 2181 w 6047"/>
                <a:gd name="T9" fmla="*/ 33 h 198"/>
                <a:gd name="T10" fmla="*/ 2261 w 6047"/>
                <a:gd name="T11" fmla="*/ 0 h 198"/>
                <a:gd name="T12" fmla="*/ 6047 w 6047"/>
                <a:gd name="T13" fmla="*/ 0 h 198"/>
                <a:gd name="T14" fmla="*/ 0 w 6047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7" h="198">
                  <a:moveTo>
                    <a:pt x="0" y="0"/>
                  </a:moveTo>
                  <a:lnTo>
                    <a:pt x="0" y="198"/>
                  </a:lnTo>
                  <a:lnTo>
                    <a:pt x="1968" y="198"/>
                  </a:lnTo>
                  <a:cubicBezTo>
                    <a:pt x="1994" y="198"/>
                    <a:pt x="2031" y="183"/>
                    <a:pt x="2049" y="165"/>
                  </a:cubicBezTo>
                  <a:lnTo>
                    <a:pt x="2181" y="33"/>
                  </a:lnTo>
                  <a:cubicBezTo>
                    <a:pt x="2199" y="14"/>
                    <a:pt x="2235" y="0"/>
                    <a:pt x="2261" y="0"/>
                  </a:cubicBezTo>
                  <a:lnTo>
                    <a:pt x="60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0" y="12672000"/>
            <a:ext cx="24408000" cy="1027140"/>
            <a:chOff x="2157413" y="6432547"/>
            <a:chExt cx="10034588" cy="42227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8448675" y="6507159"/>
              <a:ext cx="3743325" cy="171450"/>
            </a:xfrm>
            <a:custGeom>
              <a:avLst/>
              <a:gdLst>
                <a:gd name="T0" fmla="*/ 0 w 3023"/>
                <a:gd name="T1" fmla="*/ 138 h 138"/>
                <a:gd name="T2" fmla="*/ 105 w 3023"/>
                <a:gd name="T3" fmla="*/ 33 h 138"/>
                <a:gd name="T4" fmla="*/ 186 w 3023"/>
                <a:gd name="T5" fmla="*/ 0 h 138"/>
                <a:gd name="T6" fmla="*/ 3023 w 3023"/>
                <a:gd name="T7" fmla="*/ 0 h 138"/>
                <a:gd name="T8" fmla="*/ 3023 w 3023"/>
                <a:gd name="T9" fmla="*/ 138 h 138"/>
                <a:gd name="T10" fmla="*/ 0 w 3023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3" h="138">
                  <a:moveTo>
                    <a:pt x="0" y="138"/>
                  </a:moveTo>
                  <a:lnTo>
                    <a:pt x="105" y="33"/>
                  </a:lnTo>
                  <a:cubicBezTo>
                    <a:pt x="124" y="14"/>
                    <a:pt x="160" y="0"/>
                    <a:pt x="186" y="0"/>
                  </a:cubicBezTo>
                  <a:lnTo>
                    <a:pt x="3023" y="0"/>
                  </a:lnTo>
                  <a:lnTo>
                    <a:pt x="3023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0781E"/>
            </a:solidFill>
            <a:ln w="15875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2157413" y="6432547"/>
              <a:ext cx="10034588" cy="422274"/>
            </a:xfrm>
            <a:custGeom>
              <a:avLst/>
              <a:gdLst>
                <a:gd name="T0" fmla="*/ 0 w 8106"/>
                <a:gd name="T1" fmla="*/ 340 h 340"/>
                <a:gd name="T2" fmla="*/ 0 w 8106"/>
                <a:gd name="T3" fmla="*/ 198 h 340"/>
                <a:gd name="T4" fmla="*/ 6043 w 8106"/>
                <a:gd name="T5" fmla="*/ 198 h 340"/>
                <a:gd name="T6" fmla="*/ 6124 w 8106"/>
                <a:gd name="T7" fmla="*/ 165 h 340"/>
                <a:gd name="T8" fmla="*/ 6256 w 8106"/>
                <a:gd name="T9" fmla="*/ 33 h 340"/>
                <a:gd name="T10" fmla="*/ 6336 w 8106"/>
                <a:gd name="T11" fmla="*/ 0 h 340"/>
                <a:gd name="T12" fmla="*/ 8106 w 8106"/>
                <a:gd name="T13" fmla="*/ 0 h 340"/>
                <a:gd name="T14" fmla="*/ 8106 w 8106"/>
                <a:gd name="T15" fmla="*/ 340 h 340"/>
                <a:gd name="T16" fmla="*/ 0 w 8106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6" h="340">
                  <a:moveTo>
                    <a:pt x="0" y="340"/>
                  </a:moveTo>
                  <a:lnTo>
                    <a:pt x="0" y="198"/>
                  </a:lnTo>
                  <a:lnTo>
                    <a:pt x="6043" y="198"/>
                  </a:lnTo>
                  <a:cubicBezTo>
                    <a:pt x="6069" y="198"/>
                    <a:pt x="6105" y="183"/>
                    <a:pt x="6124" y="165"/>
                  </a:cubicBezTo>
                  <a:lnTo>
                    <a:pt x="6256" y="33"/>
                  </a:lnTo>
                  <a:cubicBezTo>
                    <a:pt x="6274" y="15"/>
                    <a:pt x="6310" y="0"/>
                    <a:pt x="6336" y="0"/>
                  </a:cubicBezTo>
                  <a:lnTo>
                    <a:pt x="8106" y="0"/>
                  </a:lnTo>
                  <a:lnTo>
                    <a:pt x="8106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>
            <a:off x="0" y="12686403"/>
            <a:ext cx="24576000" cy="11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-1"/>
            <a:ext cx="24576000" cy="20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93800" y="-1"/>
            <a:ext cx="21945600" cy="13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3200403"/>
            <a:ext cx="21945600" cy="90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072" y="13138153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dirty="0" smtClean="0"/>
              <a:t>08.06.2026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800" y="13138153"/>
            <a:ext cx="7721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a.kessler@hi-jena.gsi.de         40</a:t>
            </a:r>
            <a:r>
              <a:rPr lang="en-US" baseline="30000" dirty="0" smtClean="0"/>
              <a:t>th</a:t>
            </a:r>
            <a:r>
              <a:rPr lang="en-US" dirty="0" smtClean="0"/>
              <a:t>-Tango-Community-Meeting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9800" y="13138153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8694399" y="12718821"/>
            <a:ext cx="568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www.hi-jena.de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5" name="AutoShape 8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20116800" cy="1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223" y="11473546"/>
            <a:ext cx="3287778" cy="11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38" r:id="rId4"/>
    <p:sldLayoutId id="2147483737" r:id="rId5"/>
    <p:sldLayoutId id="2147483739" r:id="rId6"/>
    <p:sldLayoutId id="2147483728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96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27432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685800" indent="-685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6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1485900" indent="-5715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hij-s2innovation/hij-pyvision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v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Alexander Kessler	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40</a:t>
            </a:r>
            <a:r>
              <a:rPr lang="de-DE" baseline="30000" dirty="0" smtClean="0"/>
              <a:t>th</a:t>
            </a:r>
            <a:r>
              <a:rPr lang="de-DE" dirty="0" smtClean="0"/>
              <a:t>-Tango-Community-Meeting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GSI - Helmholtz-</a:t>
            </a:r>
            <a:r>
              <a:rPr lang="en-GB" dirty="0" err="1" smtClean="0"/>
              <a:t>Institut</a:t>
            </a:r>
            <a:r>
              <a:rPr lang="en-GB" dirty="0" smtClean="0"/>
              <a:t>-Jena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02768" y="48813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40" name="Titel 3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HIJ-</a:t>
            </a:r>
            <a:r>
              <a:rPr lang="en-US" dirty="0" err="1" smtClean="0"/>
              <a:t>pyVision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…. and Claude Code supported refactoring</a:t>
            </a:r>
            <a:endParaRPr lang="en-A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2376" r="12965"/>
          <a:stretch/>
        </p:blipFill>
        <p:spPr>
          <a:xfrm>
            <a:off x="11615937" y="1529408"/>
            <a:ext cx="12745416" cy="1160874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Camera – DS, </a:t>
            </a:r>
            <a:r>
              <a:rPr lang="en-GB" dirty="0"/>
              <a:t>architecture </a:t>
            </a:r>
            <a:r>
              <a:rPr lang="en-GB" dirty="0" smtClean="0"/>
              <a:t>decision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648" y="1897385"/>
            <a:ext cx="11593289" cy="10793263"/>
          </a:xfrm>
        </p:spPr>
        <p:txBody>
          <a:bodyPr/>
          <a:lstStyle/>
          <a:p>
            <a:r>
              <a:rPr lang="en-GB" sz="4800" dirty="0" smtClean="0"/>
              <a:t>image producer </a:t>
            </a:r>
            <a:r>
              <a:rPr lang="en-GB" sz="4800" dirty="0"/>
              <a:t>runs in a separate </a:t>
            </a:r>
            <a:r>
              <a:rPr lang="en-GB" sz="4800" b="1" dirty="0" err="1" smtClean="0"/>
              <a:t>subprocess</a:t>
            </a:r>
            <a:endParaRPr lang="en-GB" sz="4800" dirty="0"/>
          </a:p>
          <a:p>
            <a:pPr lvl="1"/>
            <a:r>
              <a:rPr lang="en-GB" sz="4400" dirty="0" smtClean="0"/>
              <a:t>e.g</a:t>
            </a:r>
            <a:r>
              <a:rPr lang="en-GB" sz="4400" dirty="0"/>
              <a:t>. Allied </a:t>
            </a:r>
            <a:r>
              <a:rPr lang="en-GB" sz="4400" dirty="0" smtClean="0"/>
              <a:t>Vision ignores </a:t>
            </a:r>
            <a:r>
              <a:rPr lang="en-GB" sz="4400" dirty="0" err="1"/>
              <a:t>GenTL</a:t>
            </a:r>
            <a:r>
              <a:rPr lang="en-GB" sz="4400" dirty="0"/>
              <a:t> </a:t>
            </a:r>
            <a:r>
              <a:rPr lang="en-GB" sz="4400" dirty="0" smtClean="0"/>
              <a:t>harvester </a:t>
            </a:r>
            <a:r>
              <a:rPr lang="en-GB" sz="4400" dirty="0"/>
              <a:t>timeouts → </a:t>
            </a:r>
            <a:r>
              <a:rPr lang="en-GB" sz="4400" dirty="0" smtClean="0"/>
              <a:t>the thread freezes</a:t>
            </a:r>
            <a:endParaRPr lang="en-GB" sz="4400" dirty="0"/>
          </a:p>
          <a:p>
            <a:pPr lvl="1"/>
            <a:r>
              <a:rPr lang="en-GB" sz="4400" dirty="0" smtClean="0"/>
              <a:t>watchdog </a:t>
            </a:r>
            <a:r>
              <a:rPr lang="en-GB" sz="4400" dirty="0"/>
              <a:t>can kill and restart the </a:t>
            </a:r>
            <a:r>
              <a:rPr lang="en-GB" sz="4400" dirty="0" smtClean="0"/>
              <a:t>process </a:t>
            </a:r>
            <a:r>
              <a:rPr lang="en-GB" sz="4400" dirty="0"/>
              <a:t>without restarting the </a:t>
            </a:r>
            <a:r>
              <a:rPr lang="en-GB" sz="4400" dirty="0" smtClean="0"/>
              <a:t>DS</a:t>
            </a:r>
          </a:p>
          <a:p>
            <a:r>
              <a:rPr lang="en-AU" sz="4800" dirty="0" smtClean="0"/>
              <a:t>communication image-producer &lt;-&gt; tango-ds via </a:t>
            </a:r>
            <a:r>
              <a:rPr lang="en-AU" sz="4800" dirty="0" err="1" smtClean="0"/>
              <a:t>multiprocess</a:t>
            </a:r>
            <a:r>
              <a:rPr lang="en-AU" sz="4800" dirty="0" smtClean="0"/>
              <a:t> queues</a:t>
            </a:r>
          </a:p>
          <a:p>
            <a:pPr lvl="1"/>
            <a:r>
              <a:rPr lang="en-AU" sz="4400" b="1" dirty="0" smtClean="0"/>
              <a:t>zero coupling to specific lib</a:t>
            </a:r>
            <a:r>
              <a:rPr lang="en-AU" sz="4400" dirty="0" smtClean="0"/>
              <a:t> e.g. harvesters!</a:t>
            </a:r>
          </a:p>
          <a:p>
            <a:pPr lvl="1"/>
            <a:r>
              <a:rPr lang="en-AU" sz="4400" dirty="0" smtClean="0"/>
              <a:t>same idea like LabVIEW-</a:t>
            </a:r>
            <a:r>
              <a:rPr lang="en-AU" sz="4400" dirty="0" err="1" smtClean="0"/>
              <a:t>ActorFramework</a:t>
            </a:r>
            <a:endParaRPr lang="en-AU" sz="4400" dirty="0" smtClean="0"/>
          </a:p>
          <a:p>
            <a:r>
              <a:rPr lang="en-AU" sz="4800" dirty="0"/>
              <a:t>python transition state </a:t>
            </a:r>
            <a:r>
              <a:rPr lang="en-AU" sz="4800" dirty="0" err="1"/>
              <a:t>mashine</a:t>
            </a:r>
            <a:endParaRPr lang="en-AU" sz="4800" dirty="0"/>
          </a:p>
          <a:p>
            <a:pPr lvl="1"/>
            <a:r>
              <a:rPr lang="en-AU" sz="4400" dirty="0" err="1"/>
              <a:t>realy</a:t>
            </a:r>
            <a:r>
              <a:rPr lang="en-AU" sz="4400" dirty="0"/>
              <a:t> </a:t>
            </a:r>
            <a:r>
              <a:rPr lang="en-AU" sz="4400" dirty="0" err="1"/>
              <a:t>powerfull</a:t>
            </a:r>
            <a:r>
              <a:rPr lang="en-AU" sz="4400" dirty="0"/>
              <a:t>, easy to use library </a:t>
            </a:r>
          </a:p>
          <a:p>
            <a:pPr lvl="1"/>
            <a:r>
              <a:rPr lang="en-AU" sz="4400" dirty="0"/>
              <a:t>clean transition, no </a:t>
            </a:r>
            <a:r>
              <a:rPr lang="en-AU" sz="4400" b="1" dirty="0" err="1"/>
              <a:t>ifelse</a:t>
            </a:r>
            <a:r>
              <a:rPr lang="en-AU" sz="4400" dirty="0"/>
              <a:t> ballet</a:t>
            </a:r>
          </a:p>
          <a:p>
            <a:pPr lvl="1"/>
            <a:r>
              <a:rPr lang="en-AU" sz="4400" b="1" dirty="0"/>
              <a:t>nice to have in </a:t>
            </a:r>
            <a:r>
              <a:rPr lang="en-AU" sz="4400" b="1" dirty="0" err="1"/>
              <a:t>pyTango</a:t>
            </a:r>
            <a:r>
              <a:rPr lang="en-AU" sz="4400" b="1" dirty="0"/>
              <a:t> !?</a:t>
            </a:r>
          </a:p>
          <a:p>
            <a:pPr lvl="1"/>
            <a:endParaRPr lang="en-AU" sz="4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3AE-59DC-454E-BFD4-9968FA621E78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Tango-DSs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en-US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9865096" cy="99949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err="1" smtClean="0"/>
              <a:t>DeviceGigEBase</a:t>
            </a:r>
            <a:r>
              <a:rPr lang="en-US" sz="6000" dirty="0" smtClean="0"/>
              <a:t>: base DS class for all images sources (legacy name </a:t>
            </a:r>
            <a:r>
              <a:rPr lang="en-US" sz="6000" dirty="0" err="1" smtClean="0"/>
              <a:t>DeviceGigE</a:t>
            </a:r>
            <a:r>
              <a:rPr lang="en-US" sz="6000" dirty="0" smtClean="0"/>
              <a:t>….)</a:t>
            </a:r>
            <a:endParaRPr lang="en-US" sz="6000" dirty="0"/>
          </a:p>
          <a:p>
            <a:pPr lvl="1"/>
            <a:r>
              <a:rPr lang="en-US" sz="5400" b="1" dirty="0" err="1" smtClean="0"/>
              <a:t>DeviceGigE</a:t>
            </a:r>
            <a:r>
              <a:rPr lang="en-US" sz="5200" dirty="0" smtClean="0"/>
              <a:t>: child class for </a:t>
            </a:r>
            <a:r>
              <a:rPr lang="en-US" sz="5200" dirty="0" err="1" smtClean="0"/>
              <a:t>GenICam</a:t>
            </a:r>
            <a:endParaRPr lang="en-US" sz="5200" dirty="0"/>
          </a:p>
          <a:p>
            <a:pPr lvl="1"/>
            <a:r>
              <a:rPr lang="en-US" sz="5200" dirty="0" err="1" smtClean="0"/>
              <a:t>DeviceGigESimulator</a:t>
            </a:r>
            <a:endParaRPr lang="en-US" sz="5200" dirty="0" smtClean="0"/>
          </a:p>
          <a:p>
            <a:pPr lvl="1"/>
            <a:r>
              <a:rPr lang="en-US" sz="5200" dirty="0" err="1"/>
              <a:t>DeviceGigEFileReader</a:t>
            </a:r>
            <a:r>
              <a:rPr lang="en-US" sz="5200" dirty="0"/>
              <a:t> </a:t>
            </a:r>
            <a:endParaRPr lang="en-US" sz="4400" dirty="0"/>
          </a:p>
          <a:p>
            <a:r>
              <a:rPr lang="en-US" sz="6000" dirty="0" smtClean="0"/>
              <a:t>HDF5 </a:t>
            </a:r>
            <a:r>
              <a:rPr lang="en-US" sz="6000" dirty="0"/>
              <a:t>writer </a:t>
            </a:r>
            <a:r>
              <a:rPr lang="en-US" sz="6000" dirty="0" err="1" smtClean="0"/>
              <a:t>mixin</a:t>
            </a:r>
            <a:endParaRPr lang="en-US" sz="6000" dirty="0" smtClean="0"/>
          </a:p>
          <a:p>
            <a:pPr lvl="1"/>
            <a:r>
              <a:rPr lang="en-US" sz="5200" dirty="0" err="1" smtClean="0"/>
              <a:t>mixin</a:t>
            </a:r>
            <a:r>
              <a:rPr lang="en-US" sz="5200" dirty="0" smtClean="0"/>
              <a:t> for Camera- and Simulator-DS</a:t>
            </a:r>
            <a:endParaRPr lang="en-US" sz="5200" dirty="0"/>
          </a:p>
          <a:p>
            <a:pPr marL="1828800" lvl="2" indent="0">
              <a:buNone/>
            </a:pPr>
            <a:endParaRPr lang="en-US" sz="5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65574" y="1344715"/>
            <a:ext cx="12767786" cy="12210029"/>
          </a:xfrm>
          <a:prstGeom prst="rect">
            <a:avLst/>
          </a:prstGeom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DeviceGigE</a:t>
            </a:r>
            <a:r>
              <a:rPr lang="en-US" dirty="0" smtClean="0"/>
              <a:t> features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310680" y="2257424"/>
            <a:ext cx="13321480" cy="106492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indent="-571500">
              <a:buFontTx/>
              <a:buChar char="-"/>
            </a:pPr>
            <a:r>
              <a:rPr lang="en-US" sz="3600" dirty="0" err="1" smtClean="0"/>
              <a:t>GenTL</a:t>
            </a:r>
            <a:r>
              <a:rPr lang="en-US" sz="3600" dirty="0" smtClean="0"/>
              <a:t> </a:t>
            </a:r>
            <a:r>
              <a:rPr lang="en-US" sz="3600" dirty="0"/>
              <a:t>/ Harvesters — vendor-neutral; any </a:t>
            </a:r>
            <a:r>
              <a:rPr lang="en-US" sz="3600" dirty="0" err="1"/>
              <a:t>GenICam</a:t>
            </a:r>
            <a:r>
              <a:rPr lang="en-US" sz="3600" dirty="0"/>
              <a:t>-compliant camera with a .</a:t>
            </a:r>
            <a:r>
              <a:rPr lang="en-US" sz="3600" dirty="0" err="1"/>
              <a:t>cti</a:t>
            </a:r>
            <a:r>
              <a:rPr lang="en-US" sz="3600" dirty="0"/>
              <a:t> </a:t>
            </a:r>
            <a:r>
              <a:rPr lang="en-US" sz="3600" dirty="0" smtClean="0"/>
              <a:t>producer</a:t>
            </a:r>
          </a:p>
          <a:p>
            <a:pPr marL="800100" indent="-571500">
              <a:buFontTx/>
              <a:buChar char="-"/>
            </a:pPr>
            <a:r>
              <a:rPr lang="en-US" sz="3600" dirty="0" smtClean="0"/>
              <a:t>Threshold </a:t>
            </a:r>
            <a:r>
              <a:rPr lang="en-US" sz="3600" dirty="0"/>
              <a:t>filter, background subtraction applied to </a:t>
            </a:r>
            <a:r>
              <a:rPr lang="en-US" sz="3600" dirty="0" err="1" smtClean="0"/>
              <a:t>LastImage</a:t>
            </a:r>
            <a:endParaRPr lang="en-US" sz="3600" dirty="0" smtClean="0"/>
          </a:p>
          <a:p>
            <a:pPr marL="800100" indent="-571500">
              <a:buFontTx/>
              <a:buChar char="-"/>
            </a:pPr>
            <a:r>
              <a:rPr lang="en-US" sz="3600" b="1" dirty="0" smtClean="0"/>
              <a:t>ROI</a:t>
            </a:r>
            <a:r>
              <a:rPr lang="en-US" sz="3600" dirty="0" smtClean="0"/>
              <a:t> </a:t>
            </a:r>
            <a:r>
              <a:rPr lang="en-US" sz="3600" b="1" dirty="0" err="1" smtClean="0"/>
              <a:t>Maskgeneration</a:t>
            </a:r>
            <a:r>
              <a:rPr lang="en-US" sz="3600" dirty="0" smtClean="0"/>
              <a:t> </a:t>
            </a:r>
          </a:p>
          <a:p>
            <a:pPr marL="800100" indent="-571500">
              <a:buFontTx/>
              <a:buChar char="-"/>
            </a:pPr>
            <a:r>
              <a:rPr lang="en-US" sz="3600" dirty="0" smtClean="0"/>
              <a:t>Publish </a:t>
            </a:r>
            <a:r>
              <a:rPr lang="en-US" sz="3600" dirty="0" err="1" smtClean="0"/>
              <a:t>data_change_event</a:t>
            </a:r>
            <a:r>
              <a:rPr lang="en-US" sz="3600" dirty="0" smtClean="0"/>
              <a:t> for scalars and </a:t>
            </a:r>
            <a:r>
              <a:rPr lang="en-US" sz="3600" dirty="0" err="1" smtClean="0"/>
              <a:t>data_ready_event</a:t>
            </a:r>
            <a:r>
              <a:rPr lang="en-US" sz="3600" dirty="0" smtClean="0"/>
              <a:t> for images</a:t>
            </a:r>
          </a:p>
          <a:p>
            <a:pPr marL="228600" indent="0">
              <a:buNone/>
            </a:pPr>
            <a:r>
              <a:rPr lang="en-US" sz="3600" b="1" u="sng" dirty="0" smtClean="0"/>
              <a:t>Storage </a:t>
            </a:r>
            <a:r>
              <a:rPr lang="en-US" sz="3600" b="1" u="sng" dirty="0"/>
              <a:t>— HDF5 with rollover</a:t>
            </a:r>
            <a:r>
              <a:rPr lang="en-US" sz="3600" dirty="0"/>
              <a:t>:</a:t>
            </a:r>
          </a:p>
          <a:p>
            <a:pPr marL="228600" indent="0">
              <a:buNone/>
            </a:pPr>
            <a:r>
              <a:rPr lang="en-US" sz="3600" dirty="0"/>
              <a:t>  - Writes per-frame: image array, timestamp, </a:t>
            </a:r>
            <a:r>
              <a:rPr lang="en-US" sz="3600" dirty="0" err="1"/>
              <a:t>frame_id</a:t>
            </a:r>
            <a:r>
              <a:rPr lang="en-US" sz="3600" dirty="0"/>
              <a:t>, ROI mask, calibration metadata</a:t>
            </a:r>
          </a:p>
          <a:p>
            <a:pPr marL="228600" indent="0">
              <a:buNone/>
            </a:pPr>
            <a:r>
              <a:rPr lang="en-US" sz="3600" dirty="0"/>
              <a:t>  - File rollover at </a:t>
            </a:r>
            <a:r>
              <a:rPr lang="en-US" sz="3600" dirty="0" err="1"/>
              <a:t>MaxFramesPerFile</a:t>
            </a:r>
            <a:r>
              <a:rPr lang="en-US" sz="3600" dirty="0"/>
              <a:t> (0 = unlimited)</a:t>
            </a:r>
          </a:p>
          <a:p>
            <a:pPr marL="228600" indent="0">
              <a:buNone/>
            </a:pPr>
            <a:r>
              <a:rPr lang="en-US" sz="3600" dirty="0"/>
              <a:t>  - Compression: </a:t>
            </a:r>
            <a:r>
              <a:rPr lang="en-US" sz="3600" dirty="0" err="1"/>
              <a:t>gzip</a:t>
            </a:r>
            <a:r>
              <a:rPr lang="en-US" sz="3600" dirty="0"/>
              <a:t> (level 0–9) or </a:t>
            </a:r>
            <a:r>
              <a:rPr lang="en-US" sz="3600" dirty="0" err="1" smtClean="0"/>
              <a:t>lzf</a:t>
            </a:r>
            <a:endParaRPr lang="en-US" sz="3600" dirty="0"/>
          </a:p>
          <a:p>
            <a:pPr marL="228600" indent="0">
              <a:buNone/>
            </a:pPr>
            <a:r>
              <a:rPr lang="en-US" sz="3600" dirty="0"/>
              <a:t>  - h5clear -s recovery if DS killed ungracefully</a:t>
            </a:r>
          </a:p>
          <a:p>
            <a:pPr marL="228600" indent="0">
              <a:buNone/>
            </a:pPr>
            <a:r>
              <a:rPr lang="en-US" sz="3600" b="1" u="sng" dirty="0" err="1" smtClean="0"/>
              <a:t>GenICam</a:t>
            </a:r>
            <a:r>
              <a:rPr lang="en-US" sz="3600" b="1" u="sng" dirty="0" smtClean="0"/>
              <a:t> </a:t>
            </a:r>
            <a:r>
              <a:rPr lang="en-US" sz="3600" b="1" u="sng" dirty="0"/>
              <a:t>node access via Tango:</a:t>
            </a:r>
          </a:p>
          <a:p>
            <a:pPr marL="228600" indent="0">
              <a:buNone/>
            </a:pPr>
            <a:r>
              <a:rPr lang="en-US" sz="3600" dirty="0"/>
              <a:t>  - </a:t>
            </a:r>
            <a:r>
              <a:rPr lang="en-US" sz="3600" dirty="0" err="1"/>
              <a:t>UpdateNode</a:t>
            </a:r>
            <a:r>
              <a:rPr lang="en-US" sz="3600" dirty="0"/>
              <a:t> / </a:t>
            </a:r>
            <a:r>
              <a:rPr lang="en-US" sz="3600" dirty="0" err="1"/>
              <a:t>RemoveNodeOverride</a:t>
            </a:r>
            <a:r>
              <a:rPr lang="en-US" sz="3600" dirty="0"/>
              <a:t> — persists settings to </a:t>
            </a:r>
            <a:r>
              <a:rPr lang="en-US" sz="3600" dirty="0" err="1"/>
              <a:t>camera_settings_json</a:t>
            </a:r>
            <a:r>
              <a:rPr lang="en-US" sz="3600" dirty="0"/>
              <a:t> property</a:t>
            </a:r>
          </a:p>
          <a:p>
            <a:pPr marL="228600" indent="0">
              <a:buNone/>
            </a:pPr>
            <a:r>
              <a:rPr lang="en-US" sz="3600" dirty="0"/>
              <a:t>  - Settings re-applied on every reconnect</a:t>
            </a:r>
          </a:p>
          <a:p>
            <a:pPr marL="228600" indent="0">
              <a:buNone/>
            </a:pPr>
            <a:r>
              <a:rPr lang="en-US" sz="3600" dirty="0"/>
              <a:t>  - Dynamic Tango attributes created for each persisted </a:t>
            </a:r>
            <a:r>
              <a:rPr lang="en-US" sz="3600" dirty="0" smtClean="0"/>
              <a:t>node</a:t>
            </a:r>
            <a:endParaRPr lang="en-US" sz="36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Inhaltsplatzhalter 2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6836129" y="7074024"/>
            <a:ext cx="6916942" cy="5208587"/>
          </a:xfrm>
          <a:prstGeom prst="rect">
            <a:avLst/>
          </a:prstGeom>
        </p:spPr>
      </p:pic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784288" y="1348373"/>
            <a:ext cx="6220693" cy="507753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18888744" y="5274657"/>
            <a:ext cx="864096" cy="38875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DeviceGigESimulator</a:t>
            </a:r>
            <a:endParaRPr lang="en-AU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2309" y="2334526"/>
            <a:ext cx="11155332" cy="9840698"/>
          </a:xfrm>
          <a:prstGeom prst="rect">
            <a:avLst/>
          </a:prstGeom>
        </p:spPr>
      </p:pic>
      <p:pic>
        <p:nvPicPr>
          <p:cNvPr id="13" name="Inhaltsplatzhalt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81102" y="2334527"/>
            <a:ext cx="12436234" cy="9862756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9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DeviceGigEFileReader</a:t>
            </a:r>
            <a:endParaRPr lang="en-AU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Video Demo</a:t>
            </a:r>
            <a:endParaRPr lang="en-A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8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Device Server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22648" y="2257425"/>
            <a:ext cx="9505056" cy="9857159"/>
          </a:xfrm>
        </p:spPr>
        <p:txBody>
          <a:bodyPr/>
          <a:lstStyle/>
          <a:p>
            <a:r>
              <a:rPr lang="en-US" sz="5200" dirty="0"/>
              <a:t>Results pushed </a:t>
            </a:r>
            <a:r>
              <a:rPr lang="en-US" sz="5200" dirty="0" smtClean="0"/>
              <a:t>as change </a:t>
            </a:r>
            <a:r>
              <a:rPr lang="en-US" sz="5200" dirty="0"/>
              <a:t>events with timestamp of the image</a:t>
            </a:r>
          </a:p>
          <a:p>
            <a:r>
              <a:rPr lang="en-US" sz="5200" dirty="0"/>
              <a:t>Overflow </a:t>
            </a:r>
            <a:r>
              <a:rPr lang="en-US" sz="5200" dirty="0" smtClean="0"/>
              <a:t>detection</a:t>
            </a:r>
          </a:p>
          <a:p>
            <a:r>
              <a:rPr lang="en-US" sz="5200" dirty="0" smtClean="0"/>
              <a:t>plugin pattern for analysis classes</a:t>
            </a:r>
            <a:endParaRPr lang="en-US" sz="5200" dirty="0"/>
          </a:p>
          <a:p>
            <a:pPr lvl="1"/>
            <a:r>
              <a:rPr lang="en-US" sz="5200" dirty="0"/>
              <a:t>Distance, </a:t>
            </a:r>
            <a:r>
              <a:rPr lang="en-US" sz="5200" dirty="0" smtClean="0"/>
              <a:t>Deviation, </a:t>
            </a:r>
            <a:r>
              <a:rPr lang="en-US" sz="5200" dirty="0" err="1" smtClean="0"/>
              <a:t>Fluence</a:t>
            </a:r>
            <a:r>
              <a:rPr lang="en-US" sz="5200" dirty="0" smtClean="0"/>
              <a:t>, FWHM, Gaussian Fit</a:t>
            </a:r>
            <a:endParaRPr lang="en-US" sz="5200" dirty="0"/>
          </a:p>
          <a:p>
            <a:pPr lvl="1"/>
            <a:r>
              <a:rPr lang="en-US" sz="5200" dirty="0" smtClean="0"/>
              <a:t>Adding new classes (</a:t>
            </a:r>
            <a:r>
              <a:rPr lang="en-US" sz="5200" dirty="0" err="1" smtClean="0"/>
              <a:t>e.g</a:t>
            </a:r>
            <a:r>
              <a:rPr lang="en-US" sz="5200" dirty="0" smtClean="0"/>
              <a:t> energy) by inheriting from the </a:t>
            </a:r>
            <a:r>
              <a:rPr lang="en-US" sz="5200" dirty="0" err="1" smtClean="0"/>
              <a:t>AnalyseBase</a:t>
            </a:r>
            <a:endParaRPr lang="en-US" sz="5200" dirty="0" smtClean="0"/>
          </a:p>
          <a:p>
            <a:r>
              <a:rPr lang="en-US" sz="5200" dirty="0"/>
              <a:t>User selects active metrics</a:t>
            </a:r>
          </a:p>
          <a:p>
            <a:endParaRPr lang="en-US" sz="52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704" y="2000701"/>
            <a:ext cx="14806803" cy="8810725"/>
          </a:xfrm>
        </p:spPr>
      </p:pic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HIJ-pyVision: Taurus Widget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-62184" y="2257425"/>
            <a:ext cx="10670008" cy="9994904"/>
          </a:xfrm>
        </p:spPr>
        <p:txBody>
          <a:bodyPr/>
          <a:lstStyle/>
          <a:p>
            <a:r>
              <a:rPr lang="en-US" sz="5200" dirty="0" smtClean="0"/>
              <a:t>Image display with live overlays from Metrics DS attributes</a:t>
            </a:r>
          </a:p>
          <a:p>
            <a:pPr lvl="1"/>
            <a:r>
              <a:rPr lang="en-US" sz="5200" dirty="0" smtClean="0"/>
              <a:t>ROI (Region of Interest)</a:t>
            </a:r>
          </a:p>
          <a:p>
            <a:pPr lvl="1"/>
            <a:r>
              <a:rPr lang="en-US" sz="5200" dirty="0" smtClean="0"/>
              <a:t>Target Point and Centroid Cross</a:t>
            </a:r>
          </a:p>
          <a:p>
            <a:pPr lvl="1"/>
            <a:r>
              <a:rPr lang="en-US" sz="5200" dirty="0" smtClean="0"/>
              <a:t>Distance for Line ROIs</a:t>
            </a:r>
          </a:p>
          <a:p>
            <a:pPr lvl="1"/>
            <a:r>
              <a:rPr lang="en-US" sz="5200" dirty="0" smtClean="0"/>
              <a:t>Settings persisted via Cam-DS and synchronized between widget instances</a:t>
            </a:r>
          </a:p>
          <a:p>
            <a:pPr lvl="1"/>
            <a:r>
              <a:rPr lang="en-US" sz="5200" dirty="0" smtClean="0"/>
              <a:t>dynamic adjustment of context menus according to Metrics-DS settings is in progress 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2" y="1162910"/>
            <a:ext cx="13826083" cy="10730852"/>
          </a:xfrm>
        </p:spPr>
      </p:pic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HIJ-pyVision: Taurus Widget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-62184" y="2257425"/>
            <a:ext cx="10670008" cy="9994904"/>
          </a:xfrm>
        </p:spPr>
        <p:txBody>
          <a:bodyPr/>
          <a:lstStyle/>
          <a:p>
            <a:r>
              <a:rPr lang="en-US" sz="5200" dirty="0" smtClean="0"/>
              <a:t>Image display with live overlays from Metrics DS attributes</a:t>
            </a:r>
          </a:p>
          <a:p>
            <a:pPr lvl="1"/>
            <a:r>
              <a:rPr lang="en-US" sz="5200" dirty="0" smtClean="0"/>
              <a:t>ROI (Region of Interest)</a:t>
            </a:r>
          </a:p>
          <a:p>
            <a:pPr lvl="1"/>
            <a:r>
              <a:rPr lang="en-US" sz="5200" dirty="0" smtClean="0"/>
              <a:t>Target Point and Centroid Cross</a:t>
            </a:r>
          </a:p>
          <a:p>
            <a:pPr lvl="1"/>
            <a:r>
              <a:rPr lang="en-US" sz="5200" dirty="0" smtClean="0"/>
              <a:t>Distance for Line ROIs</a:t>
            </a:r>
          </a:p>
          <a:p>
            <a:pPr lvl="1"/>
            <a:r>
              <a:rPr lang="en-US" sz="5200" dirty="0" smtClean="0"/>
              <a:t>Settings persisted via Cam-DS and synchronized between widget instances</a:t>
            </a:r>
          </a:p>
          <a:p>
            <a:pPr lvl="1"/>
            <a:r>
              <a:rPr lang="en-US" sz="5200" dirty="0" smtClean="0"/>
              <a:t>dynamic adjustment of context menus according to Metrics-DS settings is in progress 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87944" y="1543208"/>
            <a:ext cx="12169352" cy="107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and next step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tailored vision stack for </a:t>
            </a:r>
            <a:r>
              <a:rPr lang="en-AU" dirty="0" err="1" smtClean="0"/>
              <a:t>laserlabs</a:t>
            </a:r>
            <a:endParaRPr lang="en-AU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adaptable for other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free and open source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100% python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extendable for special cams and image 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FAIR data format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integrated in Sardana</a:t>
            </a:r>
            <a:endParaRPr lang="en-A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AU" dirty="0" smtClean="0"/>
              <a:t>tests!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hlinkClick r:id="rId2"/>
              </a:rPr>
              <a:t>https://gitlab.com/hij-s2innovation/hij-pyvision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AU" dirty="0" smtClean="0"/>
              <a:t>add 12bit packed mode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 smtClean="0"/>
              <a:t>Tango supports 16bit array -&gt; add compression images and send via </a:t>
            </a:r>
            <a:r>
              <a:rPr lang="en-AU" dirty="0" err="1" smtClean="0"/>
              <a:t>bytestreams</a:t>
            </a:r>
            <a:endParaRPr lang="en-AU" dirty="0" smtClean="0"/>
          </a:p>
          <a:p>
            <a:pPr>
              <a:buFont typeface="Wingdings" panose="05000000000000000000" pitchFamily="2" charset="2"/>
              <a:buChar char="q"/>
            </a:pPr>
            <a:endParaRPr lang="en-AU" dirty="0" smtClean="0"/>
          </a:p>
          <a:p>
            <a:pPr>
              <a:buFont typeface="Wingdings" panose="05000000000000000000" pitchFamily="2" charset="2"/>
              <a:buChar char="q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41732-A4B6-4C84-A0FE-ED43788CF687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40th-Tango-Community-Meeting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3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Thanks to  </a:t>
            </a:r>
          </a:p>
          <a:p>
            <a:pPr lvl="1"/>
            <a:r>
              <a:rPr lang="en-US" sz="5200" dirty="0" smtClean="0"/>
              <a:t>Adrian </a:t>
            </a:r>
            <a:r>
              <a:rPr lang="en-US" sz="5200" dirty="0" err="1" smtClean="0"/>
              <a:t>Justyniarski</a:t>
            </a:r>
            <a:endParaRPr lang="en-US" sz="5200" dirty="0"/>
          </a:p>
          <a:p>
            <a:pPr lvl="1"/>
            <a:r>
              <a:rPr lang="en-US" sz="5200" dirty="0" err="1"/>
              <a:t>Wojciech</a:t>
            </a:r>
            <a:r>
              <a:rPr lang="en-US" sz="5200" dirty="0"/>
              <a:t> </a:t>
            </a:r>
            <a:r>
              <a:rPr lang="en-US" sz="5200" dirty="0" err="1" smtClean="0"/>
              <a:t>Kitka</a:t>
            </a:r>
            <a:endParaRPr lang="en-US" sz="5200" dirty="0" smtClean="0"/>
          </a:p>
          <a:p>
            <a:pPr lvl="1"/>
            <a:r>
              <a:rPr lang="en-US" sz="5200" dirty="0" err="1"/>
              <a:t>Michał</a:t>
            </a:r>
            <a:r>
              <a:rPr lang="en-US" sz="5200" dirty="0"/>
              <a:t> </a:t>
            </a:r>
            <a:r>
              <a:rPr lang="en-US" sz="5200" dirty="0" err="1" smtClean="0"/>
              <a:t>Hemperek</a:t>
            </a:r>
            <a:endParaRPr lang="en-US" sz="5200" dirty="0"/>
          </a:p>
          <a:p>
            <a:pPr lvl="1"/>
            <a:r>
              <a:rPr lang="en-US" sz="5200" dirty="0"/>
              <a:t>Tomasz </a:t>
            </a:r>
            <a:r>
              <a:rPr lang="en-US" sz="5200" dirty="0" err="1" smtClean="0"/>
              <a:t>Madej</a:t>
            </a:r>
            <a:endParaRPr lang="en-US" sz="5200" dirty="0" smtClean="0"/>
          </a:p>
          <a:p>
            <a:pPr lvl="1"/>
            <a:r>
              <a:rPr lang="en-GB" sz="5200" dirty="0" smtClean="0"/>
              <a:t>Lukasz </a:t>
            </a:r>
            <a:r>
              <a:rPr lang="en-GB" sz="5200" dirty="0" err="1" smtClean="0"/>
              <a:t>Zytniak</a:t>
            </a:r>
            <a:endParaRPr lang="en-GB" sz="5200" dirty="0" smtClean="0"/>
          </a:p>
          <a:p>
            <a:pPr marL="914400" lvl="1" indent="0">
              <a:buNone/>
            </a:pPr>
            <a:r>
              <a:rPr lang="en-GB" sz="5200" dirty="0" smtClean="0"/>
              <a:t>    …and whole </a:t>
            </a:r>
            <a:r>
              <a:rPr lang="en-US" sz="5200" dirty="0" smtClean="0"/>
              <a:t>S2Innovation team</a:t>
            </a:r>
            <a:br>
              <a:rPr lang="en-US" sz="5200" dirty="0" smtClean="0"/>
            </a:b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Thank </a:t>
            </a:r>
            <a:r>
              <a:rPr lang="en-US" sz="6000" dirty="0"/>
              <a:t>You for </a:t>
            </a:r>
            <a:r>
              <a:rPr lang="en-US" sz="6000" dirty="0" smtClean="0"/>
              <a:t>Your </a:t>
            </a:r>
            <a:r>
              <a:rPr lang="en-US" sz="6000" dirty="0"/>
              <a:t>Attention! </a:t>
            </a:r>
            <a:r>
              <a:rPr lang="de-DE" sz="6000" dirty="0"/>
              <a:t>🙇</a:t>
            </a:r>
            <a:endParaRPr lang="en-US" sz="6000" dirty="0"/>
          </a:p>
          <a:p>
            <a:endParaRPr lang="en-US" sz="6000" dirty="0"/>
          </a:p>
          <a:p>
            <a:pPr marL="914400" lvl="1" indent="0">
              <a:buNone/>
            </a:pPr>
            <a:endParaRPr lang="en-US" sz="5200" dirty="0"/>
          </a:p>
          <a:p>
            <a:pPr marL="914400" lvl="1" indent="0">
              <a:buNone/>
            </a:pPr>
            <a:endParaRPr lang="en-US" sz="5200" dirty="0" smtClean="0"/>
          </a:p>
          <a:p>
            <a:pPr lvl="1"/>
            <a:endParaRPr lang="en-US" sz="5200" dirty="0"/>
          </a:p>
          <a:p>
            <a:endParaRPr lang="en-AU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7" t="23004" r="13148" b="6629"/>
          <a:stretch/>
        </p:blipFill>
        <p:spPr>
          <a:xfrm>
            <a:off x="13632160" y="1986115"/>
            <a:ext cx="7056785" cy="5026752"/>
          </a:xfrm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14291" r="22129" b="16584"/>
          <a:stretch/>
        </p:blipFill>
        <p:spPr>
          <a:xfrm>
            <a:off x="13632160" y="7449523"/>
            <a:ext cx="7056785" cy="5040560"/>
          </a:xfrm>
        </p:spPr>
      </p:pic>
    </p:spTree>
    <p:extLst>
      <p:ext uri="{BB962C8B-B14F-4D97-AF65-F5344CB8AC3E}">
        <p14:creationId xmlns:p14="http://schemas.microsoft.com/office/powerpoint/2010/main" val="12129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Outline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u="sng" dirty="0" err="1" smtClean="0"/>
              <a:t>hij-pyvision</a:t>
            </a:r>
            <a:endParaRPr lang="en-US" sz="54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 smtClean="0"/>
              <a:t> from </a:t>
            </a:r>
            <a:r>
              <a:rPr lang="en-US" sz="6000" dirty="0" err="1" smtClean="0"/>
              <a:t>GenICam</a:t>
            </a:r>
            <a:r>
              <a:rPr lang="en-US" sz="6000" dirty="0" smtClean="0"/>
              <a:t>*-DS </a:t>
            </a:r>
            <a:r>
              <a:rPr lang="en-US" sz="6000" dirty="0"/>
              <a:t>to universal 2D source</a:t>
            </a:r>
          </a:p>
          <a:p>
            <a:pPr marL="1885950" lvl="1" indent="-857250"/>
            <a:r>
              <a:rPr lang="en-US" sz="5400" dirty="0" smtClean="0"/>
              <a:t>usage of </a:t>
            </a:r>
            <a:r>
              <a:rPr lang="en-US" sz="5400" dirty="0" err="1" smtClean="0"/>
              <a:t>py</a:t>
            </a:r>
            <a:r>
              <a:rPr lang="en-US" sz="5400" dirty="0" smtClean="0"/>
              <a:t>-transitions</a:t>
            </a:r>
          </a:p>
          <a:p>
            <a:r>
              <a:rPr lang="en-US" sz="6000" dirty="0" smtClean="0"/>
              <a:t> Metrics-DS</a:t>
            </a:r>
          </a:p>
          <a:p>
            <a:pPr lvl="1"/>
            <a:r>
              <a:rPr lang="en-US" sz="5400" dirty="0" smtClean="0"/>
              <a:t>plugin pattern for analysis</a:t>
            </a:r>
          </a:p>
          <a:p>
            <a:r>
              <a:rPr lang="en-US" sz="6000" dirty="0" smtClean="0"/>
              <a:t> Taurus-Widget</a:t>
            </a:r>
          </a:p>
          <a:p>
            <a:r>
              <a:rPr lang="en-US" sz="6000" dirty="0" smtClean="0"/>
              <a:t> Sardana-Ctrl for Cam-DS   </a:t>
            </a:r>
            <a:br>
              <a:rPr lang="en-US" sz="6000" dirty="0" smtClean="0"/>
            </a:br>
            <a:r>
              <a:rPr lang="en-US" sz="6000" dirty="0" smtClean="0"/>
              <a:t> orchestration</a:t>
            </a:r>
          </a:p>
          <a:p>
            <a:pPr lvl="1"/>
            <a:endParaRPr lang="en-US" dirty="0" smtClean="0"/>
          </a:p>
          <a:p>
            <a:endParaRPr lang="en-US" sz="4800" dirty="0" smtClean="0"/>
          </a:p>
          <a:p>
            <a:endParaRPr lang="en-US" sz="480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5400" b="1" u="sng" dirty="0" err="1" smtClean="0"/>
              <a:t>claude</a:t>
            </a:r>
            <a:r>
              <a:rPr lang="en-US" sz="5400" b="1" u="sng" dirty="0" smtClean="0"/>
              <a:t> code</a:t>
            </a:r>
            <a:endParaRPr lang="en-US" sz="5400" b="1" u="sng" dirty="0"/>
          </a:p>
          <a:p>
            <a:r>
              <a:rPr lang="en-US" sz="6000" dirty="0" smtClean="0"/>
              <a:t>(my) experience with refactoring</a:t>
            </a:r>
          </a:p>
          <a:p>
            <a:r>
              <a:rPr lang="en-US" sz="6000" dirty="0" smtClean="0"/>
              <a:t>problem of good context</a:t>
            </a:r>
          </a:p>
          <a:p>
            <a:pPr lvl="1"/>
            <a:r>
              <a:rPr lang="en-US" sz="5200" dirty="0" smtClean="0"/>
              <a:t>C4 model for development, cooperation and documentation</a:t>
            </a:r>
          </a:p>
          <a:p>
            <a:r>
              <a:rPr lang="en-US" sz="6000" dirty="0" smtClean="0"/>
              <a:t>(!) update agents for </a:t>
            </a:r>
            <a:r>
              <a:rPr lang="en-US" sz="6000" dirty="0" err="1" smtClean="0"/>
              <a:t>docu</a:t>
            </a:r>
            <a:r>
              <a:rPr lang="en-US" sz="6000" dirty="0" smtClean="0"/>
              <a:t> readme etc. </a:t>
            </a: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* </a:t>
            </a:r>
            <a:r>
              <a:rPr lang="en-US" sz="5400" i="1" dirty="0" err="1" smtClean="0"/>
              <a:t>GenICam</a:t>
            </a:r>
            <a:r>
              <a:rPr lang="en-US" sz="5400" i="1" dirty="0" smtClean="0"/>
              <a:t>: industrial standard for 2D sensors defined by </a:t>
            </a:r>
            <a:r>
              <a:rPr lang="en-US" sz="5400" i="1" dirty="0"/>
              <a:t>European Machine Vision Association</a:t>
            </a:r>
            <a:r>
              <a:rPr lang="en-US" sz="5400" i="1" dirty="0" smtClean="0"/>
              <a:t> (EMVA) </a:t>
            </a:r>
            <a:r>
              <a:rPr lang="en-US" sz="5400" i="1" dirty="0">
                <a:hlinkClick r:id="rId3"/>
              </a:rPr>
              <a:t>https://www.emva.org</a:t>
            </a:r>
            <a:r>
              <a:rPr lang="en-US" sz="5400" i="1" dirty="0" smtClean="0">
                <a:hlinkClick r:id="rId3"/>
              </a:rPr>
              <a:t>/</a:t>
            </a:r>
            <a:r>
              <a:rPr lang="en-US" sz="5400" i="1" dirty="0" smtClean="0"/>
              <a:t> </a:t>
            </a:r>
            <a:r>
              <a:rPr lang="en-US" sz="6000" i="1" dirty="0" smtClean="0"/>
              <a:t/>
            </a:r>
            <a:br>
              <a:rPr lang="en-US" sz="6000" i="1" dirty="0" smtClean="0"/>
            </a:br>
            <a:endParaRPr lang="en-US" sz="60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52" y="1097360"/>
            <a:ext cx="10857291" cy="5321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LabVIEW-HIJ-Vision to HIJ-</a:t>
            </a:r>
            <a:r>
              <a:rPr lang="en-US" dirty="0" err="1" smtClean="0"/>
              <a:t>pyVision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Motivation: </a:t>
            </a:r>
          </a:p>
          <a:p>
            <a:pPr lvl="1"/>
            <a:r>
              <a:rPr lang="en-US" dirty="0" smtClean="0"/>
              <a:t>one universal DS for (almost) all Cams!</a:t>
            </a:r>
          </a:p>
          <a:p>
            <a:pPr lvl="1"/>
            <a:r>
              <a:rPr lang="en-US" dirty="0" smtClean="0"/>
              <a:t>Remove NI dependencies</a:t>
            </a:r>
          </a:p>
          <a:p>
            <a:pPr lvl="1"/>
            <a:r>
              <a:rPr lang="en-US" dirty="0" smtClean="0"/>
              <a:t>Images + analysis metadata stored together</a:t>
            </a:r>
          </a:p>
          <a:p>
            <a:pPr lvl="1"/>
            <a:r>
              <a:rPr lang="en-US" dirty="0" smtClean="0"/>
              <a:t>Python replaces LabVIEW</a:t>
            </a:r>
          </a:p>
          <a:p>
            <a:pPr lvl="1"/>
            <a:r>
              <a:rPr lang="en-US" dirty="0" smtClean="0"/>
              <a:t>Convenient Taurus Widget </a:t>
            </a:r>
          </a:p>
          <a:p>
            <a:pPr lvl="1"/>
            <a:r>
              <a:rPr lang="en-US" dirty="0" smtClean="0"/>
              <a:t>Integration in Sardana scans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60" y="5342587"/>
            <a:ext cx="10483549" cy="81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0"/>
          <p:cNvPicPr>
            <a:picLocks noChangeAspect="1"/>
          </p:cNvPicPr>
          <p:nvPr/>
        </p:nvPicPr>
        <p:blipFill rotWithShape="1">
          <a:blip r:embed="rId2"/>
          <a:srcRect l="17845" t="4949" b="1"/>
          <a:stretch/>
        </p:blipFill>
        <p:spPr bwMode="auto">
          <a:xfrm>
            <a:off x="12426514" y="1655975"/>
            <a:ext cx="12245518" cy="984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Component Overview </a:t>
            </a:r>
            <a:endParaRPr lang="en-AU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6134408"/>
              </p:ext>
            </p:extLst>
          </p:nvPr>
        </p:nvGraphicFramePr>
        <p:xfrm>
          <a:off x="23118" y="2969568"/>
          <a:ext cx="12168882" cy="7686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082">
                  <a:extLst>
                    <a:ext uri="{9D8B030D-6E8A-4147-A177-3AD203B41FA5}">
                      <a16:colId xmlns:a16="http://schemas.microsoft.com/office/drawing/2014/main" val="2008733575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1360187128"/>
                    </a:ext>
                  </a:extLst>
                </a:gridCol>
              </a:tblGrid>
              <a:tr h="656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Component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Role             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1305987118"/>
                  </a:ext>
                </a:extLst>
              </a:tr>
              <a:tr h="121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 Camera DS</a:t>
                      </a: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Frame </a:t>
                      </a:r>
                      <a:r>
                        <a:rPr lang="en-AU" sz="4000" dirty="0">
                          <a:effectLst/>
                        </a:rPr>
                        <a:t>acquisition, HDF5 storage, ROI, background subtraction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467485153"/>
                  </a:ext>
                </a:extLst>
              </a:tr>
              <a:tr h="87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GigEVision</a:t>
                      </a:r>
                      <a:r>
                        <a:rPr lang="en-AU" sz="4000" dirty="0">
                          <a:effectLst/>
                        </a:rPr>
                        <a:t> Metrics DS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Event-driven </a:t>
                      </a:r>
                      <a:r>
                        <a:rPr lang="en-AU" sz="4000" dirty="0">
                          <a:effectLst/>
                        </a:rPr>
                        <a:t>image analysis, </a:t>
                      </a:r>
                      <a:r>
                        <a:rPr lang="en-AU" sz="4000" dirty="0" smtClean="0">
                          <a:effectLst/>
                        </a:rPr>
                        <a:t>push archive events </a:t>
                      </a:r>
                      <a:r>
                        <a:rPr lang="en-AU" sz="4000" dirty="0">
                          <a:effectLst/>
                        </a:rPr>
                        <a:t>to HDB++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672454169"/>
                  </a:ext>
                </a:extLst>
              </a:tr>
              <a:tr h="822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SettingsTreeWidget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accessable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GenICam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623635853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ImageViewWidget</a:t>
                      </a:r>
                      <a:r>
                        <a:rPr lang="en-AU" sz="4000" dirty="0">
                          <a:effectLst/>
                        </a:rPr>
                        <a:t>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Taurus/Qt5 live viewer + ROI editor + calibration </a:t>
                      </a:r>
                      <a:r>
                        <a:rPr lang="en-AU" sz="4000" dirty="0" smtClean="0">
                          <a:effectLst/>
                        </a:rPr>
                        <a:t>settings + target</a:t>
                      </a:r>
                      <a:r>
                        <a:rPr lang="en-AU" sz="4000" baseline="0" dirty="0" smtClean="0">
                          <a:effectLst/>
                        </a:rPr>
                        <a:t> point + real-time overlays</a:t>
                      </a:r>
                      <a:r>
                        <a:rPr lang="en-AU" sz="4000" dirty="0" smtClean="0">
                          <a:effectLst/>
                        </a:rPr>
                        <a:t>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482968993"/>
                  </a:ext>
                </a:extLst>
              </a:tr>
              <a:tr h="917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gigevision</a:t>
                      </a:r>
                      <a:r>
                        <a:rPr lang="en-AU" sz="4000" dirty="0">
                          <a:effectLst/>
                        </a:rPr>
                        <a:t>-camera-</a:t>
                      </a:r>
                      <a:r>
                        <a:rPr lang="en-AU" sz="4000" dirty="0" err="1">
                          <a:effectLst/>
                        </a:rPr>
                        <a:t>sardana</a:t>
                      </a:r>
                      <a:r>
                        <a:rPr lang="en-AU" sz="4000" dirty="0">
                          <a:effectLst/>
                        </a:rPr>
                        <a:t>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Sardana </a:t>
                      </a:r>
                      <a:r>
                        <a:rPr lang="en-AU" sz="4000" dirty="0" err="1">
                          <a:effectLst/>
                        </a:rPr>
                        <a:t>TwoDController</a:t>
                      </a:r>
                      <a:r>
                        <a:rPr lang="en-AU" sz="4000" dirty="0">
                          <a:effectLst/>
                        </a:rPr>
                        <a:t> + scan hooks        </a:t>
                      </a:r>
                      <a:r>
                        <a:rPr lang="en-AU" sz="4000" dirty="0" smtClean="0">
                          <a:effectLst/>
                        </a:rPr>
                        <a:t>  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1653354641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237142" y="-727312"/>
            <a:ext cx="40621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30520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C(2)</a:t>
            </a:r>
            <a:r>
              <a:rPr lang="en-AU" dirty="0" err="1" smtClean="0"/>
              <a:t>omponent</a:t>
            </a:r>
            <a:r>
              <a:rPr lang="en-AU" dirty="0" smtClean="0"/>
              <a:t> Overview </a:t>
            </a:r>
            <a:endParaRPr lang="en-AU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5664506"/>
              </p:ext>
            </p:extLst>
          </p:nvPr>
        </p:nvGraphicFramePr>
        <p:xfrm>
          <a:off x="311150" y="2257425"/>
          <a:ext cx="13032978" cy="7349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1736">
                  <a:extLst>
                    <a:ext uri="{9D8B030D-6E8A-4147-A177-3AD203B41FA5}">
                      <a16:colId xmlns:a16="http://schemas.microsoft.com/office/drawing/2014/main" val="2008733575"/>
                    </a:ext>
                  </a:extLst>
                </a:gridCol>
                <a:gridCol w="8211242">
                  <a:extLst>
                    <a:ext uri="{9D8B030D-6E8A-4147-A177-3AD203B41FA5}">
                      <a16:colId xmlns:a16="http://schemas.microsoft.com/office/drawing/2014/main" val="1360187128"/>
                    </a:ext>
                  </a:extLst>
                </a:gridCol>
              </a:tblGrid>
              <a:tr h="656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Component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Role             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1305987118"/>
                  </a:ext>
                </a:extLst>
              </a:tr>
              <a:tr h="121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Camera DS</a:t>
                      </a: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Frame </a:t>
                      </a:r>
                      <a:r>
                        <a:rPr lang="en-AU" sz="4000" dirty="0">
                          <a:effectLst/>
                        </a:rPr>
                        <a:t>acquisition, HDF5 storage, ROI, background subtraction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467485153"/>
                  </a:ext>
                </a:extLst>
              </a:tr>
              <a:tr h="87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GigEVision</a:t>
                      </a:r>
                      <a:r>
                        <a:rPr lang="en-AU" sz="4000" dirty="0">
                          <a:effectLst/>
                        </a:rPr>
                        <a:t> Metrics DS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Event-driven </a:t>
                      </a:r>
                      <a:r>
                        <a:rPr lang="en-AU" sz="4000" dirty="0">
                          <a:effectLst/>
                        </a:rPr>
                        <a:t>image analysis, </a:t>
                      </a:r>
                      <a:r>
                        <a:rPr lang="en-AU" sz="4000" dirty="0" smtClean="0">
                          <a:effectLst/>
                        </a:rPr>
                        <a:t>push archive events </a:t>
                      </a:r>
                      <a:r>
                        <a:rPr lang="en-AU" sz="4000" dirty="0">
                          <a:effectLst/>
                        </a:rPr>
                        <a:t>to HDB++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672454169"/>
                  </a:ext>
                </a:extLst>
              </a:tr>
              <a:tr h="822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SettingsTreeWidget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accessable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GenICam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623635853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ImageViewWidget</a:t>
                      </a:r>
                      <a:r>
                        <a:rPr lang="en-AU" sz="4000" dirty="0">
                          <a:effectLst/>
                        </a:rPr>
                        <a:t>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Taurus/Qt5 live viewer + ROI editor + calibration </a:t>
                      </a:r>
                      <a:r>
                        <a:rPr lang="en-AU" sz="4000" dirty="0" smtClean="0">
                          <a:effectLst/>
                        </a:rPr>
                        <a:t>settings + target</a:t>
                      </a:r>
                      <a:r>
                        <a:rPr lang="en-AU" sz="4000" baseline="0" dirty="0" smtClean="0">
                          <a:effectLst/>
                        </a:rPr>
                        <a:t> point + real-time overlays</a:t>
                      </a:r>
                      <a:r>
                        <a:rPr lang="en-AU" sz="4000" dirty="0" smtClean="0">
                          <a:effectLst/>
                        </a:rPr>
                        <a:t>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482968993"/>
                  </a:ext>
                </a:extLst>
              </a:tr>
              <a:tr h="917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gigevision</a:t>
                      </a:r>
                      <a:r>
                        <a:rPr lang="en-AU" sz="4000" dirty="0">
                          <a:effectLst/>
                        </a:rPr>
                        <a:t>-camera-</a:t>
                      </a:r>
                      <a:r>
                        <a:rPr lang="en-AU" sz="4000" dirty="0" err="1">
                          <a:effectLst/>
                        </a:rPr>
                        <a:t>sardana</a:t>
                      </a:r>
                      <a:r>
                        <a:rPr lang="en-AU" sz="4000" dirty="0">
                          <a:effectLst/>
                        </a:rPr>
                        <a:t>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Sardana </a:t>
                      </a:r>
                      <a:r>
                        <a:rPr lang="en-AU" sz="4000" dirty="0" err="1">
                          <a:effectLst/>
                        </a:rPr>
                        <a:t>TwoDController</a:t>
                      </a:r>
                      <a:r>
                        <a:rPr lang="en-AU" sz="4000" dirty="0">
                          <a:effectLst/>
                        </a:rPr>
                        <a:t> + scan hooks        </a:t>
                      </a:r>
                      <a:r>
                        <a:rPr lang="en-AU" sz="4000" dirty="0" smtClean="0">
                          <a:effectLst/>
                        </a:rPr>
                        <a:t>  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1653354641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237142" y="-727312"/>
            <a:ext cx="40621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  <p:pic>
        <p:nvPicPr>
          <p:cNvPr id="18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38600" y="0"/>
            <a:ext cx="9958655" cy="156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Intersection: C4-Model</a:t>
            </a:r>
            <a:endParaRPr lang="en-AU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237142" y="-727312"/>
            <a:ext cx="40621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14319720" cy="10880728"/>
          </a:xfrm>
        </p:spPr>
        <p:txBody>
          <a:bodyPr/>
          <a:lstStyle/>
          <a:p>
            <a:pPr marL="0" indent="0">
              <a:buNone/>
            </a:pPr>
            <a:r>
              <a:rPr lang="en-AU" sz="6000" i="1" dirty="0"/>
              <a:t>by Simon Brown · </a:t>
            </a:r>
            <a:r>
              <a:rPr lang="en-AU" sz="6000" i="1" dirty="0" smtClean="0"/>
              <a:t>structurizr.com</a:t>
            </a:r>
            <a:endParaRPr lang="en-AU" i="1" dirty="0" smtClean="0"/>
          </a:p>
          <a:p>
            <a:pPr marL="914411" indent="-914411">
              <a:buSzPct val="100000"/>
            </a:pPr>
            <a:r>
              <a:rPr lang="en-US" sz="6000" dirty="0">
                <a:solidFill>
                  <a:srgbClr val="1A2744"/>
                </a:solidFill>
                <a:ea typeface="Calibri" pitchFamily="34" charset="-122"/>
                <a:cs typeface="Calibri" pitchFamily="34" charset="-120"/>
              </a:rPr>
              <a:t>Hierarchical description model for software architecture</a:t>
            </a:r>
            <a:endParaRPr lang="en-US" sz="6000" dirty="0"/>
          </a:p>
          <a:p>
            <a:pPr marL="914411" indent="-914411">
              <a:buSzPct val="100000"/>
            </a:pPr>
            <a:r>
              <a:rPr lang="en-US" sz="6000" dirty="0">
                <a:solidFill>
                  <a:srgbClr val="1A2744"/>
                </a:solidFill>
                <a:ea typeface="Calibri" pitchFamily="34" charset="-122"/>
                <a:cs typeface="Calibri" pitchFamily="34" charset="-120"/>
              </a:rPr>
              <a:t>4 levels of abstraction: Context → Container → Component → Code</a:t>
            </a:r>
            <a:endParaRPr lang="en-US" sz="6000" dirty="0"/>
          </a:p>
          <a:p>
            <a:pPr marL="914411" indent="-914411">
              <a:buSzPct val="100000"/>
            </a:pPr>
            <a:r>
              <a:rPr lang="en-US" sz="6000" dirty="0">
                <a:solidFill>
                  <a:srgbClr val="1A2744"/>
                </a:solidFill>
                <a:ea typeface="Calibri" pitchFamily="34" charset="-122"/>
                <a:cs typeface="Calibri" pitchFamily="34" charset="-120"/>
              </a:rPr>
              <a:t>Diagrams for different audiences (management to developers)</a:t>
            </a:r>
            <a:endParaRPr lang="en-US" sz="6000" dirty="0"/>
          </a:p>
          <a:p>
            <a:pPr marL="914411" indent="-914411">
              <a:buSzPct val="100000"/>
            </a:pPr>
            <a:r>
              <a:rPr lang="en-US" sz="6000" dirty="0" smtClean="0">
                <a:solidFill>
                  <a:srgbClr val="1A2744"/>
                </a:solidFill>
                <a:ea typeface="Calibri" pitchFamily="34" charset="-122"/>
                <a:cs typeface="Calibri" pitchFamily="34" charset="-120"/>
              </a:rPr>
              <a:t>Simplifies </a:t>
            </a:r>
            <a:r>
              <a:rPr lang="en-US" sz="6000" dirty="0">
                <a:solidFill>
                  <a:srgbClr val="1A2744"/>
                </a:solidFill>
                <a:ea typeface="Calibri" pitchFamily="34" charset="-122"/>
                <a:cs typeface="Calibri" pitchFamily="34" charset="-120"/>
              </a:rPr>
              <a:t>onboarding and team </a:t>
            </a:r>
            <a:r>
              <a:rPr lang="en-US" sz="6000" dirty="0" smtClean="0">
                <a:solidFill>
                  <a:srgbClr val="1A2744"/>
                </a:solidFill>
                <a:ea typeface="Calibri" pitchFamily="34" charset="-122"/>
                <a:cs typeface="Calibri" pitchFamily="34" charset="-120"/>
              </a:rPr>
              <a:t>communication</a:t>
            </a:r>
          </a:p>
          <a:p>
            <a:pPr marL="1714511" lvl="1" indent="-914411">
              <a:buSzPct val="100000"/>
            </a:pPr>
            <a:r>
              <a:rPr lang="en-US" sz="5200" b="1" dirty="0" smtClean="0"/>
              <a:t>my teammate: Claude Code</a:t>
            </a:r>
            <a:r>
              <a:rPr lang="en-US" sz="5200" dirty="0" smtClean="0"/>
              <a:t> </a:t>
            </a:r>
            <a:endParaRPr lang="en-US" sz="52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4630400" y="2560320"/>
            <a:ext cx="8778240" cy="9631680"/>
            <a:chOff x="14630400" y="2560320"/>
            <a:chExt cx="8778240" cy="9631680"/>
          </a:xfrm>
        </p:grpSpPr>
        <p:sp>
          <p:nvSpPr>
            <p:cNvPr id="12" name="Shape 3"/>
            <p:cNvSpPr/>
            <p:nvPr/>
          </p:nvSpPr>
          <p:spPr>
            <a:xfrm>
              <a:off x="14630400" y="2560320"/>
              <a:ext cx="8778240" cy="9631680"/>
            </a:xfrm>
            <a:prstGeom prst="roundRect">
              <a:avLst>
                <a:gd name="adj" fmla="val 3333"/>
              </a:avLst>
            </a:prstGeom>
            <a:solidFill>
              <a:srgbClr val="EBF2FF"/>
            </a:solidFill>
            <a:ln w="12700">
              <a:solidFill>
                <a:srgbClr val="CADCFC"/>
              </a:solidFill>
              <a:prstDash val="solid"/>
            </a:ln>
          </p:spPr>
        </p:sp>
        <p:sp>
          <p:nvSpPr>
            <p:cNvPr id="15" name="Text 4"/>
            <p:cNvSpPr/>
            <p:nvPr/>
          </p:nvSpPr>
          <p:spPr>
            <a:xfrm>
              <a:off x="14874240" y="2926080"/>
              <a:ext cx="8290560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4A90D9"/>
                  </a:solidFill>
                  <a:ea typeface="Calibri" pitchFamily="34" charset="-122"/>
                  <a:cs typeface="Calibri" pitchFamily="34" charset="-120"/>
                </a:rPr>
                <a:t>Zoom Analogy</a:t>
              </a:r>
              <a:endParaRPr lang="en-US" sz="3467" dirty="0"/>
            </a:p>
          </p:txBody>
        </p:sp>
        <p:sp>
          <p:nvSpPr>
            <p:cNvPr id="16" name="Text 5"/>
            <p:cNvSpPr/>
            <p:nvPr/>
          </p:nvSpPr>
          <p:spPr>
            <a:xfrm>
              <a:off x="14996160" y="4194048"/>
              <a:ext cx="43891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1A2744"/>
                  </a:solidFill>
                  <a:ea typeface="Calibri" pitchFamily="34" charset="-122"/>
                  <a:cs typeface="Calibri" pitchFamily="34" charset="-120"/>
                </a:rPr>
                <a:t>🗺️ Continent</a:t>
              </a:r>
              <a:endParaRPr lang="en-US" sz="3200" dirty="0"/>
            </a:p>
          </p:txBody>
        </p:sp>
        <p:sp>
          <p:nvSpPr>
            <p:cNvPr id="17" name="Text 6"/>
            <p:cNvSpPr/>
            <p:nvPr/>
          </p:nvSpPr>
          <p:spPr>
            <a:xfrm>
              <a:off x="19385280" y="4194048"/>
              <a:ext cx="37795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dirty="0">
                  <a:solidFill>
                    <a:srgbClr val="6B7A99"/>
                  </a:solidFill>
                  <a:ea typeface="Calibri" pitchFamily="34" charset="-122"/>
                  <a:cs typeface="Calibri" pitchFamily="34" charset="-120"/>
                </a:rPr>
                <a:t>Who? What?</a:t>
              </a:r>
              <a:endParaRPr lang="en-US" sz="2933" dirty="0"/>
            </a:p>
          </p:txBody>
        </p:sp>
        <p:sp>
          <p:nvSpPr>
            <p:cNvPr id="19" name="Text 7"/>
            <p:cNvSpPr/>
            <p:nvPr/>
          </p:nvSpPr>
          <p:spPr>
            <a:xfrm>
              <a:off x="14996160" y="5974080"/>
              <a:ext cx="43891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1A2744"/>
                  </a:solidFill>
                  <a:ea typeface="Calibri" pitchFamily="34" charset="-122"/>
                  <a:cs typeface="Calibri" pitchFamily="34" charset="-120"/>
                </a:rPr>
                <a:t>🏙️ City</a:t>
              </a:r>
              <a:endParaRPr lang="en-US" sz="3200" dirty="0"/>
            </a:p>
          </p:txBody>
        </p:sp>
        <p:sp>
          <p:nvSpPr>
            <p:cNvPr id="20" name="Text 8"/>
            <p:cNvSpPr/>
            <p:nvPr/>
          </p:nvSpPr>
          <p:spPr>
            <a:xfrm>
              <a:off x="19385280" y="5974080"/>
              <a:ext cx="37795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dirty="0">
                  <a:solidFill>
                    <a:srgbClr val="6B7A99"/>
                  </a:solidFill>
                  <a:ea typeface="Calibri" pitchFamily="34" charset="-122"/>
                  <a:cs typeface="Calibri" pitchFamily="34" charset="-120"/>
                </a:rPr>
                <a:t>Which parts?</a:t>
              </a:r>
              <a:endParaRPr lang="en-US" sz="2933" dirty="0"/>
            </a:p>
          </p:txBody>
        </p:sp>
        <p:sp>
          <p:nvSpPr>
            <p:cNvPr id="21" name="Text 9"/>
            <p:cNvSpPr/>
            <p:nvPr/>
          </p:nvSpPr>
          <p:spPr>
            <a:xfrm>
              <a:off x="14996160" y="7754112"/>
              <a:ext cx="43891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1A2744"/>
                  </a:solidFill>
                  <a:ea typeface="Calibri" pitchFamily="34" charset="-122"/>
                  <a:cs typeface="Calibri" pitchFamily="34" charset="-120"/>
                </a:rPr>
                <a:t>🏢 Building</a:t>
              </a:r>
              <a:endParaRPr lang="en-US" sz="3200" dirty="0"/>
            </a:p>
          </p:txBody>
        </p:sp>
        <p:sp>
          <p:nvSpPr>
            <p:cNvPr id="22" name="Text 10"/>
            <p:cNvSpPr/>
            <p:nvPr/>
          </p:nvSpPr>
          <p:spPr>
            <a:xfrm>
              <a:off x="19385280" y="7754112"/>
              <a:ext cx="37795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dirty="0">
                  <a:solidFill>
                    <a:srgbClr val="6B7A99"/>
                  </a:solidFill>
                  <a:ea typeface="Calibri" pitchFamily="34" charset="-122"/>
                  <a:cs typeface="Calibri" pitchFamily="34" charset="-120"/>
                </a:rPr>
                <a:t>How structured?</a:t>
              </a:r>
              <a:endParaRPr lang="en-US" sz="2933" dirty="0"/>
            </a:p>
          </p:txBody>
        </p:sp>
        <p:sp>
          <p:nvSpPr>
            <p:cNvPr id="23" name="Text 11"/>
            <p:cNvSpPr/>
            <p:nvPr/>
          </p:nvSpPr>
          <p:spPr>
            <a:xfrm>
              <a:off x="14996160" y="9534144"/>
              <a:ext cx="43891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1A2744"/>
                  </a:solidFill>
                  <a:ea typeface="Calibri" pitchFamily="34" charset="-122"/>
                  <a:cs typeface="Calibri" pitchFamily="34" charset="-120"/>
                </a:rPr>
                <a:t>📐 Floor plan</a:t>
              </a:r>
              <a:endParaRPr lang="en-US" sz="3200" dirty="0"/>
            </a:p>
          </p:txBody>
        </p:sp>
        <p:sp>
          <p:nvSpPr>
            <p:cNvPr id="24" name="Text 12"/>
            <p:cNvSpPr/>
            <p:nvPr/>
          </p:nvSpPr>
          <p:spPr>
            <a:xfrm>
              <a:off x="19385280" y="9534144"/>
              <a:ext cx="3779520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dirty="0">
                  <a:solidFill>
                    <a:srgbClr val="6B7A99"/>
                  </a:solidFill>
                  <a:ea typeface="Calibri" pitchFamily="34" charset="-122"/>
                  <a:cs typeface="Calibri" pitchFamily="34" charset="-120"/>
                </a:rPr>
                <a:t>Code details</a:t>
              </a:r>
              <a:endParaRPr lang="en-US" sz="2933" dirty="0"/>
            </a:p>
          </p:txBody>
        </p:sp>
      </p:grpSp>
    </p:spTree>
    <p:extLst>
      <p:ext uri="{BB962C8B-B14F-4D97-AF65-F5344CB8AC3E}">
        <p14:creationId xmlns:p14="http://schemas.microsoft.com/office/powerpoint/2010/main" val="9279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84028" y="449287"/>
            <a:ext cx="10361300" cy="12644503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HIJ-</a:t>
            </a:r>
            <a:r>
              <a:rPr lang="en-AU" dirty="0" err="1" smtClean="0"/>
              <a:t>pyVision</a:t>
            </a:r>
            <a:r>
              <a:rPr lang="en-AU" dirty="0" smtClean="0"/>
              <a:t>: C1-context</a:t>
            </a:r>
            <a:endParaRPr lang="en-AU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@</a:t>
            </a:r>
            <a:r>
              <a:rPr lang="en-GB" sz="1800" dirty="0" err="1"/>
              <a:t>startuml</a:t>
            </a:r>
            <a:r>
              <a:rPr lang="en-GB" sz="1800" dirty="0"/>
              <a:t> C1_SystemContext_en</a:t>
            </a:r>
          </a:p>
          <a:p>
            <a:pPr marL="0" indent="0">
              <a:buNone/>
            </a:pPr>
            <a:r>
              <a:rPr lang="en-GB" sz="1800" dirty="0"/>
              <a:t>!include &lt;C4/C4_Context&gt;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LAYOUT_WITH_LEGEND()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title HIJ-</a:t>
            </a:r>
            <a:r>
              <a:rPr lang="en-GB" sz="1800" dirty="0" err="1"/>
              <a:t>pyVision</a:t>
            </a:r>
            <a:r>
              <a:rPr lang="en-GB" sz="1800" dirty="0"/>
              <a:t> – C1: System Context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Person(operator, "Operator", "Controls and monitors the system\</a:t>
            </a:r>
            <a:r>
              <a:rPr lang="en-GB" sz="1800" dirty="0" err="1"/>
              <a:t>nvia</a:t>
            </a:r>
            <a:r>
              <a:rPr lang="en-GB" sz="1800" dirty="0"/>
              <a:t> the graphical user interface")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System(</a:t>
            </a:r>
            <a:r>
              <a:rPr lang="en-GB" sz="1800" dirty="0" err="1"/>
              <a:t>hijpyvision</a:t>
            </a:r>
            <a:r>
              <a:rPr lang="en-GB" sz="1800" dirty="0"/>
              <a:t>, "HIJ-</a:t>
            </a:r>
            <a:r>
              <a:rPr lang="en-GB" sz="1800" dirty="0" err="1"/>
              <a:t>pyVision</a:t>
            </a:r>
            <a:r>
              <a:rPr lang="en-GB" sz="1800" dirty="0"/>
              <a:t>", "Controls </a:t>
            </a:r>
            <a:r>
              <a:rPr lang="en-GB" sz="1800" dirty="0" err="1"/>
              <a:t>GenICam</a:t>
            </a:r>
            <a:r>
              <a:rPr lang="en-GB" sz="1800" dirty="0"/>
              <a:t>-capable cameras,\</a:t>
            </a:r>
            <a:r>
              <a:rPr lang="en-GB" sz="1800" dirty="0" err="1"/>
              <a:t>nprocesses</a:t>
            </a:r>
            <a:r>
              <a:rPr lang="en-GB" sz="1800" dirty="0"/>
              <a:t> images, publishes measurement results\</a:t>
            </a:r>
            <a:r>
              <a:rPr lang="en-GB" sz="1800" dirty="0" err="1"/>
              <a:t>nvia</a:t>
            </a:r>
            <a:r>
              <a:rPr lang="en-GB" sz="1800" dirty="0"/>
              <a:t> Tango-CS attributes,\</a:t>
            </a:r>
            <a:r>
              <a:rPr lang="en-GB" sz="1800" dirty="0" err="1"/>
              <a:t>nstores</a:t>
            </a:r>
            <a:r>
              <a:rPr lang="en-GB" sz="1800" dirty="0"/>
              <a:t> images in HDF5 files")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err="1"/>
              <a:t>System_Ext</a:t>
            </a:r>
            <a:r>
              <a:rPr lang="en-GB" sz="1800" dirty="0"/>
              <a:t>(laser, "Laser System", "Provides trigger signal and laser beam\</a:t>
            </a:r>
            <a:r>
              <a:rPr lang="en-GB" sz="1800" dirty="0" err="1"/>
              <a:t>nfor</a:t>
            </a:r>
            <a:r>
              <a:rPr lang="en-GB" sz="1800" dirty="0"/>
              <a:t> image acquisition")</a:t>
            </a:r>
          </a:p>
          <a:p>
            <a:pPr marL="0" indent="0">
              <a:buNone/>
            </a:pPr>
            <a:r>
              <a:rPr lang="en-GB" sz="1800" dirty="0" err="1"/>
              <a:t>System_Ext</a:t>
            </a:r>
            <a:r>
              <a:rPr lang="en-GB" sz="1800" dirty="0"/>
              <a:t>(</a:t>
            </a:r>
            <a:r>
              <a:rPr lang="en-GB" sz="1800" dirty="0" err="1"/>
              <a:t>tangoConfigDB</a:t>
            </a:r>
            <a:r>
              <a:rPr lang="en-GB" sz="1800" dirty="0"/>
              <a:t>, "Tango </a:t>
            </a:r>
            <a:r>
              <a:rPr lang="en-GB" sz="1800" dirty="0" err="1"/>
              <a:t>Config</a:t>
            </a:r>
            <a:r>
              <a:rPr lang="en-GB" sz="1800" dirty="0"/>
              <a:t> DB", "Stores device properties,\</a:t>
            </a:r>
            <a:r>
              <a:rPr lang="en-GB" sz="1800" dirty="0" err="1"/>
              <a:t>nmemorized</a:t>
            </a:r>
            <a:r>
              <a:rPr lang="en-GB" sz="1800" dirty="0"/>
              <a:t> attributes, and\</a:t>
            </a:r>
            <a:r>
              <a:rPr lang="en-GB" sz="1800" dirty="0" err="1"/>
              <a:t>ndevice</a:t>
            </a:r>
            <a:r>
              <a:rPr lang="en-GB" sz="1800" dirty="0"/>
              <a:t> server configuration")</a:t>
            </a:r>
          </a:p>
          <a:p>
            <a:pPr marL="0" indent="0">
              <a:buNone/>
            </a:pPr>
            <a:r>
              <a:rPr lang="en-GB" sz="1800" dirty="0" err="1"/>
              <a:t>System_Ext</a:t>
            </a:r>
            <a:r>
              <a:rPr lang="en-GB" sz="1800" dirty="0"/>
              <a:t>(</a:t>
            </a:r>
            <a:r>
              <a:rPr lang="en-GB" sz="1800" dirty="0" err="1"/>
              <a:t>hdbpp</a:t>
            </a:r>
            <a:r>
              <a:rPr lang="en-GB" sz="1800" dirty="0"/>
              <a:t>, "HDB++", "Long-term archiving database\</a:t>
            </a:r>
            <a:r>
              <a:rPr lang="en-GB" sz="1800" dirty="0" err="1"/>
              <a:t>nfor</a:t>
            </a:r>
            <a:r>
              <a:rPr lang="en-GB" sz="1800" dirty="0"/>
              <a:t> shot-to-shot operational parameters\</a:t>
            </a:r>
            <a:r>
              <a:rPr lang="en-GB" sz="1800" dirty="0" err="1"/>
              <a:t>nincl</a:t>
            </a:r>
            <a:r>
              <a:rPr lang="en-GB" sz="1800" dirty="0"/>
              <a:t>. image analysis results")</a:t>
            </a:r>
          </a:p>
          <a:p>
            <a:pPr marL="0" indent="0">
              <a:buNone/>
            </a:pPr>
            <a:r>
              <a:rPr lang="en-GB" sz="1800" dirty="0" err="1"/>
              <a:t>System_Ext</a:t>
            </a:r>
            <a:r>
              <a:rPr lang="en-GB" sz="1800" dirty="0"/>
              <a:t>(</a:t>
            </a:r>
            <a:r>
              <a:rPr lang="en-GB" sz="1800" dirty="0" err="1"/>
              <a:t>sardana</a:t>
            </a:r>
            <a:r>
              <a:rPr lang="en-GB" sz="1800" dirty="0"/>
              <a:t>, "Sardana", "Experiment orchestration:\</a:t>
            </a:r>
            <a:r>
              <a:rPr lang="en-GB" sz="1800" dirty="0" err="1"/>
              <a:t>nscan</a:t>
            </a:r>
            <a:r>
              <a:rPr lang="en-GB" sz="1800" dirty="0"/>
              <a:t> execution, measurement group configuration,\</a:t>
            </a:r>
            <a:r>
              <a:rPr lang="en-GB" sz="1800" dirty="0" err="1"/>
              <a:t>nresult</a:t>
            </a:r>
            <a:r>
              <a:rPr lang="en-GB" sz="1800" dirty="0"/>
              <a:t> storage in </a:t>
            </a:r>
            <a:r>
              <a:rPr lang="en-GB" sz="1800" dirty="0" err="1"/>
              <a:t>NeXus</a:t>
            </a:r>
            <a:r>
              <a:rPr lang="en-GB" sz="1800" dirty="0"/>
              <a:t> files")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err="1"/>
              <a:t>Rel</a:t>
            </a:r>
            <a:r>
              <a:rPr lang="en-GB" sz="1800" dirty="0"/>
              <a:t>(laser, </a:t>
            </a:r>
            <a:r>
              <a:rPr lang="en-GB" sz="1800" dirty="0" err="1"/>
              <a:t>hijpyvision</a:t>
            </a:r>
            <a:r>
              <a:rPr lang="en-GB" sz="1800" dirty="0"/>
              <a:t>, "Trigger signal / image data", "GigE Vision / </a:t>
            </a:r>
            <a:r>
              <a:rPr lang="en-GB" sz="1800" dirty="0" err="1"/>
              <a:t>GenTL</a:t>
            </a:r>
            <a:r>
              <a:rPr lang="en-GB" sz="1800" dirty="0"/>
              <a:t>")</a:t>
            </a:r>
          </a:p>
          <a:p>
            <a:pPr marL="0" indent="0">
              <a:buNone/>
            </a:pPr>
            <a:r>
              <a:rPr lang="en-GB" sz="1800" dirty="0" err="1"/>
              <a:t>Rel</a:t>
            </a:r>
            <a:r>
              <a:rPr lang="en-GB" sz="1800" dirty="0"/>
              <a:t>(operator, </a:t>
            </a:r>
            <a:r>
              <a:rPr lang="en-GB" sz="1800" dirty="0" err="1"/>
              <a:t>hijpyvision</a:t>
            </a:r>
            <a:r>
              <a:rPr lang="en-GB" sz="1800" dirty="0"/>
              <a:t>, "Configures, starts/stops, monitors", "</a:t>
            </a:r>
            <a:r>
              <a:rPr lang="en-GB" sz="1800" dirty="0" err="1"/>
              <a:t>Qt</a:t>
            </a:r>
            <a:r>
              <a:rPr lang="en-GB" sz="1800" dirty="0"/>
              <a:t> GUI")</a:t>
            </a:r>
          </a:p>
          <a:p>
            <a:pPr marL="0" indent="0">
              <a:buNone/>
            </a:pPr>
            <a:r>
              <a:rPr lang="en-GB" sz="1800" dirty="0" err="1"/>
              <a:t>Rel</a:t>
            </a:r>
            <a:r>
              <a:rPr lang="en-GB" sz="1800" dirty="0"/>
              <a:t>(</a:t>
            </a:r>
            <a:r>
              <a:rPr lang="en-GB" sz="1800" dirty="0" err="1"/>
              <a:t>hijpyvision</a:t>
            </a:r>
            <a:r>
              <a:rPr lang="en-GB" sz="1800" dirty="0"/>
              <a:t>, </a:t>
            </a:r>
            <a:r>
              <a:rPr lang="en-GB" sz="1800" dirty="0" err="1"/>
              <a:t>tangoConfigDB</a:t>
            </a:r>
            <a:r>
              <a:rPr lang="en-GB" sz="1800" dirty="0"/>
              <a:t>, "Reads/writes properties\n&amp; memorized attributes", "Tango protocol")</a:t>
            </a:r>
          </a:p>
          <a:p>
            <a:pPr marL="0" indent="0">
              <a:buNone/>
            </a:pPr>
            <a:r>
              <a:rPr lang="en-GB" sz="1800" dirty="0" err="1"/>
              <a:t>Rel</a:t>
            </a:r>
            <a:r>
              <a:rPr lang="en-GB" sz="1800" dirty="0"/>
              <a:t>(</a:t>
            </a:r>
            <a:r>
              <a:rPr lang="en-GB" sz="1800" dirty="0" err="1"/>
              <a:t>hijpyvision</a:t>
            </a:r>
            <a:r>
              <a:rPr lang="en-GB" sz="1800" dirty="0"/>
              <a:t>, </a:t>
            </a:r>
            <a:r>
              <a:rPr lang="en-GB" sz="1800" dirty="0" err="1"/>
              <a:t>hdbpp</a:t>
            </a:r>
            <a:r>
              <a:rPr lang="en-GB" sz="1800" dirty="0"/>
              <a:t>, "Archives metrics\n(archive events)", "Tango protocol")</a:t>
            </a:r>
          </a:p>
          <a:p>
            <a:pPr marL="0" indent="0">
              <a:buNone/>
            </a:pPr>
            <a:r>
              <a:rPr lang="en-GB" sz="1800" dirty="0" err="1"/>
              <a:t>Rel</a:t>
            </a:r>
            <a:r>
              <a:rPr lang="en-GB" sz="1800" dirty="0"/>
              <a:t>(</a:t>
            </a:r>
            <a:r>
              <a:rPr lang="en-GB" sz="1800" dirty="0" err="1"/>
              <a:t>sardana</a:t>
            </a:r>
            <a:r>
              <a:rPr lang="en-GB" sz="1800" dirty="0"/>
              <a:t>, </a:t>
            </a:r>
            <a:r>
              <a:rPr lang="en-GB" sz="1800" dirty="0" err="1"/>
              <a:t>hijpyvision</a:t>
            </a:r>
            <a:r>
              <a:rPr lang="en-GB" sz="1800" dirty="0"/>
              <a:t>, "Reads measurements,\</a:t>
            </a:r>
            <a:r>
              <a:rPr lang="en-GB" sz="1800" dirty="0" err="1"/>
              <a:t>ncontrols</a:t>
            </a:r>
            <a:r>
              <a:rPr lang="en-GB" sz="1800" dirty="0"/>
              <a:t> acquisition", "Tango protocol")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@</a:t>
            </a:r>
            <a:r>
              <a:rPr lang="en-GB" sz="1800" dirty="0" err="1"/>
              <a:t>enduml</a:t>
            </a:r>
            <a:endParaRPr lang="en-GB" sz="1800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237142" y="-727312"/>
            <a:ext cx="40621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2110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C2 of HIJ-</a:t>
            </a:r>
            <a:r>
              <a:rPr lang="en-AU" dirty="0" err="1" smtClean="0"/>
              <a:t>pyVision</a:t>
            </a:r>
            <a:endParaRPr lang="en-AU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sz="half" idx="1"/>
          </p:nvPr>
        </p:nvGraphicFramePr>
        <p:xfrm>
          <a:off x="311150" y="2257425"/>
          <a:ext cx="13032978" cy="7349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1736">
                  <a:extLst>
                    <a:ext uri="{9D8B030D-6E8A-4147-A177-3AD203B41FA5}">
                      <a16:colId xmlns:a16="http://schemas.microsoft.com/office/drawing/2014/main" val="2008733575"/>
                    </a:ext>
                  </a:extLst>
                </a:gridCol>
                <a:gridCol w="8211242">
                  <a:extLst>
                    <a:ext uri="{9D8B030D-6E8A-4147-A177-3AD203B41FA5}">
                      <a16:colId xmlns:a16="http://schemas.microsoft.com/office/drawing/2014/main" val="1360187128"/>
                    </a:ext>
                  </a:extLst>
                </a:gridCol>
              </a:tblGrid>
              <a:tr h="656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Component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Role             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1305987118"/>
                  </a:ext>
                </a:extLst>
              </a:tr>
              <a:tr h="121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Camera DS</a:t>
                      </a: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Frame </a:t>
                      </a:r>
                      <a:r>
                        <a:rPr lang="en-AU" sz="4000" dirty="0">
                          <a:effectLst/>
                        </a:rPr>
                        <a:t>acquisition, HDF5 storage, ROI, background subtraction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467485153"/>
                  </a:ext>
                </a:extLst>
              </a:tr>
              <a:tr h="87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GigEVision</a:t>
                      </a:r>
                      <a:r>
                        <a:rPr lang="en-AU" sz="4000" dirty="0">
                          <a:effectLst/>
                        </a:rPr>
                        <a:t> Metrics DS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 smtClean="0">
                          <a:effectLst/>
                        </a:rPr>
                        <a:t>Event-driven </a:t>
                      </a:r>
                      <a:r>
                        <a:rPr lang="en-AU" sz="4000" dirty="0">
                          <a:effectLst/>
                        </a:rPr>
                        <a:t>image analysis, </a:t>
                      </a:r>
                      <a:r>
                        <a:rPr lang="en-AU" sz="4000" dirty="0" smtClean="0">
                          <a:effectLst/>
                        </a:rPr>
                        <a:t>push archive events </a:t>
                      </a:r>
                      <a:r>
                        <a:rPr lang="en-AU" sz="4000" dirty="0">
                          <a:effectLst/>
                        </a:rPr>
                        <a:t>to HDB++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672454169"/>
                  </a:ext>
                </a:extLst>
              </a:tr>
              <a:tr h="822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SettingsTreeWidget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accessable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GenICam</a:t>
                      </a:r>
                      <a:r>
                        <a:rPr lang="de-DE" sz="4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623635853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ImageViewWidget</a:t>
                      </a:r>
                      <a:r>
                        <a:rPr lang="en-AU" sz="4000" dirty="0">
                          <a:effectLst/>
                        </a:rPr>
                        <a:t>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Taurus/Qt5 live viewer + ROI editor + calibration </a:t>
                      </a:r>
                      <a:r>
                        <a:rPr lang="en-AU" sz="4000" dirty="0" smtClean="0">
                          <a:effectLst/>
                        </a:rPr>
                        <a:t>settings + target</a:t>
                      </a:r>
                      <a:r>
                        <a:rPr lang="en-AU" sz="4000" baseline="0" dirty="0" smtClean="0">
                          <a:effectLst/>
                        </a:rPr>
                        <a:t> point + real-time overlays</a:t>
                      </a:r>
                      <a:r>
                        <a:rPr lang="en-AU" sz="4000" dirty="0" smtClean="0">
                          <a:effectLst/>
                        </a:rPr>
                        <a:t>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3482968993"/>
                  </a:ext>
                </a:extLst>
              </a:tr>
              <a:tr h="917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dirty="0" err="1">
                          <a:effectLst/>
                        </a:rPr>
                        <a:t>gigevision</a:t>
                      </a:r>
                      <a:r>
                        <a:rPr lang="en-AU" sz="4000" dirty="0">
                          <a:effectLst/>
                        </a:rPr>
                        <a:t>-camera-</a:t>
                      </a:r>
                      <a:r>
                        <a:rPr lang="en-AU" sz="4000" dirty="0" err="1">
                          <a:effectLst/>
                        </a:rPr>
                        <a:t>sardana</a:t>
                      </a:r>
                      <a:r>
                        <a:rPr lang="en-AU" sz="4000" dirty="0">
                          <a:effectLst/>
                        </a:rPr>
                        <a:t>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4000" dirty="0">
                          <a:effectLst/>
                        </a:rPr>
                        <a:t> Sardana </a:t>
                      </a:r>
                      <a:r>
                        <a:rPr lang="en-AU" sz="4000" dirty="0" err="1">
                          <a:effectLst/>
                        </a:rPr>
                        <a:t>TwoDController</a:t>
                      </a:r>
                      <a:r>
                        <a:rPr lang="en-AU" sz="4000" dirty="0">
                          <a:effectLst/>
                        </a:rPr>
                        <a:t> + scan hooks        </a:t>
                      </a:r>
                      <a:r>
                        <a:rPr lang="en-AU" sz="4000" dirty="0" smtClean="0">
                          <a:effectLst/>
                        </a:rPr>
                        <a:t>                  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69" marR="37869" marT="0" marB="0"/>
                </a:tc>
                <a:extLst>
                  <a:ext uri="{0D108BD9-81ED-4DB2-BD59-A6C34878D82A}">
                    <a16:rowId xmlns:a16="http://schemas.microsoft.com/office/drawing/2014/main" val="1653354641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237142" y="-727312"/>
            <a:ext cx="40621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  <p:pic>
        <p:nvPicPr>
          <p:cNvPr id="18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38600" y="0"/>
            <a:ext cx="9958655" cy="156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HIJ-</a:t>
            </a:r>
            <a:r>
              <a:rPr lang="en-AU" dirty="0" err="1" smtClean="0"/>
              <a:t>pyVision</a:t>
            </a:r>
            <a:r>
              <a:rPr lang="en-AU" dirty="0" smtClean="0"/>
              <a:t>: C3</a:t>
            </a:r>
            <a:endParaRPr lang="en-AU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10680" y="2257424"/>
            <a:ext cx="11678120" cy="1072125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@</a:t>
            </a:r>
            <a:r>
              <a:rPr lang="en-US" sz="1800" b="1" dirty="0" err="1"/>
              <a:t>startuml</a:t>
            </a:r>
            <a:r>
              <a:rPr lang="en-US" sz="1800" b="1" dirty="0"/>
              <a:t> C3_CameraDS_en</a:t>
            </a:r>
          </a:p>
          <a:p>
            <a:pPr marL="0" indent="0">
              <a:buNone/>
            </a:pPr>
            <a:r>
              <a:rPr lang="en-US" sz="1800" b="1" dirty="0" smtClean="0"/>
              <a:t>…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title HIJ-</a:t>
            </a:r>
            <a:r>
              <a:rPr lang="en-US" sz="1800" b="1" dirty="0" err="1"/>
              <a:t>pyVision</a:t>
            </a:r>
            <a:r>
              <a:rPr lang="en-US" sz="1800" b="1" dirty="0"/>
              <a:t> – C3: </a:t>
            </a:r>
            <a:r>
              <a:rPr lang="en-US" sz="1800" b="1" dirty="0" err="1"/>
              <a:t>GigEVision</a:t>
            </a:r>
            <a:r>
              <a:rPr lang="en-US" sz="1800" b="1" dirty="0"/>
              <a:t> Camera DS – Components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System_Ext</a:t>
            </a:r>
            <a:r>
              <a:rPr lang="en-US" sz="1800" b="1" dirty="0"/>
              <a:t>(laser, "Laser System", "Provides GigE frames\</a:t>
            </a:r>
            <a:r>
              <a:rPr lang="en-US" sz="1800" b="1" dirty="0" err="1"/>
              <a:t>nvia</a:t>
            </a:r>
            <a:r>
              <a:rPr lang="en-US" sz="1800" b="1" dirty="0"/>
              <a:t> </a:t>
            </a:r>
            <a:r>
              <a:rPr lang="en-US" sz="1800" b="1" dirty="0" err="1"/>
              <a:t>GenTL</a:t>
            </a:r>
            <a:r>
              <a:rPr lang="en-US" sz="1800" b="1" dirty="0"/>
              <a:t> producer")</a:t>
            </a:r>
          </a:p>
          <a:p>
            <a:pPr marL="0" indent="0">
              <a:buNone/>
            </a:pPr>
            <a:r>
              <a:rPr lang="en-US" sz="1800" b="1" dirty="0" err="1"/>
              <a:t>System_Ext</a:t>
            </a:r>
            <a:r>
              <a:rPr lang="en-US" sz="1800" b="1" dirty="0"/>
              <a:t>(</a:t>
            </a:r>
            <a:r>
              <a:rPr lang="en-US" sz="1800" b="1" dirty="0" err="1"/>
              <a:t>tangoConfigDB</a:t>
            </a:r>
            <a:r>
              <a:rPr lang="en-US" sz="1800" b="1" dirty="0"/>
              <a:t>, "Tango </a:t>
            </a:r>
            <a:r>
              <a:rPr lang="en-US" sz="1800" b="1" dirty="0" err="1"/>
              <a:t>Config</a:t>
            </a:r>
            <a:r>
              <a:rPr lang="en-US" sz="1800" b="1" dirty="0"/>
              <a:t> DB")</a:t>
            </a:r>
          </a:p>
          <a:p>
            <a:pPr marL="0" indent="0">
              <a:buNone/>
            </a:pPr>
            <a:r>
              <a:rPr lang="en-US" sz="1800" b="1" dirty="0" err="1"/>
              <a:t>Container_Ext</a:t>
            </a:r>
            <a:r>
              <a:rPr lang="en-US" sz="1800" b="1" dirty="0"/>
              <a:t>(</a:t>
            </a:r>
            <a:r>
              <a:rPr lang="en-US" sz="1800" b="1" dirty="0" err="1"/>
              <a:t>metricsDS</a:t>
            </a:r>
            <a:r>
              <a:rPr lang="en-US" sz="1800" b="1" dirty="0"/>
              <a:t>, "</a:t>
            </a:r>
            <a:r>
              <a:rPr lang="en-US" sz="1800" b="1" dirty="0" err="1"/>
              <a:t>GigEVision</a:t>
            </a:r>
            <a:r>
              <a:rPr lang="en-US" sz="1800" b="1" dirty="0"/>
              <a:t> Metrics DS", "Tango Device Server", "Subscribes to camera events")</a:t>
            </a:r>
          </a:p>
          <a:p>
            <a:pPr marL="0" indent="0">
              <a:buNone/>
            </a:pPr>
            <a:r>
              <a:rPr lang="en-US" sz="1800" b="1" dirty="0" err="1"/>
              <a:t>Container_Ext</a:t>
            </a:r>
            <a:r>
              <a:rPr lang="en-US" sz="1800" b="1" dirty="0"/>
              <a:t>(</a:t>
            </a:r>
            <a:r>
              <a:rPr lang="en-US" sz="1800" b="1" dirty="0" err="1"/>
              <a:t>imageViewWidget</a:t>
            </a:r>
            <a:r>
              <a:rPr lang="en-US" sz="1800" b="1" dirty="0"/>
              <a:t>, "</a:t>
            </a:r>
            <a:r>
              <a:rPr lang="en-US" sz="1800" b="1" dirty="0" err="1"/>
              <a:t>ImageViewWidget</a:t>
            </a:r>
            <a:r>
              <a:rPr lang="en-US" sz="1800" b="1" dirty="0"/>
              <a:t>", "Qt5 / Taurus GUI", "Reads/writes attributes\</a:t>
            </a:r>
            <a:r>
              <a:rPr lang="en-US" sz="1800" b="1" dirty="0" err="1"/>
              <a:t>nand</a:t>
            </a:r>
            <a:r>
              <a:rPr lang="en-US" sz="1800" b="1" dirty="0"/>
              <a:t> invokes commands")</a:t>
            </a:r>
          </a:p>
          <a:p>
            <a:pPr marL="0" indent="0">
              <a:buNone/>
            </a:pPr>
            <a:r>
              <a:rPr lang="en-US" sz="1800" b="1" dirty="0" err="1"/>
              <a:t>ContainerDb_Ext</a:t>
            </a:r>
            <a:r>
              <a:rPr lang="en-US" sz="1800" b="1" dirty="0"/>
              <a:t>(hdf5Files, "HDF5 Image Data", "HDF5 / </a:t>
            </a:r>
            <a:r>
              <a:rPr lang="en-US" sz="1800" b="1" dirty="0" err="1"/>
              <a:t>filesystem</a:t>
            </a:r>
            <a:r>
              <a:rPr lang="en-US" sz="1800" b="1" dirty="0"/>
              <a:t>")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Container_Boundary</a:t>
            </a:r>
            <a:r>
              <a:rPr lang="en-US" sz="1800" b="1" dirty="0"/>
              <a:t>(</a:t>
            </a:r>
            <a:r>
              <a:rPr lang="en-US" sz="1800" b="1" dirty="0" err="1"/>
              <a:t>cameraDS</a:t>
            </a:r>
            <a:r>
              <a:rPr lang="en-US" sz="1800" b="1" dirty="0"/>
              <a:t>, "</a:t>
            </a:r>
            <a:r>
              <a:rPr lang="en-US" sz="1800" b="1" dirty="0" err="1"/>
              <a:t>GigEVision</a:t>
            </a:r>
            <a:r>
              <a:rPr lang="en-US" sz="1800" b="1" dirty="0"/>
              <a:t> Camera DS [</a:t>
            </a:r>
            <a:r>
              <a:rPr lang="en-US" sz="1800" b="1" dirty="0" err="1"/>
              <a:t>gigevision</a:t>
            </a:r>
            <a:r>
              <a:rPr lang="en-US" sz="1800" b="1" dirty="0"/>
              <a:t>-camera-ds]") {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   Component(</a:t>
            </a:r>
            <a:r>
              <a:rPr lang="en-US" sz="1800" b="1" dirty="0" err="1"/>
              <a:t>deviceGigE</a:t>
            </a:r>
            <a:r>
              <a:rPr lang="en-US" sz="1800" b="1" dirty="0"/>
              <a:t>, "</a:t>
            </a:r>
            <a:r>
              <a:rPr lang="en-US" sz="1800" b="1" dirty="0" err="1"/>
              <a:t>DeviceGigE</a:t>
            </a:r>
            <a:r>
              <a:rPr lang="en-US" sz="1800" b="1" dirty="0"/>
              <a:t>", "Tango Device\</a:t>
            </a:r>
            <a:r>
              <a:rPr lang="en-US" sz="1800" b="1" dirty="0" err="1"/>
              <a:t>nDeviceGigE</a:t>
            </a:r>
            <a:r>
              <a:rPr lang="en-US" sz="1800" b="1" dirty="0"/>
              <a:t>/DeviceGigE.py", "Main device class.\</a:t>
            </a:r>
            <a:r>
              <a:rPr lang="en-US" sz="1800" b="1" dirty="0" err="1"/>
              <a:t>nManages</a:t>
            </a:r>
            <a:r>
              <a:rPr lang="en-US" sz="1800" b="1" dirty="0"/>
              <a:t> attributes, events, and commands.\</a:t>
            </a:r>
            <a:r>
              <a:rPr lang="en-US" sz="1800" b="1" dirty="0" err="1"/>
              <a:t>nPolling</a:t>
            </a:r>
            <a:r>
              <a:rPr lang="en-US" sz="1800" b="1" dirty="0"/>
              <a:t>:\n  _</a:t>
            </a:r>
            <a:r>
              <a:rPr lang="en-US" sz="1800" b="1" dirty="0" err="1"/>
              <a:t>ProceedFrameItems</a:t>
            </a:r>
            <a:r>
              <a:rPr lang="en-US" sz="1800" b="1" dirty="0"/>
              <a:t> (20 </a:t>
            </a:r>
            <a:r>
              <a:rPr lang="en-US" sz="1800" b="1" dirty="0" err="1"/>
              <a:t>ms</a:t>
            </a:r>
            <a:r>
              <a:rPr lang="en-US" sz="1800" b="1" dirty="0"/>
              <a:t>)\n  _</a:t>
            </a:r>
            <a:r>
              <a:rPr lang="en-US" sz="1800" b="1" dirty="0" err="1"/>
              <a:t>ProceedPendingDSMsgs</a:t>
            </a:r>
            <a:r>
              <a:rPr lang="en-US" sz="1800" b="1" dirty="0"/>
              <a:t> (50 </a:t>
            </a:r>
            <a:r>
              <a:rPr lang="en-US" sz="1800" b="1" dirty="0" err="1"/>
              <a:t>ms</a:t>
            </a:r>
            <a:r>
              <a:rPr lang="en-US" sz="1800" b="1" dirty="0"/>
              <a:t>)\n  _</a:t>
            </a:r>
            <a:r>
              <a:rPr lang="en-US" sz="1800" b="1" dirty="0" err="1"/>
              <a:t>ProceedWatchdog</a:t>
            </a:r>
            <a:r>
              <a:rPr lang="en-US" sz="1800" b="1" dirty="0"/>
              <a:t> (5 s)")</a:t>
            </a:r>
          </a:p>
          <a:p>
            <a:pPr marL="0" indent="0">
              <a:buNone/>
            </a:pPr>
            <a:r>
              <a:rPr lang="en-US" sz="1800" b="1" dirty="0" smtClean="0"/>
              <a:t>…..</a:t>
            </a:r>
          </a:p>
          <a:p>
            <a:pPr marL="0" indent="0">
              <a:buNone/>
            </a:pPr>
            <a:r>
              <a:rPr lang="en-US" sz="1800" b="1" dirty="0" smtClean="0"/>
              <a:t>…..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}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' Internal connections</a:t>
            </a:r>
          </a:p>
          <a:p>
            <a:pPr marL="0" indent="0">
              <a:buNone/>
            </a:pPr>
            <a:r>
              <a:rPr lang="en-US" sz="1800" b="1" dirty="0" err="1"/>
              <a:t>Rel</a:t>
            </a:r>
            <a:r>
              <a:rPr lang="en-US" sz="1800" b="1" dirty="0"/>
              <a:t>(</a:t>
            </a:r>
            <a:r>
              <a:rPr lang="en-US" sz="1800" b="1" dirty="0" err="1"/>
              <a:t>deviceGigE</a:t>
            </a:r>
            <a:r>
              <a:rPr lang="en-US" sz="1800" b="1" dirty="0"/>
              <a:t>, </a:t>
            </a:r>
            <a:r>
              <a:rPr lang="en-US" sz="1800" b="1" dirty="0" err="1"/>
              <a:t>cmdQueue</a:t>
            </a:r>
            <a:r>
              <a:rPr lang="en-US" sz="1800" b="1" dirty="0"/>
              <a:t>, "Writes </a:t>
            </a:r>
            <a:r>
              <a:rPr lang="en-US" sz="1800" b="1" dirty="0" err="1"/>
              <a:t>CameraCommands</a:t>
            </a:r>
            <a:r>
              <a:rPr lang="en-US" sz="1800" b="1" dirty="0"/>
              <a:t>")</a:t>
            </a:r>
          </a:p>
          <a:p>
            <a:pPr marL="0" indent="0">
              <a:buNone/>
            </a:pPr>
            <a:r>
              <a:rPr lang="en-US" sz="1800" b="1" dirty="0" err="1"/>
              <a:t>Rel</a:t>
            </a:r>
            <a:r>
              <a:rPr lang="en-US" sz="1800" b="1" dirty="0"/>
              <a:t>(</a:t>
            </a:r>
            <a:r>
              <a:rPr lang="en-US" sz="1800" b="1" dirty="0" err="1"/>
              <a:t>cameraWorker</a:t>
            </a:r>
            <a:r>
              <a:rPr lang="en-US" sz="1800" b="1" dirty="0"/>
              <a:t>, </a:t>
            </a:r>
            <a:r>
              <a:rPr lang="en-US" sz="1800" b="1" dirty="0" err="1"/>
              <a:t>cmdQueue</a:t>
            </a:r>
            <a:r>
              <a:rPr lang="en-US" sz="1800" b="1" dirty="0"/>
              <a:t>, "Reads </a:t>
            </a:r>
            <a:r>
              <a:rPr lang="en-US" sz="1800" b="1" dirty="0" err="1"/>
              <a:t>CameraCommands</a:t>
            </a:r>
            <a:r>
              <a:rPr lang="en-US" sz="1800" b="1" dirty="0"/>
              <a:t>")</a:t>
            </a:r>
          </a:p>
          <a:p>
            <a:pPr marL="0" indent="0">
              <a:buNone/>
            </a:pPr>
            <a:r>
              <a:rPr lang="en-US" sz="1800" b="1" dirty="0" err="1"/>
              <a:t>Rel</a:t>
            </a:r>
            <a:r>
              <a:rPr lang="en-US" sz="1800" b="1" dirty="0"/>
              <a:t>(</a:t>
            </a:r>
            <a:r>
              <a:rPr lang="en-US" sz="1800" b="1" dirty="0" err="1"/>
              <a:t>cameraWorker</a:t>
            </a:r>
            <a:r>
              <a:rPr lang="en-US" sz="1800" b="1" dirty="0"/>
              <a:t>, </a:t>
            </a:r>
            <a:r>
              <a:rPr lang="en-US" sz="1800" b="1" dirty="0" err="1"/>
              <a:t>msgQueue</a:t>
            </a:r>
            <a:r>
              <a:rPr lang="en-US" sz="1800" b="1" dirty="0"/>
              <a:t>, "Writes </a:t>
            </a:r>
            <a:r>
              <a:rPr lang="en-US" sz="1800" b="1" dirty="0" err="1"/>
              <a:t>DSCommands</a:t>
            </a:r>
            <a:r>
              <a:rPr lang="en-US" sz="1800" b="1" dirty="0"/>
              <a:t>")</a:t>
            </a:r>
          </a:p>
          <a:p>
            <a:pPr marL="0" indent="0">
              <a:buNone/>
            </a:pPr>
            <a:r>
              <a:rPr lang="en-US" sz="1800" b="1" dirty="0" smtClean="0"/>
              <a:t>…..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' External connections</a:t>
            </a:r>
          </a:p>
          <a:p>
            <a:pPr marL="0" indent="0">
              <a:buNone/>
            </a:pPr>
            <a:r>
              <a:rPr lang="en-US" sz="1800" b="1" dirty="0" err="1"/>
              <a:t>Rel</a:t>
            </a:r>
            <a:r>
              <a:rPr lang="en-US" sz="1800" b="1" dirty="0"/>
              <a:t>(laser, </a:t>
            </a:r>
            <a:r>
              <a:rPr lang="en-US" sz="1800" b="1" dirty="0" err="1"/>
              <a:t>gigeCameraManager</a:t>
            </a:r>
            <a:r>
              <a:rPr lang="en-US" sz="1800" b="1" dirty="0"/>
              <a:t>, "Frames via GigE Vision / </a:t>
            </a:r>
            <a:r>
              <a:rPr lang="en-US" sz="1800" b="1" dirty="0" err="1"/>
              <a:t>GenTL</a:t>
            </a:r>
            <a:r>
              <a:rPr lang="en-US" sz="1800" b="1" dirty="0"/>
              <a:t>")</a:t>
            </a:r>
          </a:p>
          <a:p>
            <a:pPr marL="0" indent="0">
              <a:buNone/>
            </a:pPr>
            <a:r>
              <a:rPr lang="en-US" sz="1800" b="1" dirty="0" err="1"/>
              <a:t>Rel</a:t>
            </a:r>
            <a:r>
              <a:rPr lang="en-US" sz="1800" b="1" dirty="0"/>
              <a:t>(hdf5Writer, hdf5Files, "Writes HDF5 frames")</a:t>
            </a:r>
          </a:p>
          <a:p>
            <a:pPr marL="0" indent="0">
              <a:buNone/>
            </a:pPr>
            <a:r>
              <a:rPr lang="en-US" sz="1800" b="1" dirty="0" err="1"/>
              <a:t>Rel</a:t>
            </a:r>
            <a:r>
              <a:rPr lang="en-US" sz="1800" b="1" dirty="0"/>
              <a:t>(</a:t>
            </a:r>
            <a:r>
              <a:rPr lang="en-US" sz="1800" b="1" dirty="0" err="1"/>
              <a:t>deviceGigE</a:t>
            </a:r>
            <a:r>
              <a:rPr lang="en-US" sz="1800" b="1" dirty="0"/>
              <a:t>, </a:t>
            </a:r>
            <a:r>
              <a:rPr lang="en-US" sz="1800" b="1" dirty="0" err="1"/>
              <a:t>tangoConfigDB</a:t>
            </a:r>
            <a:r>
              <a:rPr lang="en-US" sz="1800" b="1" dirty="0"/>
              <a:t>, "Reads/writes properties\n&amp; memorized attributes")</a:t>
            </a:r>
          </a:p>
          <a:p>
            <a:pPr marL="0" indent="0">
              <a:buNone/>
            </a:pPr>
            <a:r>
              <a:rPr lang="en-US" sz="1800" b="1" dirty="0" err="1"/>
              <a:t>Rel_Back</a:t>
            </a:r>
            <a:r>
              <a:rPr lang="en-US" sz="1800" b="1" dirty="0"/>
              <a:t>(</a:t>
            </a:r>
            <a:r>
              <a:rPr lang="en-US" sz="1800" b="1" dirty="0" err="1"/>
              <a:t>metricsDS</a:t>
            </a:r>
            <a:r>
              <a:rPr lang="en-US" sz="1800" b="1" dirty="0"/>
              <a:t>, </a:t>
            </a:r>
            <a:r>
              <a:rPr lang="en-US" sz="1800" b="1" dirty="0" err="1"/>
              <a:t>deviceGigE</a:t>
            </a:r>
            <a:r>
              <a:rPr lang="en-US" sz="1800" b="1" dirty="0"/>
              <a:t>, "Subscribes to Tango events\n(</a:t>
            </a:r>
            <a:r>
              <a:rPr lang="en-US" sz="1800" b="1" dirty="0" err="1"/>
              <a:t>LastImage</a:t>
            </a:r>
            <a:r>
              <a:rPr lang="en-US" sz="1800" b="1" dirty="0"/>
              <a:t>, </a:t>
            </a:r>
            <a:r>
              <a:rPr lang="en-US" sz="1800" b="1" dirty="0" err="1"/>
              <a:t>ROIMaskImage</a:t>
            </a:r>
            <a:r>
              <a:rPr lang="en-US" sz="1800" b="1" dirty="0"/>
              <a:t>,\</a:t>
            </a:r>
            <a:r>
              <a:rPr lang="en-US" sz="1800" b="1" dirty="0" err="1"/>
              <a:t>ntimestamp</a:t>
            </a:r>
            <a:r>
              <a:rPr lang="en-US" sz="1800" b="1" dirty="0"/>
              <a:t>, calibration)")</a:t>
            </a:r>
          </a:p>
          <a:p>
            <a:pPr marL="0" indent="0">
              <a:buNone/>
            </a:pPr>
            <a:r>
              <a:rPr lang="en-US" sz="1800" b="1" dirty="0" err="1"/>
              <a:t>Rel_Back</a:t>
            </a:r>
            <a:r>
              <a:rPr lang="en-US" sz="1800" b="1" dirty="0"/>
              <a:t>(</a:t>
            </a:r>
            <a:r>
              <a:rPr lang="en-US" sz="1800" b="1" dirty="0" err="1"/>
              <a:t>imageViewWidget</a:t>
            </a:r>
            <a:r>
              <a:rPr lang="en-US" sz="1800" b="1" dirty="0"/>
              <a:t>, </a:t>
            </a:r>
            <a:r>
              <a:rPr lang="en-US" sz="1800" b="1" dirty="0" err="1"/>
              <a:t>deviceGigE</a:t>
            </a:r>
            <a:r>
              <a:rPr lang="en-US" sz="1800" b="1" dirty="0"/>
              <a:t>, "Reads/writes attributes;\</a:t>
            </a:r>
            <a:r>
              <a:rPr lang="en-US" sz="1800" b="1" dirty="0" err="1"/>
              <a:t>ninvokes</a:t>
            </a:r>
            <a:r>
              <a:rPr lang="en-US" sz="1800" b="1" dirty="0"/>
              <a:t> commands")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@</a:t>
            </a:r>
            <a:r>
              <a:rPr lang="en-US" sz="1800" b="1" dirty="0" err="1"/>
              <a:t>enduml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946B6-B9B9-4075-B862-DE11F9B9175E}" type="datetime1">
              <a:rPr lang="de-DE" smtClean="0"/>
              <a:t>10.06.2026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a.kessler@hi-jena.gsi.de         40th-Tango-Community-Meeting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237142" y="-727312"/>
            <a:ext cx="40621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7704" y="1583313"/>
            <a:ext cx="14618171" cy="9515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97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16x9_mso.potx" id="{FE4A7500-4936-4CB6-95C6-4694AAD5ACF6}" vid="{896C779A-E537-4D17-9A05-DF82BF54690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hij_template_talk_16x9_mso</Template>
  <TotalTime>0</TotalTime>
  <Words>1361</Words>
  <Application>Microsoft Office PowerPoint</Application>
  <PresentationFormat>Benutzerdefiniert</PresentationFormat>
  <Paragraphs>252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Verdana</vt:lpstr>
      <vt:lpstr>Wingdings</vt:lpstr>
      <vt:lpstr>Office</vt:lpstr>
      <vt:lpstr>HIJ-pyVision</vt:lpstr>
      <vt:lpstr>Outline</vt:lpstr>
      <vt:lpstr>From LabVIEW-HIJ-Vision to HIJ-pyVision</vt:lpstr>
      <vt:lpstr>Component Overview </vt:lpstr>
      <vt:lpstr>C(2)omponent Overview </vt:lpstr>
      <vt:lpstr>Intersection: C4-Model</vt:lpstr>
      <vt:lpstr>HIJ-pyVision: C1-context</vt:lpstr>
      <vt:lpstr>C2 of HIJ-pyVision</vt:lpstr>
      <vt:lpstr>HIJ-pyVision: C3</vt:lpstr>
      <vt:lpstr>Camera – DS, architecture decision</vt:lpstr>
      <vt:lpstr>Tango-DSs  for image sources</vt:lpstr>
      <vt:lpstr>DeviceGigE features</vt:lpstr>
      <vt:lpstr>DeviceGigESimulator</vt:lpstr>
      <vt:lpstr>DeviceGigEFileReader</vt:lpstr>
      <vt:lpstr>Metrics Device Server</vt:lpstr>
      <vt:lpstr>HIJ-pyVision: Taurus Widget</vt:lpstr>
      <vt:lpstr>HIJ-pyVision: Taurus Widget</vt:lpstr>
      <vt:lpstr>Summary and next step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AlexK</dc:creator>
  <cp:lastModifiedBy>AlexK</cp:lastModifiedBy>
  <cp:revision>443</cp:revision>
  <cp:lastPrinted>2012-01-10T11:59:57Z</cp:lastPrinted>
  <dcterms:created xsi:type="dcterms:W3CDTF">2022-03-07T14:06:49Z</dcterms:created>
  <dcterms:modified xsi:type="dcterms:W3CDTF">2026-06-10T07:19:17Z</dcterms:modified>
</cp:coreProperties>
</file>