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405" r:id="rId3"/>
    <p:sldId id="257" r:id="rId4"/>
    <p:sldId id="339" r:id="rId5"/>
    <p:sldId id="315" r:id="rId6"/>
    <p:sldId id="328" r:id="rId7"/>
    <p:sldId id="262" r:id="rId8"/>
    <p:sldId id="321" r:id="rId9"/>
    <p:sldId id="322" r:id="rId10"/>
    <p:sldId id="395" r:id="rId11"/>
    <p:sldId id="406" r:id="rId12"/>
    <p:sldId id="400" r:id="rId13"/>
    <p:sldId id="325" r:id="rId14"/>
    <p:sldId id="402" r:id="rId15"/>
    <p:sldId id="403" r:id="rId16"/>
    <p:sldId id="407" r:id="rId17"/>
    <p:sldId id="317" r:id="rId18"/>
    <p:sldId id="408" r:id="rId19"/>
    <p:sldId id="404" r:id="rId20"/>
    <p:sldId id="409" r:id="rId21"/>
    <p:sldId id="410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C8F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5039" autoAdjust="0"/>
  </p:normalViewPr>
  <p:slideViewPr>
    <p:cSldViewPr snapToGrid="0">
      <p:cViewPr varScale="1">
        <p:scale>
          <a:sx n="82" d="100"/>
          <a:sy n="82" d="100"/>
        </p:scale>
        <p:origin x="77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04C1E9-60A3-476F-B1F1-49ED1FFDA52F}" type="datetimeFigureOut">
              <a:rPr lang="de-DE" smtClean="0"/>
              <a:t>08.06.2026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EC191-20A8-4CB7-9478-5E5168CB7ED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2848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Vorname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Initiale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EC191-20A8-4CB7-9478-5E5168CB7ED4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9531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sym typeface="Wingdings" panose="05000000000000000000" pitchFamily="2" charset="2"/>
              </a:rPr>
              <a:t>Multiple </a:t>
            </a:r>
            <a:r>
              <a:rPr lang="de-DE" sz="1200" dirty="0" err="1">
                <a:sym typeface="Wingdings" panose="05000000000000000000" pitchFamily="2" charset="2"/>
              </a:rPr>
              <a:t>research</a:t>
            </a:r>
            <a:r>
              <a:rPr lang="de-DE" sz="1200" dirty="0">
                <a:sym typeface="Wingdings" panose="05000000000000000000" pitchFamily="2" charset="2"/>
              </a:rPr>
              <a:t> </a:t>
            </a:r>
            <a:r>
              <a:rPr lang="de-DE" sz="1200" dirty="0" err="1">
                <a:sym typeface="Wingdings" panose="05000000000000000000" pitchFamily="2" charset="2"/>
              </a:rPr>
              <a:t>groups</a:t>
            </a:r>
            <a:r>
              <a:rPr lang="de-DE" sz="1200" dirty="0">
                <a:sym typeface="Wingdings" panose="05000000000000000000" pitchFamily="2" charset="2"/>
              </a:rPr>
              <a:t> but </a:t>
            </a:r>
            <a:r>
              <a:rPr lang="de-DE" sz="1200" dirty="0" err="1">
                <a:sym typeface="Wingdings" panose="05000000000000000000" pitchFamily="2" charset="2"/>
              </a:rPr>
              <a:t>this</a:t>
            </a:r>
            <a:r>
              <a:rPr lang="de-DE" sz="1200" dirty="0">
                <a:sym typeface="Wingdings" panose="05000000000000000000" pitchFamily="2" charset="2"/>
              </a:rPr>
              <a:t> also </a:t>
            </a:r>
            <a:r>
              <a:rPr lang="de-DE" sz="1200" dirty="0" err="1">
                <a:sym typeface="Wingdings" panose="05000000000000000000" pitchFamily="2" charset="2"/>
              </a:rPr>
              <a:t>means</a:t>
            </a:r>
            <a:r>
              <a:rPr lang="de-DE" sz="1200" dirty="0">
                <a:sym typeface="Wingdings" panose="05000000000000000000" pitchFamily="2" charset="2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 err="1">
                <a:sym typeface="Wingdings" panose="05000000000000000000" pitchFamily="2" charset="2"/>
              </a:rPr>
              <a:t>Huge</a:t>
            </a:r>
            <a:r>
              <a:rPr lang="de-DE" sz="1200" dirty="0">
                <a:sym typeface="Wingdings" panose="05000000000000000000" pitchFamily="2" charset="2"/>
              </a:rPr>
              <a:t> </a:t>
            </a:r>
            <a:r>
              <a:rPr lang="de-DE" sz="1200" dirty="0" err="1">
                <a:sym typeface="Wingdings" panose="05000000000000000000" pitchFamily="2" charset="2"/>
              </a:rPr>
              <a:t>amount</a:t>
            </a:r>
            <a:r>
              <a:rPr lang="de-DE" sz="1200" dirty="0">
                <a:sym typeface="Wingdings" panose="05000000000000000000" pitchFamily="2" charset="2"/>
              </a:rPr>
              <a:t> </a:t>
            </a:r>
            <a:r>
              <a:rPr lang="de-DE" sz="1200" dirty="0" err="1">
                <a:sym typeface="Wingdings" panose="05000000000000000000" pitchFamily="2" charset="2"/>
              </a:rPr>
              <a:t>of</a:t>
            </a:r>
            <a:r>
              <a:rPr lang="de-DE" sz="1200" dirty="0">
                <a:sym typeface="Wingdings" panose="05000000000000000000" pitchFamily="2" charset="2"/>
              </a:rPr>
              <a:t> different </a:t>
            </a:r>
            <a:r>
              <a:rPr lang="de-DE" sz="1200" dirty="0" err="1">
                <a:sym typeface="Wingdings" panose="05000000000000000000" pitchFamily="2" charset="2"/>
              </a:rPr>
              <a:t>manufactures</a:t>
            </a:r>
            <a:r>
              <a:rPr lang="en-US" sz="1200" dirty="0">
                <a:sym typeface="Wingdings" panose="05000000000000000000" pitchFamily="2" charset="2"/>
              </a:rPr>
              <a:t> and devices which all need to be controlled with Tango  all need to be merged into one system</a:t>
            </a:r>
            <a:endParaRPr lang="de-DE" sz="120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EC191-20A8-4CB7-9478-5E5168CB7ED4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07741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order to have a good overview over the different groups we use the Tango Launcher</a:t>
            </a:r>
          </a:p>
          <a:p>
            <a:r>
              <a:rPr lang="en-US" dirty="0"/>
              <a:t>Launches GUIs e.g. camera GUI</a:t>
            </a:r>
          </a:p>
          <a:p>
            <a:r>
              <a:rPr lang="en-US" dirty="0"/>
              <a:t>Also we have a tango host for each group and the Laser</a:t>
            </a:r>
          </a:p>
          <a:p>
            <a:endParaRPr lang="en-US" dirty="0"/>
          </a:p>
          <a:p>
            <a:r>
              <a:rPr lang="en-US" dirty="0" err="1"/>
              <a:t>Konkrette</a:t>
            </a:r>
            <a:r>
              <a:rPr lang="en-US" dirty="0"/>
              <a:t> </a:t>
            </a:r>
            <a:r>
              <a:rPr lang="en-US" dirty="0" err="1"/>
              <a:t>andere</a:t>
            </a:r>
            <a:r>
              <a:rPr lang="en-US" dirty="0"/>
              <a:t> </a:t>
            </a:r>
            <a:r>
              <a:rPr lang="en-US" dirty="0" err="1"/>
              <a:t>beispiel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screenshots</a:t>
            </a:r>
          </a:p>
          <a:p>
            <a:r>
              <a:rPr lang="en-US" dirty="0"/>
              <a:t>Build with </a:t>
            </a:r>
            <a:r>
              <a:rPr lang="en-US" dirty="0" err="1"/>
              <a:t>pyqt</a:t>
            </a:r>
            <a:r>
              <a:rPr lang="en-US" dirty="0"/>
              <a:t> with </a:t>
            </a:r>
            <a:r>
              <a:rPr lang="en-US" dirty="0" err="1"/>
              <a:t>partialy</a:t>
            </a:r>
            <a:r>
              <a:rPr lang="en-US" dirty="0"/>
              <a:t> taurus + Logos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EC191-20A8-4CB7-9478-5E5168CB7ED4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62237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Expert panel: all settings </a:t>
            </a:r>
            <a:r>
              <a:rPr lang="en-US" dirty="0">
                <a:sym typeface="Wingdings" panose="05000000000000000000" pitchFamily="2" charset="2"/>
              </a:rPr>
              <a:t> for experts and maintenance</a:t>
            </a:r>
          </a:p>
          <a:p>
            <a:r>
              <a:rPr lang="en-US" dirty="0" err="1">
                <a:sym typeface="Wingdings" panose="05000000000000000000" pitchFamily="2" charset="2"/>
              </a:rPr>
              <a:t>Multipoanel</a:t>
            </a:r>
            <a:r>
              <a:rPr lang="en-US" dirty="0">
                <a:sym typeface="Wingdings" panose="05000000000000000000" pitchFamily="2" charset="2"/>
              </a:rPr>
              <a:t>: daily use, and overview  hide settings </a:t>
            </a:r>
            <a:r>
              <a:rPr lang="en-US" dirty="0" err="1">
                <a:sym typeface="Wingdings" panose="05000000000000000000" pitchFamily="2" charset="2"/>
              </a:rPr>
              <a:t>shich</a:t>
            </a:r>
            <a:r>
              <a:rPr lang="en-US" dirty="0">
                <a:sym typeface="Wingdings" panose="05000000000000000000" pitchFamily="2" charset="2"/>
              </a:rPr>
              <a:t> should not be changed in normal </a:t>
            </a:r>
            <a:r>
              <a:rPr lang="en-US" dirty="0" err="1">
                <a:sym typeface="Wingdings" panose="05000000000000000000" pitchFamily="2" charset="2"/>
              </a:rPr>
              <a:t>betrieb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EC191-20A8-4CB7-9478-5E5168CB7ED4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72837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Standarisiertung</a:t>
            </a:r>
            <a:r>
              <a:rPr lang="en-US" dirty="0"/>
              <a:t> </a:t>
            </a:r>
            <a:r>
              <a:rPr lang="en-US" dirty="0" err="1"/>
              <a:t>vom</a:t>
            </a:r>
            <a:r>
              <a:rPr lang="en-US" dirty="0"/>
              <a:t> </a:t>
            </a:r>
            <a:r>
              <a:rPr lang="en-US" dirty="0" err="1"/>
              <a:t>Lasersystem</a:t>
            </a:r>
            <a:r>
              <a:rPr lang="en-US" dirty="0"/>
              <a:t>, all information in one panel </a:t>
            </a:r>
            <a:r>
              <a:rPr lang="en-US" dirty="0">
                <a:sym typeface="Wingdings" panose="05000000000000000000" pitchFamily="2" charset="2"/>
              </a:rPr>
              <a:t> taurus is extremely </a:t>
            </a:r>
            <a:r>
              <a:rPr lang="en-US" dirty="0" err="1">
                <a:sym typeface="Wingdings" panose="05000000000000000000" pitchFamily="2" charset="2"/>
              </a:rPr>
              <a:t>usefull</a:t>
            </a:r>
            <a:r>
              <a:rPr lang="en-US" dirty="0">
                <a:sym typeface="Wingdings" panose="05000000000000000000" pitchFamily="2" charset="2"/>
              </a:rPr>
              <a:t>…</a:t>
            </a:r>
            <a:endParaRPr lang="en-US" dirty="0"/>
          </a:p>
          <a:p>
            <a:r>
              <a:rPr lang="en-US" dirty="0"/>
              <a:t>Don’t bash </a:t>
            </a:r>
            <a:r>
              <a:rPr lang="en-US" dirty="0" err="1"/>
              <a:t>thales</a:t>
            </a:r>
            <a:r>
              <a:rPr lang="en-US" dirty="0"/>
              <a:t> !!!!!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EC191-20A8-4CB7-9478-5E5168CB7ED4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71999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EC191-20A8-4CB7-9478-5E5168CB7ED4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42957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order to have a good overview over the different groups we use the Tango Launcher</a:t>
            </a:r>
          </a:p>
          <a:p>
            <a:r>
              <a:rPr lang="en-US" dirty="0"/>
              <a:t>Launches GUIs e.g. camera GUI</a:t>
            </a:r>
          </a:p>
          <a:p>
            <a:r>
              <a:rPr lang="en-US" dirty="0"/>
              <a:t>Also we have a tango host for each group and the Laser</a:t>
            </a:r>
          </a:p>
          <a:p>
            <a:endParaRPr lang="en-US" dirty="0"/>
          </a:p>
          <a:p>
            <a:r>
              <a:rPr lang="en-US" dirty="0" err="1"/>
              <a:t>Konkrette</a:t>
            </a:r>
            <a:r>
              <a:rPr lang="en-US" dirty="0"/>
              <a:t> </a:t>
            </a:r>
            <a:r>
              <a:rPr lang="en-US" dirty="0" err="1"/>
              <a:t>andere</a:t>
            </a:r>
            <a:r>
              <a:rPr lang="en-US" dirty="0"/>
              <a:t> </a:t>
            </a:r>
            <a:r>
              <a:rPr lang="en-US" dirty="0" err="1"/>
              <a:t>beispiel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screenshots</a:t>
            </a:r>
          </a:p>
          <a:p>
            <a:r>
              <a:rPr lang="en-US" dirty="0"/>
              <a:t>Build with </a:t>
            </a:r>
            <a:r>
              <a:rPr lang="en-US" dirty="0" err="1"/>
              <a:t>pyqt</a:t>
            </a:r>
            <a:r>
              <a:rPr lang="en-US" dirty="0"/>
              <a:t> with </a:t>
            </a:r>
            <a:r>
              <a:rPr lang="en-US" dirty="0" err="1"/>
              <a:t>partialy</a:t>
            </a:r>
            <a:r>
              <a:rPr lang="en-US" dirty="0"/>
              <a:t> taurus + Logos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EC191-20A8-4CB7-9478-5E5168CB7ED4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3719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/>
              <a:t>In </a:t>
            </a:r>
            <a:r>
              <a:rPr lang="de-DE" sz="1200" dirty="0" err="1"/>
              <a:t>operation</a:t>
            </a:r>
            <a:r>
              <a:rPr lang="de-DE" sz="1200" dirty="0"/>
              <a:t> </a:t>
            </a:r>
            <a:r>
              <a:rPr lang="de-DE" sz="1200" dirty="0" err="1"/>
              <a:t>since</a:t>
            </a:r>
            <a:r>
              <a:rPr lang="de-DE" sz="1200" dirty="0"/>
              <a:t> 2017, </a:t>
            </a:r>
            <a:r>
              <a:rPr lang="de-DE" sz="1200" dirty="0" err="1"/>
              <a:t>currently</a:t>
            </a:r>
            <a:r>
              <a:rPr lang="de-DE" sz="1200" dirty="0"/>
              <a:t> ~500TW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EC191-20A8-4CB7-9478-5E5168CB7ED4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3834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neue </a:t>
            </a:r>
            <a:r>
              <a:rPr lang="de-DE" dirty="0" err="1"/>
              <a:t>art</a:t>
            </a:r>
            <a:r>
              <a:rPr lang="de-DE" dirty="0"/>
              <a:t> von </a:t>
            </a:r>
            <a:r>
              <a:rPr lang="de-DE" dirty="0" err="1"/>
              <a:t>beschleuniger</a:t>
            </a:r>
            <a:r>
              <a:rPr lang="de-DE" dirty="0"/>
              <a:t> ,mit </a:t>
            </a:r>
            <a:r>
              <a:rPr lang="de-DE" dirty="0" err="1"/>
              <a:t>laser</a:t>
            </a:r>
            <a:r>
              <a:rPr lang="de-DE" dirty="0"/>
              <a:t>, im </a:t>
            </a:r>
            <a:r>
              <a:rPr lang="de-DE" dirty="0" err="1"/>
              <a:t>singel</a:t>
            </a:r>
            <a:r>
              <a:rPr lang="de-DE" dirty="0"/>
              <a:t> </a:t>
            </a:r>
            <a:r>
              <a:rPr lang="de-DE" dirty="0" err="1"/>
              <a:t>shot</a:t>
            </a:r>
            <a:r>
              <a:rPr lang="de-DE" dirty="0"/>
              <a:t> </a:t>
            </a:r>
            <a:r>
              <a:rPr lang="de-DE" dirty="0" err="1"/>
              <a:t>prinzip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Solid and gas but we do solid density with water leave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One example is LION (Laser driven ION acceleration)</a:t>
            </a:r>
          </a:p>
          <a:p>
            <a:r>
              <a:rPr lang="en-US" dirty="0"/>
              <a:t>Take on laser and shot a extremely short laser </a:t>
            </a:r>
            <a:r>
              <a:rPr lang="en-US" dirty="0" err="1"/>
              <a:t>puls</a:t>
            </a:r>
            <a:r>
              <a:rPr lang="en-US" dirty="0"/>
              <a:t> of 27fs with a </a:t>
            </a:r>
            <a:r>
              <a:rPr lang="en-US" dirty="0" err="1"/>
              <a:t>peakpower</a:t>
            </a:r>
            <a:r>
              <a:rPr lang="en-US" dirty="0"/>
              <a:t> of 2.5PW at a target which is only a few µm thick </a:t>
            </a:r>
          </a:p>
          <a:p>
            <a:r>
              <a:rPr lang="en-US" dirty="0">
                <a:sym typeface="Wingdings" panose="05000000000000000000" pitchFamily="2" charset="2"/>
              </a:rPr>
              <a:t> High </a:t>
            </a:r>
            <a:r>
              <a:rPr lang="en-US" dirty="0" err="1">
                <a:sym typeface="Wingdings" panose="05000000000000000000" pitchFamily="2" charset="2"/>
              </a:rPr>
              <a:t>intesity</a:t>
            </a:r>
            <a:r>
              <a:rPr lang="en-US" dirty="0">
                <a:sym typeface="Wingdings" panose="05000000000000000000" pitchFamily="2" charset="2"/>
              </a:rPr>
              <a:t> accelerated protons and electrons</a:t>
            </a:r>
          </a:p>
          <a:p>
            <a:r>
              <a:rPr lang="en-US" dirty="0">
                <a:sym typeface="Wingdings" panose="05000000000000000000" pitchFamily="2" charset="2"/>
              </a:rPr>
              <a:t>These </a:t>
            </a:r>
            <a:r>
              <a:rPr lang="en-US" dirty="0" err="1">
                <a:sym typeface="Wingdings" panose="05000000000000000000" pitchFamily="2" charset="2"/>
              </a:rPr>
              <a:t>particels</a:t>
            </a:r>
            <a:r>
              <a:rPr lang="en-US" dirty="0">
                <a:sym typeface="Wingdings" panose="05000000000000000000" pitchFamily="2" charset="2"/>
              </a:rPr>
              <a:t> have interesting </a:t>
            </a:r>
            <a:r>
              <a:rPr lang="en-US" dirty="0" err="1">
                <a:sym typeface="Wingdings" panose="05000000000000000000" pitchFamily="2" charset="2"/>
              </a:rPr>
              <a:t>propertiers</a:t>
            </a:r>
            <a:r>
              <a:rPr lang="en-US" dirty="0">
                <a:sym typeface="Wingdings" panose="05000000000000000000" pitchFamily="2" charset="2"/>
              </a:rPr>
              <a:t> and useful applications</a:t>
            </a:r>
          </a:p>
          <a:p>
            <a:endParaRPr lang="en-US" dirty="0"/>
          </a:p>
          <a:p>
            <a:r>
              <a:rPr lang="en-US" dirty="0"/>
              <a:t>But what here is labeled with one simple word ‘Laser’ is actually an understatement for a machine which is able to produce a of up to 2.5PW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EC191-20A8-4CB7-9478-5E5168CB7ED4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4402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EC191-20A8-4CB7-9478-5E5168CB7ED4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77051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ym typeface="Wingdings" panose="05000000000000000000" pitchFamily="2" charset="2"/>
              </a:rPr>
              <a:t>Laser start here on the left </a:t>
            </a:r>
          </a:p>
          <a:p>
            <a:r>
              <a:rPr lang="en-US" dirty="0">
                <a:sym typeface="Wingdings" panose="05000000000000000000" pitchFamily="2" charset="2"/>
              </a:rPr>
              <a:t> takes up a lot of space 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en-US" dirty="0">
                <a:sym typeface="Wingdings" panose="05000000000000000000" pitchFamily="2" charset="2"/>
              </a:rPr>
              <a:t>Very long beam path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en-US" dirty="0">
                <a:sym typeface="Wingdings" panose="05000000000000000000" pitchFamily="2" charset="2"/>
              </a:rPr>
              <a:t>We need to align the of </a:t>
            </a:r>
            <a:r>
              <a:rPr lang="en-US" dirty="0" err="1">
                <a:sym typeface="Wingdings" panose="05000000000000000000" pitchFamily="2" charset="2"/>
              </a:rPr>
              <a:t>mirros</a:t>
            </a:r>
            <a:r>
              <a:rPr lang="en-US" dirty="0">
                <a:sym typeface="Wingdings" panose="05000000000000000000" pitchFamily="2" charset="2"/>
              </a:rPr>
              <a:t> very carefully </a:t>
            </a:r>
            <a:r>
              <a:rPr lang="en-US" dirty="0" err="1">
                <a:sym typeface="Wingdings" panose="05000000000000000000" pitchFamily="2" charset="2"/>
              </a:rPr>
              <a:t>ervery</a:t>
            </a:r>
            <a:r>
              <a:rPr lang="en-US" dirty="0">
                <a:sym typeface="Wingdings" panose="05000000000000000000" pitchFamily="2" charset="2"/>
              </a:rPr>
              <a:t> time to point the beam at the right point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dirty="0">
                <a:sym typeface="Wingdings" panose="05000000000000000000" pitchFamily="2" charset="2"/>
              </a:rPr>
              <a:t>To safe time and improve reproducibility: build </a:t>
            </a:r>
            <a:r>
              <a:rPr lang="en-US" dirty="0" err="1">
                <a:sym typeface="Wingdings" panose="05000000000000000000" pitchFamily="2" charset="2"/>
              </a:rPr>
              <a:t>multible</a:t>
            </a:r>
            <a:r>
              <a:rPr lang="en-US" dirty="0">
                <a:sym typeface="Wingdings" panose="05000000000000000000" pitchFamily="2" charset="2"/>
              </a:rPr>
              <a:t> automated </a:t>
            </a:r>
            <a:r>
              <a:rPr lang="en-US" dirty="0" err="1">
                <a:sym typeface="Wingdings" panose="05000000000000000000" pitchFamily="2" charset="2"/>
              </a:rPr>
              <a:t>aligement</a:t>
            </a:r>
            <a:r>
              <a:rPr lang="en-US" dirty="0">
                <a:sym typeface="Wingdings" panose="05000000000000000000" pitchFamily="2" charset="2"/>
              </a:rPr>
              <a:t> system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dirty="0">
                <a:sym typeface="Wingdings" panose="05000000000000000000" pitchFamily="2" charset="2"/>
              </a:rPr>
              <a:t>(later: GUI required to manage all the stages and have a overview over the energies, etc.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EC191-20A8-4CB7-9478-5E5168CB7ED4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7352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Motivation: Why we want to stabilize laser systems? causes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EC191-20A8-4CB7-9478-5E5168CB7ED4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9258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Timestamp of original camera image is forwarded …</a:t>
            </a:r>
            <a:endParaRPr lang="en-US" sz="1200" b="1" dirty="0"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ym typeface="Wingdings" panose="05000000000000000000" pitchFamily="2" charset="2"/>
              </a:rPr>
              <a:t>And each of these steps is </a:t>
            </a:r>
            <a:r>
              <a:rPr lang="en-US" sz="1200" b="1" dirty="0" err="1">
                <a:sym typeface="Wingdings" panose="05000000000000000000" pitchFamily="2" charset="2"/>
              </a:rPr>
              <a:t>performend</a:t>
            </a:r>
            <a:r>
              <a:rPr lang="en-US" sz="1200" b="1" dirty="0">
                <a:sym typeface="Wingdings" panose="05000000000000000000" pitchFamily="2" charset="2"/>
              </a:rPr>
              <a:t> on a single Tango Device: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lang="en-US" sz="1200" b="1" dirty="0">
                <a:sym typeface="Wingdings" panose="05000000000000000000" pitchFamily="2" charset="2"/>
              </a:rPr>
              <a:t>Individual device can be used for </a:t>
            </a:r>
            <a:r>
              <a:rPr lang="en-US" sz="1200" b="1" dirty="0" err="1">
                <a:sym typeface="Wingdings" panose="05000000000000000000" pitchFamily="2" charset="2"/>
              </a:rPr>
              <a:t>multible</a:t>
            </a:r>
            <a:r>
              <a:rPr lang="en-US" sz="1200" b="1" dirty="0">
                <a:sym typeface="Wingdings" panose="05000000000000000000" pitchFamily="2" charset="2"/>
              </a:rPr>
              <a:t> </a:t>
            </a:r>
            <a:r>
              <a:rPr lang="en-US" sz="1200" b="1" dirty="0" err="1">
                <a:sym typeface="Wingdings" panose="05000000000000000000" pitchFamily="2" charset="2"/>
              </a:rPr>
              <a:t>differend</a:t>
            </a:r>
            <a:r>
              <a:rPr lang="en-US" sz="1200" b="1" dirty="0">
                <a:sym typeface="Wingdings" panose="05000000000000000000" pitchFamily="2" charset="2"/>
              </a:rPr>
              <a:t> purposes, </a:t>
            </a:r>
            <a:r>
              <a:rPr lang="en-US" sz="1200" b="1" dirty="0" err="1">
                <a:sym typeface="Wingdings" panose="05000000000000000000" pitchFamily="2" charset="2"/>
              </a:rPr>
              <a:t>multiusage</a:t>
            </a:r>
            <a:endParaRPr lang="en-US" sz="1200" b="1" dirty="0">
              <a:sym typeface="Wingdings" panose="05000000000000000000" pitchFamily="2" charset="2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lang="en-US" sz="1200" b="1" dirty="0">
                <a:sym typeface="Wingdings" panose="05000000000000000000" pitchFamily="2" charset="2"/>
              </a:rPr>
              <a:t>Each device can run on different computers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endParaRPr lang="en-US" sz="1200" b="1" dirty="0"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ym typeface="Wingdings" panose="05000000000000000000" pitchFamily="2" charset="2"/>
              </a:rPr>
              <a:t>Cool thing about this is we can let it run </a:t>
            </a:r>
            <a:r>
              <a:rPr lang="en-US" sz="1200" b="1" dirty="0" err="1">
                <a:sym typeface="Wingdings" panose="05000000000000000000" pitchFamily="2" charset="2"/>
              </a:rPr>
              <a:t>autonumasly</a:t>
            </a:r>
            <a:endParaRPr lang="en-US" sz="1200" b="1" dirty="0">
              <a:sym typeface="Wingdings" panose="05000000000000000000" pitchFamily="2" charset="2"/>
            </a:endParaRP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Automated </a:t>
            </a:r>
            <a:r>
              <a:rPr lang="en-US" dirty="0" err="1"/>
              <a:t>aligement</a:t>
            </a:r>
            <a:r>
              <a:rPr lang="en-US" dirty="0"/>
              <a:t> but also drift </a:t>
            </a:r>
            <a:r>
              <a:rPr lang="en-US" dirty="0" err="1"/>
              <a:t>stabi</a:t>
            </a:r>
            <a:r>
              <a:rPr lang="en-US" dirty="0"/>
              <a:t>.. Throughout the day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EC191-20A8-4CB7-9478-5E5168CB7ED4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0036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n-US" dirty="0">
                <a:sym typeface="Wingdings" panose="05000000000000000000" pitchFamily="2" charset="2"/>
              </a:rPr>
              <a:t>Target region in graph is significantly bigger than in the application -&gt; </a:t>
            </a:r>
            <a:r>
              <a:rPr lang="en-US" dirty="0" err="1">
                <a:sym typeface="Wingdings" panose="05000000000000000000" pitchFamily="2" charset="2"/>
              </a:rPr>
              <a:t>normaly</a:t>
            </a:r>
            <a:r>
              <a:rPr lang="en-US" dirty="0">
                <a:sym typeface="Wingdings" panose="05000000000000000000" pitchFamily="2" charset="2"/>
              </a:rPr>
              <a:t> range of jitter</a:t>
            </a:r>
          </a:p>
          <a:p>
            <a:endParaRPr lang="en-US" dirty="0"/>
          </a:p>
          <a:p>
            <a:r>
              <a:rPr lang="en-US" dirty="0"/>
              <a:t>Grey: expected behavior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EC191-20A8-4CB7-9478-5E5168CB7ED4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81022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ym typeface="Wingdings" panose="05000000000000000000" pitchFamily="2" charset="2"/>
              </a:rPr>
              <a:t>Laser start here on the left </a:t>
            </a:r>
          </a:p>
          <a:p>
            <a:r>
              <a:rPr lang="en-US" dirty="0">
                <a:sym typeface="Wingdings" panose="05000000000000000000" pitchFamily="2" charset="2"/>
              </a:rPr>
              <a:t> takes up a lot of space 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en-US" dirty="0">
                <a:sym typeface="Wingdings" panose="05000000000000000000" pitchFamily="2" charset="2"/>
              </a:rPr>
              <a:t>Very long beam path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en-US" dirty="0">
                <a:sym typeface="Wingdings" panose="05000000000000000000" pitchFamily="2" charset="2"/>
              </a:rPr>
              <a:t>We need to align the of </a:t>
            </a:r>
            <a:r>
              <a:rPr lang="en-US" dirty="0" err="1">
                <a:sym typeface="Wingdings" panose="05000000000000000000" pitchFamily="2" charset="2"/>
              </a:rPr>
              <a:t>mirros</a:t>
            </a:r>
            <a:r>
              <a:rPr lang="en-US" dirty="0">
                <a:sym typeface="Wingdings" panose="05000000000000000000" pitchFamily="2" charset="2"/>
              </a:rPr>
              <a:t> very carefully </a:t>
            </a:r>
            <a:r>
              <a:rPr lang="en-US" dirty="0" err="1">
                <a:sym typeface="Wingdings" panose="05000000000000000000" pitchFamily="2" charset="2"/>
              </a:rPr>
              <a:t>ervery</a:t>
            </a:r>
            <a:r>
              <a:rPr lang="en-US" dirty="0">
                <a:sym typeface="Wingdings" panose="05000000000000000000" pitchFamily="2" charset="2"/>
              </a:rPr>
              <a:t> time to point the beam at the right point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dirty="0">
                <a:sym typeface="Wingdings" panose="05000000000000000000" pitchFamily="2" charset="2"/>
              </a:rPr>
              <a:t>To safe time and improve reproducibility: build </a:t>
            </a:r>
            <a:r>
              <a:rPr lang="en-US" dirty="0" err="1">
                <a:sym typeface="Wingdings" panose="05000000000000000000" pitchFamily="2" charset="2"/>
              </a:rPr>
              <a:t>multible</a:t>
            </a:r>
            <a:r>
              <a:rPr lang="en-US" dirty="0">
                <a:sym typeface="Wingdings" panose="05000000000000000000" pitchFamily="2" charset="2"/>
              </a:rPr>
              <a:t> automated </a:t>
            </a:r>
            <a:r>
              <a:rPr lang="en-US" dirty="0" err="1">
                <a:sym typeface="Wingdings" panose="05000000000000000000" pitchFamily="2" charset="2"/>
              </a:rPr>
              <a:t>aligement</a:t>
            </a:r>
            <a:r>
              <a:rPr lang="en-US" dirty="0">
                <a:sym typeface="Wingdings" panose="05000000000000000000" pitchFamily="2" charset="2"/>
              </a:rPr>
              <a:t> system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dirty="0">
                <a:sym typeface="Wingdings" panose="05000000000000000000" pitchFamily="2" charset="2"/>
              </a:rPr>
              <a:t>(later: GUI required to manage all the stages and have a overview over the energies, etc.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EC191-20A8-4CB7-9478-5E5168CB7ED4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1081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Bild 8" descr="Siegel_25s.eps">
            <a:extLst>
              <a:ext uri="{FF2B5EF4-FFF2-40B4-BE49-F238E27FC236}">
                <a16:creationId xmlns:a16="http://schemas.microsoft.com/office/drawing/2014/main" id="{A0CF226C-72E5-4116-82B4-0A57FA2F37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00" b="13823"/>
          <a:stretch/>
        </p:blipFill>
        <p:spPr>
          <a:xfrm>
            <a:off x="9057601" y="3217026"/>
            <a:ext cx="3134400" cy="3275813"/>
          </a:xfrm>
          <a:prstGeom prst="rect">
            <a:avLst/>
          </a:prstGeom>
        </p:spPr>
      </p:pic>
      <p:sp>
        <p:nvSpPr>
          <p:cNvPr id="52" name="Rechteck 51">
            <a:extLst>
              <a:ext uri="{FF2B5EF4-FFF2-40B4-BE49-F238E27FC236}">
                <a16:creationId xmlns:a16="http://schemas.microsoft.com/office/drawing/2014/main" id="{CDF9C781-EFEA-435D-B6E4-23B151D25C20}"/>
              </a:ext>
            </a:extLst>
          </p:cNvPr>
          <p:cNvSpPr/>
          <p:nvPr userDrawn="1"/>
        </p:nvSpPr>
        <p:spPr>
          <a:xfrm>
            <a:off x="0" y="6492876"/>
            <a:ext cx="12192000" cy="3651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263885"/>
            <a:ext cx="103632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29660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00EE4-9FC3-4E12-B4EE-622A69101A78}" type="datetimeyyyy">
              <a:rPr lang="en-DE" smtClean="0"/>
              <a:t>2026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39th Tango Community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AD281-D78D-4D53-839B-D8F07AD77A25}" type="slidenum">
              <a:rPr lang="de-DE" smtClean="0"/>
              <a:t>‹#›</a:t>
            </a:fld>
            <a:endParaRPr lang="de-DE"/>
          </a:p>
        </p:txBody>
      </p:sp>
      <p:pic>
        <p:nvPicPr>
          <p:cNvPr id="53" name="Grafik 52">
            <a:extLst>
              <a:ext uri="{FF2B5EF4-FFF2-40B4-BE49-F238E27FC236}">
                <a16:creationId xmlns:a16="http://schemas.microsoft.com/office/drawing/2014/main" id="{EA0C4258-65F1-4409-9B3C-A4B5BE83AE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82676" y="5596312"/>
            <a:ext cx="2026648" cy="757532"/>
          </a:xfrm>
          <a:prstGeom prst="rect">
            <a:avLst/>
          </a:prstGeom>
        </p:spPr>
      </p:pic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BAFBDA66-E310-4E4F-8784-16AE4EEF73CB}"/>
              </a:ext>
            </a:extLst>
          </p:cNvPr>
          <p:cNvGrpSpPr/>
          <p:nvPr userDrawn="1"/>
        </p:nvGrpSpPr>
        <p:grpSpPr>
          <a:xfrm>
            <a:off x="208251" y="155323"/>
            <a:ext cx="1644971" cy="798249"/>
            <a:chOff x="179388" y="184151"/>
            <a:chExt cx="1616074" cy="784225"/>
          </a:xfrm>
        </p:grpSpPr>
        <p:sp>
          <p:nvSpPr>
            <p:cNvPr id="55" name="Freeform 76">
              <a:extLst>
                <a:ext uri="{FF2B5EF4-FFF2-40B4-BE49-F238E27FC236}">
                  <a16:creationId xmlns:a16="http://schemas.microsoft.com/office/drawing/2014/main" id="{ABE6C3A1-D726-47B7-9783-309D78416D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9388" y="184151"/>
              <a:ext cx="766762" cy="784225"/>
            </a:xfrm>
            <a:custGeom>
              <a:avLst/>
              <a:gdLst>
                <a:gd name="T0" fmla="*/ 689 w 695"/>
                <a:gd name="T1" fmla="*/ 689 h 696"/>
                <a:gd name="T2" fmla="*/ 689 w 695"/>
                <a:gd name="T3" fmla="*/ 689 h 696"/>
                <a:gd name="T4" fmla="*/ 6 w 695"/>
                <a:gd name="T5" fmla="*/ 689 h 696"/>
                <a:gd name="T6" fmla="*/ 6 w 695"/>
                <a:gd name="T7" fmla="*/ 6 h 696"/>
                <a:gd name="T8" fmla="*/ 689 w 695"/>
                <a:gd name="T9" fmla="*/ 6 h 696"/>
                <a:gd name="T10" fmla="*/ 689 w 695"/>
                <a:gd name="T11" fmla="*/ 689 h 696"/>
                <a:gd name="T12" fmla="*/ 689 w 695"/>
                <a:gd name="T13" fmla="*/ 689 h 696"/>
                <a:gd name="T14" fmla="*/ 692 w 695"/>
                <a:gd name="T15" fmla="*/ 0 h 696"/>
                <a:gd name="T16" fmla="*/ 692 w 695"/>
                <a:gd name="T17" fmla="*/ 0 h 696"/>
                <a:gd name="T18" fmla="*/ 0 w 695"/>
                <a:gd name="T19" fmla="*/ 0 h 696"/>
                <a:gd name="T20" fmla="*/ 0 w 695"/>
                <a:gd name="T21" fmla="*/ 696 h 696"/>
                <a:gd name="T22" fmla="*/ 695 w 695"/>
                <a:gd name="T23" fmla="*/ 696 h 696"/>
                <a:gd name="T24" fmla="*/ 695 w 695"/>
                <a:gd name="T25" fmla="*/ 0 h 696"/>
                <a:gd name="T26" fmla="*/ 692 w 695"/>
                <a:gd name="T27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95" h="696">
                  <a:moveTo>
                    <a:pt x="689" y="689"/>
                  </a:moveTo>
                  <a:lnTo>
                    <a:pt x="689" y="689"/>
                  </a:lnTo>
                  <a:cubicBezTo>
                    <a:pt x="683" y="689"/>
                    <a:pt x="12" y="689"/>
                    <a:pt x="6" y="689"/>
                  </a:cubicBezTo>
                  <a:cubicBezTo>
                    <a:pt x="6" y="683"/>
                    <a:pt x="6" y="12"/>
                    <a:pt x="6" y="6"/>
                  </a:cubicBezTo>
                  <a:cubicBezTo>
                    <a:pt x="12" y="6"/>
                    <a:pt x="683" y="6"/>
                    <a:pt x="689" y="6"/>
                  </a:cubicBezTo>
                  <a:cubicBezTo>
                    <a:pt x="689" y="12"/>
                    <a:pt x="689" y="683"/>
                    <a:pt x="689" y="689"/>
                  </a:cubicBezTo>
                  <a:lnTo>
                    <a:pt x="689" y="689"/>
                  </a:lnTo>
                  <a:close/>
                  <a:moveTo>
                    <a:pt x="692" y="0"/>
                  </a:moveTo>
                  <a:lnTo>
                    <a:pt x="692" y="0"/>
                  </a:lnTo>
                  <a:lnTo>
                    <a:pt x="0" y="0"/>
                  </a:lnTo>
                  <a:lnTo>
                    <a:pt x="0" y="696"/>
                  </a:lnTo>
                  <a:lnTo>
                    <a:pt x="695" y="696"/>
                  </a:lnTo>
                  <a:lnTo>
                    <a:pt x="695" y="0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56" name="Freeform 77">
              <a:extLst>
                <a:ext uri="{FF2B5EF4-FFF2-40B4-BE49-F238E27FC236}">
                  <a16:creationId xmlns:a16="http://schemas.microsoft.com/office/drawing/2014/main" id="{A2ADD707-C0ED-4AD5-969B-A157734FBFC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28700" y="184151"/>
              <a:ext cx="766762" cy="784225"/>
            </a:xfrm>
            <a:custGeom>
              <a:avLst/>
              <a:gdLst>
                <a:gd name="T0" fmla="*/ 689 w 695"/>
                <a:gd name="T1" fmla="*/ 689 h 696"/>
                <a:gd name="T2" fmla="*/ 689 w 695"/>
                <a:gd name="T3" fmla="*/ 689 h 696"/>
                <a:gd name="T4" fmla="*/ 6 w 695"/>
                <a:gd name="T5" fmla="*/ 689 h 696"/>
                <a:gd name="T6" fmla="*/ 6 w 695"/>
                <a:gd name="T7" fmla="*/ 6 h 696"/>
                <a:gd name="T8" fmla="*/ 689 w 695"/>
                <a:gd name="T9" fmla="*/ 6 h 696"/>
                <a:gd name="T10" fmla="*/ 689 w 695"/>
                <a:gd name="T11" fmla="*/ 689 h 696"/>
                <a:gd name="T12" fmla="*/ 689 w 695"/>
                <a:gd name="T13" fmla="*/ 689 h 696"/>
                <a:gd name="T14" fmla="*/ 692 w 695"/>
                <a:gd name="T15" fmla="*/ 0 h 696"/>
                <a:gd name="T16" fmla="*/ 692 w 695"/>
                <a:gd name="T17" fmla="*/ 0 h 696"/>
                <a:gd name="T18" fmla="*/ 0 w 695"/>
                <a:gd name="T19" fmla="*/ 0 h 696"/>
                <a:gd name="T20" fmla="*/ 0 w 695"/>
                <a:gd name="T21" fmla="*/ 696 h 696"/>
                <a:gd name="T22" fmla="*/ 695 w 695"/>
                <a:gd name="T23" fmla="*/ 696 h 696"/>
                <a:gd name="T24" fmla="*/ 695 w 695"/>
                <a:gd name="T25" fmla="*/ 0 h 696"/>
                <a:gd name="T26" fmla="*/ 692 w 695"/>
                <a:gd name="T27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95" h="696">
                  <a:moveTo>
                    <a:pt x="689" y="689"/>
                  </a:moveTo>
                  <a:lnTo>
                    <a:pt x="689" y="689"/>
                  </a:lnTo>
                  <a:cubicBezTo>
                    <a:pt x="683" y="689"/>
                    <a:pt x="12" y="689"/>
                    <a:pt x="6" y="689"/>
                  </a:cubicBezTo>
                  <a:cubicBezTo>
                    <a:pt x="6" y="683"/>
                    <a:pt x="6" y="12"/>
                    <a:pt x="6" y="6"/>
                  </a:cubicBezTo>
                  <a:cubicBezTo>
                    <a:pt x="12" y="6"/>
                    <a:pt x="683" y="6"/>
                    <a:pt x="689" y="6"/>
                  </a:cubicBezTo>
                  <a:cubicBezTo>
                    <a:pt x="689" y="12"/>
                    <a:pt x="689" y="683"/>
                    <a:pt x="689" y="689"/>
                  </a:cubicBezTo>
                  <a:lnTo>
                    <a:pt x="689" y="689"/>
                  </a:lnTo>
                  <a:close/>
                  <a:moveTo>
                    <a:pt x="692" y="0"/>
                  </a:moveTo>
                  <a:lnTo>
                    <a:pt x="692" y="0"/>
                  </a:lnTo>
                  <a:lnTo>
                    <a:pt x="0" y="0"/>
                  </a:lnTo>
                  <a:lnTo>
                    <a:pt x="0" y="696"/>
                  </a:lnTo>
                  <a:lnTo>
                    <a:pt x="695" y="696"/>
                  </a:lnTo>
                  <a:lnTo>
                    <a:pt x="695" y="0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59" name="Freeform 80">
              <a:extLst>
                <a:ext uri="{FF2B5EF4-FFF2-40B4-BE49-F238E27FC236}">
                  <a16:creationId xmlns:a16="http://schemas.microsoft.com/office/drawing/2014/main" id="{B0AE24D4-66C8-43C3-B235-BC34985BBA5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3363" y="638176"/>
              <a:ext cx="652462" cy="277813"/>
            </a:xfrm>
            <a:custGeom>
              <a:avLst/>
              <a:gdLst>
                <a:gd name="T0" fmla="*/ 371 w 591"/>
                <a:gd name="T1" fmla="*/ 148 h 246"/>
                <a:gd name="T2" fmla="*/ 453 w 591"/>
                <a:gd name="T3" fmla="*/ 0 h 246"/>
                <a:gd name="T4" fmla="*/ 461 w 591"/>
                <a:gd name="T5" fmla="*/ 180 h 246"/>
                <a:gd name="T6" fmla="*/ 502 w 591"/>
                <a:gd name="T7" fmla="*/ 180 h 246"/>
                <a:gd name="T8" fmla="*/ 510 w 591"/>
                <a:gd name="T9" fmla="*/ 0 h 246"/>
                <a:gd name="T10" fmla="*/ 591 w 591"/>
                <a:gd name="T11" fmla="*/ 148 h 246"/>
                <a:gd name="T12" fmla="*/ 561 w 591"/>
                <a:gd name="T13" fmla="*/ 223 h 246"/>
                <a:gd name="T14" fmla="*/ 481 w 591"/>
                <a:gd name="T15" fmla="*/ 246 h 246"/>
                <a:gd name="T16" fmla="*/ 402 w 591"/>
                <a:gd name="T17" fmla="*/ 223 h 246"/>
                <a:gd name="T18" fmla="*/ 371 w 591"/>
                <a:gd name="T19" fmla="*/ 148 h 246"/>
                <a:gd name="T20" fmla="*/ 226 w 591"/>
                <a:gd name="T21" fmla="*/ 185 h 246"/>
                <a:gd name="T22" fmla="*/ 229 w 591"/>
                <a:gd name="T23" fmla="*/ 188 h 246"/>
                <a:gd name="T24" fmla="*/ 238 w 591"/>
                <a:gd name="T25" fmla="*/ 134 h 246"/>
                <a:gd name="T26" fmla="*/ 258 w 591"/>
                <a:gd name="T27" fmla="*/ 32 h 246"/>
                <a:gd name="T28" fmla="*/ 342 w 591"/>
                <a:gd name="T29" fmla="*/ 0 h 246"/>
                <a:gd name="T30" fmla="*/ 296 w 591"/>
                <a:gd name="T31" fmla="*/ 239 h 246"/>
                <a:gd name="T32" fmla="*/ 293 w 591"/>
                <a:gd name="T33" fmla="*/ 36 h 246"/>
                <a:gd name="T34" fmla="*/ 286 w 591"/>
                <a:gd name="T35" fmla="*/ 69 h 246"/>
                <a:gd name="T36" fmla="*/ 267 w 591"/>
                <a:gd name="T37" fmla="*/ 165 h 246"/>
                <a:gd name="T38" fmla="*/ 203 w 591"/>
                <a:gd name="T39" fmla="*/ 239 h 246"/>
                <a:gd name="T40" fmla="*/ 177 w 591"/>
                <a:gd name="T41" fmla="*/ 114 h 246"/>
                <a:gd name="T42" fmla="*/ 162 w 591"/>
                <a:gd name="T43" fmla="*/ 38 h 246"/>
                <a:gd name="T44" fmla="*/ 158 w 591"/>
                <a:gd name="T45" fmla="*/ 38 h 246"/>
                <a:gd name="T46" fmla="*/ 116 w 591"/>
                <a:gd name="T47" fmla="*/ 239 h 246"/>
                <a:gd name="T48" fmla="*/ 193 w 591"/>
                <a:gd name="T49" fmla="*/ 0 h 246"/>
                <a:gd name="T50" fmla="*/ 203 w 591"/>
                <a:gd name="T51" fmla="*/ 48 h 246"/>
                <a:gd name="T52" fmla="*/ 215 w 591"/>
                <a:gd name="T53" fmla="*/ 116 h 246"/>
                <a:gd name="T54" fmla="*/ 226 w 591"/>
                <a:gd name="T55" fmla="*/ 185 h 246"/>
                <a:gd name="T56" fmla="*/ 0 w 591"/>
                <a:gd name="T57" fmla="*/ 0 h 246"/>
                <a:gd name="T58" fmla="*/ 23 w 591"/>
                <a:gd name="T59" fmla="*/ 0 h 246"/>
                <a:gd name="T60" fmla="*/ 92 w 591"/>
                <a:gd name="T61" fmla="*/ 221 h 246"/>
                <a:gd name="T62" fmla="*/ 0 w 591"/>
                <a:gd name="T63" fmla="*/ 239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91" h="246">
                  <a:moveTo>
                    <a:pt x="371" y="148"/>
                  </a:moveTo>
                  <a:lnTo>
                    <a:pt x="371" y="148"/>
                  </a:lnTo>
                  <a:lnTo>
                    <a:pt x="371" y="0"/>
                  </a:lnTo>
                  <a:lnTo>
                    <a:pt x="453" y="0"/>
                  </a:lnTo>
                  <a:lnTo>
                    <a:pt x="453" y="156"/>
                  </a:lnTo>
                  <a:cubicBezTo>
                    <a:pt x="453" y="167"/>
                    <a:pt x="456" y="175"/>
                    <a:pt x="461" y="180"/>
                  </a:cubicBezTo>
                  <a:cubicBezTo>
                    <a:pt x="466" y="184"/>
                    <a:pt x="473" y="187"/>
                    <a:pt x="481" y="187"/>
                  </a:cubicBezTo>
                  <a:cubicBezTo>
                    <a:pt x="490" y="187"/>
                    <a:pt x="497" y="184"/>
                    <a:pt x="502" y="180"/>
                  </a:cubicBezTo>
                  <a:cubicBezTo>
                    <a:pt x="507" y="175"/>
                    <a:pt x="510" y="167"/>
                    <a:pt x="510" y="156"/>
                  </a:cubicBezTo>
                  <a:lnTo>
                    <a:pt x="510" y="0"/>
                  </a:lnTo>
                  <a:lnTo>
                    <a:pt x="591" y="0"/>
                  </a:lnTo>
                  <a:lnTo>
                    <a:pt x="591" y="148"/>
                  </a:lnTo>
                  <a:cubicBezTo>
                    <a:pt x="591" y="166"/>
                    <a:pt x="589" y="181"/>
                    <a:pt x="583" y="193"/>
                  </a:cubicBezTo>
                  <a:cubicBezTo>
                    <a:pt x="578" y="205"/>
                    <a:pt x="571" y="215"/>
                    <a:pt x="561" y="223"/>
                  </a:cubicBezTo>
                  <a:cubicBezTo>
                    <a:pt x="551" y="231"/>
                    <a:pt x="540" y="237"/>
                    <a:pt x="526" y="240"/>
                  </a:cubicBezTo>
                  <a:cubicBezTo>
                    <a:pt x="513" y="244"/>
                    <a:pt x="498" y="246"/>
                    <a:pt x="481" y="246"/>
                  </a:cubicBezTo>
                  <a:cubicBezTo>
                    <a:pt x="465" y="246"/>
                    <a:pt x="450" y="244"/>
                    <a:pt x="437" y="240"/>
                  </a:cubicBezTo>
                  <a:cubicBezTo>
                    <a:pt x="423" y="237"/>
                    <a:pt x="412" y="231"/>
                    <a:pt x="402" y="223"/>
                  </a:cubicBezTo>
                  <a:cubicBezTo>
                    <a:pt x="392" y="215"/>
                    <a:pt x="385" y="205"/>
                    <a:pt x="379" y="193"/>
                  </a:cubicBezTo>
                  <a:cubicBezTo>
                    <a:pt x="374" y="181"/>
                    <a:pt x="371" y="166"/>
                    <a:pt x="371" y="148"/>
                  </a:cubicBezTo>
                  <a:lnTo>
                    <a:pt x="371" y="148"/>
                  </a:lnTo>
                  <a:close/>
                  <a:moveTo>
                    <a:pt x="226" y="185"/>
                  </a:moveTo>
                  <a:lnTo>
                    <a:pt x="226" y="185"/>
                  </a:lnTo>
                  <a:cubicBezTo>
                    <a:pt x="226" y="187"/>
                    <a:pt x="227" y="188"/>
                    <a:pt x="229" y="188"/>
                  </a:cubicBezTo>
                  <a:cubicBezTo>
                    <a:pt x="230" y="188"/>
                    <a:pt x="230" y="187"/>
                    <a:pt x="230" y="185"/>
                  </a:cubicBezTo>
                  <a:cubicBezTo>
                    <a:pt x="232" y="169"/>
                    <a:pt x="235" y="152"/>
                    <a:pt x="238" y="134"/>
                  </a:cubicBezTo>
                  <a:cubicBezTo>
                    <a:pt x="242" y="115"/>
                    <a:pt x="245" y="97"/>
                    <a:pt x="248" y="80"/>
                  </a:cubicBezTo>
                  <a:cubicBezTo>
                    <a:pt x="252" y="62"/>
                    <a:pt x="255" y="46"/>
                    <a:pt x="258" y="32"/>
                  </a:cubicBezTo>
                  <a:cubicBezTo>
                    <a:pt x="261" y="18"/>
                    <a:pt x="263" y="7"/>
                    <a:pt x="265" y="0"/>
                  </a:cubicBezTo>
                  <a:lnTo>
                    <a:pt x="342" y="0"/>
                  </a:lnTo>
                  <a:lnTo>
                    <a:pt x="342" y="239"/>
                  </a:lnTo>
                  <a:lnTo>
                    <a:pt x="296" y="239"/>
                  </a:lnTo>
                  <a:lnTo>
                    <a:pt x="296" y="38"/>
                  </a:lnTo>
                  <a:cubicBezTo>
                    <a:pt x="296" y="36"/>
                    <a:pt x="295" y="36"/>
                    <a:pt x="293" y="36"/>
                  </a:cubicBezTo>
                  <a:cubicBezTo>
                    <a:pt x="292" y="36"/>
                    <a:pt x="292" y="36"/>
                    <a:pt x="292" y="38"/>
                  </a:cubicBezTo>
                  <a:cubicBezTo>
                    <a:pt x="290" y="47"/>
                    <a:pt x="288" y="58"/>
                    <a:pt x="286" y="69"/>
                  </a:cubicBezTo>
                  <a:cubicBezTo>
                    <a:pt x="284" y="81"/>
                    <a:pt x="281" y="95"/>
                    <a:pt x="278" y="110"/>
                  </a:cubicBezTo>
                  <a:cubicBezTo>
                    <a:pt x="275" y="126"/>
                    <a:pt x="271" y="144"/>
                    <a:pt x="267" y="165"/>
                  </a:cubicBezTo>
                  <a:cubicBezTo>
                    <a:pt x="262" y="186"/>
                    <a:pt x="257" y="211"/>
                    <a:pt x="251" y="239"/>
                  </a:cubicBezTo>
                  <a:lnTo>
                    <a:pt x="203" y="239"/>
                  </a:lnTo>
                  <a:cubicBezTo>
                    <a:pt x="197" y="211"/>
                    <a:pt x="192" y="187"/>
                    <a:pt x="188" y="167"/>
                  </a:cubicBezTo>
                  <a:cubicBezTo>
                    <a:pt x="184" y="147"/>
                    <a:pt x="180" y="129"/>
                    <a:pt x="177" y="114"/>
                  </a:cubicBezTo>
                  <a:cubicBezTo>
                    <a:pt x="174" y="98"/>
                    <a:pt x="172" y="85"/>
                    <a:pt x="169" y="73"/>
                  </a:cubicBezTo>
                  <a:cubicBezTo>
                    <a:pt x="167" y="61"/>
                    <a:pt x="164" y="49"/>
                    <a:pt x="162" y="38"/>
                  </a:cubicBezTo>
                  <a:cubicBezTo>
                    <a:pt x="162" y="36"/>
                    <a:pt x="161" y="36"/>
                    <a:pt x="160" y="36"/>
                  </a:cubicBezTo>
                  <a:cubicBezTo>
                    <a:pt x="159" y="36"/>
                    <a:pt x="158" y="36"/>
                    <a:pt x="158" y="38"/>
                  </a:cubicBezTo>
                  <a:lnTo>
                    <a:pt x="158" y="239"/>
                  </a:lnTo>
                  <a:lnTo>
                    <a:pt x="116" y="239"/>
                  </a:lnTo>
                  <a:lnTo>
                    <a:pt x="116" y="0"/>
                  </a:lnTo>
                  <a:lnTo>
                    <a:pt x="193" y="0"/>
                  </a:lnTo>
                  <a:cubicBezTo>
                    <a:pt x="194" y="5"/>
                    <a:pt x="196" y="12"/>
                    <a:pt x="197" y="20"/>
                  </a:cubicBezTo>
                  <a:cubicBezTo>
                    <a:pt x="199" y="28"/>
                    <a:pt x="201" y="37"/>
                    <a:pt x="203" y="48"/>
                  </a:cubicBezTo>
                  <a:cubicBezTo>
                    <a:pt x="205" y="58"/>
                    <a:pt x="207" y="69"/>
                    <a:pt x="209" y="81"/>
                  </a:cubicBezTo>
                  <a:cubicBezTo>
                    <a:pt x="211" y="92"/>
                    <a:pt x="213" y="104"/>
                    <a:pt x="215" y="116"/>
                  </a:cubicBezTo>
                  <a:cubicBezTo>
                    <a:pt x="217" y="128"/>
                    <a:pt x="219" y="140"/>
                    <a:pt x="221" y="152"/>
                  </a:cubicBezTo>
                  <a:cubicBezTo>
                    <a:pt x="223" y="164"/>
                    <a:pt x="225" y="175"/>
                    <a:pt x="226" y="185"/>
                  </a:cubicBezTo>
                  <a:lnTo>
                    <a:pt x="226" y="185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23" y="0"/>
                  </a:lnTo>
                  <a:lnTo>
                    <a:pt x="23" y="221"/>
                  </a:lnTo>
                  <a:lnTo>
                    <a:pt x="92" y="221"/>
                  </a:lnTo>
                  <a:lnTo>
                    <a:pt x="92" y="239"/>
                  </a:lnTo>
                  <a:lnTo>
                    <a:pt x="0" y="2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60" name="Freeform 81">
              <a:extLst>
                <a:ext uri="{FF2B5EF4-FFF2-40B4-BE49-F238E27FC236}">
                  <a16:creationId xmlns:a16="http://schemas.microsoft.com/office/drawing/2014/main" id="{F300558B-DE46-4A9A-A58F-E4261F7A8D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5850" y="534988"/>
              <a:ext cx="38100" cy="57150"/>
            </a:xfrm>
            <a:custGeom>
              <a:avLst/>
              <a:gdLst>
                <a:gd name="T0" fmla="*/ 0 w 34"/>
                <a:gd name="T1" fmla="*/ 51 h 51"/>
                <a:gd name="T2" fmla="*/ 0 w 34"/>
                <a:gd name="T3" fmla="*/ 51 h 51"/>
                <a:gd name="T4" fmla="*/ 0 w 34"/>
                <a:gd name="T5" fmla="*/ 0 h 51"/>
                <a:gd name="T6" fmla="*/ 9 w 34"/>
                <a:gd name="T7" fmla="*/ 0 h 51"/>
                <a:gd name="T8" fmla="*/ 9 w 34"/>
                <a:gd name="T9" fmla="*/ 43 h 51"/>
                <a:gd name="T10" fmla="*/ 34 w 34"/>
                <a:gd name="T11" fmla="*/ 43 h 51"/>
                <a:gd name="T12" fmla="*/ 34 w 34"/>
                <a:gd name="T13" fmla="*/ 51 h 51"/>
                <a:gd name="T14" fmla="*/ 0 w 34"/>
                <a:gd name="T15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51">
                  <a:moveTo>
                    <a:pt x="0" y="51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43"/>
                  </a:lnTo>
                  <a:lnTo>
                    <a:pt x="34" y="43"/>
                  </a:lnTo>
                  <a:lnTo>
                    <a:pt x="34" y="51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8C8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61" name="Freeform 82">
              <a:extLst>
                <a:ext uri="{FF2B5EF4-FFF2-40B4-BE49-F238E27FC236}">
                  <a16:creationId xmlns:a16="http://schemas.microsoft.com/office/drawing/2014/main" id="{A705537B-F18C-4657-BF78-B1AB1A9653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38238" y="534988"/>
              <a:ext cx="46037" cy="58738"/>
            </a:xfrm>
            <a:custGeom>
              <a:avLst/>
              <a:gdLst>
                <a:gd name="T0" fmla="*/ 21 w 42"/>
                <a:gd name="T1" fmla="*/ 52 h 52"/>
                <a:gd name="T2" fmla="*/ 21 w 42"/>
                <a:gd name="T3" fmla="*/ 52 h 52"/>
                <a:gd name="T4" fmla="*/ 0 w 42"/>
                <a:gd name="T5" fmla="*/ 30 h 52"/>
                <a:gd name="T6" fmla="*/ 0 w 42"/>
                <a:gd name="T7" fmla="*/ 0 h 52"/>
                <a:gd name="T8" fmla="*/ 9 w 42"/>
                <a:gd name="T9" fmla="*/ 0 h 52"/>
                <a:gd name="T10" fmla="*/ 9 w 42"/>
                <a:gd name="T11" fmla="*/ 31 h 52"/>
                <a:gd name="T12" fmla="*/ 21 w 42"/>
                <a:gd name="T13" fmla="*/ 45 h 52"/>
                <a:gd name="T14" fmla="*/ 33 w 42"/>
                <a:gd name="T15" fmla="*/ 31 h 52"/>
                <a:gd name="T16" fmla="*/ 33 w 42"/>
                <a:gd name="T17" fmla="*/ 0 h 52"/>
                <a:gd name="T18" fmla="*/ 42 w 42"/>
                <a:gd name="T19" fmla="*/ 0 h 52"/>
                <a:gd name="T20" fmla="*/ 42 w 42"/>
                <a:gd name="T21" fmla="*/ 30 h 52"/>
                <a:gd name="T22" fmla="*/ 21 w 42"/>
                <a:gd name="T2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" h="52">
                  <a:moveTo>
                    <a:pt x="21" y="52"/>
                  </a:moveTo>
                  <a:lnTo>
                    <a:pt x="21" y="52"/>
                  </a:lnTo>
                  <a:cubicBezTo>
                    <a:pt x="10" y="52"/>
                    <a:pt x="0" y="48"/>
                    <a:pt x="0" y="30"/>
                  </a:cubicBezTo>
                  <a:lnTo>
                    <a:pt x="0" y="0"/>
                  </a:lnTo>
                  <a:lnTo>
                    <a:pt x="9" y="0"/>
                  </a:lnTo>
                  <a:lnTo>
                    <a:pt x="9" y="31"/>
                  </a:lnTo>
                  <a:cubicBezTo>
                    <a:pt x="9" y="39"/>
                    <a:pt x="13" y="45"/>
                    <a:pt x="21" y="45"/>
                  </a:cubicBezTo>
                  <a:cubicBezTo>
                    <a:pt x="29" y="45"/>
                    <a:pt x="33" y="40"/>
                    <a:pt x="33" y="31"/>
                  </a:cubicBezTo>
                  <a:lnTo>
                    <a:pt x="33" y="0"/>
                  </a:lnTo>
                  <a:lnTo>
                    <a:pt x="42" y="0"/>
                  </a:lnTo>
                  <a:lnTo>
                    <a:pt x="42" y="30"/>
                  </a:lnTo>
                  <a:cubicBezTo>
                    <a:pt x="42" y="47"/>
                    <a:pt x="32" y="52"/>
                    <a:pt x="21" y="52"/>
                  </a:cubicBezTo>
                  <a:close/>
                </a:path>
              </a:pathLst>
            </a:custGeom>
            <a:solidFill>
              <a:srgbClr val="8C8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62" name="Freeform 83">
              <a:extLst>
                <a:ext uri="{FF2B5EF4-FFF2-40B4-BE49-F238E27FC236}">
                  <a16:creationId xmlns:a16="http://schemas.microsoft.com/office/drawing/2014/main" id="{5178782E-D7FA-42B1-96AA-CF24157B854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6500" y="534988"/>
              <a:ext cx="46037" cy="57150"/>
            </a:xfrm>
            <a:custGeom>
              <a:avLst/>
              <a:gdLst>
                <a:gd name="T0" fmla="*/ 15 w 42"/>
                <a:gd name="T1" fmla="*/ 7 h 51"/>
                <a:gd name="T2" fmla="*/ 15 w 42"/>
                <a:gd name="T3" fmla="*/ 7 h 51"/>
                <a:gd name="T4" fmla="*/ 10 w 42"/>
                <a:gd name="T5" fmla="*/ 7 h 51"/>
                <a:gd name="T6" fmla="*/ 10 w 42"/>
                <a:gd name="T7" fmla="*/ 44 h 51"/>
                <a:gd name="T8" fmla="*/ 15 w 42"/>
                <a:gd name="T9" fmla="*/ 44 h 51"/>
                <a:gd name="T10" fmla="*/ 32 w 42"/>
                <a:gd name="T11" fmla="*/ 25 h 51"/>
                <a:gd name="T12" fmla="*/ 15 w 42"/>
                <a:gd name="T13" fmla="*/ 7 h 51"/>
                <a:gd name="T14" fmla="*/ 15 w 42"/>
                <a:gd name="T15" fmla="*/ 7 h 51"/>
                <a:gd name="T16" fmla="*/ 16 w 42"/>
                <a:gd name="T17" fmla="*/ 51 h 51"/>
                <a:gd name="T18" fmla="*/ 16 w 42"/>
                <a:gd name="T19" fmla="*/ 51 h 51"/>
                <a:gd name="T20" fmla="*/ 0 w 42"/>
                <a:gd name="T21" fmla="*/ 51 h 51"/>
                <a:gd name="T22" fmla="*/ 0 w 42"/>
                <a:gd name="T23" fmla="*/ 0 h 51"/>
                <a:gd name="T24" fmla="*/ 16 w 42"/>
                <a:gd name="T25" fmla="*/ 0 h 51"/>
                <a:gd name="T26" fmla="*/ 42 w 42"/>
                <a:gd name="T27" fmla="*/ 25 h 51"/>
                <a:gd name="T28" fmla="*/ 16 w 42"/>
                <a:gd name="T2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" h="51">
                  <a:moveTo>
                    <a:pt x="15" y="7"/>
                  </a:moveTo>
                  <a:lnTo>
                    <a:pt x="15" y="7"/>
                  </a:lnTo>
                  <a:lnTo>
                    <a:pt x="10" y="7"/>
                  </a:lnTo>
                  <a:lnTo>
                    <a:pt x="10" y="44"/>
                  </a:lnTo>
                  <a:lnTo>
                    <a:pt x="15" y="44"/>
                  </a:lnTo>
                  <a:cubicBezTo>
                    <a:pt x="26" y="44"/>
                    <a:pt x="32" y="39"/>
                    <a:pt x="32" y="25"/>
                  </a:cubicBezTo>
                  <a:cubicBezTo>
                    <a:pt x="32" y="13"/>
                    <a:pt x="26" y="7"/>
                    <a:pt x="15" y="7"/>
                  </a:cubicBezTo>
                  <a:lnTo>
                    <a:pt x="15" y="7"/>
                  </a:lnTo>
                  <a:close/>
                  <a:moveTo>
                    <a:pt x="16" y="51"/>
                  </a:moveTo>
                  <a:lnTo>
                    <a:pt x="16" y="51"/>
                  </a:lnTo>
                  <a:lnTo>
                    <a:pt x="0" y="51"/>
                  </a:lnTo>
                  <a:lnTo>
                    <a:pt x="0" y="0"/>
                  </a:lnTo>
                  <a:lnTo>
                    <a:pt x="16" y="0"/>
                  </a:lnTo>
                  <a:cubicBezTo>
                    <a:pt x="34" y="0"/>
                    <a:pt x="42" y="10"/>
                    <a:pt x="42" y="25"/>
                  </a:cubicBezTo>
                  <a:cubicBezTo>
                    <a:pt x="42" y="42"/>
                    <a:pt x="32" y="51"/>
                    <a:pt x="16" y="51"/>
                  </a:cubicBezTo>
                  <a:close/>
                </a:path>
              </a:pathLst>
            </a:custGeom>
            <a:solidFill>
              <a:srgbClr val="8C8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63" name="Freeform 84">
              <a:extLst>
                <a:ext uri="{FF2B5EF4-FFF2-40B4-BE49-F238E27FC236}">
                  <a16:creationId xmlns:a16="http://schemas.microsoft.com/office/drawing/2014/main" id="{1F382F09-53A6-4B80-897F-1DB6808B48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34988"/>
              <a:ext cx="77787" cy="57150"/>
            </a:xfrm>
            <a:custGeom>
              <a:avLst/>
              <a:gdLst>
                <a:gd name="T0" fmla="*/ 56 w 71"/>
                <a:gd name="T1" fmla="*/ 51 h 51"/>
                <a:gd name="T2" fmla="*/ 56 w 71"/>
                <a:gd name="T3" fmla="*/ 51 h 51"/>
                <a:gd name="T4" fmla="*/ 46 w 71"/>
                <a:gd name="T5" fmla="*/ 51 h 51"/>
                <a:gd name="T6" fmla="*/ 36 w 71"/>
                <a:gd name="T7" fmla="*/ 15 h 51"/>
                <a:gd name="T8" fmla="*/ 26 w 71"/>
                <a:gd name="T9" fmla="*/ 51 h 51"/>
                <a:gd name="T10" fmla="*/ 16 w 71"/>
                <a:gd name="T11" fmla="*/ 51 h 51"/>
                <a:gd name="T12" fmla="*/ 0 w 71"/>
                <a:gd name="T13" fmla="*/ 0 h 51"/>
                <a:gd name="T14" fmla="*/ 11 w 71"/>
                <a:gd name="T15" fmla="*/ 0 h 51"/>
                <a:gd name="T16" fmla="*/ 21 w 71"/>
                <a:gd name="T17" fmla="*/ 40 h 51"/>
                <a:gd name="T18" fmla="*/ 31 w 71"/>
                <a:gd name="T19" fmla="*/ 4 h 51"/>
                <a:gd name="T20" fmla="*/ 41 w 71"/>
                <a:gd name="T21" fmla="*/ 4 h 51"/>
                <a:gd name="T22" fmla="*/ 51 w 71"/>
                <a:gd name="T23" fmla="*/ 40 h 51"/>
                <a:gd name="T24" fmla="*/ 61 w 71"/>
                <a:gd name="T25" fmla="*/ 0 h 51"/>
                <a:gd name="T26" fmla="*/ 71 w 71"/>
                <a:gd name="T27" fmla="*/ 0 h 51"/>
                <a:gd name="T28" fmla="*/ 56 w 71"/>
                <a:gd name="T2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51">
                  <a:moveTo>
                    <a:pt x="56" y="51"/>
                  </a:moveTo>
                  <a:lnTo>
                    <a:pt x="56" y="51"/>
                  </a:lnTo>
                  <a:lnTo>
                    <a:pt x="46" y="51"/>
                  </a:lnTo>
                  <a:lnTo>
                    <a:pt x="36" y="15"/>
                  </a:lnTo>
                  <a:lnTo>
                    <a:pt x="26" y="51"/>
                  </a:lnTo>
                  <a:lnTo>
                    <a:pt x="16" y="51"/>
                  </a:lnTo>
                  <a:lnTo>
                    <a:pt x="0" y="0"/>
                  </a:lnTo>
                  <a:lnTo>
                    <a:pt x="11" y="0"/>
                  </a:lnTo>
                  <a:lnTo>
                    <a:pt x="21" y="40"/>
                  </a:lnTo>
                  <a:lnTo>
                    <a:pt x="31" y="4"/>
                  </a:lnTo>
                  <a:lnTo>
                    <a:pt x="41" y="4"/>
                  </a:lnTo>
                  <a:lnTo>
                    <a:pt x="51" y="40"/>
                  </a:lnTo>
                  <a:lnTo>
                    <a:pt x="61" y="0"/>
                  </a:lnTo>
                  <a:lnTo>
                    <a:pt x="71" y="0"/>
                  </a:lnTo>
                  <a:lnTo>
                    <a:pt x="56" y="51"/>
                  </a:lnTo>
                  <a:close/>
                </a:path>
              </a:pathLst>
            </a:custGeom>
            <a:solidFill>
              <a:srgbClr val="8C8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64" name="Freeform 85">
              <a:extLst>
                <a:ext uri="{FF2B5EF4-FFF2-40B4-BE49-F238E27FC236}">
                  <a16:creationId xmlns:a16="http://schemas.microsoft.com/office/drawing/2014/main" id="{6F5176B7-2F4A-4FAB-A2A8-3B4AB1DE1B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57313" y="534988"/>
              <a:ext cx="11112" cy="57150"/>
            </a:xfrm>
            <a:custGeom>
              <a:avLst/>
              <a:gdLst>
                <a:gd name="T0" fmla="*/ 0 w 9"/>
                <a:gd name="T1" fmla="*/ 0 h 51"/>
                <a:gd name="T2" fmla="*/ 0 w 9"/>
                <a:gd name="T3" fmla="*/ 0 h 51"/>
                <a:gd name="T4" fmla="*/ 9 w 9"/>
                <a:gd name="T5" fmla="*/ 0 h 51"/>
                <a:gd name="T6" fmla="*/ 9 w 9"/>
                <a:gd name="T7" fmla="*/ 51 h 51"/>
                <a:gd name="T8" fmla="*/ 0 w 9"/>
                <a:gd name="T9" fmla="*/ 51 h 51"/>
                <a:gd name="T10" fmla="*/ 0 w 9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51">
                  <a:moveTo>
                    <a:pt x="0" y="0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9" y="51"/>
                  </a:lnTo>
                  <a:lnTo>
                    <a:pt x="0" y="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65" name="Freeform 86">
              <a:extLst>
                <a:ext uri="{FF2B5EF4-FFF2-40B4-BE49-F238E27FC236}">
                  <a16:creationId xmlns:a16="http://schemas.microsoft.com/office/drawing/2014/main" id="{04A174E8-3BD6-4497-87B6-1F14665FD6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87475" y="533401"/>
              <a:ext cx="47625" cy="60325"/>
            </a:xfrm>
            <a:custGeom>
              <a:avLst/>
              <a:gdLst>
                <a:gd name="T0" fmla="*/ 24 w 43"/>
                <a:gd name="T1" fmla="*/ 53 h 53"/>
                <a:gd name="T2" fmla="*/ 24 w 43"/>
                <a:gd name="T3" fmla="*/ 53 h 53"/>
                <a:gd name="T4" fmla="*/ 0 w 43"/>
                <a:gd name="T5" fmla="*/ 26 h 53"/>
                <a:gd name="T6" fmla="*/ 24 w 43"/>
                <a:gd name="T7" fmla="*/ 0 h 53"/>
                <a:gd name="T8" fmla="*/ 42 w 43"/>
                <a:gd name="T9" fmla="*/ 6 h 53"/>
                <a:gd name="T10" fmla="*/ 38 w 43"/>
                <a:gd name="T11" fmla="*/ 13 h 53"/>
                <a:gd name="T12" fmla="*/ 24 w 43"/>
                <a:gd name="T13" fmla="*/ 7 h 53"/>
                <a:gd name="T14" fmla="*/ 9 w 43"/>
                <a:gd name="T15" fmla="*/ 26 h 53"/>
                <a:gd name="T16" fmla="*/ 25 w 43"/>
                <a:gd name="T17" fmla="*/ 46 h 53"/>
                <a:gd name="T18" fmla="*/ 34 w 43"/>
                <a:gd name="T19" fmla="*/ 44 h 53"/>
                <a:gd name="T20" fmla="*/ 34 w 43"/>
                <a:gd name="T21" fmla="*/ 31 h 53"/>
                <a:gd name="T22" fmla="*/ 23 w 43"/>
                <a:gd name="T23" fmla="*/ 31 h 53"/>
                <a:gd name="T24" fmla="*/ 23 w 43"/>
                <a:gd name="T25" fmla="*/ 24 h 53"/>
                <a:gd name="T26" fmla="*/ 43 w 43"/>
                <a:gd name="T27" fmla="*/ 24 h 53"/>
                <a:gd name="T28" fmla="*/ 43 w 43"/>
                <a:gd name="T29" fmla="*/ 48 h 53"/>
                <a:gd name="T30" fmla="*/ 24 w 43"/>
                <a:gd name="T31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3" h="53">
                  <a:moveTo>
                    <a:pt x="24" y="53"/>
                  </a:moveTo>
                  <a:lnTo>
                    <a:pt x="24" y="53"/>
                  </a:lnTo>
                  <a:cubicBezTo>
                    <a:pt x="9" y="53"/>
                    <a:pt x="0" y="42"/>
                    <a:pt x="0" y="26"/>
                  </a:cubicBezTo>
                  <a:cubicBezTo>
                    <a:pt x="0" y="8"/>
                    <a:pt x="13" y="0"/>
                    <a:pt x="24" y="0"/>
                  </a:cubicBezTo>
                  <a:cubicBezTo>
                    <a:pt x="33" y="0"/>
                    <a:pt x="38" y="3"/>
                    <a:pt x="42" y="6"/>
                  </a:cubicBezTo>
                  <a:lnTo>
                    <a:pt x="38" y="13"/>
                  </a:lnTo>
                  <a:cubicBezTo>
                    <a:pt x="35" y="10"/>
                    <a:pt x="31" y="7"/>
                    <a:pt x="24" y="7"/>
                  </a:cubicBezTo>
                  <a:cubicBezTo>
                    <a:pt x="16" y="7"/>
                    <a:pt x="9" y="14"/>
                    <a:pt x="9" y="26"/>
                  </a:cubicBezTo>
                  <a:cubicBezTo>
                    <a:pt x="9" y="38"/>
                    <a:pt x="16" y="46"/>
                    <a:pt x="25" y="46"/>
                  </a:cubicBezTo>
                  <a:cubicBezTo>
                    <a:pt x="30" y="46"/>
                    <a:pt x="33" y="45"/>
                    <a:pt x="34" y="44"/>
                  </a:cubicBezTo>
                  <a:lnTo>
                    <a:pt x="34" y="31"/>
                  </a:lnTo>
                  <a:lnTo>
                    <a:pt x="23" y="31"/>
                  </a:lnTo>
                  <a:lnTo>
                    <a:pt x="23" y="24"/>
                  </a:lnTo>
                  <a:lnTo>
                    <a:pt x="43" y="24"/>
                  </a:lnTo>
                  <a:lnTo>
                    <a:pt x="43" y="48"/>
                  </a:lnTo>
                  <a:cubicBezTo>
                    <a:pt x="39" y="51"/>
                    <a:pt x="33" y="53"/>
                    <a:pt x="24" y="53"/>
                  </a:cubicBezTo>
                  <a:close/>
                </a:path>
              </a:pathLst>
            </a:custGeom>
            <a:solidFill>
              <a:srgbClr val="8C8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66" name="Freeform 87">
              <a:extLst>
                <a:ext uri="{FF2B5EF4-FFF2-40B4-BE49-F238E27FC236}">
                  <a16:creationId xmlns:a16="http://schemas.microsoft.com/office/drawing/2014/main" id="{84AA6AEC-E841-461D-955F-65744F7FE4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49388" y="561976"/>
              <a:ext cx="22225" cy="7938"/>
            </a:xfrm>
            <a:custGeom>
              <a:avLst/>
              <a:gdLst>
                <a:gd name="T0" fmla="*/ 0 w 20"/>
                <a:gd name="T1" fmla="*/ 0 h 6"/>
                <a:gd name="T2" fmla="*/ 0 w 20"/>
                <a:gd name="T3" fmla="*/ 0 h 6"/>
                <a:gd name="T4" fmla="*/ 20 w 20"/>
                <a:gd name="T5" fmla="*/ 0 h 6"/>
                <a:gd name="T6" fmla="*/ 20 w 20"/>
                <a:gd name="T7" fmla="*/ 6 h 6"/>
                <a:gd name="T8" fmla="*/ 0 w 20"/>
                <a:gd name="T9" fmla="*/ 6 h 6"/>
                <a:gd name="T10" fmla="*/ 0 w 20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6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67" name="Freeform 88">
              <a:extLst>
                <a:ext uri="{FF2B5EF4-FFF2-40B4-BE49-F238E27FC236}">
                  <a16:creationId xmlns:a16="http://schemas.microsoft.com/office/drawing/2014/main" id="{61AF8C24-DF00-4050-B4E8-7ED74A879F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4263" y="639763"/>
              <a:ext cx="61912" cy="57150"/>
            </a:xfrm>
            <a:custGeom>
              <a:avLst/>
              <a:gdLst>
                <a:gd name="T0" fmla="*/ 48 w 57"/>
                <a:gd name="T1" fmla="*/ 51 h 51"/>
                <a:gd name="T2" fmla="*/ 48 w 57"/>
                <a:gd name="T3" fmla="*/ 51 h 51"/>
                <a:gd name="T4" fmla="*/ 46 w 57"/>
                <a:gd name="T5" fmla="*/ 13 h 51"/>
                <a:gd name="T6" fmla="*/ 33 w 57"/>
                <a:gd name="T7" fmla="*/ 44 h 51"/>
                <a:gd name="T8" fmla="*/ 24 w 57"/>
                <a:gd name="T9" fmla="*/ 44 h 51"/>
                <a:gd name="T10" fmla="*/ 11 w 57"/>
                <a:gd name="T11" fmla="*/ 13 h 51"/>
                <a:gd name="T12" fmla="*/ 10 w 57"/>
                <a:gd name="T13" fmla="*/ 51 h 51"/>
                <a:gd name="T14" fmla="*/ 0 w 57"/>
                <a:gd name="T15" fmla="*/ 51 h 51"/>
                <a:gd name="T16" fmla="*/ 3 w 57"/>
                <a:gd name="T17" fmla="*/ 0 h 51"/>
                <a:gd name="T18" fmla="*/ 15 w 57"/>
                <a:gd name="T19" fmla="*/ 0 h 51"/>
                <a:gd name="T20" fmla="*/ 29 w 57"/>
                <a:gd name="T21" fmla="*/ 34 h 51"/>
                <a:gd name="T22" fmla="*/ 42 w 57"/>
                <a:gd name="T23" fmla="*/ 0 h 51"/>
                <a:gd name="T24" fmla="*/ 54 w 57"/>
                <a:gd name="T25" fmla="*/ 0 h 51"/>
                <a:gd name="T26" fmla="*/ 57 w 57"/>
                <a:gd name="T27" fmla="*/ 51 h 51"/>
                <a:gd name="T28" fmla="*/ 48 w 57"/>
                <a:gd name="T2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" h="51">
                  <a:moveTo>
                    <a:pt x="48" y="51"/>
                  </a:moveTo>
                  <a:lnTo>
                    <a:pt x="48" y="51"/>
                  </a:lnTo>
                  <a:lnTo>
                    <a:pt x="46" y="13"/>
                  </a:lnTo>
                  <a:lnTo>
                    <a:pt x="33" y="44"/>
                  </a:lnTo>
                  <a:lnTo>
                    <a:pt x="24" y="44"/>
                  </a:lnTo>
                  <a:lnTo>
                    <a:pt x="11" y="13"/>
                  </a:lnTo>
                  <a:lnTo>
                    <a:pt x="10" y="51"/>
                  </a:lnTo>
                  <a:lnTo>
                    <a:pt x="0" y="51"/>
                  </a:lnTo>
                  <a:lnTo>
                    <a:pt x="3" y="0"/>
                  </a:lnTo>
                  <a:lnTo>
                    <a:pt x="15" y="0"/>
                  </a:lnTo>
                  <a:lnTo>
                    <a:pt x="29" y="34"/>
                  </a:lnTo>
                  <a:lnTo>
                    <a:pt x="42" y="0"/>
                  </a:lnTo>
                  <a:lnTo>
                    <a:pt x="54" y="0"/>
                  </a:lnTo>
                  <a:lnTo>
                    <a:pt x="57" y="51"/>
                  </a:lnTo>
                  <a:lnTo>
                    <a:pt x="48" y="51"/>
                  </a:lnTo>
                  <a:close/>
                </a:path>
              </a:pathLst>
            </a:custGeom>
            <a:solidFill>
              <a:srgbClr val="8C8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68" name="Freeform 89">
              <a:extLst>
                <a:ext uri="{FF2B5EF4-FFF2-40B4-BE49-F238E27FC236}">
                  <a16:creationId xmlns:a16="http://schemas.microsoft.com/office/drawing/2014/main" id="{4D1F750A-1458-4FF6-8139-7175D9744DA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60463" y="639763"/>
              <a:ext cx="55562" cy="57150"/>
            </a:xfrm>
            <a:custGeom>
              <a:avLst/>
              <a:gdLst>
                <a:gd name="T0" fmla="*/ 25 w 50"/>
                <a:gd name="T1" fmla="*/ 10 h 51"/>
                <a:gd name="T2" fmla="*/ 25 w 50"/>
                <a:gd name="T3" fmla="*/ 10 h 51"/>
                <a:gd name="T4" fmla="*/ 17 w 50"/>
                <a:gd name="T5" fmla="*/ 32 h 51"/>
                <a:gd name="T6" fmla="*/ 33 w 50"/>
                <a:gd name="T7" fmla="*/ 32 h 51"/>
                <a:gd name="T8" fmla="*/ 25 w 50"/>
                <a:gd name="T9" fmla="*/ 10 h 51"/>
                <a:gd name="T10" fmla="*/ 25 w 50"/>
                <a:gd name="T11" fmla="*/ 10 h 51"/>
                <a:gd name="T12" fmla="*/ 40 w 50"/>
                <a:gd name="T13" fmla="*/ 51 h 51"/>
                <a:gd name="T14" fmla="*/ 40 w 50"/>
                <a:gd name="T15" fmla="*/ 51 h 51"/>
                <a:gd name="T16" fmla="*/ 35 w 50"/>
                <a:gd name="T17" fmla="*/ 39 h 51"/>
                <a:gd name="T18" fmla="*/ 14 w 50"/>
                <a:gd name="T19" fmla="*/ 39 h 51"/>
                <a:gd name="T20" fmla="*/ 10 w 50"/>
                <a:gd name="T21" fmla="*/ 51 h 51"/>
                <a:gd name="T22" fmla="*/ 0 w 50"/>
                <a:gd name="T23" fmla="*/ 51 h 51"/>
                <a:gd name="T24" fmla="*/ 20 w 50"/>
                <a:gd name="T25" fmla="*/ 0 h 51"/>
                <a:gd name="T26" fmla="*/ 30 w 50"/>
                <a:gd name="T27" fmla="*/ 0 h 51"/>
                <a:gd name="T28" fmla="*/ 50 w 50"/>
                <a:gd name="T29" fmla="*/ 51 h 51"/>
                <a:gd name="T30" fmla="*/ 40 w 50"/>
                <a:gd name="T3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0" h="51">
                  <a:moveTo>
                    <a:pt x="25" y="10"/>
                  </a:moveTo>
                  <a:lnTo>
                    <a:pt x="25" y="10"/>
                  </a:lnTo>
                  <a:lnTo>
                    <a:pt x="17" y="32"/>
                  </a:lnTo>
                  <a:lnTo>
                    <a:pt x="33" y="32"/>
                  </a:lnTo>
                  <a:lnTo>
                    <a:pt x="25" y="10"/>
                  </a:lnTo>
                  <a:lnTo>
                    <a:pt x="25" y="10"/>
                  </a:lnTo>
                  <a:close/>
                  <a:moveTo>
                    <a:pt x="40" y="51"/>
                  </a:moveTo>
                  <a:lnTo>
                    <a:pt x="40" y="51"/>
                  </a:lnTo>
                  <a:lnTo>
                    <a:pt x="35" y="39"/>
                  </a:lnTo>
                  <a:lnTo>
                    <a:pt x="14" y="39"/>
                  </a:lnTo>
                  <a:lnTo>
                    <a:pt x="10" y="51"/>
                  </a:lnTo>
                  <a:lnTo>
                    <a:pt x="0" y="51"/>
                  </a:lnTo>
                  <a:lnTo>
                    <a:pt x="20" y="0"/>
                  </a:lnTo>
                  <a:lnTo>
                    <a:pt x="30" y="0"/>
                  </a:lnTo>
                  <a:lnTo>
                    <a:pt x="50" y="51"/>
                  </a:lnTo>
                  <a:lnTo>
                    <a:pt x="40" y="51"/>
                  </a:lnTo>
                  <a:close/>
                </a:path>
              </a:pathLst>
            </a:custGeom>
            <a:solidFill>
              <a:srgbClr val="8C8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69" name="Freeform 90">
              <a:extLst>
                <a:ext uri="{FF2B5EF4-FFF2-40B4-BE49-F238E27FC236}">
                  <a16:creationId xmlns:a16="http://schemas.microsoft.com/office/drawing/2014/main" id="{D5601E27-6D83-4E55-95B3-1D0D64C00E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23963" y="639763"/>
              <a:ext cx="57150" cy="57150"/>
            </a:xfrm>
            <a:custGeom>
              <a:avLst/>
              <a:gdLst>
                <a:gd name="T0" fmla="*/ 39 w 51"/>
                <a:gd name="T1" fmla="*/ 51 h 51"/>
                <a:gd name="T2" fmla="*/ 39 w 51"/>
                <a:gd name="T3" fmla="*/ 51 h 51"/>
                <a:gd name="T4" fmla="*/ 25 w 51"/>
                <a:gd name="T5" fmla="*/ 31 h 51"/>
                <a:gd name="T6" fmla="*/ 11 w 51"/>
                <a:gd name="T7" fmla="*/ 51 h 51"/>
                <a:gd name="T8" fmla="*/ 0 w 51"/>
                <a:gd name="T9" fmla="*/ 51 h 51"/>
                <a:gd name="T10" fmla="*/ 19 w 51"/>
                <a:gd name="T11" fmla="*/ 25 h 51"/>
                <a:gd name="T12" fmla="*/ 1 w 51"/>
                <a:gd name="T13" fmla="*/ 0 h 51"/>
                <a:gd name="T14" fmla="*/ 13 w 51"/>
                <a:gd name="T15" fmla="*/ 0 h 51"/>
                <a:gd name="T16" fmla="*/ 26 w 51"/>
                <a:gd name="T17" fmla="*/ 19 h 51"/>
                <a:gd name="T18" fmla="*/ 38 w 51"/>
                <a:gd name="T19" fmla="*/ 0 h 51"/>
                <a:gd name="T20" fmla="*/ 49 w 51"/>
                <a:gd name="T21" fmla="*/ 0 h 51"/>
                <a:gd name="T22" fmla="*/ 31 w 51"/>
                <a:gd name="T23" fmla="*/ 25 h 51"/>
                <a:gd name="T24" fmla="*/ 51 w 51"/>
                <a:gd name="T25" fmla="*/ 51 h 51"/>
                <a:gd name="T26" fmla="*/ 39 w 51"/>
                <a:gd name="T2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" h="51">
                  <a:moveTo>
                    <a:pt x="39" y="51"/>
                  </a:moveTo>
                  <a:lnTo>
                    <a:pt x="39" y="51"/>
                  </a:lnTo>
                  <a:lnTo>
                    <a:pt x="25" y="31"/>
                  </a:lnTo>
                  <a:lnTo>
                    <a:pt x="11" y="51"/>
                  </a:lnTo>
                  <a:lnTo>
                    <a:pt x="0" y="51"/>
                  </a:lnTo>
                  <a:lnTo>
                    <a:pt x="19" y="25"/>
                  </a:lnTo>
                  <a:lnTo>
                    <a:pt x="1" y="0"/>
                  </a:lnTo>
                  <a:lnTo>
                    <a:pt x="13" y="0"/>
                  </a:lnTo>
                  <a:lnTo>
                    <a:pt x="26" y="19"/>
                  </a:lnTo>
                  <a:lnTo>
                    <a:pt x="38" y="0"/>
                  </a:lnTo>
                  <a:lnTo>
                    <a:pt x="49" y="0"/>
                  </a:lnTo>
                  <a:lnTo>
                    <a:pt x="31" y="25"/>
                  </a:lnTo>
                  <a:lnTo>
                    <a:pt x="51" y="51"/>
                  </a:lnTo>
                  <a:lnTo>
                    <a:pt x="39" y="51"/>
                  </a:lnTo>
                  <a:close/>
                </a:path>
              </a:pathLst>
            </a:custGeom>
            <a:solidFill>
              <a:srgbClr val="8C8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70" name="Freeform 91">
              <a:extLst>
                <a:ext uri="{FF2B5EF4-FFF2-40B4-BE49-F238E27FC236}">
                  <a16:creationId xmlns:a16="http://schemas.microsoft.com/office/drawing/2014/main" id="{FD77A5BD-4E9D-4C22-BADE-BDFFB239BA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96988" y="639763"/>
              <a:ext cx="9525" cy="57150"/>
            </a:xfrm>
            <a:custGeom>
              <a:avLst/>
              <a:gdLst>
                <a:gd name="T0" fmla="*/ 0 w 9"/>
                <a:gd name="T1" fmla="*/ 0 h 51"/>
                <a:gd name="T2" fmla="*/ 0 w 9"/>
                <a:gd name="T3" fmla="*/ 0 h 51"/>
                <a:gd name="T4" fmla="*/ 9 w 9"/>
                <a:gd name="T5" fmla="*/ 0 h 51"/>
                <a:gd name="T6" fmla="*/ 9 w 9"/>
                <a:gd name="T7" fmla="*/ 51 h 51"/>
                <a:gd name="T8" fmla="*/ 0 w 9"/>
                <a:gd name="T9" fmla="*/ 51 h 51"/>
                <a:gd name="T10" fmla="*/ 0 w 9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51">
                  <a:moveTo>
                    <a:pt x="0" y="0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9" y="51"/>
                  </a:lnTo>
                  <a:lnTo>
                    <a:pt x="0" y="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71" name="Freeform 92">
              <a:extLst>
                <a:ext uri="{FF2B5EF4-FFF2-40B4-BE49-F238E27FC236}">
                  <a16:creationId xmlns:a16="http://schemas.microsoft.com/office/drawing/2014/main" id="{C35A9FFE-D36F-4ADD-927B-A3DF9F20E7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7150" y="639763"/>
              <a:ext cx="63500" cy="57150"/>
            </a:xfrm>
            <a:custGeom>
              <a:avLst/>
              <a:gdLst>
                <a:gd name="T0" fmla="*/ 48 w 57"/>
                <a:gd name="T1" fmla="*/ 51 h 51"/>
                <a:gd name="T2" fmla="*/ 48 w 57"/>
                <a:gd name="T3" fmla="*/ 51 h 51"/>
                <a:gd name="T4" fmla="*/ 46 w 57"/>
                <a:gd name="T5" fmla="*/ 13 h 51"/>
                <a:gd name="T6" fmla="*/ 33 w 57"/>
                <a:gd name="T7" fmla="*/ 44 h 51"/>
                <a:gd name="T8" fmla="*/ 24 w 57"/>
                <a:gd name="T9" fmla="*/ 44 h 51"/>
                <a:gd name="T10" fmla="*/ 11 w 57"/>
                <a:gd name="T11" fmla="*/ 13 h 51"/>
                <a:gd name="T12" fmla="*/ 10 w 57"/>
                <a:gd name="T13" fmla="*/ 51 h 51"/>
                <a:gd name="T14" fmla="*/ 0 w 57"/>
                <a:gd name="T15" fmla="*/ 51 h 51"/>
                <a:gd name="T16" fmla="*/ 3 w 57"/>
                <a:gd name="T17" fmla="*/ 0 h 51"/>
                <a:gd name="T18" fmla="*/ 15 w 57"/>
                <a:gd name="T19" fmla="*/ 0 h 51"/>
                <a:gd name="T20" fmla="*/ 29 w 57"/>
                <a:gd name="T21" fmla="*/ 34 h 51"/>
                <a:gd name="T22" fmla="*/ 42 w 57"/>
                <a:gd name="T23" fmla="*/ 0 h 51"/>
                <a:gd name="T24" fmla="*/ 54 w 57"/>
                <a:gd name="T25" fmla="*/ 0 h 51"/>
                <a:gd name="T26" fmla="*/ 57 w 57"/>
                <a:gd name="T27" fmla="*/ 51 h 51"/>
                <a:gd name="T28" fmla="*/ 48 w 57"/>
                <a:gd name="T2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" h="51">
                  <a:moveTo>
                    <a:pt x="48" y="51"/>
                  </a:moveTo>
                  <a:lnTo>
                    <a:pt x="48" y="51"/>
                  </a:lnTo>
                  <a:lnTo>
                    <a:pt x="46" y="13"/>
                  </a:lnTo>
                  <a:lnTo>
                    <a:pt x="33" y="44"/>
                  </a:lnTo>
                  <a:lnTo>
                    <a:pt x="24" y="44"/>
                  </a:lnTo>
                  <a:lnTo>
                    <a:pt x="11" y="13"/>
                  </a:lnTo>
                  <a:lnTo>
                    <a:pt x="10" y="51"/>
                  </a:lnTo>
                  <a:lnTo>
                    <a:pt x="0" y="51"/>
                  </a:lnTo>
                  <a:lnTo>
                    <a:pt x="3" y="0"/>
                  </a:lnTo>
                  <a:lnTo>
                    <a:pt x="15" y="0"/>
                  </a:lnTo>
                  <a:lnTo>
                    <a:pt x="29" y="34"/>
                  </a:lnTo>
                  <a:lnTo>
                    <a:pt x="42" y="0"/>
                  </a:lnTo>
                  <a:lnTo>
                    <a:pt x="54" y="0"/>
                  </a:lnTo>
                  <a:lnTo>
                    <a:pt x="57" y="51"/>
                  </a:lnTo>
                  <a:lnTo>
                    <a:pt x="48" y="51"/>
                  </a:lnTo>
                  <a:close/>
                </a:path>
              </a:pathLst>
            </a:custGeom>
            <a:solidFill>
              <a:srgbClr val="8C8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72" name="Freeform 93">
              <a:extLst>
                <a:ext uri="{FF2B5EF4-FFF2-40B4-BE49-F238E27FC236}">
                  <a16:creationId xmlns:a16="http://schemas.microsoft.com/office/drawing/2014/main" id="{0197B0BE-E19C-46AC-8EFA-770F7E0BAC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288" y="639763"/>
              <a:ext cx="11112" cy="57150"/>
            </a:xfrm>
            <a:custGeom>
              <a:avLst/>
              <a:gdLst>
                <a:gd name="T0" fmla="*/ 0 w 10"/>
                <a:gd name="T1" fmla="*/ 0 h 51"/>
                <a:gd name="T2" fmla="*/ 0 w 10"/>
                <a:gd name="T3" fmla="*/ 0 h 51"/>
                <a:gd name="T4" fmla="*/ 10 w 10"/>
                <a:gd name="T5" fmla="*/ 0 h 51"/>
                <a:gd name="T6" fmla="*/ 10 w 10"/>
                <a:gd name="T7" fmla="*/ 51 h 51"/>
                <a:gd name="T8" fmla="*/ 0 w 10"/>
                <a:gd name="T9" fmla="*/ 51 h 51"/>
                <a:gd name="T10" fmla="*/ 0 w 10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51">
                  <a:moveTo>
                    <a:pt x="0" y="0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10" y="51"/>
                  </a:lnTo>
                  <a:lnTo>
                    <a:pt x="0" y="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73" name="Freeform 94">
              <a:extLst>
                <a:ext uri="{FF2B5EF4-FFF2-40B4-BE49-F238E27FC236}">
                  <a16:creationId xmlns:a16="http://schemas.microsoft.com/office/drawing/2014/main" id="{42B42FA1-3D2A-488B-94F1-28819E4FCFA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44625" y="639763"/>
              <a:ext cx="38100" cy="57150"/>
            </a:xfrm>
            <a:custGeom>
              <a:avLst/>
              <a:gdLst>
                <a:gd name="T0" fmla="*/ 35 w 35"/>
                <a:gd name="T1" fmla="*/ 51 h 51"/>
                <a:gd name="T2" fmla="*/ 35 w 35"/>
                <a:gd name="T3" fmla="*/ 51 h 51"/>
                <a:gd name="T4" fmla="*/ 35 w 35"/>
                <a:gd name="T5" fmla="*/ 44 h 51"/>
                <a:gd name="T6" fmla="*/ 10 w 35"/>
                <a:gd name="T7" fmla="*/ 44 h 51"/>
                <a:gd name="T8" fmla="*/ 10 w 35"/>
                <a:gd name="T9" fmla="*/ 0 h 51"/>
                <a:gd name="T10" fmla="*/ 0 w 35"/>
                <a:gd name="T11" fmla="*/ 0 h 51"/>
                <a:gd name="T12" fmla="*/ 0 w 35"/>
                <a:gd name="T13" fmla="*/ 51 h 51"/>
                <a:gd name="T14" fmla="*/ 35 w 35"/>
                <a:gd name="T15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51">
                  <a:moveTo>
                    <a:pt x="35" y="51"/>
                  </a:moveTo>
                  <a:lnTo>
                    <a:pt x="35" y="51"/>
                  </a:lnTo>
                  <a:lnTo>
                    <a:pt x="35" y="44"/>
                  </a:lnTo>
                  <a:lnTo>
                    <a:pt x="10" y="44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35" y="51"/>
                  </a:lnTo>
                  <a:close/>
                </a:path>
              </a:pathLst>
            </a:custGeom>
            <a:solidFill>
              <a:srgbClr val="8C8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74" name="Freeform 95">
              <a:extLst>
                <a:ext uri="{FF2B5EF4-FFF2-40B4-BE49-F238E27FC236}">
                  <a16:creationId xmlns:a16="http://schemas.microsoft.com/office/drawing/2014/main" id="{4046BCD5-A791-42A6-99FC-2023E10442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0188" y="639763"/>
              <a:ext cx="11112" cy="57150"/>
            </a:xfrm>
            <a:custGeom>
              <a:avLst/>
              <a:gdLst>
                <a:gd name="T0" fmla="*/ 0 w 10"/>
                <a:gd name="T1" fmla="*/ 0 h 51"/>
                <a:gd name="T2" fmla="*/ 0 w 10"/>
                <a:gd name="T3" fmla="*/ 0 h 51"/>
                <a:gd name="T4" fmla="*/ 10 w 10"/>
                <a:gd name="T5" fmla="*/ 0 h 51"/>
                <a:gd name="T6" fmla="*/ 10 w 10"/>
                <a:gd name="T7" fmla="*/ 51 h 51"/>
                <a:gd name="T8" fmla="*/ 0 w 10"/>
                <a:gd name="T9" fmla="*/ 51 h 51"/>
                <a:gd name="T10" fmla="*/ 0 w 10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51">
                  <a:moveTo>
                    <a:pt x="0" y="0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10" y="51"/>
                  </a:lnTo>
                  <a:lnTo>
                    <a:pt x="0" y="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75" name="Freeform 96">
              <a:extLst>
                <a:ext uri="{FF2B5EF4-FFF2-40B4-BE49-F238E27FC236}">
                  <a16:creationId xmlns:a16="http://schemas.microsoft.com/office/drawing/2014/main" id="{885245DE-A9FE-45C1-BB12-6D466011436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27175" y="639763"/>
              <a:ext cx="53975" cy="57150"/>
            </a:xfrm>
            <a:custGeom>
              <a:avLst/>
              <a:gdLst>
                <a:gd name="T0" fmla="*/ 24 w 50"/>
                <a:gd name="T1" fmla="*/ 10 h 51"/>
                <a:gd name="T2" fmla="*/ 24 w 50"/>
                <a:gd name="T3" fmla="*/ 10 h 51"/>
                <a:gd name="T4" fmla="*/ 17 w 50"/>
                <a:gd name="T5" fmla="*/ 32 h 51"/>
                <a:gd name="T6" fmla="*/ 33 w 50"/>
                <a:gd name="T7" fmla="*/ 32 h 51"/>
                <a:gd name="T8" fmla="*/ 24 w 50"/>
                <a:gd name="T9" fmla="*/ 10 h 51"/>
                <a:gd name="T10" fmla="*/ 24 w 50"/>
                <a:gd name="T11" fmla="*/ 10 h 51"/>
                <a:gd name="T12" fmla="*/ 40 w 50"/>
                <a:gd name="T13" fmla="*/ 51 h 51"/>
                <a:gd name="T14" fmla="*/ 40 w 50"/>
                <a:gd name="T15" fmla="*/ 51 h 51"/>
                <a:gd name="T16" fmla="*/ 35 w 50"/>
                <a:gd name="T17" fmla="*/ 39 h 51"/>
                <a:gd name="T18" fmla="*/ 14 w 50"/>
                <a:gd name="T19" fmla="*/ 39 h 51"/>
                <a:gd name="T20" fmla="*/ 10 w 50"/>
                <a:gd name="T21" fmla="*/ 51 h 51"/>
                <a:gd name="T22" fmla="*/ 0 w 50"/>
                <a:gd name="T23" fmla="*/ 51 h 51"/>
                <a:gd name="T24" fmla="*/ 20 w 50"/>
                <a:gd name="T25" fmla="*/ 0 h 51"/>
                <a:gd name="T26" fmla="*/ 30 w 50"/>
                <a:gd name="T27" fmla="*/ 0 h 51"/>
                <a:gd name="T28" fmla="*/ 50 w 50"/>
                <a:gd name="T29" fmla="*/ 51 h 51"/>
                <a:gd name="T30" fmla="*/ 40 w 50"/>
                <a:gd name="T3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0" h="51">
                  <a:moveTo>
                    <a:pt x="24" y="10"/>
                  </a:moveTo>
                  <a:lnTo>
                    <a:pt x="24" y="10"/>
                  </a:lnTo>
                  <a:lnTo>
                    <a:pt x="17" y="32"/>
                  </a:lnTo>
                  <a:lnTo>
                    <a:pt x="33" y="32"/>
                  </a:lnTo>
                  <a:lnTo>
                    <a:pt x="24" y="10"/>
                  </a:lnTo>
                  <a:lnTo>
                    <a:pt x="24" y="10"/>
                  </a:lnTo>
                  <a:close/>
                  <a:moveTo>
                    <a:pt x="40" y="51"/>
                  </a:moveTo>
                  <a:lnTo>
                    <a:pt x="40" y="51"/>
                  </a:lnTo>
                  <a:lnTo>
                    <a:pt x="35" y="39"/>
                  </a:lnTo>
                  <a:lnTo>
                    <a:pt x="14" y="39"/>
                  </a:lnTo>
                  <a:lnTo>
                    <a:pt x="10" y="51"/>
                  </a:lnTo>
                  <a:lnTo>
                    <a:pt x="0" y="51"/>
                  </a:lnTo>
                  <a:lnTo>
                    <a:pt x="20" y="0"/>
                  </a:lnTo>
                  <a:lnTo>
                    <a:pt x="30" y="0"/>
                  </a:lnTo>
                  <a:lnTo>
                    <a:pt x="50" y="51"/>
                  </a:lnTo>
                  <a:lnTo>
                    <a:pt x="40" y="51"/>
                  </a:lnTo>
                  <a:close/>
                </a:path>
              </a:pathLst>
            </a:custGeom>
            <a:solidFill>
              <a:srgbClr val="8C8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76" name="Freeform 97">
              <a:extLst>
                <a:ext uri="{FF2B5EF4-FFF2-40B4-BE49-F238E27FC236}">
                  <a16:creationId xmlns:a16="http://schemas.microsoft.com/office/drawing/2014/main" id="{82997BB1-7954-4DF7-AFB2-2EF14E4367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97025" y="639763"/>
              <a:ext cx="47625" cy="57150"/>
            </a:xfrm>
            <a:custGeom>
              <a:avLst/>
              <a:gdLst>
                <a:gd name="T0" fmla="*/ 30 w 43"/>
                <a:gd name="T1" fmla="*/ 51 h 51"/>
                <a:gd name="T2" fmla="*/ 30 w 43"/>
                <a:gd name="T3" fmla="*/ 51 h 51"/>
                <a:gd name="T4" fmla="*/ 9 w 43"/>
                <a:gd name="T5" fmla="*/ 13 h 51"/>
                <a:gd name="T6" fmla="*/ 9 w 43"/>
                <a:gd name="T7" fmla="*/ 51 h 51"/>
                <a:gd name="T8" fmla="*/ 0 w 43"/>
                <a:gd name="T9" fmla="*/ 51 h 51"/>
                <a:gd name="T10" fmla="*/ 0 w 43"/>
                <a:gd name="T11" fmla="*/ 0 h 51"/>
                <a:gd name="T12" fmla="*/ 12 w 43"/>
                <a:gd name="T13" fmla="*/ 0 h 51"/>
                <a:gd name="T14" fmla="*/ 34 w 43"/>
                <a:gd name="T15" fmla="*/ 38 h 51"/>
                <a:gd name="T16" fmla="*/ 34 w 43"/>
                <a:gd name="T17" fmla="*/ 0 h 51"/>
                <a:gd name="T18" fmla="*/ 43 w 43"/>
                <a:gd name="T19" fmla="*/ 0 h 51"/>
                <a:gd name="T20" fmla="*/ 43 w 43"/>
                <a:gd name="T21" fmla="*/ 51 h 51"/>
                <a:gd name="T22" fmla="*/ 30 w 43"/>
                <a:gd name="T2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3" h="51">
                  <a:moveTo>
                    <a:pt x="30" y="51"/>
                  </a:moveTo>
                  <a:lnTo>
                    <a:pt x="30" y="51"/>
                  </a:lnTo>
                  <a:lnTo>
                    <a:pt x="9" y="13"/>
                  </a:lnTo>
                  <a:lnTo>
                    <a:pt x="9" y="51"/>
                  </a:lnTo>
                  <a:lnTo>
                    <a:pt x="0" y="51"/>
                  </a:lnTo>
                  <a:lnTo>
                    <a:pt x="0" y="0"/>
                  </a:lnTo>
                  <a:lnTo>
                    <a:pt x="12" y="0"/>
                  </a:lnTo>
                  <a:lnTo>
                    <a:pt x="34" y="38"/>
                  </a:lnTo>
                  <a:lnTo>
                    <a:pt x="34" y="0"/>
                  </a:lnTo>
                  <a:lnTo>
                    <a:pt x="43" y="0"/>
                  </a:lnTo>
                  <a:lnTo>
                    <a:pt x="43" y="51"/>
                  </a:lnTo>
                  <a:lnTo>
                    <a:pt x="30" y="51"/>
                  </a:lnTo>
                  <a:close/>
                </a:path>
              </a:pathLst>
            </a:custGeom>
            <a:solidFill>
              <a:srgbClr val="8C8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77" name="Freeform 98">
              <a:extLst>
                <a:ext uri="{FF2B5EF4-FFF2-40B4-BE49-F238E27FC236}">
                  <a16:creationId xmlns:a16="http://schemas.microsoft.com/office/drawing/2014/main" id="{4D5AAA5B-BE25-47D0-83E7-58F5BACBDA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62113" y="638176"/>
              <a:ext cx="42862" cy="60325"/>
            </a:xfrm>
            <a:custGeom>
              <a:avLst/>
              <a:gdLst>
                <a:gd name="T0" fmla="*/ 38 w 38"/>
                <a:gd name="T1" fmla="*/ 38 h 53"/>
                <a:gd name="T2" fmla="*/ 38 w 38"/>
                <a:gd name="T3" fmla="*/ 38 h 53"/>
                <a:gd name="T4" fmla="*/ 28 w 38"/>
                <a:gd name="T5" fmla="*/ 24 h 53"/>
                <a:gd name="T6" fmla="*/ 18 w 38"/>
                <a:gd name="T7" fmla="*/ 20 h 53"/>
                <a:gd name="T8" fmla="*/ 11 w 38"/>
                <a:gd name="T9" fmla="*/ 13 h 53"/>
                <a:gd name="T10" fmla="*/ 19 w 38"/>
                <a:gd name="T11" fmla="*/ 7 h 53"/>
                <a:gd name="T12" fmla="*/ 32 w 38"/>
                <a:gd name="T13" fmla="*/ 14 h 53"/>
                <a:gd name="T14" fmla="*/ 36 w 38"/>
                <a:gd name="T15" fmla="*/ 7 h 53"/>
                <a:gd name="T16" fmla="*/ 19 w 38"/>
                <a:gd name="T17" fmla="*/ 0 h 53"/>
                <a:gd name="T18" fmla="*/ 1 w 38"/>
                <a:gd name="T19" fmla="*/ 15 h 53"/>
                <a:gd name="T20" fmla="*/ 11 w 38"/>
                <a:gd name="T21" fmla="*/ 28 h 53"/>
                <a:gd name="T22" fmla="*/ 21 w 38"/>
                <a:gd name="T23" fmla="*/ 32 h 53"/>
                <a:gd name="T24" fmla="*/ 28 w 38"/>
                <a:gd name="T25" fmla="*/ 39 h 53"/>
                <a:gd name="T26" fmla="*/ 19 w 38"/>
                <a:gd name="T27" fmla="*/ 46 h 53"/>
                <a:gd name="T28" fmla="*/ 4 w 38"/>
                <a:gd name="T29" fmla="*/ 39 h 53"/>
                <a:gd name="T30" fmla="*/ 0 w 38"/>
                <a:gd name="T31" fmla="*/ 46 h 53"/>
                <a:gd name="T32" fmla="*/ 19 w 38"/>
                <a:gd name="T33" fmla="*/ 53 h 53"/>
                <a:gd name="T34" fmla="*/ 38 w 38"/>
                <a:gd name="T35" fmla="*/ 3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53">
                  <a:moveTo>
                    <a:pt x="38" y="38"/>
                  </a:moveTo>
                  <a:lnTo>
                    <a:pt x="38" y="38"/>
                  </a:lnTo>
                  <a:cubicBezTo>
                    <a:pt x="38" y="30"/>
                    <a:pt x="33" y="27"/>
                    <a:pt x="28" y="24"/>
                  </a:cubicBezTo>
                  <a:lnTo>
                    <a:pt x="18" y="20"/>
                  </a:lnTo>
                  <a:cubicBezTo>
                    <a:pt x="14" y="19"/>
                    <a:pt x="11" y="17"/>
                    <a:pt x="11" y="13"/>
                  </a:cubicBezTo>
                  <a:cubicBezTo>
                    <a:pt x="11" y="10"/>
                    <a:pt x="14" y="7"/>
                    <a:pt x="19" y="7"/>
                  </a:cubicBezTo>
                  <a:cubicBezTo>
                    <a:pt x="26" y="7"/>
                    <a:pt x="29" y="10"/>
                    <a:pt x="32" y="14"/>
                  </a:cubicBezTo>
                  <a:lnTo>
                    <a:pt x="36" y="7"/>
                  </a:lnTo>
                  <a:cubicBezTo>
                    <a:pt x="32" y="3"/>
                    <a:pt x="26" y="0"/>
                    <a:pt x="19" y="0"/>
                  </a:cubicBezTo>
                  <a:cubicBezTo>
                    <a:pt x="11" y="0"/>
                    <a:pt x="1" y="5"/>
                    <a:pt x="1" y="15"/>
                  </a:cubicBezTo>
                  <a:cubicBezTo>
                    <a:pt x="1" y="21"/>
                    <a:pt x="6" y="25"/>
                    <a:pt x="11" y="28"/>
                  </a:cubicBezTo>
                  <a:lnTo>
                    <a:pt x="21" y="32"/>
                  </a:lnTo>
                  <a:cubicBezTo>
                    <a:pt x="25" y="34"/>
                    <a:pt x="28" y="36"/>
                    <a:pt x="28" y="39"/>
                  </a:cubicBezTo>
                  <a:cubicBezTo>
                    <a:pt x="28" y="43"/>
                    <a:pt x="25" y="46"/>
                    <a:pt x="19" y="46"/>
                  </a:cubicBezTo>
                  <a:cubicBezTo>
                    <a:pt x="12" y="46"/>
                    <a:pt x="8" y="44"/>
                    <a:pt x="4" y="39"/>
                  </a:cubicBezTo>
                  <a:lnTo>
                    <a:pt x="0" y="46"/>
                  </a:lnTo>
                  <a:cubicBezTo>
                    <a:pt x="3" y="49"/>
                    <a:pt x="8" y="53"/>
                    <a:pt x="19" y="53"/>
                  </a:cubicBezTo>
                  <a:cubicBezTo>
                    <a:pt x="34" y="53"/>
                    <a:pt x="38" y="43"/>
                    <a:pt x="38" y="38"/>
                  </a:cubicBezTo>
                  <a:close/>
                </a:path>
              </a:pathLst>
            </a:custGeom>
            <a:solidFill>
              <a:srgbClr val="8C8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78" name="Freeform 99">
              <a:extLst>
                <a:ext uri="{FF2B5EF4-FFF2-40B4-BE49-F238E27FC236}">
                  <a16:creationId xmlns:a16="http://schemas.microsoft.com/office/drawing/2014/main" id="{29B170E6-0EEA-4F5A-A8C2-77CB12BEF6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7675" y="666751"/>
              <a:ext cx="22225" cy="7938"/>
            </a:xfrm>
            <a:custGeom>
              <a:avLst/>
              <a:gdLst>
                <a:gd name="T0" fmla="*/ 0 w 20"/>
                <a:gd name="T1" fmla="*/ 0 h 7"/>
                <a:gd name="T2" fmla="*/ 0 w 20"/>
                <a:gd name="T3" fmla="*/ 0 h 7"/>
                <a:gd name="T4" fmla="*/ 20 w 20"/>
                <a:gd name="T5" fmla="*/ 0 h 7"/>
                <a:gd name="T6" fmla="*/ 20 w 20"/>
                <a:gd name="T7" fmla="*/ 7 h 7"/>
                <a:gd name="T8" fmla="*/ 0 w 20"/>
                <a:gd name="T9" fmla="*/ 7 h 7"/>
                <a:gd name="T10" fmla="*/ 0 w 20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7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7"/>
                  </a:lnTo>
                  <a:lnTo>
                    <a:pt x="0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79" name="Freeform 100">
              <a:extLst>
                <a:ext uri="{FF2B5EF4-FFF2-40B4-BE49-F238E27FC236}">
                  <a16:creationId xmlns:a16="http://schemas.microsoft.com/office/drawing/2014/main" id="{5A80A042-D8DF-4ABC-99BE-94135BECD9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4263" y="744538"/>
              <a:ext cx="46037" cy="58738"/>
            </a:xfrm>
            <a:custGeom>
              <a:avLst/>
              <a:gdLst>
                <a:gd name="T0" fmla="*/ 21 w 42"/>
                <a:gd name="T1" fmla="*/ 52 h 52"/>
                <a:gd name="T2" fmla="*/ 21 w 42"/>
                <a:gd name="T3" fmla="*/ 52 h 52"/>
                <a:gd name="T4" fmla="*/ 0 w 42"/>
                <a:gd name="T5" fmla="*/ 30 h 52"/>
                <a:gd name="T6" fmla="*/ 0 w 42"/>
                <a:gd name="T7" fmla="*/ 0 h 52"/>
                <a:gd name="T8" fmla="*/ 9 w 42"/>
                <a:gd name="T9" fmla="*/ 0 h 52"/>
                <a:gd name="T10" fmla="*/ 9 w 42"/>
                <a:gd name="T11" fmla="*/ 31 h 52"/>
                <a:gd name="T12" fmla="*/ 21 w 42"/>
                <a:gd name="T13" fmla="*/ 45 h 52"/>
                <a:gd name="T14" fmla="*/ 33 w 42"/>
                <a:gd name="T15" fmla="*/ 31 h 52"/>
                <a:gd name="T16" fmla="*/ 33 w 42"/>
                <a:gd name="T17" fmla="*/ 0 h 52"/>
                <a:gd name="T18" fmla="*/ 42 w 42"/>
                <a:gd name="T19" fmla="*/ 0 h 52"/>
                <a:gd name="T20" fmla="*/ 42 w 42"/>
                <a:gd name="T21" fmla="*/ 30 h 52"/>
                <a:gd name="T22" fmla="*/ 21 w 42"/>
                <a:gd name="T2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" h="52">
                  <a:moveTo>
                    <a:pt x="21" y="52"/>
                  </a:moveTo>
                  <a:lnTo>
                    <a:pt x="21" y="52"/>
                  </a:lnTo>
                  <a:cubicBezTo>
                    <a:pt x="10" y="52"/>
                    <a:pt x="0" y="48"/>
                    <a:pt x="0" y="30"/>
                  </a:cubicBezTo>
                  <a:lnTo>
                    <a:pt x="0" y="0"/>
                  </a:lnTo>
                  <a:lnTo>
                    <a:pt x="9" y="0"/>
                  </a:lnTo>
                  <a:lnTo>
                    <a:pt x="9" y="31"/>
                  </a:lnTo>
                  <a:cubicBezTo>
                    <a:pt x="9" y="39"/>
                    <a:pt x="13" y="45"/>
                    <a:pt x="21" y="45"/>
                  </a:cubicBezTo>
                  <a:cubicBezTo>
                    <a:pt x="29" y="45"/>
                    <a:pt x="33" y="40"/>
                    <a:pt x="33" y="31"/>
                  </a:cubicBezTo>
                  <a:lnTo>
                    <a:pt x="33" y="0"/>
                  </a:lnTo>
                  <a:lnTo>
                    <a:pt x="42" y="0"/>
                  </a:lnTo>
                  <a:lnTo>
                    <a:pt x="42" y="30"/>
                  </a:lnTo>
                  <a:cubicBezTo>
                    <a:pt x="42" y="46"/>
                    <a:pt x="32" y="52"/>
                    <a:pt x="21" y="52"/>
                  </a:cubicBezTo>
                  <a:close/>
                </a:path>
              </a:pathLst>
            </a:custGeom>
            <a:solidFill>
              <a:srgbClr val="8C8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80" name="Freeform 101">
              <a:extLst>
                <a:ext uri="{FF2B5EF4-FFF2-40B4-BE49-F238E27FC236}">
                  <a16:creationId xmlns:a16="http://schemas.microsoft.com/office/drawing/2014/main" id="{BCF356DC-038F-4D0B-89F5-4D1BA39A1C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2525" y="744538"/>
              <a:ext cx="47625" cy="58738"/>
            </a:xfrm>
            <a:custGeom>
              <a:avLst/>
              <a:gdLst>
                <a:gd name="T0" fmla="*/ 30 w 43"/>
                <a:gd name="T1" fmla="*/ 51 h 51"/>
                <a:gd name="T2" fmla="*/ 30 w 43"/>
                <a:gd name="T3" fmla="*/ 51 h 51"/>
                <a:gd name="T4" fmla="*/ 9 w 43"/>
                <a:gd name="T5" fmla="*/ 13 h 51"/>
                <a:gd name="T6" fmla="*/ 9 w 43"/>
                <a:gd name="T7" fmla="*/ 51 h 51"/>
                <a:gd name="T8" fmla="*/ 0 w 43"/>
                <a:gd name="T9" fmla="*/ 51 h 51"/>
                <a:gd name="T10" fmla="*/ 0 w 43"/>
                <a:gd name="T11" fmla="*/ 0 h 51"/>
                <a:gd name="T12" fmla="*/ 12 w 43"/>
                <a:gd name="T13" fmla="*/ 0 h 51"/>
                <a:gd name="T14" fmla="*/ 33 w 43"/>
                <a:gd name="T15" fmla="*/ 38 h 51"/>
                <a:gd name="T16" fmla="*/ 33 w 43"/>
                <a:gd name="T17" fmla="*/ 0 h 51"/>
                <a:gd name="T18" fmla="*/ 43 w 43"/>
                <a:gd name="T19" fmla="*/ 0 h 51"/>
                <a:gd name="T20" fmla="*/ 43 w 43"/>
                <a:gd name="T21" fmla="*/ 51 h 51"/>
                <a:gd name="T22" fmla="*/ 30 w 43"/>
                <a:gd name="T2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3" h="51">
                  <a:moveTo>
                    <a:pt x="30" y="51"/>
                  </a:moveTo>
                  <a:lnTo>
                    <a:pt x="30" y="51"/>
                  </a:lnTo>
                  <a:lnTo>
                    <a:pt x="9" y="13"/>
                  </a:lnTo>
                  <a:lnTo>
                    <a:pt x="9" y="51"/>
                  </a:lnTo>
                  <a:lnTo>
                    <a:pt x="0" y="51"/>
                  </a:lnTo>
                  <a:lnTo>
                    <a:pt x="0" y="0"/>
                  </a:lnTo>
                  <a:lnTo>
                    <a:pt x="12" y="0"/>
                  </a:lnTo>
                  <a:lnTo>
                    <a:pt x="33" y="38"/>
                  </a:lnTo>
                  <a:lnTo>
                    <a:pt x="33" y="0"/>
                  </a:lnTo>
                  <a:lnTo>
                    <a:pt x="43" y="0"/>
                  </a:lnTo>
                  <a:lnTo>
                    <a:pt x="43" y="51"/>
                  </a:lnTo>
                  <a:lnTo>
                    <a:pt x="30" y="51"/>
                  </a:lnTo>
                  <a:close/>
                </a:path>
              </a:pathLst>
            </a:custGeom>
            <a:solidFill>
              <a:srgbClr val="8C8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81" name="Freeform 102">
              <a:extLst>
                <a:ext uri="{FF2B5EF4-FFF2-40B4-BE49-F238E27FC236}">
                  <a16:creationId xmlns:a16="http://schemas.microsoft.com/office/drawing/2014/main" id="{9C3D6E4C-EB8C-4324-A415-99CA60DDF8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22375" y="744538"/>
              <a:ext cx="11112" cy="58738"/>
            </a:xfrm>
            <a:custGeom>
              <a:avLst/>
              <a:gdLst>
                <a:gd name="T0" fmla="*/ 0 w 10"/>
                <a:gd name="T1" fmla="*/ 0 h 51"/>
                <a:gd name="T2" fmla="*/ 0 w 10"/>
                <a:gd name="T3" fmla="*/ 0 h 51"/>
                <a:gd name="T4" fmla="*/ 10 w 10"/>
                <a:gd name="T5" fmla="*/ 0 h 51"/>
                <a:gd name="T6" fmla="*/ 10 w 10"/>
                <a:gd name="T7" fmla="*/ 51 h 51"/>
                <a:gd name="T8" fmla="*/ 0 w 10"/>
                <a:gd name="T9" fmla="*/ 51 h 51"/>
                <a:gd name="T10" fmla="*/ 0 w 10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51">
                  <a:moveTo>
                    <a:pt x="0" y="0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10" y="51"/>
                  </a:lnTo>
                  <a:lnTo>
                    <a:pt x="0" y="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82" name="Freeform 103">
              <a:extLst>
                <a:ext uri="{FF2B5EF4-FFF2-40B4-BE49-F238E27FC236}">
                  <a16:creationId xmlns:a16="http://schemas.microsoft.com/office/drawing/2014/main" id="{3B78D8BC-3065-4054-A20D-079E9DEA98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46188" y="744538"/>
              <a:ext cx="57150" cy="58738"/>
            </a:xfrm>
            <a:custGeom>
              <a:avLst/>
              <a:gdLst>
                <a:gd name="T0" fmla="*/ 31 w 51"/>
                <a:gd name="T1" fmla="*/ 51 h 51"/>
                <a:gd name="T2" fmla="*/ 31 w 51"/>
                <a:gd name="T3" fmla="*/ 51 h 51"/>
                <a:gd name="T4" fmla="*/ 20 w 51"/>
                <a:gd name="T5" fmla="*/ 51 h 51"/>
                <a:gd name="T6" fmla="*/ 0 w 51"/>
                <a:gd name="T7" fmla="*/ 0 h 51"/>
                <a:gd name="T8" fmla="*/ 11 w 51"/>
                <a:gd name="T9" fmla="*/ 0 h 51"/>
                <a:gd name="T10" fmla="*/ 26 w 51"/>
                <a:gd name="T11" fmla="*/ 41 h 51"/>
                <a:gd name="T12" fmla="*/ 41 w 51"/>
                <a:gd name="T13" fmla="*/ 0 h 51"/>
                <a:gd name="T14" fmla="*/ 51 w 51"/>
                <a:gd name="T15" fmla="*/ 0 h 51"/>
                <a:gd name="T16" fmla="*/ 31 w 51"/>
                <a:gd name="T1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1">
                  <a:moveTo>
                    <a:pt x="31" y="51"/>
                  </a:moveTo>
                  <a:lnTo>
                    <a:pt x="31" y="51"/>
                  </a:lnTo>
                  <a:lnTo>
                    <a:pt x="20" y="51"/>
                  </a:lnTo>
                  <a:lnTo>
                    <a:pt x="0" y="0"/>
                  </a:lnTo>
                  <a:lnTo>
                    <a:pt x="11" y="0"/>
                  </a:lnTo>
                  <a:lnTo>
                    <a:pt x="26" y="41"/>
                  </a:lnTo>
                  <a:lnTo>
                    <a:pt x="41" y="0"/>
                  </a:lnTo>
                  <a:lnTo>
                    <a:pt x="51" y="0"/>
                  </a:lnTo>
                  <a:lnTo>
                    <a:pt x="31" y="51"/>
                  </a:lnTo>
                  <a:close/>
                </a:path>
              </a:pathLst>
            </a:custGeom>
            <a:solidFill>
              <a:srgbClr val="8C8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83" name="Freeform 104">
              <a:extLst>
                <a:ext uri="{FF2B5EF4-FFF2-40B4-BE49-F238E27FC236}">
                  <a16:creationId xmlns:a16="http://schemas.microsoft.com/office/drawing/2014/main" id="{D2EBAB89-0FC2-410D-BFEB-EE48A2B17E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7625" y="744538"/>
              <a:ext cx="39687" cy="58738"/>
            </a:xfrm>
            <a:custGeom>
              <a:avLst/>
              <a:gdLst>
                <a:gd name="T0" fmla="*/ 0 w 35"/>
                <a:gd name="T1" fmla="*/ 51 h 51"/>
                <a:gd name="T2" fmla="*/ 0 w 35"/>
                <a:gd name="T3" fmla="*/ 51 h 51"/>
                <a:gd name="T4" fmla="*/ 0 w 35"/>
                <a:gd name="T5" fmla="*/ 0 h 51"/>
                <a:gd name="T6" fmla="*/ 34 w 35"/>
                <a:gd name="T7" fmla="*/ 0 h 51"/>
                <a:gd name="T8" fmla="*/ 34 w 35"/>
                <a:gd name="T9" fmla="*/ 7 h 51"/>
                <a:gd name="T10" fmla="*/ 9 w 35"/>
                <a:gd name="T11" fmla="*/ 7 h 51"/>
                <a:gd name="T12" fmla="*/ 9 w 35"/>
                <a:gd name="T13" fmla="*/ 21 h 51"/>
                <a:gd name="T14" fmla="*/ 32 w 35"/>
                <a:gd name="T15" fmla="*/ 21 h 51"/>
                <a:gd name="T16" fmla="*/ 32 w 35"/>
                <a:gd name="T17" fmla="*/ 28 h 51"/>
                <a:gd name="T18" fmla="*/ 9 w 35"/>
                <a:gd name="T19" fmla="*/ 28 h 51"/>
                <a:gd name="T20" fmla="*/ 9 w 35"/>
                <a:gd name="T21" fmla="*/ 43 h 51"/>
                <a:gd name="T22" fmla="*/ 35 w 35"/>
                <a:gd name="T23" fmla="*/ 43 h 51"/>
                <a:gd name="T24" fmla="*/ 35 w 35"/>
                <a:gd name="T25" fmla="*/ 51 h 51"/>
                <a:gd name="T26" fmla="*/ 0 w 35"/>
                <a:gd name="T2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" h="51">
                  <a:moveTo>
                    <a:pt x="0" y="51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34" y="0"/>
                  </a:lnTo>
                  <a:lnTo>
                    <a:pt x="34" y="7"/>
                  </a:lnTo>
                  <a:lnTo>
                    <a:pt x="9" y="7"/>
                  </a:lnTo>
                  <a:lnTo>
                    <a:pt x="9" y="21"/>
                  </a:lnTo>
                  <a:lnTo>
                    <a:pt x="32" y="21"/>
                  </a:lnTo>
                  <a:lnTo>
                    <a:pt x="32" y="28"/>
                  </a:lnTo>
                  <a:lnTo>
                    <a:pt x="9" y="28"/>
                  </a:lnTo>
                  <a:lnTo>
                    <a:pt x="9" y="43"/>
                  </a:lnTo>
                  <a:lnTo>
                    <a:pt x="35" y="43"/>
                  </a:lnTo>
                  <a:lnTo>
                    <a:pt x="35" y="51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8C8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84" name="Freeform 105">
              <a:extLst>
                <a:ext uri="{FF2B5EF4-FFF2-40B4-BE49-F238E27FC236}">
                  <a16:creationId xmlns:a16="http://schemas.microsoft.com/office/drawing/2014/main" id="{F486DFD7-EBBE-4708-BFCA-BFECAE2D5E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4775" y="744538"/>
              <a:ext cx="44450" cy="58738"/>
            </a:xfrm>
            <a:custGeom>
              <a:avLst/>
              <a:gdLst>
                <a:gd name="T0" fmla="*/ 18 w 41"/>
                <a:gd name="T1" fmla="*/ 7 h 51"/>
                <a:gd name="T2" fmla="*/ 18 w 41"/>
                <a:gd name="T3" fmla="*/ 7 h 51"/>
                <a:gd name="T4" fmla="*/ 10 w 41"/>
                <a:gd name="T5" fmla="*/ 7 h 51"/>
                <a:gd name="T6" fmla="*/ 10 w 41"/>
                <a:gd name="T7" fmla="*/ 22 h 51"/>
                <a:gd name="T8" fmla="*/ 18 w 41"/>
                <a:gd name="T9" fmla="*/ 22 h 51"/>
                <a:gd name="T10" fmla="*/ 27 w 41"/>
                <a:gd name="T11" fmla="*/ 14 h 51"/>
                <a:gd name="T12" fmla="*/ 18 w 41"/>
                <a:gd name="T13" fmla="*/ 7 h 51"/>
                <a:gd name="T14" fmla="*/ 18 w 41"/>
                <a:gd name="T15" fmla="*/ 7 h 51"/>
                <a:gd name="T16" fmla="*/ 30 w 41"/>
                <a:gd name="T17" fmla="*/ 51 h 51"/>
                <a:gd name="T18" fmla="*/ 30 w 41"/>
                <a:gd name="T19" fmla="*/ 51 h 51"/>
                <a:gd name="T20" fmla="*/ 20 w 41"/>
                <a:gd name="T21" fmla="*/ 35 h 51"/>
                <a:gd name="T22" fmla="*/ 12 w 41"/>
                <a:gd name="T23" fmla="*/ 29 h 51"/>
                <a:gd name="T24" fmla="*/ 10 w 41"/>
                <a:gd name="T25" fmla="*/ 29 h 51"/>
                <a:gd name="T26" fmla="*/ 10 w 41"/>
                <a:gd name="T27" fmla="*/ 51 h 51"/>
                <a:gd name="T28" fmla="*/ 0 w 41"/>
                <a:gd name="T29" fmla="*/ 51 h 51"/>
                <a:gd name="T30" fmla="*/ 0 w 41"/>
                <a:gd name="T31" fmla="*/ 0 h 51"/>
                <a:gd name="T32" fmla="*/ 20 w 41"/>
                <a:gd name="T33" fmla="*/ 0 h 51"/>
                <a:gd name="T34" fmla="*/ 37 w 41"/>
                <a:gd name="T35" fmla="*/ 14 h 51"/>
                <a:gd name="T36" fmla="*/ 24 w 41"/>
                <a:gd name="T37" fmla="*/ 28 h 51"/>
                <a:gd name="T38" fmla="*/ 28 w 41"/>
                <a:gd name="T39" fmla="*/ 32 h 51"/>
                <a:gd name="T40" fmla="*/ 41 w 41"/>
                <a:gd name="T41" fmla="*/ 51 h 51"/>
                <a:gd name="T42" fmla="*/ 30 w 41"/>
                <a:gd name="T4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51">
                  <a:moveTo>
                    <a:pt x="18" y="7"/>
                  </a:moveTo>
                  <a:lnTo>
                    <a:pt x="18" y="7"/>
                  </a:lnTo>
                  <a:lnTo>
                    <a:pt x="10" y="7"/>
                  </a:lnTo>
                  <a:lnTo>
                    <a:pt x="10" y="22"/>
                  </a:lnTo>
                  <a:lnTo>
                    <a:pt x="18" y="22"/>
                  </a:lnTo>
                  <a:cubicBezTo>
                    <a:pt x="25" y="22"/>
                    <a:pt x="27" y="18"/>
                    <a:pt x="27" y="14"/>
                  </a:cubicBezTo>
                  <a:cubicBezTo>
                    <a:pt x="27" y="10"/>
                    <a:pt x="24" y="7"/>
                    <a:pt x="18" y="7"/>
                  </a:cubicBezTo>
                  <a:lnTo>
                    <a:pt x="18" y="7"/>
                  </a:lnTo>
                  <a:close/>
                  <a:moveTo>
                    <a:pt x="30" y="51"/>
                  </a:moveTo>
                  <a:lnTo>
                    <a:pt x="30" y="51"/>
                  </a:lnTo>
                  <a:lnTo>
                    <a:pt x="20" y="35"/>
                  </a:lnTo>
                  <a:cubicBezTo>
                    <a:pt x="17" y="31"/>
                    <a:pt x="15" y="29"/>
                    <a:pt x="12" y="29"/>
                  </a:cubicBezTo>
                  <a:lnTo>
                    <a:pt x="10" y="29"/>
                  </a:lnTo>
                  <a:lnTo>
                    <a:pt x="10" y="51"/>
                  </a:lnTo>
                  <a:lnTo>
                    <a:pt x="0" y="51"/>
                  </a:lnTo>
                  <a:lnTo>
                    <a:pt x="0" y="0"/>
                  </a:lnTo>
                  <a:lnTo>
                    <a:pt x="20" y="0"/>
                  </a:lnTo>
                  <a:cubicBezTo>
                    <a:pt x="29" y="0"/>
                    <a:pt x="37" y="4"/>
                    <a:pt x="37" y="14"/>
                  </a:cubicBezTo>
                  <a:cubicBezTo>
                    <a:pt x="37" y="24"/>
                    <a:pt x="28" y="27"/>
                    <a:pt x="24" y="28"/>
                  </a:cubicBezTo>
                  <a:cubicBezTo>
                    <a:pt x="25" y="29"/>
                    <a:pt x="27" y="31"/>
                    <a:pt x="28" y="32"/>
                  </a:cubicBezTo>
                  <a:lnTo>
                    <a:pt x="41" y="51"/>
                  </a:lnTo>
                  <a:lnTo>
                    <a:pt x="30" y="51"/>
                  </a:lnTo>
                  <a:close/>
                </a:path>
              </a:pathLst>
            </a:custGeom>
            <a:solidFill>
              <a:srgbClr val="8C8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85" name="Freeform 106">
              <a:extLst>
                <a:ext uri="{FF2B5EF4-FFF2-40B4-BE49-F238E27FC236}">
                  <a16:creationId xmlns:a16="http://schemas.microsoft.com/office/drawing/2014/main" id="{43E2D2E0-8D82-4E04-B7EB-C4E8249AC0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30338" y="744538"/>
              <a:ext cx="42862" cy="58738"/>
            </a:xfrm>
            <a:custGeom>
              <a:avLst/>
              <a:gdLst>
                <a:gd name="T0" fmla="*/ 18 w 38"/>
                <a:gd name="T1" fmla="*/ 53 h 53"/>
                <a:gd name="T2" fmla="*/ 18 w 38"/>
                <a:gd name="T3" fmla="*/ 53 h 53"/>
                <a:gd name="T4" fmla="*/ 0 w 38"/>
                <a:gd name="T5" fmla="*/ 45 h 53"/>
                <a:gd name="T6" fmla="*/ 4 w 38"/>
                <a:gd name="T7" fmla="*/ 39 h 53"/>
                <a:gd name="T8" fmla="*/ 19 w 38"/>
                <a:gd name="T9" fmla="*/ 46 h 53"/>
                <a:gd name="T10" fmla="*/ 28 w 38"/>
                <a:gd name="T11" fmla="*/ 39 h 53"/>
                <a:gd name="T12" fmla="*/ 21 w 38"/>
                <a:gd name="T13" fmla="*/ 31 h 53"/>
                <a:gd name="T14" fmla="*/ 11 w 38"/>
                <a:gd name="T15" fmla="*/ 27 h 53"/>
                <a:gd name="T16" fmla="*/ 1 w 38"/>
                <a:gd name="T17" fmla="*/ 14 h 53"/>
                <a:gd name="T18" fmla="*/ 19 w 38"/>
                <a:gd name="T19" fmla="*/ 0 h 53"/>
                <a:gd name="T20" fmla="*/ 36 w 38"/>
                <a:gd name="T21" fmla="*/ 7 h 53"/>
                <a:gd name="T22" fmla="*/ 32 w 38"/>
                <a:gd name="T23" fmla="*/ 13 h 53"/>
                <a:gd name="T24" fmla="*/ 19 w 38"/>
                <a:gd name="T25" fmla="*/ 7 h 53"/>
                <a:gd name="T26" fmla="*/ 11 w 38"/>
                <a:gd name="T27" fmla="*/ 13 h 53"/>
                <a:gd name="T28" fmla="*/ 17 w 38"/>
                <a:gd name="T29" fmla="*/ 19 h 53"/>
                <a:gd name="T30" fmla="*/ 28 w 38"/>
                <a:gd name="T31" fmla="*/ 24 h 53"/>
                <a:gd name="T32" fmla="*/ 38 w 38"/>
                <a:gd name="T33" fmla="*/ 38 h 53"/>
                <a:gd name="T34" fmla="*/ 18 w 38"/>
                <a:gd name="T3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53">
                  <a:moveTo>
                    <a:pt x="18" y="53"/>
                  </a:moveTo>
                  <a:lnTo>
                    <a:pt x="18" y="53"/>
                  </a:lnTo>
                  <a:cubicBezTo>
                    <a:pt x="8" y="53"/>
                    <a:pt x="3" y="48"/>
                    <a:pt x="0" y="45"/>
                  </a:cubicBezTo>
                  <a:lnTo>
                    <a:pt x="4" y="39"/>
                  </a:lnTo>
                  <a:cubicBezTo>
                    <a:pt x="8" y="43"/>
                    <a:pt x="12" y="46"/>
                    <a:pt x="19" y="46"/>
                  </a:cubicBezTo>
                  <a:cubicBezTo>
                    <a:pt x="25" y="46"/>
                    <a:pt x="28" y="42"/>
                    <a:pt x="28" y="39"/>
                  </a:cubicBezTo>
                  <a:cubicBezTo>
                    <a:pt x="28" y="35"/>
                    <a:pt x="25" y="33"/>
                    <a:pt x="21" y="31"/>
                  </a:cubicBezTo>
                  <a:lnTo>
                    <a:pt x="11" y="27"/>
                  </a:lnTo>
                  <a:cubicBezTo>
                    <a:pt x="6" y="25"/>
                    <a:pt x="1" y="21"/>
                    <a:pt x="1" y="14"/>
                  </a:cubicBezTo>
                  <a:cubicBezTo>
                    <a:pt x="1" y="5"/>
                    <a:pt x="11" y="0"/>
                    <a:pt x="19" y="0"/>
                  </a:cubicBezTo>
                  <a:cubicBezTo>
                    <a:pt x="26" y="0"/>
                    <a:pt x="32" y="2"/>
                    <a:pt x="36" y="7"/>
                  </a:cubicBezTo>
                  <a:lnTo>
                    <a:pt x="32" y="13"/>
                  </a:lnTo>
                  <a:cubicBezTo>
                    <a:pt x="29" y="9"/>
                    <a:pt x="26" y="7"/>
                    <a:pt x="19" y="7"/>
                  </a:cubicBezTo>
                  <a:cubicBezTo>
                    <a:pt x="14" y="7"/>
                    <a:pt x="11" y="10"/>
                    <a:pt x="11" y="13"/>
                  </a:cubicBezTo>
                  <a:cubicBezTo>
                    <a:pt x="11" y="16"/>
                    <a:pt x="14" y="18"/>
                    <a:pt x="17" y="19"/>
                  </a:cubicBezTo>
                  <a:lnTo>
                    <a:pt x="28" y="24"/>
                  </a:lnTo>
                  <a:cubicBezTo>
                    <a:pt x="33" y="26"/>
                    <a:pt x="38" y="30"/>
                    <a:pt x="38" y="38"/>
                  </a:cubicBezTo>
                  <a:cubicBezTo>
                    <a:pt x="38" y="43"/>
                    <a:pt x="34" y="53"/>
                    <a:pt x="18" y="53"/>
                  </a:cubicBezTo>
                  <a:close/>
                </a:path>
              </a:pathLst>
            </a:custGeom>
            <a:solidFill>
              <a:srgbClr val="8C8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86" name="Freeform 107">
              <a:extLst>
                <a:ext uri="{FF2B5EF4-FFF2-40B4-BE49-F238E27FC236}">
                  <a16:creationId xmlns:a16="http://schemas.microsoft.com/office/drawing/2014/main" id="{B4C2C556-91AA-4281-A63D-F3DD32A4687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92250" y="744538"/>
              <a:ext cx="9525" cy="58738"/>
            </a:xfrm>
            <a:custGeom>
              <a:avLst/>
              <a:gdLst>
                <a:gd name="T0" fmla="*/ 0 w 10"/>
                <a:gd name="T1" fmla="*/ 0 h 51"/>
                <a:gd name="T2" fmla="*/ 0 w 10"/>
                <a:gd name="T3" fmla="*/ 0 h 51"/>
                <a:gd name="T4" fmla="*/ 10 w 10"/>
                <a:gd name="T5" fmla="*/ 0 h 51"/>
                <a:gd name="T6" fmla="*/ 10 w 10"/>
                <a:gd name="T7" fmla="*/ 51 h 51"/>
                <a:gd name="T8" fmla="*/ 0 w 10"/>
                <a:gd name="T9" fmla="*/ 51 h 51"/>
                <a:gd name="T10" fmla="*/ 0 w 10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51">
                  <a:moveTo>
                    <a:pt x="0" y="0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10" y="51"/>
                  </a:lnTo>
                  <a:lnTo>
                    <a:pt x="0" y="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87" name="Freeform 108">
              <a:extLst>
                <a:ext uri="{FF2B5EF4-FFF2-40B4-BE49-F238E27FC236}">
                  <a16:creationId xmlns:a16="http://schemas.microsoft.com/office/drawing/2014/main" id="{664C9B2C-E371-4410-960F-2522F31207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17650" y="744538"/>
              <a:ext cx="49212" cy="58738"/>
            </a:xfrm>
            <a:custGeom>
              <a:avLst/>
              <a:gdLst>
                <a:gd name="T0" fmla="*/ 26 w 44"/>
                <a:gd name="T1" fmla="*/ 7 h 51"/>
                <a:gd name="T2" fmla="*/ 26 w 44"/>
                <a:gd name="T3" fmla="*/ 7 h 51"/>
                <a:gd name="T4" fmla="*/ 26 w 44"/>
                <a:gd name="T5" fmla="*/ 51 h 51"/>
                <a:gd name="T6" fmla="*/ 17 w 44"/>
                <a:gd name="T7" fmla="*/ 51 h 51"/>
                <a:gd name="T8" fmla="*/ 17 w 44"/>
                <a:gd name="T9" fmla="*/ 7 h 51"/>
                <a:gd name="T10" fmla="*/ 0 w 44"/>
                <a:gd name="T11" fmla="*/ 7 h 51"/>
                <a:gd name="T12" fmla="*/ 0 w 44"/>
                <a:gd name="T13" fmla="*/ 0 h 51"/>
                <a:gd name="T14" fmla="*/ 44 w 44"/>
                <a:gd name="T15" fmla="*/ 0 h 51"/>
                <a:gd name="T16" fmla="*/ 44 w 44"/>
                <a:gd name="T17" fmla="*/ 7 h 51"/>
                <a:gd name="T18" fmla="*/ 26 w 44"/>
                <a:gd name="T19" fmla="*/ 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51">
                  <a:moveTo>
                    <a:pt x="26" y="7"/>
                  </a:moveTo>
                  <a:lnTo>
                    <a:pt x="26" y="7"/>
                  </a:lnTo>
                  <a:lnTo>
                    <a:pt x="26" y="51"/>
                  </a:lnTo>
                  <a:lnTo>
                    <a:pt x="17" y="51"/>
                  </a:lnTo>
                  <a:lnTo>
                    <a:pt x="17" y="7"/>
                  </a:lnTo>
                  <a:lnTo>
                    <a:pt x="0" y="7"/>
                  </a:lnTo>
                  <a:lnTo>
                    <a:pt x="0" y="0"/>
                  </a:lnTo>
                  <a:lnTo>
                    <a:pt x="44" y="0"/>
                  </a:lnTo>
                  <a:lnTo>
                    <a:pt x="44" y="7"/>
                  </a:lnTo>
                  <a:lnTo>
                    <a:pt x="26" y="7"/>
                  </a:lnTo>
                  <a:close/>
                </a:path>
              </a:pathLst>
            </a:custGeom>
            <a:solidFill>
              <a:srgbClr val="8C8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88" name="Freeform 109">
              <a:extLst>
                <a:ext uri="{FF2B5EF4-FFF2-40B4-BE49-F238E27FC236}">
                  <a16:creationId xmlns:a16="http://schemas.microsoft.com/office/drawing/2014/main" id="{5DAE6C9C-31E8-44BA-A5F9-D4503D5EC06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4800" y="728663"/>
              <a:ext cx="55562" cy="74613"/>
            </a:xfrm>
            <a:custGeom>
              <a:avLst/>
              <a:gdLst>
                <a:gd name="T0" fmla="*/ 32 w 51"/>
                <a:gd name="T1" fmla="*/ 10 h 66"/>
                <a:gd name="T2" fmla="*/ 32 w 51"/>
                <a:gd name="T3" fmla="*/ 10 h 66"/>
                <a:gd name="T4" fmla="*/ 27 w 51"/>
                <a:gd name="T5" fmla="*/ 5 h 66"/>
                <a:gd name="T6" fmla="*/ 32 w 51"/>
                <a:gd name="T7" fmla="*/ 0 h 66"/>
                <a:gd name="T8" fmla="*/ 37 w 51"/>
                <a:gd name="T9" fmla="*/ 5 h 66"/>
                <a:gd name="T10" fmla="*/ 32 w 51"/>
                <a:gd name="T11" fmla="*/ 10 h 66"/>
                <a:gd name="T12" fmla="*/ 32 w 51"/>
                <a:gd name="T13" fmla="*/ 10 h 66"/>
                <a:gd name="T14" fmla="*/ 25 w 51"/>
                <a:gd name="T15" fmla="*/ 24 h 66"/>
                <a:gd name="T16" fmla="*/ 25 w 51"/>
                <a:gd name="T17" fmla="*/ 24 h 66"/>
                <a:gd name="T18" fmla="*/ 17 w 51"/>
                <a:gd name="T19" fmla="*/ 46 h 66"/>
                <a:gd name="T20" fmla="*/ 33 w 51"/>
                <a:gd name="T21" fmla="*/ 46 h 66"/>
                <a:gd name="T22" fmla="*/ 25 w 51"/>
                <a:gd name="T23" fmla="*/ 24 h 66"/>
                <a:gd name="T24" fmla="*/ 25 w 51"/>
                <a:gd name="T25" fmla="*/ 24 h 66"/>
                <a:gd name="T26" fmla="*/ 18 w 51"/>
                <a:gd name="T27" fmla="*/ 10 h 66"/>
                <a:gd name="T28" fmla="*/ 18 w 51"/>
                <a:gd name="T29" fmla="*/ 10 h 66"/>
                <a:gd name="T30" fmla="*/ 13 w 51"/>
                <a:gd name="T31" fmla="*/ 5 h 66"/>
                <a:gd name="T32" fmla="*/ 18 w 51"/>
                <a:gd name="T33" fmla="*/ 0 h 66"/>
                <a:gd name="T34" fmla="*/ 23 w 51"/>
                <a:gd name="T35" fmla="*/ 5 h 66"/>
                <a:gd name="T36" fmla="*/ 18 w 51"/>
                <a:gd name="T37" fmla="*/ 10 h 66"/>
                <a:gd name="T38" fmla="*/ 18 w 51"/>
                <a:gd name="T39" fmla="*/ 10 h 66"/>
                <a:gd name="T40" fmla="*/ 40 w 51"/>
                <a:gd name="T41" fmla="*/ 66 h 66"/>
                <a:gd name="T42" fmla="*/ 40 w 51"/>
                <a:gd name="T43" fmla="*/ 66 h 66"/>
                <a:gd name="T44" fmla="*/ 36 w 51"/>
                <a:gd name="T45" fmla="*/ 53 h 66"/>
                <a:gd name="T46" fmla="*/ 15 w 51"/>
                <a:gd name="T47" fmla="*/ 53 h 66"/>
                <a:gd name="T48" fmla="*/ 10 w 51"/>
                <a:gd name="T49" fmla="*/ 66 h 66"/>
                <a:gd name="T50" fmla="*/ 0 w 51"/>
                <a:gd name="T51" fmla="*/ 66 h 66"/>
                <a:gd name="T52" fmla="*/ 20 w 51"/>
                <a:gd name="T53" fmla="*/ 15 h 66"/>
                <a:gd name="T54" fmla="*/ 30 w 51"/>
                <a:gd name="T55" fmla="*/ 15 h 66"/>
                <a:gd name="T56" fmla="*/ 51 w 51"/>
                <a:gd name="T57" fmla="*/ 66 h 66"/>
                <a:gd name="T58" fmla="*/ 40 w 51"/>
                <a:gd name="T59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1" h="66">
                  <a:moveTo>
                    <a:pt x="32" y="10"/>
                  </a:moveTo>
                  <a:lnTo>
                    <a:pt x="32" y="10"/>
                  </a:lnTo>
                  <a:cubicBezTo>
                    <a:pt x="29" y="10"/>
                    <a:pt x="27" y="8"/>
                    <a:pt x="27" y="5"/>
                  </a:cubicBezTo>
                  <a:cubicBezTo>
                    <a:pt x="27" y="3"/>
                    <a:pt x="29" y="0"/>
                    <a:pt x="32" y="0"/>
                  </a:cubicBezTo>
                  <a:cubicBezTo>
                    <a:pt x="35" y="0"/>
                    <a:pt x="37" y="3"/>
                    <a:pt x="37" y="5"/>
                  </a:cubicBezTo>
                  <a:cubicBezTo>
                    <a:pt x="37" y="8"/>
                    <a:pt x="35" y="10"/>
                    <a:pt x="32" y="10"/>
                  </a:cubicBezTo>
                  <a:lnTo>
                    <a:pt x="32" y="10"/>
                  </a:lnTo>
                  <a:close/>
                  <a:moveTo>
                    <a:pt x="25" y="24"/>
                  </a:moveTo>
                  <a:lnTo>
                    <a:pt x="25" y="24"/>
                  </a:lnTo>
                  <a:lnTo>
                    <a:pt x="17" y="46"/>
                  </a:lnTo>
                  <a:lnTo>
                    <a:pt x="33" y="46"/>
                  </a:lnTo>
                  <a:lnTo>
                    <a:pt x="25" y="24"/>
                  </a:lnTo>
                  <a:lnTo>
                    <a:pt x="25" y="24"/>
                  </a:lnTo>
                  <a:close/>
                  <a:moveTo>
                    <a:pt x="18" y="10"/>
                  </a:moveTo>
                  <a:lnTo>
                    <a:pt x="18" y="10"/>
                  </a:lnTo>
                  <a:cubicBezTo>
                    <a:pt x="15" y="10"/>
                    <a:pt x="13" y="8"/>
                    <a:pt x="13" y="5"/>
                  </a:cubicBezTo>
                  <a:cubicBezTo>
                    <a:pt x="13" y="3"/>
                    <a:pt x="15" y="0"/>
                    <a:pt x="18" y="0"/>
                  </a:cubicBezTo>
                  <a:cubicBezTo>
                    <a:pt x="21" y="0"/>
                    <a:pt x="23" y="3"/>
                    <a:pt x="23" y="5"/>
                  </a:cubicBezTo>
                  <a:cubicBezTo>
                    <a:pt x="23" y="8"/>
                    <a:pt x="21" y="10"/>
                    <a:pt x="18" y="10"/>
                  </a:cubicBezTo>
                  <a:lnTo>
                    <a:pt x="18" y="10"/>
                  </a:lnTo>
                  <a:close/>
                  <a:moveTo>
                    <a:pt x="40" y="66"/>
                  </a:moveTo>
                  <a:lnTo>
                    <a:pt x="40" y="66"/>
                  </a:lnTo>
                  <a:lnTo>
                    <a:pt x="36" y="53"/>
                  </a:lnTo>
                  <a:lnTo>
                    <a:pt x="15" y="53"/>
                  </a:lnTo>
                  <a:lnTo>
                    <a:pt x="10" y="66"/>
                  </a:lnTo>
                  <a:lnTo>
                    <a:pt x="0" y="66"/>
                  </a:lnTo>
                  <a:lnTo>
                    <a:pt x="20" y="15"/>
                  </a:lnTo>
                  <a:lnTo>
                    <a:pt x="30" y="15"/>
                  </a:lnTo>
                  <a:lnTo>
                    <a:pt x="51" y="66"/>
                  </a:lnTo>
                  <a:lnTo>
                    <a:pt x="40" y="66"/>
                  </a:lnTo>
                  <a:close/>
                </a:path>
              </a:pathLst>
            </a:custGeom>
            <a:solidFill>
              <a:srgbClr val="8C8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89" name="Freeform 110">
              <a:extLst>
                <a:ext uri="{FF2B5EF4-FFF2-40B4-BE49-F238E27FC236}">
                  <a16:creationId xmlns:a16="http://schemas.microsoft.com/office/drawing/2014/main" id="{51AE1367-EADA-44F2-8B06-8CEF15F568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300" y="744538"/>
              <a:ext cx="47625" cy="58738"/>
            </a:xfrm>
            <a:custGeom>
              <a:avLst/>
              <a:gdLst>
                <a:gd name="T0" fmla="*/ 27 w 44"/>
                <a:gd name="T1" fmla="*/ 7 h 51"/>
                <a:gd name="T2" fmla="*/ 27 w 44"/>
                <a:gd name="T3" fmla="*/ 7 h 51"/>
                <a:gd name="T4" fmla="*/ 27 w 44"/>
                <a:gd name="T5" fmla="*/ 51 h 51"/>
                <a:gd name="T6" fmla="*/ 17 w 44"/>
                <a:gd name="T7" fmla="*/ 51 h 51"/>
                <a:gd name="T8" fmla="*/ 17 w 44"/>
                <a:gd name="T9" fmla="*/ 7 h 51"/>
                <a:gd name="T10" fmla="*/ 0 w 44"/>
                <a:gd name="T11" fmla="*/ 7 h 51"/>
                <a:gd name="T12" fmla="*/ 0 w 44"/>
                <a:gd name="T13" fmla="*/ 0 h 51"/>
                <a:gd name="T14" fmla="*/ 44 w 44"/>
                <a:gd name="T15" fmla="*/ 0 h 51"/>
                <a:gd name="T16" fmla="*/ 44 w 44"/>
                <a:gd name="T17" fmla="*/ 7 h 51"/>
                <a:gd name="T18" fmla="*/ 27 w 44"/>
                <a:gd name="T19" fmla="*/ 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51">
                  <a:moveTo>
                    <a:pt x="27" y="7"/>
                  </a:moveTo>
                  <a:lnTo>
                    <a:pt x="27" y="7"/>
                  </a:lnTo>
                  <a:lnTo>
                    <a:pt x="27" y="51"/>
                  </a:lnTo>
                  <a:lnTo>
                    <a:pt x="17" y="51"/>
                  </a:lnTo>
                  <a:lnTo>
                    <a:pt x="17" y="7"/>
                  </a:lnTo>
                  <a:lnTo>
                    <a:pt x="0" y="7"/>
                  </a:lnTo>
                  <a:lnTo>
                    <a:pt x="0" y="0"/>
                  </a:lnTo>
                  <a:lnTo>
                    <a:pt x="44" y="0"/>
                  </a:lnTo>
                  <a:lnTo>
                    <a:pt x="44" y="7"/>
                  </a:lnTo>
                  <a:lnTo>
                    <a:pt x="27" y="7"/>
                  </a:lnTo>
                  <a:close/>
                </a:path>
              </a:pathLst>
            </a:custGeom>
            <a:solidFill>
              <a:srgbClr val="8C8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90" name="Freeform 111">
              <a:extLst>
                <a:ext uri="{FF2B5EF4-FFF2-40B4-BE49-F238E27FC236}">
                  <a16:creationId xmlns:a16="http://schemas.microsoft.com/office/drawing/2014/main" id="{649B66AB-8239-4007-B8D6-F677ED0F35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4263" y="849313"/>
              <a:ext cx="61912" cy="58738"/>
            </a:xfrm>
            <a:custGeom>
              <a:avLst/>
              <a:gdLst>
                <a:gd name="T0" fmla="*/ 48 w 57"/>
                <a:gd name="T1" fmla="*/ 51 h 51"/>
                <a:gd name="T2" fmla="*/ 48 w 57"/>
                <a:gd name="T3" fmla="*/ 51 h 51"/>
                <a:gd name="T4" fmla="*/ 46 w 57"/>
                <a:gd name="T5" fmla="*/ 12 h 51"/>
                <a:gd name="T6" fmla="*/ 33 w 57"/>
                <a:gd name="T7" fmla="*/ 44 h 51"/>
                <a:gd name="T8" fmla="*/ 24 w 57"/>
                <a:gd name="T9" fmla="*/ 44 h 51"/>
                <a:gd name="T10" fmla="*/ 11 w 57"/>
                <a:gd name="T11" fmla="*/ 12 h 51"/>
                <a:gd name="T12" fmla="*/ 10 w 57"/>
                <a:gd name="T13" fmla="*/ 51 h 51"/>
                <a:gd name="T14" fmla="*/ 0 w 57"/>
                <a:gd name="T15" fmla="*/ 51 h 51"/>
                <a:gd name="T16" fmla="*/ 3 w 57"/>
                <a:gd name="T17" fmla="*/ 0 h 51"/>
                <a:gd name="T18" fmla="*/ 15 w 57"/>
                <a:gd name="T19" fmla="*/ 0 h 51"/>
                <a:gd name="T20" fmla="*/ 29 w 57"/>
                <a:gd name="T21" fmla="*/ 34 h 51"/>
                <a:gd name="T22" fmla="*/ 42 w 57"/>
                <a:gd name="T23" fmla="*/ 0 h 51"/>
                <a:gd name="T24" fmla="*/ 54 w 57"/>
                <a:gd name="T25" fmla="*/ 0 h 51"/>
                <a:gd name="T26" fmla="*/ 57 w 57"/>
                <a:gd name="T27" fmla="*/ 51 h 51"/>
                <a:gd name="T28" fmla="*/ 48 w 57"/>
                <a:gd name="T2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" h="51">
                  <a:moveTo>
                    <a:pt x="48" y="51"/>
                  </a:moveTo>
                  <a:lnTo>
                    <a:pt x="48" y="51"/>
                  </a:lnTo>
                  <a:lnTo>
                    <a:pt x="46" y="12"/>
                  </a:lnTo>
                  <a:lnTo>
                    <a:pt x="33" y="44"/>
                  </a:lnTo>
                  <a:lnTo>
                    <a:pt x="24" y="44"/>
                  </a:lnTo>
                  <a:lnTo>
                    <a:pt x="11" y="12"/>
                  </a:lnTo>
                  <a:lnTo>
                    <a:pt x="10" y="51"/>
                  </a:lnTo>
                  <a:lnTo>
                    <a:pt x="0" y="51"/>
                  </a:lnTo>
                  <a:lnTo>
                    <a:pt x="3" y="0"/>
                  </a:lnTo>
                  <a:lnTo>
                    <a:pt x="15" y="0"/>
                  </a:lnTo>
                  <a:lnTo>
                    <a:pt x="29" y="34"/>
                  </a:lnTo>
                  <a:lnTo>
                    <a:pt x="42" y="0"/>
                  </a:lnTo>
                  <a:lnTo>
                    <a:pt x="54" y="0"/>
                  </a:lnTo>
                  <a:lnTo>
                    <a:pt x="57" y="51"/>
                  </a:lnTo>
                  <a:lnTo>
                    <a:pt x="48" y="51"/>
                  </a:lnTo>
                  <a:close/>
                </a:path>
              </a:pathLst>
            </a:custGeom>
            <a:solidFill>
              <a:srgbClr val="8C8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91" name="Freeform 112">
              <a:extLst>
                <a:ext uri="{FF2B5EF4-FFF2-40B4-BE49-F238E27FC236}">
                  <a16:creationId xmlns:a16="http://schemas.microsoft.com/office/drawing/2014/main" id="{5D6FCCF2-67B9-4430-968C-798DDA43D9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66813" y="833438"/>
              <a:ext cx="46037" cy="74613"/>
            </a:xfrm>
            <a:custGeom>
              <a:avLst/>
              <a:gdLst>
                <a:gd name="T0" fmla="*/ 28 w 43"/>
                <a:gd name="T1" fmla="*/ 9 h 66"/>
                <a:gd name="T2" fmla="*/ 28 w 43"/>
                <a:gd name="T3" fmla="*/ 9 h 66"/>
                <a:gd name="T4" fmla="*/ 23 w 43"/>
                <a:gd name="T5" fmla="*/ 5 h 66"/>
                <a:gd name="T6" fmla="*/ 28 w 43"/>
                <a:gd name="T7" fmla="*/ 0 h 66"/>
                <a:gd name="T8" fmla="*/ 33 w 43"/>
                <a:gd name="T9" fmla="*/ 5 h 66"/>
                <a:gd name="T10" fmla="*/ 28 w 43"/>
                <a:gd name="T11" fmla="*/ 9 h 66"/>
                <a:gd name="T12" fmla="*/ 28 w 43"/>
                <a:gd name="T13" fmla="*/ 9 h 66"/>
                <a:gd name="T14" fmla="*/ 14 w 43"/>
                <a:gd name="T15" fmla="*/ 9 h 66"/>
                <a:gd name="T16" fmla="*/ 14 w 43"/>
                <a:gd name="T17" fmla="*/ 9 h 66"/>
                <a:gd name="T18" fmla="*/ 9 w 43"/>
                <a:gd name="T19" fmla="*/ 5 h 66"/>
                <a:gd name="T20" fmla="*/ 14 w 43"/>
                <a:gd name="T21" fmla="*/ 0 h 66"/>
                <a:gd name="T22" fmla="*/ 19 w 43"/>
                <a:gd name="T23" fmla="*/ 5 h 66"/>
                <a:gd name="T24" fmla="*/ 14 w 43"/>
                <a:gd name="T25" fmla="*/ 9 h 66"/>
                <a:gd name="T26" fmla="*/ 14 w 43"/>
                <a:gd name="T27" fmla="*/ 9 h 66"/>
                <a:gd name="T28" fmla="*/ 22 w 43"/>
                <a:gd name="T29" fmla="*/ 66 h 66"/>
                <a:gd name="T30" fmla="*/ 22 w 43"/>
                <a:gd name="T31" fmla="*/ 66 h 66"/>
                <a:gd name="T32" fmla="*/ 0 w 43"/>
                <a:gd name="T33" fmla="*/ 45 h 66"/>
                <a:gd name="T34" fmla="*/ 0 w 43"/>
                <a:gd name="T35" fmla="*/ 14 h 66"/>
                <a:gd name="T36" fmla="*/ 10 w 43"/>
                <a:gd name="T37" fmla="*/ 14 h 66"/>
                <a:gd name="T38" fmla="*/ 10 w 43"/>
                <a:gd name="T39" fmla="*/ 46 h 66"/>
                <a:gd name="T40" fmla="*/ 22 w 43"/>
                <a:gd name="T41" fmla="*/ 59 h 66"/>
                <a:gd name="T42" fmla="*/ 33 w 43"/>
                <a:gd name="T43" fmla="*/ 46 h 66"/>
                <a:gd name="T44" fmla="*/ 33 w 43"/>
                <a:gd name="T45" fmla="*/ 14 h 66"/>
                <a:gd name="T46" fmla="*/ 43 w 43"/>
                <a:gd name="T47" fmla="*/ 14 h 66"/>
                <a:gd name="T48" fmla="*/ 43 w 43"/>
                <a:gd name="T49" fmla="*/ 45 h 66"/>
                <a:gd name="T50" fmla="*/ 22 w 43"/>
                <a:gd name="T5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3" h="66">
                  <a:moveTo>
                    <a:pt x="28" y="9"/>
                  </a:moveTo>
                  <a:lnTo>
                    <a:pt x="28" y="9"/>
                  </a:lnTo>
                  <a:cubicBezTo>
                    <a:pt x="25" y="9"/>
                    <a:pt x="23" y="7"/>
                    <a:pt x="23" y="5"/>
                  </a:cubicBezTo>
                  <a:cubicBezTo>
                    <a:pt x="23" y="2"/>
                    <a:pt x="25" y="0"/>
                    <a:pt x="28" y="0"/>
                  </a:cubicBezTo>
                  <a:cubicBezTo>
                    <a:pt x="31" y="0"/>
                    <a:pt x="33" y="2"/>
                    <a:pt x="33" y="5"/>
                  </a:cubicBezTo>
                  <a:cubicBezTo>
                    <a:pt x="33" y="7"/>
                    <a:pt x="31" y="9"/>
                    <a:pt x="28" y="9"/>
                  </a:cubicBezTo>
                  <a:lnTo>
                    <a:pt x="28" y="9"/>
                  </a:lnTo>
                  <a:close/>
                  <a:moveTo>
                    <a:pt x="14" y="9"/>
                  </a:moveTo>
                  <a:lnTo>
                    <a:pt x="14" y="9"/>
                  </a:lnTo>
                  <a:cubicBezTo>
                    <a:pt x="11" y="9"/>
                    <a:pt x="9" y="7"/>
                    <a:pt x="9" y="5"/>
                  </a:cubicBezTo>
                  <a:cubicBezTo>
                    <a:pt x="9" y="2"/>
                    <a:pt x="11" y="0"/>
                    <a:pt x="14" y="0"/>
                  </a:cubicBezTo>
                  <a:cubicBezTo>
                    <a:pt x="17" y="0"/>
                    <a:pt x="19" y="2"/>
                    <a:pt x="19" y="5"/>
                  </a:cubicBezTo>
                  <a:cubicBezTo>
                    <a:pt x="19" y="7"/>
                    <a:pt x="17" y="9"/>
                    <a:pt x="14" y="9"/>
                  </a:cubicBezTo>
                  <a:lnTo>
                    <a:pt x="14" y="9"/>
                  </a:lnTo>
                  <a:close/>
                  <a:moveTo>
                    <a:pt x="22" y="66"/>
                  </a:moveTo>
                  <a:lnTo>
                    <a:pt x="22" y="66"/>
                  </a:lnTo>
                  <a:cubicBezTo>
                    <a:pt x="11" y="66"/>
                    <a:pt x="0" y="62"/>
                    <a:pt x="0" y="45"/>
                  </a:cubicBezTo>
                  <a:lnTo>
                    <a:pt x="0" y="14"/>
                  </a:lnTo>
                  <a:lnTo>
                    <a:pt x="10" y="14"/>
                  </a:lnTo>
                  <a:lnTo>
                    <a:pt x="10" y="46"/>
                  </a:lnTo>
                  <a:cubicBezTo>
                    <a:pt x="10" y="54"/>
                    <a:pt x="14" y="59"/>
                    <a:pt x="22" y="59"/>
                  </a:cubicBezTo>
                  <a:cubicBezTo>
                    <a:pt x="29" y="59"/>
                    <a:pt x="33" y="54"/>
                    <a:pt x="33" y="46"/>
                  </a:cubicBezTo>
                  <a:lnTo>
                    <a:pt x="33" y="14"/>
                  </a:lnTo>
                  <a:lnTo>
                    <a:pt x="43" y="14"/>
                  </a:lnTo>
                  <a:lnTo>
                    <a:pt x="43" y="45"/>
                  </a:lnTo>
                  <a:cubicBezTo>
                    <a:pt x="43" y="61"/>
                    <a:pt x="32" y="66"/>
                    <a:pt x="22" y="66"/>
                  </a:cubicBezTo>
                  <a:close/>
                </a:path>
              </a:pathLst>
            </a:custGeom>
            <a:solidFill>
              <a:srgbClr val="8C8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92" name="Freeform 113">
              <a:extLst>
                <a:ext uri="{FF2B5EF4-FFF2-40B4-BE49-F238E27FC236}">
                  <a16:creationId xmlns:a16="http://schemas.microsoft.com/office/drawing/2014/main" id="{C542FC67-FDB1-44A8-B94E-1FBF8CCBF5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35075" y="849313"/>
              <a:ext cx="47625" cy="58738"/>
            </a:xfrm>
            <a:custGeom>
              <a:avLst/>
              <a:gdLst>
                <a:gd name="T0" fmla="*/ 31 w 43"/>
                <a:gd name="T1" fmla="*/ 51 h 51"/>
                <a:gd name="T2" fmla="*/ 31 w 43"/>
                <a:gd name="T3" fmla="*/ 51 h 51"/>
                <a:gd name="T4" fmla="*/ 9 w 43"/>
                <a:gd name="T5" fmla="*/ 13 h 51"/>
                <a:gd name="T6" fmla="*/ 9 w 43"/>
                <a:gd name="T7" fmla="*/ 51 h 51"/>
                <a:gd name="T8" fmla="*/ 0 w 43"/>
                <a:gd name="T9" fmla="*/ 51 h 51"/>
                <a:gd name="T10" fmla="*/ 0 w 43"/>
                <a:gd name="T11" fmla="*/ 0 h 51"/>
                <a:gd name="T12" fmla="*/ 12 w 43"/>
                <a:gd name="T13" fmla="*/ 0 h 51"/>
                <a:gd name="T14" fmla="*/ 34 w 43"/>
                <a:gd name="T15" fmla="*/ 38 h 51"/>
                <a:gd name="T16" fmla="*/ 34 w 43"/>
                <a:gd name="T17" fmla="*/ 0 h 51"/>
                <a:gd name="T18" fmla="*/ 43 w 43"/>
                <a:gd name="T19" fmla="*/ 0 h 51"/>
                <a:gd name="T20" fmla="*/ 43 w 43"/>
                <a:gd name="T21" fmla="*/ 51 h 51"/>
                <a:gd name="T22" fmla="*/ 31 w 43"/>
                <a:gd name="T2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3" h="51">
                  <a:moveTo>
                    <a:pt x="31" y="51"/>
                  </a:moveTo>
                  <a:lnTo>
                    <a:pt x="31" y="51"/>
                  </a:lnTo>
                  <a:lnTo>
                    <a:pt x="9" y="13"/>
                  </a:lnTo>
                  <a:lnTo>
                    <a:pt x="9" y="51"/>
                  </a:lnTo>
                  <a:lnTo>
                    <a:pt x="0" y="51"/>
                  </a:lnTo>
                  <a:lnTo>
                    <a:pt x="0" y="0"/>
                  </a:lnTo>
                  <a:lnTo>
                    <a:pt x="12" y="0"/>
                  </a:lnTo>
                  <a:lnTo>
                    <a:pt x="34" y="38"/>
                  </a:lnTo>
                  <a:lnTo>
                    <a:pt x="34" y="0"/>
                  </a:lnTo>
                  <a:lnTo>
                    <a:pt x="43" y="0"/>
                  </a:lnTo>
                  <a:lnTo>
                    <a:pt x="43" y="51"/>
                  </a:lnTo>
                  <a:lnTo>
                    <a:pt x="31" y="51"/>
                  </a:lnTo>
                  <a:close/>
                </a:path>
              </a:pathLst>
            </a:custGeom>
            <a:solidFill>
              <a:srgbClr val="8C8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93" name="Freeform 114">
              <a:extLst>
                <a:ext uri="{FF2B5EF4-FFF2-40B4-BE49-F238E27FC236}">
                  <a16:creationId xmlns:a16="http://schemas.microsoft.com/office/drawing/2014/main" id="{02395341-0C19-4543-B385-BAF1D72697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00163" y="849313"/>
              <a:ext cx="47625" cy="58738"/>
            </a:xfrm>
            <a:custGeom>
              <a:avLst/>
              <a:gdLst>
                <a:gd name="T0" fmla="*/ 25 w 43"/>
                <a:gd name="T1" fmla="*/ 53 h 53"/>
                <a:gd name="T2" fmla="*/ 25 w 43"/>
                <a:gd name="T3" fmla="*/ 53 h 53"/>
                <a:gd name="T4" fmla="*/ 0 w 43"/>
                <a:gd name="T5" fmla="*/ 26 h 53"/>
                <a:gd name="T6" fmla="*/ 25 w 43"/>
                <a:gd name="T7" fmla="*/ 0 h 53"/>
                <a:gd name="T8" fmla="*/ 41 w 43"/>
                <a:gd name="T9" fmla="*/ 7 h 53"/>
                <a:gd name="T10" fmla="*/ 38 w 43"/>
                <a:gd name="T11" fmla="*/ 14 h 53"/>
                <a:gd name="T12" fmla="*/ 25 w 43"/>
                <a:gd name="T13" fmla="*/ 7 h 53"/>
                <a:gd name="T14" fmla="*/ 10 w 43"/>
                <a:gd name="T15" fmla="*/ 26 h 53"/>
                <a:gd name="T16" fmla="*/ 25 w 43"/>
                <a:gd name="T17" fmla="*/ 46 h 53"/>
                <a:gd name="T18" fmla="*/ 39 w 43"/>
                <a:gd name="T19" fmla="*/ 39 h 53"/>
                <a:gd name="T20" fmla="*/ 43 w 43"/>
                <a:gd name="T21" fmla="*/ 47 h 53"/>
                <a:gd name="T22" fmla="*/ 25 w 43"/>
                <a:gd name="T2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3" h="53">
                  <a:moveTo>
                    <a:pt x="25" y="53"/>
                  </a:moveTo>
                  <a:lnTo>
                    <a:pt x="25" y="53"/>
                  </a:lnTo>
                  <a:cubicBezTo>
                    <a:pt x="8" y="53"/>
                    <a:pt x="0" y="40"/>
                    <a:pt x="0" y="26"/>
                  </a:cubicBezTo>
                  <a:cubicBezTo>
                    <a:pt x="0" y="12"/>
                    <a:pt x="10" y="0"/>
                    <a:pt x="25" y="0"/>
                  </a:cubicBezTo>
                  <a:cubicBezTo>
                    <a:pt x="32" y="0"/>
                    <a:pt x="38" y="3"/>
                    <a:pt x="41" y="7"/>
                  </a:cubicBezTo>
                  <a:lnTo>
                    <a:pt x="38" y="14"/>
                  </a:lnTo>
                  <a:cubicBezTo>
                    <a:pt x="35" y="10"/>
                    <a:pt x="32" y="7"/>
                    <a:pt x="25" y="7"/>
                  </a:cubicBezTo>
                  <a:cubicBezTo>
                    <a:pt x="16" y="7"/>
                    <a:pt x="10" y="15"/>
                    <a:pt x="10" y="26"/>
                  </a:cubicBezTo>
                  <a:cubicBezTo>
                    <a:pt x="10" y="37"/>
                    <a:pt x="17" y="46"/>
                    <a:pt x="25" y="46"/>
                  </a:cubicBezTo>
                  <a:cubicBezTo>
                    <a:pt x="31" y="46"/>
                    <a:pt x="35" y="44"/>
                    <a:pt x="39" y="39"/>
                  </a:cubicBezTo>
                  <a:lnTo>
                    <a:pt x="43" y="47"/>
                  </a:lnTo>
                  <a:cubicBezTo>
                    <a:pt x="37" y="51"/>
                    <a:pt x="33" y="53"/>
                    <a:pt x="25" y="53"/>
                  </a:cubicBezTo>
                  <a:close/>
                </a:path>
              </a:pathLst>
            </a:custGeom>
            <a:solidFill>
              <a:srgbClr val="8C8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94" name="Freeform 115">
              <a:extLst>
                <a:ext uri="{FF2B5EF4-FFF2-40B4-BE49-F238E27FC236}">
                  <a16:creationId xmlns:a16="http://schemas.microsoft.com/office/drawing/2014/main" id="{F25D88AD-4ADA-41A9-B1D4-0214144AD2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65250" y="849313"/>
              <a:ext cx="44450" cy="58738"/>
            </a:xfrm>
            <a:custGeom>
              <a:avLst/>
              <a:gdLst>
                <a:gd name="T0" fmla="*/ 32 w 41"/>
                <a:gd name="T1" fmla="*/ 51 h 51"/>
                <a:gd name="T2" fmla="*/ 32 w 41"/>
                <a:gd name="T3" fmla="*/ 51 h 51"/>
                <a:gd name="T4" fmla="*/ 32 w 41"/>
                <a:gd name="T5" fmla="*/ 28 h 51"/>
                <a:gd name="T6" fmla="*/ 9 w 41"/>
                <a:gd name="T7" fmla="*/ 28 h 51"/>
                <a:gd name="T8" fmla="*/ 9 w 41"/>
                <a:gd name="T9" fmla="*/ 51 h 51"/>
                <a:gd name="T10" fmla="*/ 0 w 41"/>
                <a:gd name="T11" fmla="*/ 51 h 51"/>
                <a:gd name="T12" fmla="*/ 0 w 41"/>
                <a:gd name="T13" fmla="*/ 0 h 51"/>
                <a:gd name="T14" fmla="*/ 9 w 41"/>
                <a:gd name="T15" fmla="*/ 0 h 51"/>
                <a:gd name="T16" fmla="*/ 9 w 41"/>
                <a:gd name="T17" fmla="*/ 21 h 51"/>
                <a:gd name="T18" fmla="*/ 32 w 41"/>
                <a:gd name="T19" fmla="*/ 21 h 51"/>
                <a:gd name="T20" fmla="*/ 32 w 41"/>
                <a:gd name="T21" fmla="*/ 0 h 51"/>
                <a:gd name="T22" fmla="*/ 41 w 41"/>
                <a:gd name="T23" fmla="*/ 0 h 51"/>
                <a:gd name="T24" fmla="*/ 41 w 41"/>
                <a:gd name="T25" fmla="*/ 51 h 51"/>
                <a:gd name="T26" fmla="*/ 32 w 41"/>
                <a:gd name="T2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" h="51">
                  <a:moveTo>
                    <a:pt x="32" y="51"/>
                  </a:moveTo>
                  <a:lnTo>
                    <a:pt x="32" y="51"/>
                  </a:lnTo>
                  <a:lnTo>
                    <a:pt x="32" y="28"/>
                  </a:lnTo>
                  <a:lnTo>
                    <a:pt x="9" y="28"/>
                  </a:lnTo>
                  <a:lnTo>
                    <a:pt x="9" y="51"/>
                  </a:lnTo>
                  <a:lnTo>
                    <a:pt x="0" y="51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21"/>
                  </a:lnTo>
                  <a:lnTo>
                    <a:pt x="32" y="21"/>
                  </a:lnTo>
                  <a:lnTo>
                    <a:pt x="32" y="0"/>
                  </a:lnTo>
                  <a:lnTo>
                    <a:pt x="41" y="0"/>
                  </a:lnTo>
                  <a:lnTo>
                    <a:pt x="41" y="51"/>
                  </a:lnTo>
                  <a:lnTo>
                    <a:pt x="32" y="51"/>
                  </a:lnTo>
                  <a:close/>
                </a:path>
              </a:pathLst>
            </a:custGeom>
            <a:solidFill>
              <a:srgbClr val="8C8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95" name="Freeform 116">
              <a:extLst>
                <a:ext uri="{FF2B5EF4-FFF2-40B4-BE49-F238E27FC236}">
                  <a16:creationId xmlns:a16="http://schemas.microsoft.com/office/drawing/2014/main" id="{54B602F7-22EF-425D-BB2D-221C441709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33513" y="849313"/>
              <a:ext cx="38100" cy="58738"/>
            </a:xfrm>
            <a:custGeom>
              <a:avLst/>
              <a:gdLst>
                <a:gd name="T0" fmla="*/ 0 w 35"/>
                <a:gd name="T1" fmla="*/ 51 h 51"/>
                <a:gd name="T2" fmla="*/ 0 w 35"/>
                <a:gd name="T3" fmla="*/ 51 h 51"/>
                <a:gd name="T4" fmla="*/ 0 w 35"/>
                <a:gd name="T5" fmla="*/ 0 h 51"/>
                <a:gd name="T6" fmla="*/ 34 w 35"/>
                <a:gd name="T7" fmla="*/ 0 h 51"/>
                <a:gd name="T8" fmla="*/ 34 w 35"/>
                <a:gd name="T9" fmla="*/ 8 h 51"/>
                <a:gd name="T10" fmla="*/ 9 w 35"/>
                <a:gd name="T11" fmla="*/ 8 h 51"/>
                <a:gd name="T12" fmla="*/ 9 w 35"/>
                <a:gd name="T13" fmla="*/ 21 h 51"/>
                <a:gd name="T14" fmla="*/ 32 w 35"/>
                <a:gd name="T15" fmla="*/ 21 h 51"/>
                <a:gd name="T16" fmla="*/ 32 w 35"/>
                <a:gd name="T17" fmla="*/ 28 h 51"/>
                <a:gd name="T18" fmla="*/ 9 w 35"/>
                <a:gd name="T19" fmla="*/ 28 h 51"/>
                <a:gd name="T20" fmla="*/ 9 w 35"/>
                <a:gd name="T21" fmla="*/ 43 h 51"/>
                <a:gd name="T22" fmla="*/ 35 w 35"/>
                <a:gd name="T23" fmla="*/ 43 h 51"/>
                <a:gd name="T24" fmla="*/ 35 w 35"/>
                <a:gd name="T25" fmla="*/ 51 h 51"/>
                <a:gd name="T26" fmla="*/ 0 w 35"/>
                <a:gd name="T2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" h="51">
                  <a:moveTo>
                    <a:pt x="0" y="51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34" y="0"/>
                  </a:lnTo>
                  <a:lnTo>
                    <a:pt x="34" y="8"/>
                  </a:lnTo>
                  <a:lnTo>
                    <a:pt x="9" y="8"/>
                  </a:lnTo>
                  <a:lnTo>
                    <a:pt x="9" y="21"/>
                  </a:lnTo>
                  <a:lnTo>
                    <a:pt x="32" y="21"/>
                  </a:lnTo>
                  <a:lnTo>
                    <a:pt x="32" y="28"/>
                  </a:lnTo>
                  <a:lnTo>
                    <a:pt x="9" y="28"/>
                  </a:lnTo>
                  <a:lnTo>
                    <a:pt x="9" y="43"/>
                  </a:lnTo>
                  <a:lnTo>
                    <a:pt x="35" y="43"/>
                  </a:lnTo>
                  <a:lnTo>
                    <a:pt x="35" y="51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8C8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96" name="Freeform 117">
              <a:extLst>
                <a:ext uri="{FF2B5EF4-FFF2-40B4-BE49-F238E27FC236}">
                  <a16:creationId xmlns:a16="http://schemas.microsoft.com/office/drawing/2014/main" id="{2BD9B070-56A3-41C0-BB39-31DF1D1F75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89075" y="849313"/>
              <a:ext cx="47625" cy="58738"/>
            </a:xfrm>
            <a:custGeom>
              <a:avLst/>
              <a:gdLst>
                <a:gd name="T0" fmla="*/ 31 w 43"/>
                <a:gd name="T1" fmla="*/ 51 h 51"/>
                <a:gd name="T2" fmla="*/ 31 w 43"/>
                <a:gd name="T3" fmla="*/ 51 h 51"/>
                <a:gd name="T4" fmla="*/ 9 w 43"/>
                <a:gd name="T5" fmla="*/ 13 h 51"/>
                <a:gd name="T6" fmla="*/ 9 w 43"/>
                <a:gd name="T7" fmla="*/ 51 h 51"/>
                <a:gd name="T8" fmla="*/ 0 w 43"/>
                <a:gd name="T9" fmla="*/ 51 h 51"/>
                <a:gd name="T10" fmla="*/ 0 w 43"/>
                <a:gd name="T11" fmla="*/ 0 h 51"/>
                <a:gd name="T12" fmla="*/ 12 w 43"/>
                <a:gd name="T13" fmla="*/ 0 h 51"/>
                <a:gd name="T14" fmla="*/ 34 w 43"/>
                <a:gd name="T15" fmla="*/ 38 h 51"/>
                <a:gd name="T16" fmla="*/ 34 w 43"/>
                <a:gd name="T17" fmla="*/ 0 h 51"/>
                <a:gd name="T18" fmla="*/ 43 w 43"/>
                <a:gd name="T19" fmla="*/ 0 h 51"/>
                <a:gd name="T20" fmla="*/ 43 w 43"/>
                <a:gd name="T21" fmla="*/ 51 h 51"/>
                <a:gd name="T22" fmla="*/ 31 w 43"/>
                <a:gd name="T2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3" h="51">
                  <a:moveTo>
                    <a:pt x="31" y="51"/>
                  </a:moveTo>
                  <a:lnTo>
                    <a:pt x="31" y="51"/>
                  </a:lnTo>
                  <a:lnTo>
                    <a:pt x="9" y="13"/>
                  </a:lnTo>
                  <a:lnTo>
                    <a:pt x="9" y="51"/>
                  </a:lnTo>
                  <a:lnTo>
                    <a:pt x="0" y="51"/>
                  </a:lnTo>
                  <a:lnTo>
                    <a:pt x="0" y="0"/>
                  </a:lnTo>
                  <a:lnTo>
                    <a:pt x="12" y="0"/>
                  </a:lnTo>
                  <a:lnTo>
                    <a:pt x="34" y="38"/>
                  </a:lnTo>
                  <a:lnTo>
                    <a:pt x="34" y="0"/>
                  </a:lnTo>
                  <a:lnTo>
                    <a:pt x="43" y="0"/>
                  </a:lnTo>
                  <a:lnTo>
                    <a:pt x="43" y="51"/>
                  </a:lnTo>
                  <a:lnTo>
                    <a:pt x="31" y="51"/>
                  </a:lnTo>
                  <a:close/>
                </a:path>
              </a:pathLst>
            </a:custGeom>
            <a:solidFill>
              <a:srgbClr val="8C8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033060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62384-32E5-409E-AEDD-D7BFBD409C9D}" type="datetimeyyyy">
              <a:rPr lang="en-DE" smtClean="0"/>
              <a:t>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39th Tango Community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AD281-D78D-4D53-839B-D8F07AD77A2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9159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1263535"/>
            <a:ext cx="3245425" cy="5079074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1675" y="1263535"/>
            <a:ext cx="8350827" cy="5079076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2919-FB44-4F75-9590-AA439A646664}" type="datetimeyyyy">
              <a:rPr lang="en-DE" smtClean="0"/>
              <a:t>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39th Tango Community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AD281-D78D-4D53-839B-D8F07AD77A2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0092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EE74E-7AAB-4FE6-8C18-0CCF47A0602D}" type="datetimeyyyy">
              <a:rPr lang="en-DE" smtClean="0"/>
              <a:t>2026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39th Tango Community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AD281-D78D-4D53-839B-D8F07AD77A2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7371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6F910-A79C-472B-94B5-A27EDDCCC49A}" type="datetimeyyyy">
              <a:rPr lang="en-DE" smtClean="0"/>
              <a:t>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39th Tango Community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AD281-D78D-4D53-839B-D8F07AD77A2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0575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2757" y="1313411"/>
            <a:ext cx="5787044" cy="495438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313410"/>
            <a:ext cx="5787044" cy="495438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03A42-B8A0-406F-9410-B5E1F56EA3B6}" type="datetimeyyyy">
              <a:rPr lang="en-DE" smtClean="0"/>
              <a:t>2026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39th Tango Community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AD281-D78D-4D53-839B-D8F07AD77A2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872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191195"/>
            <a:ext cx="8086725" cy="731519"/>
          </a:xfrm>
        </p:spPr>
        <p:txBody>
          <a:bodyPr/>
          <a:lstStyle>
            <a:lvl1pPr algn="l"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40" y="1269207"/>
            <a:ext cx="575373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3840" y="2186247"/>
            <a:ext cx="5753736" cy="41231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269207"/>
            <a:ext cx="577596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186247"/>
            <a:ext cx="5775960" cy="412311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B7FFB-905A-4827-8D19-34D09E36E031}" type="datetimeyyyy">
              <a:rPr lang="en-DE" smtClean="0"/>
              <a:t>2026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39th Tango Community Meeting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AD281-D78D-4D53-839B-D8F07AD77A2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1277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D04B8-CD91-4EFC-A93A-F2C06C0471CE}" type="datetimeyyyy">
              <a:rPr lang="en-DE" smtClean="0"/>
              <a:t>2026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39th Tango Community Meeting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AD281-D78D-4D53-839B-D8F07AD77A2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5199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ABF42-568A-4282-9459-BA49EA83946A}" type="datetimeyyyy">
              <a:rPr lang="en-DE" smtClean="0"/>
              <a:t>2026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39th Tango Community Meeting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AD281-D78D-4D53-839B-D8F07AD77A2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6409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104" y="1263535"/>
            <a:ext cx="3932237" cy="125106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9955" y="1263535"/>
            <a:ext cx="7472940" cy="512895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104" y="25146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E514B-6B8E-4C41-80BB-E6DF1B0413B3}" type="datetimeyyyy">
              <a:rPr lang="en-DE" smtClean="0"/>
              <a:t>2026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39th Tango Community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AD281-D78D-4D53-839B-D8F07AD77A2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8779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106" y="1280160"/>
            <a:ext cx="3932237" cy="122612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26214" y="1280159"/>
            <a:ext cx="6423029" cy="507168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106" y="2506287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9A3A1-99D1-4350-A820-B03AA9C1863A}" type="datetimeyyyy">
              <a:rPr lang="en-DE" smtClean="0"/>
              <a:t>2026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39th Tango Community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AD281-D78D-4D53-839B-D8F07AD77A2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2464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5" descr="Siegel_25s.eps">
            <a:extLst>
              <a:ext uri="{FF2B5EF4-FFF2-40B4-BE49-F238E27FC236}">
                <a16:creationId xmlns:a16="http://schemas.microsoft.com/office/drawing/2014/main" id="{FAA95A01-2B85-48D2-8BB0-B77754189F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6" r="24058" b="14216"/>
          <a:stretch/>
        </p:blipFill>
        <p:spPr>
          <a:xfrm>
            <a:off x="11140749" y="155323"/>
            <a:ext cx="833457" cy="798248"/>
          </a:xfrm>
          <a:prstGeom prst="rect">
            <a:avLst/>
          </a:prstGeom>
        </p:spPr>
      </p:pic>
      <p:sp>
        <p:nvSpPr>
          <p:cNvPr id="54" name="Rechteck 53">
            <a:extLst>
              <a:ext uri="{FF2B5EF4-FFF2-40B4-BE49-F238E27FC236}">
                <a16:creationId xmlns:a16="http://schemas.microsoft.com/office/drawing/2014/main" id="{E388A0D3-B330-4E92-B75C-E1C9BF2501EB}"/>
              </a:ext>
            </a:extLst>
          </p:cNvPr>
          <p:cNvSpPr/>
          <p:nvPr userDrawn="1"/>
        </p:nvSpPr>
        <p:spPr>
          <a:xfrm>
            <a:off x="0" y="6492876"/>
            <a:ext cx="12192000" cy="3651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88958" y="216131"/>
            <a:ext cx="8069442" cy="6841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168" y="1249279"/>
            <a:ext cx="11763664" cy="5107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643" y="649284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85CE4AF5-DCBE-48F5-ACB4-3AF4AEBC2B6B}" type="datetimeyyyy">
              <a:rPr lang="en-DE" smtClean="0"/>
              <a:t>2026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84486" y="6492841"/>
            <a:ext cx="64230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39th Tango Community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78157" y="649284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BC6AD281-D78D-4D53-839B-D8F07AD77A25}" type="slidenum">
              <a:rPr lang="de-DE" smtClean="0"/>
              <a:pPr/>
              <a:t>‹#›</a:t>
            </a:fld>
            <a:endParaRPr lang="de-DE" dirty="0"/>
          </a:p>
        </p:txBody>
      </p:sp>
      <p:cxnSp>
        <p:nvCxnSpPr>
          <p:cNvPr id="7" name="Gerade Verbindung 10">
            <a:extLst>
              <a:ext uri="{FF2B5EF4-FFF2-40B4-BE49-F238E27FC236}">
                <a16:creationId xmlns:a16="http://schemas.microsoft.com/office/drawing/2014/main" id="{9FF3EE56-ABB8-4F9B-B49A-9FE60AA1F951}"/>
              </a:ext>
            </a:extLst>
          </p:cNvPr>
          <p:cNvCxnSpPr/>
          <p:nvPr userDrawn="1"/>
        </p:nvCxnSpPr>
        <p:spPr>
          <a:xfrm>
            <a:off x="0" y="1105134"/>
            <a:ext cx="12192000" cy="0"/>
          </a:xfrm>
          <a:prstGeom prst="line">
            <a:avLst/>
          </a:prstGeom>
          <a:ln w="6350">
            <a:gradFill flip="none" rotWithShape="1">
              <a:gsLst>
                <a:gs pos="9000">
                  <a:srgbClr val="445E8C"/>
                </a:gs>
                <a:gs pos="91000">
                  <a:srgbClr val="A2C333"/>
                </a:gs>
                <a:gs pos="41000">
                  <a:srgbClr val="FF971B"/>
                </a:gs>
                <a:gs pos="64000">
                  <a:srgbClr val="D0003A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93D629EF-4B17-42DB-AF17-65280166579C}"/>
              </a:ext>
            </a:extLst>
          </p:cNvPr>
          <p:cNvGrpSpPr/>
          <p:nvPr userDrawn="1"/>
        </p:nvGrpSpPr>
        <p:grpSpPr>
          <a:xfrm>
            <a:off x="208251" y="155323"/>
            <a:ext cx="11765955" cy="798249"/>
            <a:chOff x="179388" y="184151"/>
            <a:chExt cx="11559261" cy="784225"/>
          </a:xfrm>
        </p:grpSpPr>
        <p:sp>
          <p:nvSpPr>
            <p:cNvPr id="56" name="Freeform 76">
              <a:extLst>
                <a:ext uri="{FF2B5EF4-FFF2-40B4-BE49-F238E27FC236}">
                  <a16:creationId xmlns:a16="http://schemas.microsoft.com/office/drawing/2014/main" id="{686447C5-D820-48B5-9367-DD5017796A4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9388" y="184151"/>
              <a:ext cx="766762" cy="784225"/>
            </a:xfrm>
            <a:custGeom>
              <a:avLst/>
              <a:gdLst>
                <a:gd name="T0" fmla="*/ 689 w 695"/>
                <a:gd name="T1" fmla="*/ 689 h 696"/>
                <a:gd name="T2" fmla="*/ 689 w 695"/>
                <a:gd name="T3" fmla="*/ 689 h 696"/>
                <a:gd name="T4" fmla="*/ 6 w 695"/>
                <a:gd name="T5" fmla="*/ 689 h 696"/>
                <a:gd name="T6" fmla="*/ 6 w 695"/>
                <a:gd name="T7" fmla="*/ 6 h 696"/>
                <a:gd name="T8" fmla="*/ 689 w 695"/>
                <a:gd name="T9" fmla="*/ 6 h 696"/>
                <a:gd name="T10" fmla="*/ 689 w 695"/>
                <a:gd name="T11" fmla="*/ 689 h 696"/>
                <a:gd name="T12" fmla="*/ 689 w 695"/>
                <a:gd name="T13" fmla="*/ 689 h 696"/>
                <a:gd name="T14" fmla="*/ 692 w 695"/>
                <a:gd name="T15" fmla="*/ 0 h 696"/>
                <a:gd name="T16" fmla="*/ 692 w 695"/>
                <a:gd name="T17" fmla="*/ 0 h 696"/>
                <a:gd name="T18" fmla="*/ 0 w 695"/>
                <a:gd name="T19" fmla="*/ 0 h 696"/>
                <a:gd name="T20" fmla="*/ 0 w 695"/>
                <a:gd name="T21" fmla="*/ 696 h 696"/>
                <a:gd name="T22" fmla="*/ 695 w 695"/>
                <a:gd name="T23" fmla="*/ 696 h 696"/>
                <a:gd name="T24" fmla="*/ 695 w 695"/>
                <a:gd name="T25" fmla="*/ 0 h 696"/>
                <a:gd name="T26" fmla="*/ 692 w 695"/>
                <a:gd name="T27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95" h="696">
                  <a:moveTo>
                    <a:pt x="689" y="689"/>
                  </a:moveTo>
                  <a:lnTo>
                    <a:pt x="689" y="689"/>
                  </a:lnTo>
                  <a:cubicBezTo>
                    <a:pt x="683" y="689"/>
                    <a:pt x="12" y="689"/>
                    <a:pt x="6" y="689"/>
                  </a:cubicBezTo>
                  <a:cubicBezTo>
                    <a:pt x="6" y="683"/>
                    <a:pt x="6" y="12"/>
                    <a:pt x="6" y="6"/>
                  </a:cubicBezTo>
                  <a:cubicBezTo>
                    <a:pt x="12" y="6"/>
                    <a:pt x="683" y="6"/>
                    <a:pt x="689" y="6"/>
                  </a:cubicBezTo>
                  <a:cubicBezTo>
                    <a:pt x="689" y="12"/>
                    <a:pt x="689" y="683"/>
                    <a:pt x="689" y="689"/>
                  </a:cubicBezTo>
                  <a:lnTo>
                    <a:pt x="689" y="689"/>
                  </a:lnTo>
                  <a:close/>
                  <a:moveTo>
                    <a:pt x="692" y="0"/>
                  </a:moveTo>
                  <a:lnTo>
                    <a:pt x="692" y="0"/>
                  </a:lnTo>
                  <a:lnTo>
                    <a:pt x="0" y="0"/>
                  </a:lnTo>
                  <a:lnTo>
                    <a:pt x="0" y="696"/>
                  </a:lnTo>
                  <a:lnTo>
                    <a:pt x="695" y="696"/>
                  </a:lnTo>
                  <a:lnTo>
                    <a:pt x="695" y="0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57" name="Freeform 77">
              <a:extLst>
                <a:ext uri="{FF2B5EF4-FFF2-40B4-BE49-F238E27FC236}">
                  <a16:creationId xmlns:a16="http://schemas.microsoft.com/office/drawing/2014/main" id="{F92307FB-0508-434D-8853-88DDF12C188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28700" y="184151"/>
              <a:ext cx="766762" cy="784225"/>
            </a:xfrm>
            <a:custGeom>
              <a:avLst/>
              <a:gdLst>
                <a:gd name="T0" fmla="*/ 689 w 695"/>
                <a:gd name="T1" fmla="*/ 689 h 696"/>
                <a:gd name="T2" fmla="*/ 689 w 695"/>
                <a:gd name="T3" fmla="*/ 689 h 696"/>
                <a:gd name="T4" fmla="*/ 6 w 695"/>
                <a:gd name="T5" fmla="*/ 689 h 696"/>
                <a:gd name="T6" fmla="*/ 6 w 695"/>
                <a:gd name="T7" fmla="*/ 6 h 696"/>
                <a:gd name="T8" fmla="*/ 689 w 695"/>
                <a:gd name="T9" fmla="*/ 6 h 696"/>
                <a:gd name="T10" fmla="*/ 689 w 695"/>
                <a:gd name="T11" fmla="*/ 689 h 696"/>
                <a:gd name="T12" fmla="*/ 689 w 695"/>
                <a:gd name="T13" fmla="*/ 689 h 696"/>
                <a:gd name="T14" fmla="*/ 692 w 695"/>
                <a:gd name="T15" fmla="*/ 0 h 696"/>
                <a:gd name="T16" fmla="*/ 692 w 695"/>
                <a:gd name="T17" fmla="*/ 0 h 696"/>
                <a:gd name="T18" fmla="*/ 0 w 695"/>
                <a:gd name="T19" fmla="*/ 0 h 696"/>
                <a:gd name="T20" fmla="*/ 0 w 695"/>
                <a:gd name="T21" fmla="*/ 696 h 696"/>
                <a:gd name="T22" fmla="*/ 695 w 695"/>
                <a:gd name="T23" fmla="*/ 696 h 696"/>
                <a:gd name="T24" fmla="*/ 695 w 695"/>
                <a:gd name="T25" fmla="*/ 0 h 696"/>
                <a:gd name="T26" fmla="*/ 692 w 695"/>
                <a:gd name="T27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95" h="696">
                  <a:moveTo>
                    <a:pt x="689" y="689"/>
                  </a:moveTo>
                  <a:lnTo>
                    <a:pt x="689" y="689"/>
                  </a:lnTo>
                  <a:cubicBezTo>
                    <a:pt x="683" y="689"/>
                    <a:pt x="12" y="689"/>
                    <a:pt x="6" y="689"/>
                  </a:cubicBezTo>
                  <a:cubicBezTo>
                    <a:pt x="6" y="683"/>
                    <a:pt x="6" y="12"/>
                    <a:pt x="6" y="6"/>
                  </a:cubicBezTo>
                  <a:cubicBezTo>
                    <a:pt x="12" y="6"/>
                    <a:pt x="683" y="6"/>
                    <a:pt x="689" y="6"/>
                  </a:cubicBezTo>
                  <a:cubicBezTo>
                    <a:pt x="689" y="12"/>
                    <a:pt x="689" y="683"/>
                    <a:pt x="689" y="689"/>
                  </a:cubicBezTo>
                  <a:lnTo>
                    <a:pt x="689" y="689"/>
                  </a:lnTo>
                  <a:close/>
                  <a:moveTo>
                    <a:pt x="692" y="0"/>
                  </a:moveTo>
                  <a:lnTo>
                    <a:pt x="692" y="0"/>
                  </a:lnTo>
                  <a:lnTo>
                    <a:pt x="0" y="0"/>
                  </a:lnTo>
                  <a:lnTo>
                    <a:pt x="0" y="696"/>
                  </a:lnTo>
                  <a:lnTo>
                    <a:pt x="695" y="696"/>
                  </a:lnTo>
                  <a:lnTo>
                    <a:pt x="695" y="0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58" name="Freeform 78">
              <a:extLst>
                <a:ext uri="{FF2B5EF4-FFF2-40B4-BE49-F238E27FC236}">
                  <a16:creationId xmlns:a16="http://schemas.microsoft.com/office/drawing/2014/main" id="{2AEA33A3-A4BC-4BE9-A32C-AACA8DEC570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879600" y="184151"/>
              <a:ext cx="8055649" cy="784225"/>
            </a:xfrm>
            <a:custGeom>
              <a:avLst/>
              <a:gdLst>
                <a:gd name="T0" fmla="*/ 4681 w 4687"/>
                <a:gd name="T1" fmla="*/ 689 h 696"/>
                <a:gd name="T2" fmla="*/ 4681 w 4687"/>
                <a:gd name="T3" fmla="*/ 689 h 696"/>
                <a:gd name="T4" fmla="*/ 7 w 4687"/>
                <a:gd name="T5" fmla="*/ 689 h 696"/>
                <a:gd name="T6" fmla="*/ 7 w 4687"/>
                <a:gd name="T7" fmla="*/ 6 h 696"/>
                <a:gd name="T8" fmla="*/ 4681 w 4687"/>
                <a:gd name="T9" fmla="*/ 6 h 696"/>
                <a:gd name="T10" fmla="*/ 4681 w 4687"/>
                <a:gd name="T11" fmla="*/ 689 h 696"/>
                <a:gd name="T12" fmla="*/ 4681 w 4687"/>
                <a:gd name="T13" fmla="*/ 689 h 696"/>
                <a:gd name="T14" fmla="*/ 4684 w 4687"/>
                <a:gd name="T15" fmla="*/ 0 h 696"/>
                <a:gd name="T16" fmla="*/ 4684 w 4687"/>
                <a:gd name="T17" fmla="*/ 0 h 696"/>
                <a:gd name="T18" fmla="*/ 0 w 4687"/>
                <a:gd name="T19" fmla="*/ 0 h 696"/>
                <a:gd name="T20" fmla="*/ 0 w 4687"/>
                <a:gd name="T21" fmla="*/ 696 h 696"/>
                <a:gd name="T22" fmla="*/ 4687 w 4687"/>
                <a:gd name="T23" fmla="*/ 696 h 696"/>
                <a:gd name="T24" fmla="*/ 4687 w 4687"/>
                <a:gd name="T25" fmla="*/ 0 h 696"/>
                <a:gd name="T26" fmla="*/ 4684 w 4687"/>
                <a:gd name="T27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687" h="696">
                  <a:moveTo>
                    <a:pt x="4681" y="689"/>
                  </a:moveTo>
                  <a:lnTo>
                    <a:pt x="4681" y="689"/>
                  </a:lnTo>
                  <a:cubicBezTo>
                    <a:pt x="4675" y="689"/>
                    <a:pt x="13" y="689"/>
                    <a:pt x="7" y="689"/>
                  </a:cubicBezTo>
                  <a:cubicBezTo>
                    <a:pt x="7" y="683"/>
                    <a:pt x="7" y="12"/>
                    <a:pt x="7" y="6"/>
                  </a:cubicBezTo>
                  <a:cubicBezTo>
                    <a:pt x="13" y="6"/>
                    <a:pt x="4675" y="6"/>
                    <a:pt x="4681" y="6"/>
                  </a:cubicBezTo>
                  <a:cubicBezTo>
                    <a:pt x="4681" y="12"/>
                    <a:pt x="4681" y="683"/>
                    <a:pt x="4681" y="689"/>
                  </a:cubicBezTo>
                  <a:lnTo>
                    <a:pt x="4681" y="689"/>
                  </a:lnTo>
                  <a:close/>
                  <a:moveTo>
                    <a:pt x="4684" y="0"/>
                  </a:moveTo>
                  <a:lnTo>
                    <a:pt x="4684" y="0"/>
                  </a:lnTo>
                  <a:lnTo>
                    <a:pt x="0" y="0"/>
                  </a:lnTo>
                  <a:lnTo>
                    <a:pt x="0" y="696"/>
                  </a:lnTo>
                  <a:lnTo>
                    <a:pt x="4687" y="696"/>
                  </a:lnTo>
                  <a:lnTo>
                    <a:pt x="4687" y="0"/>
                  </a:lnTo>
                  <a:lnTo>
                    <a:pt x="4684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59" name="Freeform 79">
              <a:extLst>
                <a:ext uri="{FF2B5EF4-FFF2-40B4-BE49-F238E27FC236}">
                  <a16:creationId xmlns:a16="http://schemas.microsoft.com/office/drawing/2014/main" id="{85B8CE0D-8A43-4CC4-A556-BDB7681D9D2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025737" y="184151"/>
              <a:ext cx="1712912" cy="784225"/>
            </a:xfrm>
            <a:custGeom>
              <a:avLst/>
              <a:gdLst>
                <a:gd name="T0" fmla="*/ 1547 w 1554"/>
                <a:gd name="T1" fmla="*/ 689 h 696"/>
                <a:gd name="T2" fmla="*/ 1547 w 1554"/>
                <a:gd name="T3" fmla="*/ 689 h 696"/>
                <a:gd name="T4" fmla="*/ 6 w 1554"/>
                <a:gd name="T5" fmla="*/ 689 h 696"/>
                <a:gd name="T6" fmla="*/ 6 w 1554"/>
                <a:gd name="T7" fmla="*/ 6 h 696"/>
                <a:gd name="T8" fmla="*/ 1547 w 1554"/>
                <a:gd name="T9" fmla="*/ 6 h 696"/>
                <a:gd name="T10" fmla="*/ 1547 w 1554"/>
                <a:gd name="T11" fmla="*/ 689 h 696"/>
                <a:gd name="T12" fmla="*/ 1547 w 1554"/>
                <a:gd name="T13" fmla="*/ 689 h 696"/>
                <a:gd name="T14" fmla="*/ 1551 w 1554"/>
                <a:gd name="T15" fmla="*/ 0 h 696"/>
                <a:gd name="T16" fmla="*/ 1551 w 1554"/>
                <a:gd name="T17" fmla="*/ 0 h 696"/>
                <a:gd name="T18" fmla="*/ 0 w 1554"/>
                <a:gd name="T19" fmla="*/ 0 h 696"/>
                <a:gd name="T20" fmla="*/ 0 w 1554"/>
                <a:gd name="T21" fmla="*/ 696 h 696"/>
                <a:gd name="T22" fmla="*/ 1554 w 1554"/>
                <a:gd name="T23" fmla="*/ 696 h 696"/>
                <a:gd name="T24" fmla="*/ 1554 w 1554"/>
                <a:gd name="T25" fmla="*/ 0 h 696"/>
                <a:gd name="T26" fmla="*/ 1551 w 1554"/>
                <a:gd name="T27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54" h="696">
                  <a:moveTo>
                    <a:pt x="1547" y="689"/>
                  </a:moveTo>
                  <a:lnTo>
                    <a:pt x="1547" y="689"/>
                  </a:lnTo>
                  <a:cubicBezTo>
                    <a:pt x="1541" y="689"/>
                    <a:pt x="12" y="689"/>
                    <a:pt x="6" y="689"/>
                  </a:cubicBezTo>
                  <a:cubicBezTo>
                    <a:pt x="6" y="683"/>
                    <a:pt x="6" y="12"/>
                    <a:pt x="6" y="6"/>
                  </a:cubicBezTo>
                  <a:cubicBezTo>
                    <a:pt x="12" y="6"/>
                    <a:pt x="1541" y="6"/>
                    <a:pt x="1547" y="6"/>
                  </a:cubicBezTo>
                  <a:cubicBezTo>
                    <a:pt x="1547" y="12"/>
                    <a:pt x="1547" y="683"/>
                    <a:pt x="1547" y="689"/>
                  </a:cubicBezTo>
                  <a:lnTo>
                    <a:pt x="1547" y="689"/>
                  </a:lnTo>
                  <a:close/>
                  <a:moveTo>
                    <a:pt x="1551" y="0"/>
                  </a:moveTo>
                  <a:lnTo>
                    <a:pt x="1551" y="0"/>
                  </a:lnTo>
                  <a:lnTo>
                    <a:pt x="0" y="0"/>
                  </a:lnTo>
                  <a:lnTo>
                    <a:pt x="0" y="696"/>
                  </a:lnTo>
                  <a:lnTo>
                    <a:pt x="1554" y="696"/>
                  </a:lnTo>
                  <a:lnTo>
                    <a:pt x="1554" y="0"/>
                  </a:lnTo>
                  <a:lnTo>
                    <a:pt x="1551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60" name="Freeform 80">
              <a:extLst>
                <a:ext uri="{FF2B5EF4-FFF2-40B4-BE49-F238E27FC236}">
                  <a16:creationId xmlns:a16="http://schemas.microsoft.com/office/drawing/2014/main" id="{3DA2E543-ABA2-42B4-B8FD-D3BA789D5EB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3363" y="638176"/>
              <a:ext cx="652462" cy="277813"/>
            </a:xfrm>
            <a:custGeom>
              <a:avLst/>
              <a:gdLst>
                <a:gd name="T0" fmla="*/ 371 w 591"/>
                <a:gd name="T1" fmla="*/ 148 h 246"/>
                <a:gd name="T2" fmla="*/ 453 w 591"/>
                <a:gd name="T3" fmla="*/ 0 h 246"/>
                <a:gd name="T4" fmla="*/ 461 w 591"/>
                <a:gd name="T5" fmla="*/ 180 h 246"/>
                <a:gd name="T6" fmla="*/ 502 w 591"/>
                <a:gd name="T7" fmla="*/ 180 h 246"/>
                <a:gd name="T8" fmla="*/ 510 w 591"/>
                <a:gd name="T9" fmla="*/ 0 h 246"/>
                <a:gd name="T10" fmla="*/ 591 w 591"/>
                <a:gd name="T11" fmla="*/ 148 h 246"/>
                <a:gd name="T12" fmla="*/ 561 w 591"/>
                <a:gd name="T13" fmla="*/ 223 h 246"/>
                <a:gd name="T14" fmla="*/ 481 w 591"/>
                <a:gd name="T15" fmla="*/ 246 h 246"/>
                <a:gd name="T16" fmla="*/ 402 w 591"/>
                <a:gd name="T17" fmla="*/ 223 h 246"/>
                <a:gd name="T18" fmla="*/ 371 w 591"/>
                <a:gd name="T19" fmla="*/ 148 h 246"/>
                <a:gd name="T20" fmla="*/ 226 w 591"/>
                <a:gd name="T21" fmla="*/ 185 h 246"/>
                <a:gd name="T22" fmla="*/ 229 w 591"/>
                <a:gd name="T23" fmla="*/ 188 h 246"/>
                <a:gd name="T24" fmla="*/ 238 w 591"/>
                <a:gd name="T25" fmla="*/ 134 h 246"/>
                <a:gd name="T26" fmla="*/ 258 w 591"/>
                <a:gd name="T27" fmla="*/ 32 h 246"/>
                <a:gd name="T28" fmla="*/ 342 w 591"/>
                <a:gd name="T29" fmla="*/ 0 h 246"/>
                <a:gd name="T30" fmla="*/ 296 w 591"/>
                <a:gd name="T31" fmla="*/ 239 h 246"/>
                <a:gd name="T32" fmla="*/ 293 w 591"/>
                <a:gd name="T33" fmla="*/ 36 h 246"/>
                <a:gd name="T34" fmla="*/ 286 w 591"/>
                <a:gd name="T35" fmla="*/ 69 h 246"/>
                <a:gd name="T36" fmla="*/ 267 w 591"/>
                <a:gd name="T37" fmla="*/ 165 h 246"/>
                <a:gd name="T38" fmla="*/ 203 w 591"/>
                <a:gd name="T39" fmla="*/ 239 h 246"/>
                <a:gd name="T40" fmla="*/ 177 w 591"/>
                <a:gd name="T41" fmla="*/ 114 h 246"/>
                <a:gd name="T42" fmla="*/ 162 w 591"/>
                <a:gd name="T43" fmla="*/ 38 h 246"/>
                <a:gd name="T44" fmla="*/ 158 w 591"/>
                <a:gd name="T45" fmla="*/ 38 h 246"/>
                <a:gd name="T46" fmla="*/ 116 w 591"/>
                <a:gd name="T47" fmla="*/ 239 h 246"/>
                <a:gd name="T48" fmla="*/ 193 w 591"/>
                <a:gd name="T49" fmla="*/ 0 h 246"/>
                <a:gd name="T50" fmla="*/ 203 w 591"/>
                <a:gd name="T51" fmla="*/ 48 h 246"/>
                <a:gd name="T52" fmla="*/ 215 w 591"/>
                <a:gd name="T53" fmla="*/ 116 h 246"/>
                <a:gd name="T54" fmla="*/ 226 w 591"/>
                <a:gd name="T55" fmla="*/ 185 h 246"/>
                <a:gd name="T56" fmla="*/ 0 w 591"/>
                <a:gd name="T57" fmla="*/ 0 h 246"/>
                <a:gd name="T58" fmla="*/ 23 w 591"/>
                <a:gd name="T59" fmla="*/ 0 h 246"/>
                <a:gd name="T60" fmla="*/ 92 w 591"/>
                <a:gd name="T61" fmla="*/ 221 h 246"/>
                <a:gd name="T62" fmla="*/ 0 w 591"/>
                <a:gd name="T63" fmla="*/ 239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91" h="246">
                  <a:moveTo>
                    <a:pt x="371" y="148"/>
                  </a:moveTo>
                  <a:lnTo>
                    <a:pt x="371" y="148"/>
                  </a:lnTo>
                  <a:lnTo>
                    <a:pt x="371" y="0"/>
                  </a:lnTo>
                  <a:lnTo>
                    <a:pt x="453" y="0"/>
                  </a:lnTo>
                  <a:lnTo>
                    <a:pt x="453" y="156"/>
                  </a:lnTo>
                  <a:cubicBezTo>
                    <a:pt x="453" y="167"/>
                    <a:pt x="456" y="175"/>
                    <a:pt x="461" y="180"/>
                  </a:cubicBezTo>
                  <a:cubicBezTo>
                    <a:pt x="466" y="184"/>
                    <a:pt x="473" y="187"/>
                    <a:pt x="481" y="187"/>
                  </a:cubicBezTo>
                  <a:cubicBezTo>
                    <a:pt x="490" y="187"/>
                    <a:pt x="497" y="184"/>
                    <a:pt x="502" y="180"/>
                  </a:cubicBezTo>
                  <a:cubicBezTo>
                    <a:pt x="507" y="175"/>
                    <a:pt x="510" y="167"/>
                    <a:pt x="510" y="156"/>
                  </a:cubicBezTo>
                  <a:lnTo>
                    <a:pt x="510" y="0"/>
                  </a:lnTo>
                  <a:lnTo>
                    <a:pt x="591" y="0"/>
                  </a:lnTo>
                  <a:lnTo>
                    <a:pt x="591" y="148"/>
                  </a:lnTo>
                  <a:cubicBezTo>
                    <a:pt x="591" y="166"/>
                    <a:pt x="589" y="181"/>
                    <a:pt x="583" y="193"/>
                  </a:cubicBezTo>
                  <a:cubicBezTo>
                    <a:pt x="578" y="205"/>
                    <a:pt x="571" y="215"/>
                    <a:pt x="561" y="223"/>
                  </a:cubicBezTo>
                  <a:cubicBezTo>
                    <a:pt x="551" y="231"/>
                    <a:pt x="540" y="237"/>
                    <a:pt x="526" y="240"/>
                  </a:cubicBezTo>
                  <a:cubicBezTo>
                    <a:pt x="513" y="244"/>
                    <a:pt x="498" y="246"/>
                    <a:pt x="481" y="246"/>
                  </a:cubicBezTo>
                  <a:cubicBezTo>
                    <a:pt x="465" y="246"/>
                    <a:pt x="450" y="244"/>
                    <a:pt x="437" y="240"/>
                  </a:cubicBezTo>
                  <a:cubicBezTo>
                    <a:pt x="423" y="237"/>
                    <a:pt x="412" y="231"/>
                    <a:pt x="402" y="223"/>
                  </a:cubicBezTo>
                  <a:cubicBezTo>
                    <a:pt x="392" y="215"/>
                    <a:pt x="385" y="205"/>
                    <a:pt x="379" y="193"/>
                  </a:cubicBezTo>
                  <a:cubicBezTo>
                    <a:pt x="374" y="181"/>
                    <a:pt x="371" y="166"/>
                    <a:pt x="371" y="148"/>
                  </a:cubicBezTo>
                  <a:lnTo>
                    <a:pt x="371" y="148"/>
                  </a:lnTo>
                  <a:close/>
                  <a:moveTo>
                    <a:pt x="226" y="185"/>
                  </a:moveTo>
                  <a:lnTo>
                    <a:pt x="226" y="185"/>
                  </a:lnTo>
                  <a:cubicBezTo>
                    <a:pt x="226" y="187"/>
                    <a:pt x="227" y="188"/>
                    <a:pt x="229" y="188"/>
                  </a:cubicBezTo>
                  <a:cubicBezTo>
                    <a:pt x="230" y="188"/>
                    <a:pt x="230" y="187"/>
                    <a:pt x="230" y="185"/>
                  </a:cubicBezTo>
                  <a:cubicBezTo>
                    <a:pt x="232" y="169"/>
                    <a:pt x="235" y="152"/>
                    <a:pt x="238" y="134"/>
                  </a:cubicBezTo>
                  <a:cubicBezTo>
                    <a:pt x="242" y="115"/>
                    <a:pt x="245" y="97"/>
                    <a:pt x="248" y="80"/>
                  </a:cubicBezTo>
                  <a:cubicBezTo>
                    <a:pt x="252" y="62"/>
                    <a:pt x="255" y="46"/>
                    <a:pt x="258" y="32"/>
                  </a:cubicBezTo>
                  <a:cubicBezTo>
                    <a:pt x="261" y="18"/>
                    <a:pt x="263" y="7"/>
                    <a:pt x="265" y="0"/>
                  </a:cubicBezTo>
                  <a:lnTo>
                    <a:pt x="342" y="0"/>
                  </a:lnTo>
                  <a:lnTo>
                    <a:pt x="342" y="239"/>
                  </a:lnTo>
                  <a:lnTo>
                    <a:pt x="296" y="239"/>
                  </a:lnTo>
                  <a:lnTo>
                    <a:pt x="296" y="38"/>
                  </a:lnTo>
                  <a:cubicBezTo>
                    <a:pt x="296" y="36"/>
                    <a:pt x="295" y="36"/>
                    <a:pt x="293" y="36"/>
                  </a:cubicBezTo>
                  <a:cubicBezTo>
                    <a:pt x="292" y="36"/>
                    <a:pt x="292" y="36"/>
                    <a:pt x="292" y="38"/>
                  </a:cubicBezTo>
                  <a:cubicBezTo>
                    <a:pt x="290" y="47"/>
                    <a:pt x="288" y="58"/>
                    <a:pt x="286" y="69"/>
                  </a:cubicBezTo>
                  <a:cubicBezTo>
                    <a:pt x="284" y="81"/>
                    <a:pt x="281" y="95"/>
                    <a:pt x="278" y="110"/>
                  </a:cubicBezTo>
                  <a:cubicBezTo>
                    <a:pt x="275" y="126"/>
                    <a:pt x="271" y="144"/>
                    <a:pt x="267" y="165"/>
                  </a:cubicBezTo>
                  <a:cubicBezTo>
                    <a:pt x="262" y="186"/>
                    <a:pt x="257" y="211"/>
                    <a:pt x="251" y="239"/>
                  </a:cubicBezTo>
                  <a:lnTo>
                    <a:pt x="203" y="239"/>
                  </a:lnTo>
                  <a:cubicBezTo>
                    <a:pt x="197" y="211"/>
                    <a:pt x="192" y="187"/>
                    <a:pt x="188" y="167"/>
                  </a:cubicBezTo>
                  <a:cubicBezTo>
                    <a:pt x="184" y="147"/>
                    <a:pt x="180" y="129"/>
                    <a:pt x="177" y="114"/>
                  </a:cubicBezTo>
                  <a:cubicBezTo>
                    <a:pt x="174" y="98"/>
                    <a:pt x="172" y="85"/>
                    <a:pt x="169" y="73"/>
                  </a:cubicBezTo>
                  <a:cubicBezTo>
                    <a:pt x="167" y="61"/>
                    <a:pt x="164" y="49"/>
                    <a:pt x="162" y="38"/>
                  </a:cubicBezTo>
                  <a:cubicBezTo>
                    <a:pt x="162" y="36"/>
                    <a:pt x="161" y="36"/>
                    <a:pt x="160" y="36"/>
                  </a:cubicBezTo>
                  <a:cubicBezTo>
                    <a:pt x="159" y="36"/>
                    <a:pt x="158" y="36"/>
                    <a:pt x="158" y="38"/>
                  </a:cubicBezTo>
                  <a:lnTo>
                    <a:pt x="158" y="239"/>
                  </a:lnTo>
                  <a:lnTo>
                    <a:pt x="116" y="239"/>
                  </a:lnTo>
                  <a:lnTo>
                    <a:pt x="116" y="0"/>
                  </a:lnTo>
                  <a:lnTo>
                    <a:pt x="193" y="0"/>
                  </a:lnTo>
                  <a:cubicBezTo>
                    <a:pt x="194" y="5"/>
                    <a:pt x="196" y="12"/>
                    <a:pt x="197" y="20"/>
                  </a:cubicBezTo>
                  <a:cubicBezTo>
                    <a:pt x="199" y="28"/>
                    <a:pt x="201" y="37"/>
                    <a:pt x="203" y="48"/>
                  </a:cubicBezTo>
                  <a:cubicBezTo>
                    <a:pt x="205" y="58"/>
                    <a:pt x="207" y="69"/>
                    <a:pt x="209" y="81"/>
                  </a:cubicBezTo>
                  <a:cubicBezTo>
                    <a:pt x="211" y="92"/>
                    <a:pt x="213" y="104"/>
                    <a:pt x="215" y="116"/>
                  </a:cubicBezTo>
                  <a:cubicBezTo>
                    <a:pt x="217" y="128"/>
                    <a:pt x="219" y="140"/>
                    <a:pt x="221" y="152"/>
                  </a:cubicBezTo>
                  <a:cubicBezTo>
                    <a:pt x="223" y="164"/>
                    <a:pt x="225" y="175"/>
                    <a:pt x="226" y="185"/>
                  </a:cubicBezTo>
                  <a:lnTo>
                    <a:pt x="226" y="185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23" y="0"/>
                  </a:lnTo>
                  <a:lnTo>
                    <a:pt x="23" y="221"/>
                  </a:lnTo>
                  <a:lnTo>
                    <a:pt x="92" y="221"/>
                  </a:lnTo>
                  <a:lnTo>
                    <a:pt x="92" y="239"/>
                  </a:lnTo>
                  <a:lnTo>
                    <a:pt x="0" y="2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61" name="Freeform 81">
              <a:extLst>
                <a:ext uri="{FF2B5EF4-FFF2-40B4-BE49-F238E27FC236}">
                  <a16:creationId xmlns:a16="http://schemas.microsoft.com/office/drawing/2014/main" id="{3A67E84A-1A79-4AA7-B0C3-6CA61E7C39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5850" y="534988"/>
              <a:ext cx="38100" cy="57150"/>
            </a:xfrm>
            <a:custGeom>
              <a:avLst/>
              <a:gdLst>
                <a:gd name="T0" fmla="*/ 0 w 34"/>
                <a:gd name="T1" fmla="*/ 51 h 51"/>
                <a:gd name="T2" fmla="*/ 0 w 34"/>
                <a:gd name="T3" fmla="*/ 51 h 51"/>
                <a:gd name="T4" fmla="*/ 0 w 34"/>
                <a:gd name="T5" fmla="*/ 0 h 51"/>
                <a:gd name="T6" fmla="*/ 9 w 34"/>
                <a:gd name="T7" fmla="*/ 0 h 51"/>
                <a:gd name="T8" fmla="*/ 9 w 34"/>
                <a:gd name="T9" fmla="*/ 43 h 51"/>
                <a:gd name="T10" fmla="*/ 34 w 34"/>
                <a:gd name="T11" fmla="*/ 43 h 51"/>
                <a:gd name="T12" fmla="*/ 34 w 34"/>
                <a:gd name="T13" fmla="*/ 51 h 51"/>
                <a:gd name="T14" fmla="*/ 0 w 34"/>
                <a:gd name="T15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51">
                  <a:moveTo>
                    <a:pt x="0" y="51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43"/>
                  </a:lnTo>
                  <a:lnTo>
                    <a:pt x="34" y="43"/>
                  </a:lnTo>
                  <a:lnTo>
                    <a:pt x="34" y="51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8C8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62" name="Freeform 82">
              <a:extLst>
                <a:ext uri="{FF2B5EF4-FFF2-40B4-BE49-F238E27FC236}">
                  <a16:creationId xmlns:a16="http://schemas.microsoft.com/office/drawing/2014/main" id="{6CE952B4-2A7A-42B1-B0DC-87892446F0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38238" y="534988"/>
              <a:ext cx="46037" cy="58738"/>
            </a:xfrm>
            <a:custGeom>
              <a:avLst/>
              <a:gdLst>
                <a:gd name="T0" fmla="*/ 21 w 42"/>
                <a:gd name="T1" fmla="*/ 52 h 52"/>
                <a:gd name="T2" fmla="*/ 21 w 42"/>
                <a:gd name="T3" fmla="*/ 52 h 52"/>
                <a:gd name="T4" fmla="*/ 0 w 42"/>
                <a:gd name="T5" fmla="*/ 30 h 52"/>
                <a:gd name="T6" fmla="*/ 0 w 42"/>
                <a:gd name="T7" fmla="*/ 0 h 52"/>
                <a:gd name="T8" fmla="*/ 9 w 42"/>
                <a:gd name="T9" fmla="*/ 0 h 52"/>
                <a:gd name="T10" fmla="*/ 9 w 42"/>
                <a:gd name="T11" fmla="*/ 31 h 52"/>
                <a:gd name="T12" fmla="*/ 21 w 42"/>
                <a:gd name="T13" fmla="*/ 45 h 52"/>
                <a:gd name="T14" fmla="*/ 33 w 42"/>
                <a:gd name="T15" fmla="*/ 31 h 52"/>
                <a:gd name="T16" fmla="*/ 33 w 42"/>
                <a:gd name="T17" fmla="*/ 0 h 52"/>
                <a:gd name="T18" fmla="*/ 42 w 42"/>
                <a:gd name="T19" fmla="*/ 0 h 52"/>
                <a:gd name="T20" fmla="*/ 42 w 42"/>
                <a:gd name="T21" fmla="*/ 30 h 52"/>
                <a:gd name="T22" fmla="*/ 21 w 42"/>
                <a:gd name="T2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" h="52">
                  <a:moveTo>
                    <a:pt x="21" y="52"/>
                  </a:moveTo>
                  <a:lnTo>
                    <a:pt x="21" y="52"/>
                  </a:lnTo>
                  <a:cubicBezTo>
                    <a:pt x="10" y="52"/>
                    <a:pt x="0" y="48"/>
                    <a:pt x="0" y="30"/>
                  </a:cubicBezTo>
                  <a:lnTo>
                    <a:pt x="0" y="0"/>
                  </a:lnTo>
                  <a:lnTo>
                    <a:pt x="9" y="0"/>
                  </a:lnTo>
                  <a:lnTo>
                    <a:pt x="9" y="31"/>
                  </a:lnTo>
                  <a:cubicBezTo>
                    <a:pt x="9" y="39"/>
                    <a:pt x="13" y="45"/>
                    <a:pt x="21" y="45"/>
                  </a:cubicBezTo>
                  <a:cubicBezTo>
                    <a:pt x="29" y="45"/>
                    <a:pt x="33" y="40"/>
                    <a:pt x="33" y="31"/>
                  </a:cubicBezTo>
                  <a:lnTo>
                    <a:pt x="33" y="0"/>
                  </a:lnTo>
                  <a:lnTo>
                    <a:pt x="42" y="0"/>
                  </a:lnTo>
                  <a:lnTo>
                    <a:pt x="42" y="30"/>
                  </a:lnTo>
                  <a:cubicBezTo>
                    <a:pt x="42" y="47"/>
                    <a:pt x="32" y="52"/>
                    <a:pt x="21" y="52"/>
                  </a:cubicBezTo>
                  <a:close/>
                </a:path>
              </a:pathLst>
            </a:custGeom>
            <a:solidFill>
              <a:srgbClr val="8C8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63" name="Freeform 83">
              <a:extLst>
                <a:ext uri="{FF2B5EF4-FFF2-40B4-BE49-F238E27FC236}">
                  <a16:creationId xmlns:a16="http://schemas.microsoft.com/office/drawing/2014/main" id="{6C90ED96-A9C5-43A0-A7F3-E64DEE89D8D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6500" y="534988"/>
              <a:ext cx="46037" cy="57150"/>
            </a:xfrm>
            <a:custGeom>
              <a:avLst/>
              <a:gdLst>
                <a:gd name="T0" fmla="*/ 15 w 42"/>
                <a:gd name="T1" fmla="*/ 7 h 51"/>
                <a:gd name="T2" fmla="*/ 15 w 42"/>
                <a:gd name="T3" fmla="*/ 7 h 51"/>
                <a:gd name="T4" fmla="*/ 10 w 42"/>
                <a:gd name="T5" fmla="*/ 7 h 51"/>
                <a:gd name="T6" fmla="*/ 10 w 42"/>
                <a:gd name="T7" fmla="*/ 44 h 51"/>
                <a:gd name="T8" fmla="*/ 15 w 42"/>
                <a:gd name="T9" fmla="*/ 44 h 51"/>
                <a:gd name="T10" fmla="*/ 32 w 42"/>
                <a:gd name="T11" fmla="*/ 25 h 51"/>
                <a:gd name="T12" fmla="*/ 15 w 42"/>
                <a:gd name="T13" fmla="*/ 7 h 51"/>
                <a:gd name="T14" fmla="*/ 15 w 42"/>
                <a:gd name="T15" fmla="*/ 7 h 51"/>
                <a:gd name="T16" fmla="*/ 16 w 42"/>
                <a:gd name="T17" fmla="*/ 51 h 51"/>
                <a:gd name="T18" fmla="*/ 16 w 42"/>
                <a:gd name="T19" fmla="*/ 51 h 51"/>
                <a:gd name="T20" fmla="*/ 0 w 42"/>
                <a:gd name="T21" fmla="*/ 51 h 51"/>
                <a:gd name="T22" fmla="*/ 0 w 42"/>
                <a:gd name="T23" fmla="*/ 0 h 51"/>
                <a:gd name="T24" fmla="*/ 16 w 42"/>
                <a:gd name="T25" fmla="*/ 0 h 51"/>
                <a:gd name="T26" fmla="*/ 42 w 42"/>
                <a:gd name="T27" fmla="*/ 25 h 51"/>
                <a:gd name="T28" fmla="*/ 16 w 42"/>
                <a:gd name="T2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" h="51">
                  <a:moveTo>
                    <a:pt x="15" y="7"/>
                  </a:moveTo>
                  <a:lnTo>
                    <a:pt x="15" y="7"/>
                  </a:lnTo>
                  <a:lnTo>
                    <a:pt x="10" y="7"/>
                  </a:lnTo>
                  <a:lnTo>
                    <a:pt x="10" y="44"/>
                  </a:lnTo>
                  <a:lnTo>
                    <a:pt x="15" y="44"/>
                  </a:lnTo>
                  <a:cubicBezTo>
                    <a:pt x="26" y="44"/>
                    <a:pt x="32" y="39"/>
                    <a:pt x="32" y="25"/>
                  </a:cubicBezTo>
                  <a:cubicBezTo>
                    <a:pt x="32" y="13"/>
                    <a:pt x="26" y="7"/>
                    <a:pt x="15" y="7"/>
                  </a:cubicBezTo>
                  <a:lnTo>
                    <a:pt x="15" y="7"/>
                  </a:lnTo>
                  <a:close/>
                  <a:moveTo>
                    <a:pt x="16" y="51"/>
                  </a:moveTo>
                  <a:lnTo>
                    <a:pt x="16" y="51"/>
                  </a:lnTo>
                  <a:lnTo>
                    <a:pt x="0" y="51"/>
                  </a:lnTo>
                  <a:lnTo>
                    <a:pt x="0" y="0"/>
                  </a:lnTo>
                  <a:lnTo>
                    <a:pt x="16" y="0"/>
                  </a:lnTo>
                  <a:cubicBezTo>
                    <a:pt x="34" y="0"/>
                    <a:pt x="42" y="10"/>
                    <a:pt x="42" y="25"/>
                  </a:cubicBezTo>
                  <a:cubicBezTo>
                    <a:pt x="42" y="42"/>
                    <a:pt x="32" y="51"/>
                    <a:pt x="16" y="51"/>
                  </a:cubicBezTo>
                  <a:close/>
                </a:path>
              </a:pathLst>
            </a:custGeom>
            <a:solidFill>
              <a:srgbClr val="8C8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64" name="Freeform 84">
              <a:extLst>
                <a:ext uri="{FF2B5EF4-FFF2-40B4-BE49-F238E27FC236}">
                  <a16:creationId xmlns:a16="http://schemas.microsoft.com/office/drawing/2014/main" id="{3AF5297F-0E9F-4754-BB31-B417FF68DE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34988"/>
              <a:ext cx="77787" cy="57150"/>
            </a:xfrm>
            <a:custGeom>
              <a:avLst/>
              <a:gdLst>
                <a:gd name="T0" fmla="*/ 56 w 71"/>
                <a:gd name="T1" fmla="*/ 51 h 51"/>
                <a:gd name="T2" fmla="*/ 56 w 71"/>
                <a:gd name="T3" fmla="*/ 51 h 51"/>
                <a:gd name="T4" fmla="*/ 46 w 71"/>
                <a:gd name="T5" fmla="*/ 51 h 51"/>
                <a:gd name="T6" fmla="*/ 36 w 71"/>
                <a:gd name="T7" fmla="*/ 15 h 51"/>
                <a:gd name="T8" fmla="*/ 26 w 71"/>
                <a:gd name="T9" fmla="*/ 51 h 51"/>
                <a:gd name="T10" fmla="*/ 16 w 71"/>
                <a:gd name="T11" fmla="*/ 51 h 51"/>
                <a:gd name="T12" fmla="*/ 0 w 71"/>
                <a:gd name="T13" fmla="*/ 0 h 51"/>
                <a:gd name="T14" fmla="*/ 11 w 71"/>
                <a:gd name="T15" fmla="*/ 0 h 51"/>
                <a:gd name="T16" fmla="*/ 21 w 71"/>
                <a:gd name="T17" fmla="*/ 40 h 51"/>
                <a:gd name="T18" fmla="*/ 31 w 71"/>
                <a:gd name="T19" fmla="*/ 4 h 51"/>
                <a:gd name="T20" fmla="*/ 41 w 71"/>
                <a:gd name="T21" fmla="*/ 4 h 51"/>
                <a:gd name="T22" fmla="*/ 51 w 71"/>
                <a:gd name="T23" fmla="*/ 40 h 51"/>
                <a:gd name="T24" fmla="*/ 61 w 71"/>
                <a:gd name="T25" fmla="*/ 0 h 51"/>
                <a:gd name="T26" fmla="*/ 71 w 71"/>
                <a:gd name="T27" fmla="*/ 0 h 51"/>
                <a:gd name="T28" fmla="*/ 56 w 71"/>
                <a:gd name="T2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51">
                  <a:moveTo>
                    <a:pt x="56" y="51"/>
                  </a:moveTo>
                  <a:lnTo>
                    <a:pt x="56" y="51"/>
                  </a:lnTo>
                  <a:lnTo>
                    <a:pt x="46" y="51"/>
                  </a:lnTo>
                  <a:lnTo>
                    <a:pt x="36" y="15"/>
                  </a:lnTo>
                  <a:lnTo>
                    <a:pt x="26" y="51"/>
                  </a:lnTo>
                  <a:lnTo>
                    <a:pt x="16" y="51"/>
                  </a:lnTo>
                  <a:lnTo>
                    <a:pt x="0" y="0"/>
                  </a:lnTo>
                  <a:lnTo>
                    <a:pt x="11" y="0"/>
                  </a:lnTo>
                  <a:lnTo>
                    <a:pt x="21" y="40"/>
                  </a:lnTo>
                  <a:lnTo>
                    <a:pt x="31" y="4"/>
                  </a:lnTo>
                  <a:lnTo>
                    <a:pt x="41" y="4"/>
                  </a:lnTo>
                  <a:lnTo>
                    <a:pt x="51" y="40"/>
                  </a:lnTo>
                  <a:lnTo>
                    <a:pt x="61" y="0"/>
                  </a:lnTo>
                  <a:lnTo>
                    <a:pt x="71" y="0"/>
                  </a:lnTo>
                  <a:lnTo>
                    <a:pt x="56" y="51"/>
                  </a:lnTo>
                  <a:close/>
                </a:path>
              </a:pathLst>
            </a:custGeom>
            <a:solidFill>
              <a:srgbClr val="8C8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65" name="Freeform 85">
              <a:extLst>
                <a:ext uri="{FF2B5EF4-FFF2-40B4-BE49-F238E27FC236}">
                  <a16:creationId xmlns:a16="http://schemas.microsoft.com/office/drawing/2014/main" id="{9845EC20-AC64-4377-81B5-5F1CA05AD9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57313" y="534988"/>
              <a:ext cx="11112" cy="57150"/>
            </a:xfrm>
            <a:custGeom>
              <a:avLst/>
              <a:gdLst>
                <a:gd name="T0" fmla="*/ 0 w 9"/>
                <a:gd name="T1" fmla="*/ 0 h 51"/>
                <a:gd name="T2" fmla="*/ 0 w 9"/>
                <a:gd name="T3" fmla="*/ 0 h 51"/>
                <a:gd name="T4" fmla="*/ 9 w 9"/>
                <a:gd name="T5" fmla="*/ 0 h 51"/>
                <a:gd name="T6" fmla="*/ 9 w 9"/>
                <a:gd name="T7" fmla="*/ 51 h 51"/>
                <a:gd name="T8" fmla="*/ 0 w 9"/>
                <a:gd name="T9" fmla="*/ 51 h 51"/>
                <a:gd name="T10" fmla="*/ 0 w 9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51">
                  <a:moveTo>
                    <a:pt x="0" y="0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9" y="51"/>
                  </a:lnTo>
                  <a:lnTo>
                    <a:pt x="0" y="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66" name="Freeform 86">
              <a:extLst>
                <a:ext uri="{FF2B5EF4-FFF2-40B4-BE49-F238E27FC236}">
                  <a16:creationId xmlns:a16="http://schemas.microsoft.com/office/drawing/2014/main" id="{4BC64B3E-0166-4FC9-8FC6-82F34E133C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87475" y="533401"/>
              <a:ext cx="47625" cy="60325"/>
            </a:xfrm>
            <a:custGeom>
              <a:avLst/>
              <a:gdLst>
                <a:gd name="T0" fmla="*/ 24 w 43"/>
                <a:gd name="T1" fmla="*/ 53 h 53"/>
                <a:gd name="T2" fmla="*/ 24 w 43"/>
                <a:gd name="T3" fmla="*/ 53 h 53"/>
                <a:gd name="T4" fmla="*/ 0 w 43"/>
                <a:gd name="T5" fmla="*/ 26 h 53"/>
                <a:gd name="T6" fmla="*/ 24 w 43"/>
                <a:gd name="T7" fmla="*/ 0 h 53"/>
                <a:gd name="T8" fmla="*/ 42 w 43"/>
                <a:gd name="T9" fmla="*/ 6 h 53"/>
                <a:gd name="T10" fmla="*/ 38 w 43"/>
                <a:gd name="T11" fmla="*/ 13 h 53"/>
                <a:gd name="T12" fmla="*/ 24 w 43"/>
                <a:gd name="T13" fmla="*/ 7 h 53"/>
                <a:gd name="T14" fmla="*/ 9 w 43"/>
                <a:gd name="T15" fmla="*/ 26 h 53"/>
                <a:gd name="T16" fmla="*/ 25 w 43"/>
                <a:gd name="T17" fmla="*/ 46 h 53"/>
                <a:gd name="T18" fmla="*/ 34 w 43"/>
                <a:gd name="T19" fmla="*/ 44 h 53"/>
                <a:gd name="T20" fmla="*/ 34 w 43"/>
                <a:gd name="T21" fmla="*/ 31 h 53"/>
                <a:gd name="T22" fmla="*/ 23 w 43"/>
                <a:gd name="T23" fmla="*/ 31 h 53"/>
                <a:gd name="T24" fmla="*/ 23 w 43"/>
                <a:gd name="T25" fmla="*/ 24 h 53"/>
                <a:gd name="T26" fmla="*/ 43 w 43"/>
                <a:gd name="T27" fmla="*/ 24 h 53"/>
                <a:gd name="T28" fmla="*/ 43 w 43"/>
                <a:gd name="T29" fmla="*/ 48 h 53"/>
                <a:gd name="T30" fmla="*/ 24 w 43"/>
                <a:gd name="T31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3" h="53">
                  <a:moveTo>
                    <a:pt x="24" y="53"/>
                  </a:moveTo>
                  <a:lnTo>
                    <a:pt x="24" y="53"/>
                  </a:lnTo>
                  <a:cubicBezTo>
                    <a:pt x="9" y="53"/>
                    <a:pt x="0" y="42"/>
                    <a:pt x="0" y="26"/>
                  </a:cubicBezTo>
                  <a:cubicBezTo>
                    <a:pt x="0" y="8"/>
                    <a:pt x="13" y="0"/>
                    <a:pt x="24" y="0"/>
                  </a:cubicBezTo>
                  <a:cubicBezTo>
                    <a:pt x="33" y="0"/>
                    <a:pt x="38" y="3"/>
                    <a:pt x="42" y="6"/>
                  </a:cubicBezTo>
                  <a:lnTo>
                    <a:pt x="38" y="13"/>
                  </a:lnTo>
                  <a:cubicBezTo>
                    <a:pt x="35" y="10"/>
                    <a:pt x="31" y="7"/>
                    <a:pt x="24" y="7"/>
                  </a:cubicBezTo>
                  <a:cubicBezTo>
                    <a:pt x="16" y="7"/>
                    <a:pt x="9" y="14"/>
                    <a:pt x="9" y="26"/>
                  </a:cubicBezTo>
                  <a:cubicBezTo>
                    <a:pt x="9" y="38"/>
                    <a:pt x="16" y="46"/>
                    <a:pt x="25" y="46"/>
                  </a:cubicBezTo>
                  <a:cubicBezTo>
                    <a:pt x="30" y="46"/>
                    <a:pt x="33" y="45"/>
                    <a:pt x="34" y="44"/>
                  </a:cubicBezTo>
                  <a:lnTo>
                    <a:pt x="34" y="31"/>
                  </a:lnTo>
                  <a:lnTo>
                    <a:pt x="23" y="31"/>
                  </a:lnTo>
                  <a:lnTo>
                    <a:pt x="23" y="24"/>
                  </a:lnTo>
                  <a:lnTo>
                    <a:pt x="43" y="24"/>
                  </a:lnTo>
                  <a:lnTo>
                    <a:pt x="43" y="48"/>
                  </a:lnTo>
                  <a:cubicBezTo>
                    <a:pt x="39" y="51"/>
                    <a:pt x="33" y="53"/>
                    <a:pt x="24" y="53"/>
                  </a:cubicBezTo>
                  <a:close/>
                </a:path>
              </a:pathLst>
            </a:custGeom>
            <a:solidFill>
              <a:srgbClr val="8C8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67" name="Freeform 87">
              <a:extLst>
                <a:ext uri="{FF2B5EF4-FFF2-40B4-BE49-F238E27FC236}">
                  <a16:creationId xmlns:a16="http://schemas.microsoft.com/office/drawing/2014/main" id="{AFD4633A-FD82-4ADE-B347-0BC41A8250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49388" y="561976"/>
              <a:ext cx="22225" cy="7938"/>
            </a:xfrm>
            <a:custGeom>
              <a:avLst/>
              <a:gdLst>
                <a:gd name="T0" fmla="*/ 0 w 20"/>
                <a:gd name="T1" fmla="*/ 0 h 6"/>
                <a:gd name="T2" fmla="*/ 0 w 20"/>
                <a:gd name="T3" fmla="*/ 0 h 6"/>
                <a:gd name="T4" fmla="*/ 20 w 20"/>
                <a:gd name="T5" fmla="*/ 0 h 6"/>
                <a:gd name="T6" fmla="*/ 20 w 20"/>
                <a:gd name="T7" fmla="*/ 6 h 6"/>
                <a:gd name="T8" fmla="*/ 0 w 20"/>
                <a:gd name="T9" fmla="*/ 6 h 6"/>
                <a:gd name="T10" fmla="*/ 0 w 20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6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68" name="Freeform 88">
              <a:extLst>
                <a:ext uri="{FF2B5EF4-FFF2-40B4-BE49-F238E27FC236}">
                  <a16:creationId xmlns:a16="http://schemas.microsoft.com/office/drawing/2014/main" id="{AE1D43AC-794B-42C2-A3FD-B0C2FA66F2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4263" y="639763"/>
              <a:ext cx="61912" cy="57150"/>
            </a:xfrm>
            <a:custGeom>
              <a:avLst/>
              <a:gdLst>
                <a:gd name="T0" fmla="*/ 48 w 57"/>
                <a:gd name="T1" fmla="*/ 51 h 51"/>
                <a:gd name="T2" fmla="*/ 48 w 57"/>
                <a:gd name="T3" fmla="*/ 51 h 51"/>
                <a:gd name="T4" fmla="*/ 46 w 57"/>
                <a:gd name="T5" fmla="*/ 13 h 51"/>
                <a:gd name="T6" fmla="*/ 33 w 57"/>
                <a:gd name="T7" fmla="*/ 44 h 51"/>
                <a:gd name="T8" fmla="*/ 24 w 57"/>
                <a:gd name="T9" fmla="*/ 44 h 51"/>
                <a:gd name="T10" fmla="*/ 11 w 57"/>
                <a:gd name="T11" fmla="*/ 13 h 51"/>
                <a:gd name="T12" fmla="*/ 10 w 57"/>
                <a:gd name="T13" fmla="*/ 51 h 51"/>
                <a:gd name="T14" fmla="*/ 0 w 57"/>
                <a:gd name="T15" fmla="*/ 51 h 51"/>
                <a:gd name="T16" fmla="*/ 3 w 57"/>
                <a:gd name="T17" fmla="*/ 0 h 51"/>
                <a:gd name="T18" fmla="*/ 15 w 57"/>
                <a:gd name="T19" fmla="*/ 0 h 51"/>
                <a:gd name="T20" fmla="*/ 29 w 57"/>
                <a:gd name="T21" fmla="*/ 34 h 51"/>
                <a:gd name="T22" fmla="*/ 42 w 57"/>
                <a:gd name="T23" fmla="*/ 0 h 51"/>
                <a:gd name="T24" fmla="*/ 54 w 57"/>
                <a:gd name="T25" fmla="*/ 0 h 51"/>
                <a:gd name="T26" fmla="*/ 57 w 57"/>
                <a:gd name="T27" fmla="*/ 51 h 51"/>
                <a:gd name="T28" fmla="*/ 48 w 57"/>
                <a:gd name="T2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" h="51">
                  <a:moveTo>
                    <a:pt x="48" y="51"/>
                  </a:moveTo>
                  <a:lnTo>
                    <a:pt x="48" y="51"/>
                  </a:lnTo>
                  <a:lnTo>
                    <a:pt x="46" y="13"/>
                  </a:lnTo>
                  <a:lnTo>
                    <a:pt x="33" y="44"/>
                  </a:lnTo>
                  <a:lnTo>
                    <a:pt x="24" y="44"/>
                  </a:lnTo>
                  <a:lnTo>
                    <a:pt x="11" y="13"/>
                  </a:lnTo>
                  <a:lnTo>
                    <a:pt x="10" y="51"/>
                  </a:lnTo>
                  <a:lnTo>
                    <a:pt x="0" y="51"/>
                  </a:lnTo>
                  <a:lnTo>
                    <a:pt x="3" y="0"/>
                  </a:lnTo>
                  <a:lnTo>
                    <a:pt x="15" y="0"/>
                  </a:lnTo>
                  <a:lnTo>
                    <a:pt x="29" y="34"/>
                  </a:lnTo>
                  <a:lnTo>
                    <a:pt x="42" y="0"/>
                  </a:lnTo>
                  <a:lnTo>
                    <a:pt x="54" y="0"/>
                  </a:lnTo>
                  <a:lnTo>
                    <a:pt x="57" y="51"/>
                  </a:lnTo>
                  <a:lnTo>
                    <a:pt x="48" y="51"/>
                  </a:lnTo>
                  <a:close/>
                </a:path>
              </a:pathLst>
            </a:custGeom>
            <a:solidFill>
              <a:srgbClr val="8C8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69" name="Freeform 89">
              <a:extLst>
                <a:ext uri="{FF2B5EF4-FFF2-40B4-BE49-F238E27FC236}">
                  <a16:creationId xmlns:a16="http://schemas.microsoft.com/office/drawing/2014/main" id="{CD8CAE4E-93E5-48FE-A8DF-11045F20FA3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60463" y="639763"/>
              <a:ext cx="55562" cy="57150"/>
            </a:xfrm>
            <a:custGeom>
              <a:avLst/>
              <a:gdLst>
                <a:gd name="T0" fmla="*/ 25 w 50"/>
                <a:gd name="T1" fmla="*/ 10 h 51"/>
                <a:gd name="T2" fmla="*/ 25 w 50"/>
                <a:gd name="T3" fmla="*/ 10 h 51"/>
                <a:gd name="T4" fmla="*/ 17 w 50"/>
                <a:gd name="T5" fmla="*/ 32 h 51"/>
                <a:gd name="T6" fmla="*/ 33 w 50"/>
                <a:gd name="T7" fmla="*/ 32 h 51"/>
                <a:gd name="T8" fmla="*/ 25 w 50"/>
                <a:gd name="T9" fmla="*/ 10 h 51"/>
                <a:gd name="T10" fmla="*/ 25 w 50"/>
                <a:gd name="T11" fmla="*/ 10 h 51"/>
                <a:gd name="T12" fmla="*/ 40 w 50"/>
                <a:gd name="T13" fmla="*/ 51 h 51"/>
                <a:gd name="T14" fmla="*/ 40 w 50"/>
                <a:gd name="T15" fmla="*/ 51 h 51"/>
                <a:gd name="T16" fmla="*/ 35 w 50"/>
                <a:gd name="T17" fmla="*/ 39 h 51"/>
                <a:gd name="T18" fmla="*/ 14 w 50"/>
                <a:gd name="T19" fmla="*/ 39 h 51"/>
                <a:gd name="T20" fmla="*/ 10 w 50"/>
                <a:gd name="T21" fmla="*/ 51 h 51"/>
                <a:gd name="T22" fmla="*/ 0 w 50"/>
                <a:gd name="T23" fmla="*/ 51 h 51"/>
                <a:gd name="T24" fmla="*/ 20 w 50"/>
                <a:gd name="T25" fmla="*/ 0 h 51"/>
                <a:gd name="T26" fmla="*/ 30 w 50"/>
                <a:gd name="T27" fmla="*/ 0 h 51"/>
                <a:gd name="T28" fmla="*/ 50 w 50"/>
                <a:gd name="T29" fmla="*/ 51 h 51"/>
                <a:gd name="T30" fmla="*/ 40 w 50"/>
                <a:gd name="T3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0" h="51">
                  <a:moveTo>
                    <a:pt x="25" y="10"/>
                  </a:moveTo>
                  <a:lnTo>
                    <a:pt x="25" y="10"/>
                  </a:lnTo>
                  <a:lnTo>
                    <a:pt x="17" y="32"/>
                  </a:lnTo>
                  <a:lnTo>
                    <a:pt x="33" y="32"/>
                  </a:lnTo>
                  <a:lnTo>
                    <a:pt x="25" y="10"/>
                  </a:lnTo>
                  <a:lnTo>
                    <a:pt x="25" y="10"/>
                  </a:lnTo>
                  <a:close/>
                  <a:moveTo>
                    <a:pt x="40" y="51"/>
                  </a:moveTo>
                  <a:lnTo>
                    <a:pt x="40" y="51"/>
                  </a:lnTo>
                  <a:lnTo>
                    <a:pt x="35" y="39"/>
                  </a:lnTo>
                  <a:lnTo>
                    <a:pt x="14" y="39"/>
                  </a:lnTo>
                  <a:lnTo>
                    <a:pt x="10" y="51"/>
                  </a:lnTo>
                  <a:lnTo>
                    <a:pt x="0" y="51"/>
                  </a:lnTo>
                  <a:lnTo>
                    <a:pt x="20" y="0"/>
                  </a:lnTo>
                  <a:lnTo>
                    <a:pt x="30" y="0"/>
                  </a:lnTo>
                  <a:lnTo>
                    <a:pt x="50" y="51"/>
                  </a:lnTo>
                  <a:lnTo>
                    <a:pt x="40" y="51"/>
                  </a:lnTo>
                  <a:close/>
                </a:path>
              </a:pathLst>
            </a:custGeom>
            <a:solidFill>
              <a:srgbClr val="8C8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70" name="Freeform 90">
              <a:extLst>
                <a:ext uri="{FF2B5EF4-FFF2-40B4-BE49-F238E27FC236}">
                  <a16:creationId xmlns:a16="http://schemas.microsoft.com/office/drawing/2014/main" id="{7DF9DA11-33E6-4DFC-A24A-A8ECA4DE84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23963" y="639763"/>
              <a:ext cx="57150" cy="57150"/>
            </a:xfrm>
            <a:custGeom>
              <a:avLst/>
              <a:gdLst>
                <a:gd name="T0" fmla="*/ 39 w 51"/>
                <a:gd name="T1" fmla="*/ 51 h 51"/>
                <a:gd name="T2" fmla="*/ 39 w 51"/>
                <a:gd name="T3" fmla="*/ 51 h 51"/>
                <a:gd name="T4" fmla="*/ 25 w 51"/>
                <a:gd name="T5" fmla="*/ 31 h 51"/>
                <a:gd name="T6" fmla="*/ 11 w 51"/>
                <a:gd name="T7" fmla="*/ 51 h 51"/>
                <a:gd name="T8" fmla="*/ 0 w 51"/>
                <a:gd name="T9" fmla="*/ 51 h 51"/>
                <a:gd name="T10" fmla="*/ 19 w 51"/>
                <a:gd name="T11" fmla="*/ 25 h 51"/>
                <a:gd name="T12" fmla="*/ 1 w 51"/>
                <a:gd name="T13" fmla="*/ 0 h 51"/>
                <a:gd name="T14" fmla="*/ 13 w 51"/>
                <a:gd name="T15" fmla="*/ 0 h 51"/>
                <a:gd name="T16" fmla="*/ 26 w 51"/>
                <a:gd name="T17" fmla="*/ 19 h 51"/>
                <a:gd name="T18" fmla="*/ 38 w 51"/>
                <a:gd name="T19" fmla="*/ 0 h 51"/>
                <a:gd name="T20" fmla="*/ 49 w 51"/>
                <a:gd name="T21" fmla="*/ 0 h 51"/>
                <a:gd name="T22" fmla="*/ 31 w 51"/>
                <a:gd name="T23" fmla="*/ 25 h 51"/>
                <a:gd name="T24" fmla="*/ 51 w 51"/>
                <a:gd name="T25" fmla="*/ 51 h 51"/>
                <a:gd name="T26" fmla="*/ 39 w 51"/>
                <a:gd name="T2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" h="51">
                  <a:moveTo>
                    <a:pt x="39" y="51"/>
                  </a:moveTo>
                  <a:lnTo>
                    <a:pt x="39" y="51"/>
                  </a:lnTo>
                  <a:lnTo>
                    <a:pt x="25" y="31"/>
                  </a:lnTo>
                  <a:lnTo>
                    <a:pt x="11" y="51"/>
                  </a:lnTo>
                  <a:lnTo>
                    <a:pt x="0" y="51"/>
                  </a:lnTo>
                  <a:lnTo>
                    <a:pt x="19" y="25"/>
                  </a:lnTo>
                  <a:lnTo>
                    <a:pt x="1" y="0"/>
                  </a:lnTo>
                  <a:lnTo>
                    <a:pt x="13" y="0"/>
                  </a:lnTo>
                  <a:lnTo>
                    <a:pt x="26" y="19"/>
                  </a:lnTo>
                  <a:lnTo>
                    <a:pt x="38" y="0"/>
                  </a:lnTo>
                  <a:lnTo>
                    <a:pt x="49" y="0"/>
                  </a:lnTo>
                  <a:lnTo>
                    <a:pt x="31" y="25"/>
                  </a:lnTo>
                  <a:lnTo>
                    <a:pt x="51" y="51"/>
                  </a:lnTo>
                  <a:lnTo>
                    <a:pt x="39" y="51"/>
                  </a:lnTo>
                  <a:close/>
                </a:path>
              </a:pathLst>
            </a:custGeom>
            <a:solidFill>
              <a:srgbClr val="8C8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71" name="Freeform 91">
              <a:extLst>
                <a:ext uri="{FF2B5EF4-FFF2-40B4-BE49-F238E27FC236}">
                  <a16:creationId xmlns:a16="http://schemas.microsoft.com/office/drawing/2014/main" id="{28B86ADE-3217-4F2A-81F9-8B1D0CC3B5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96988" y="639763"/>
              <a:ext cx="9525" cy="57150"/>
            </a:xfrm>
            <a:custGeom>
              <a:avLst/>
              <a:gdLst>
                <a:gd name="T0" fmla="*/ 0 w 9"/>
                <a:gd name="T1" fmla="*/ 0 h 51"/>
                <a:gd name="T2" fmla="*/ 0 w 9"/>
                <a:gd name="T3" fmla="*/ 0 h 51"/>
                <a:gd name="T4" fmla="*/ 9 w 9"/>
                <a:gd name="T5" fmla="*/ 0 h 51"/>
                <a:gd name="T6" fmla="*/ 9 w 9"/>
                <a:gd name="T7" fmla="*/ 51 h 51"/>
                <a:gd name="T8" fmla="*/ 0 w 9"/>
                <a:gd name="T9" fmla="*/ 51 h 51"/>
                <a:gd name="T10" fmla="*/ 0 w 9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51">
                  <a:moveTo>
                    <a:pt x="0" y="0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9" y="51"/>
                  </a:lnTo>
                  <a:lnTo>
                    <a:pt x="0" y="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72" name="Freeform 92">
              <a:extLst>
                <a:ext uri="{FF2B5EF4-FFF2-40B4-BE49-F238E27FC236}">
                  <a16:creationId xmlns:a16="http://schemas.microsoft.com/office/drawing/2014/main" id="{2D31B745-5AF9-4759-A4E5-AAD6A3328E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7150" y="639763"/>
              <a:ext cx="63500" cy="57150"/>
            </a:xfrm>
            <a:custGeom>
              <a:avLst/>
              <a:gdLst>
                <a:gd name="T0" fmla="*/ 48 w 57"/>
                <a:gd name="T1" fmla="*/ 51 h 51"/>
                <a:gd name="T2" fmla="*/ 48 w 57"/>
                <a:gd name="T3" fmla="*/ 51 h 51"/>
                <a:gd name="T4" fmla="*/ 46 w 57"/>
                <a:gd name="T5" fmla="*/ 13 h 51"/>
                <a:gd name="T6" fmla="*/ 33 w 57"/>
                <a:gd name="T7" fmla="*/ 44 h 51"/>
                <a:gd name="T8" fmla="*/ 24 w 57"/>
                <a:gd name="T9" fmla="*/ 44 h 51"/>
                <a:gd name="T10" fmla="*/ 11 w 57"/>
                <a:gd name="T11" fmla="*/ 13 h 51"/>
                <a:gd name="T12" fmla="*/ 10 w 57"/>
                <a:gd name="T13" fmla="*/ 51 h 51"/>
                <a:gd name="T14" fmla="*/ 0 w 57"/>
                <a:gd name="T15" fmla="*/ 51 h 51"/>
                <a:gd name="T16" fmla="*/ 3 w 57"/>
                <a:gd name="T17" fmla="*/ 0 h 51"/>
                <a:gd name="T18" fmla="*/ 15 w 57"/>
                <a:gd name="T19" fmla="*/ 0 h 51"/>
                <a:gd name="T20" fmla="*/ 29 w 57"/>
                <a:gd name="T21" fmla="*/ 34 h 51"/>
                <a:gd name="T22" fmla="*/ 42 w 57"/>
                <a:gd name="T23" fmla="*/ 0 h 51"/>
                <a:gd name="T24" fmla="*/ 54 w 57"/>
                <a:gd name="T25" fmla="*/ 0 h 51"/>
                <a:gd name="T26" fmla="*/ 57 w 57"/>
                <a:gd name="T27" fmla="*/ 51 h 51"/>
                <a:gd name="T28" fmla="*/ 48 w 57"/>
                <a:gd name="T2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" h="51">
                  <a:moveTo>
                    <a:pt x="48" y="51"/>
                  </a:moveTo>
                  <a:lnTo>
                    <a:pt x="48" y="51"/>
                  </a:lnTo>
                  <a:lnTo>
                    <a:pt x="46" y="13"/>
                  </a:lnTo>
                  <a:lnTo>
                    <a:pt x="33" y="44"/>
                  </a:lnTo>
                  <a:lnTo>
                    <a:pt x="24" y="44"/>
                  </a:lnTo>
                  <a:lnTo>
                    <a:pt x="11" y="13"/>
                  </a:lnTo>
                  <a:lnTo>
                    <a:pt x="10" y="51"/>
                  </a:lnTo>
                  <a:lnTo>
                    <a:pt x="0" y="51"/>
                  </a:lnTo>
                  <a:lnTo>
                    <a:pt x="3" y="0"/>
                  </a:lnTo>
                  <a:lnTo>
                    <a:pt x="15" y="0"/>
                  </a:lnTo>
                  <a:lnTo>
                    <a:pt x="29" y="34"/>
                  </a:lnTo>
                  <a:lnTo>
                    <a:pt x="42" y="0"/>
                  </a:lnTo>
                  <a:lnTo>
                    <a:pt x="54" y="0"/>
                  </a:lnTo>
                  <a:lnTo>
                    <a:pt x="57" y="51"/>
                  </a:lnTo>
                  <a:lnTo>
                    <a:pt x="48" y="51"/>
                  </a:lnTo>
                  <a:close/>
                </a:path>
              </a:pathLst>
            </a:custGeom>
            <a:solidFill>
              <a:srgbClr val="8C8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73" name="Freeform 93">
              <a:extLst>
                <a:ext uri="{FF2B5EF4-FFF2-40B4-BE49-F238E27FC236}">
                  <a16:creationId xmlns:a16="http://schemas.microsoft.com/office/drawing/2014/main" id="{397309C4-BCFF-4790-82DF-416B476594A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288" y="639763"/>
              <a:ext cx="11112" cy="57150"/>
            </a:xfrm>
            <a:custGeom>
              <a:avLst/>
              <a:gdLst>
                <a:gd name="T0" fmla="*/ 0 w 10"/>
                <a:gd name="T1" fmla="*/ 0 h 51"/>
                <a:gd name="T2" fmla="*/ 0 w 10"/>
                <a:gd name="T3" fmla="*/ 0 h 51"/>
                <a:gd name="T4" fmla="*/ 10 w 10"/>
                <a:gd name="T5" fmla="*/ 0 h 51"/>
                <a:gd name="T6" fmla="*/ 10 w 10"/>
                <a:gd name="T7" fmla="*/ 51 h 51"/>
                <a:gd name="T8" fmla="*/ 0 w 10"/>
                <a:gd name="T9" fmla="*/ 51 h 51"/>
                <a:gd name="T10" fmla="*/ 0 w 10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51">
                  <a:moveTo>
                    <a:pt x="0" y="0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10" y="51"/>
                  </a:lnTo>
                  <a:lnTo>
                    <a:pt x="0" y="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74" name="Freeform 94">
              <a:extLst>
                <a:ext uri="{FF2B5EF4-FFF2-40B4-BE49-F238E27FC236}">
                  <a16:creationId xmlns:a16="http://schemas.microsoft.com/office/drawing/2014/main" id="{04D28816-C7F0-4858-8CC1-57BC445F5B5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44625" y="639763"/>
              <a:ext cx="38100" cy="57150"/>
            </a:xfrm>
            <a:custGeom>
              <a:avLst/>
              <a:gdLst>
                <a:gd name="T0" fmla="*/ 35 w 35"/>
                <a:gd name="T1" fmla="*/ 51 h 51"/>
                <a:gd name="T2" fmla="*/ 35 w 35"/>
                <a:gd name="T3" fmla="*/ 51 h 51"/>
                <a:gd name="T4" fmla="*/ 35 w 35"/>
                <a:gd name="T5" fmla="*/ 44 h 51"/>
                <a:gd name="T6" fmla="*/ 10 w 35"/>
                <a:gd name="T7" fmla="*/ 44 h 51"/>
                <a:gd name="T8" fmla="*/ 10 w 35"/>
                <a:gd name="T9" fmla="*/ 0 h 51"/>
                <a:gd name="T10" fmla="*/ 0 w 35"/>
                <a:gd name="T11" fmla="*/ 0 h 51"/>
                <a:gd name="T12" fmla="*/ 0 w 35"/>
                <a:gd name="T13" fmla="*/ 51 h 51"/>
                <a:gd name="T14" fmla="*/ 35 w 35"/>
                <a:gd name="T15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51">
                  <a:moveTo>
                    <a:pt x="35" y="51"/>
                  </a:moveTo>
                  <a:lnTo>
                    <a:pt x="35" y="51"/>
                  </a:lnTo>
                  <a:lnTo>
                    <a:pt x="35" y="44"/>
                  </a:lnTo>
                  <a:lnTo>
                    <a:pt x="10" y="44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35" y="51"/>
                  </a:lnTo>
                  <a:close/>
                </a:path>
              </a:pathLst>
            </a:custGeom>
            <a:solidFill>
              <a:srgbClr val="8C8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75" name="Freeform 95">
              <a:extLst>
                <a:ext uri="{FF2B5EF4-FFF2-40B4-BE49-F238E27FC236}">
                  <a16:creationId xmlns:a16="http://schemas.microsoft.com/office/drawing/2014/main" id="{B09878ED-F24B-41A6-9208-4FE3D0E73F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0188" y="639763"/>
              <a:ext cx="11112" cy="57150"/>
            </a:xfrm>
            <a:custGeom>
              <a:avLst/>
              <a:gdLst>
                <a:gd name="T0" fmla="*/ 0 w 10"/>
                <a:gd name="T1" fmla="*/ 0 h 51"/>
                <a:gd name="T2" fmla="*/ 0 w 10"/>
                <a:gd name="T3" fmla="*/ 0 h 51"/>
                <a:gd name="T4" fmla="*/ 10 w 10"/>
                <a:gd name="T5" fmla="*/ 0 h 51"/>
                <a:gd name="T6" fmla="*/ 10 w 10"/>
                <a:gd name="T7" fmla="*/ 51 h 51"/>
                <a:gd name="T8" fmla="*/ 0 w 10"/>
                <a:gd name="T9" fmla="*/ 51 h 51"/>
                <a:gd name="T10" fmla="*/ 0 w 10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51">
                  <a:moveTo>
                    <a:pt x="0" y="0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10" y="51"/>
                  </a:lnTo>
                  <a:lnTo>
                    <a:pt x="0" y="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76" name="Freeform 96">
              <a:extLst>
                <a:ext uri="{FF2B5EF4-FFF2-40B4-BE49-F238E27FC236}">
                  <a16:creationId xmlns:a16="http://schemas.microsoft.com/office/drawing/2014/main" id="{3AA8B024-915B-41D9-BB7C-CEF109E5FC6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27175" y="639763"/>
              <a:ext cx="53975" cy="57150"/>
            </a:xfrm>
            <a:custGeom>
              <a:avLst/>
              <a:gdLst>
                <a:gd name="T0" fmla="*/ 24 w 50"/>
                <a:gd name="T1" fmla="*/ 10 h 51"/>
                <a:gd name="T2" fmla="*/ 24 w 50"/>
                <a:gd name="T3" fmla="*/ 10 h 51"/>
                <a:gd name="T4" fmla="*/ 17 w 50"/>
                <a:gd name="T5" fmla="*/ 32 h 51"/>
                <a:gd name="T6" fmla="*/ 33 w 50"/>
                <a:gd name="T7" fmla="*/ 32 h 51"/>
                <a:gd name="T8" fmla="*/ 24 w 50"/>
                <a:gd name="T9" fmla="*/ 10 h 51"/>
                <a:gd name="T10" fmla="*/ 24 w 50"/>
                <a:gd name="T11" fmla="*/ 10 h 51"/>
                <a:gd name="T12" fmla="*/ 40 w 50"/>
                <a:gd name="T13" fmla="*/ 51 h 51"/>
                <a:gd name="T14" fmla="*/ 40 w 50"/>
                <a:gd name="T15" fmla="*/ 51 h 51"/>
                <a:gd name="T16" fmla="*/ 35 w 50"/>
                <a:gd name="T17" fmla="*/ 39 h 51"/>
                <a:gd name="T18" fmla="*/ 14 w 50"/>
                <a:gd name="T19" fmla="*/ 39 h 51"/>
                <a:gd name="T20" fmla="*/ 10 w 50"/>
                <a:gd name="T21" fmla="*/ 51 h 51"/>
                <a:gd name="T22" fmla="*/ 0 w 50"/>
                <a:gd name="T23" fmla="*/ 51 h 51"/>
                <a:gd name="T24" fmla="*/ 20 w 50"/>
                <a:gd name="T25" fmla="*/ 0 h 51"/>
                <a:gd name="T26" fmla="*/ 30 w 50"/>
                <a:gd name="T27" fmla="*/ 0 h 51"/>
                <a:gd name="T28" fmla="*/ 50 w 50"/>
                <a:gd name="T29" fmla="*/ 51 h 51"/>
                <a:gd name="T30" fmla="*/ 40 w 50"/>
                <a:gd name="T3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0" h="51">
                  <a:moveTo>
                    <a:pt x="24" y="10"/>
                  </a:moveTo>
                  <a:lnTo>
                    <a:pt x="24" y="10"/>
                  </a:lnTo>
                  <a:lnTo>
                    <a:pt x="17" y="32"/>
                  </a:lnTo>
                  <a:lnTo>
                    <a:pt x="33" y="32"/>
                  </a:lnTo>
                  <a:lnTo>
                    <a:pt x="24" y="10"/>
                  </a:lnTo>
                  <a:lnTo>
                    <a:pt x="24" y="10"/>
                  </a:lnTo>
                  <a:close/>
                  <a:moveTo>
                    <a:pt x="40" y="51"/>
                  </a:moveTo>
                  <a:lnTo>
                    <a:pt x="40" y="51"/>
                  </a:lnTo>
                  <a:lnTo>
                    <a:pt x="35" y="39"/>
                  </a:lnTo>
                  <a:lnTo>
                    <a:pt x="14" y="39"/>
                  </a:lnTo>
                  <a:lnTo>
                    <a:pt x="10" y="51"/>
                  </a:lnTo>
                  <a:lnTo>
                    <a:pt x="0" y="51"/>
                  </a:lnTo>
                  <a:lnTo>
                    <a:pt x="20" y="0"/>
                  </a:lnTo>
                  <a:lnTo>
                    <a:pt x="30" y="0"/>
                  </a:lnTo>
                  <a:lnTo>
                    <a:pt x="50" y="51"/>
                  </a:lnTo>
                  <a:lnTo>
                    <a:pt x="40" y="51"/>
                  </a:lnTo>
                  <a:close/>
                </a:path>
              </a:pathLst>
            </a:custGeom>
            <a:solidFill>
              <a:srgbClr val="8C8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77" name="Freeform 97">
              <a:extLst>
                <a:ext uri="{FF2B5EF4-FFF2-40B4-BE49-F238E27FC236}">
                  <a16:creationId xmlns:a16="http://schemas.microsoft.com/office/drawing/2014/main" id="{30939C0E-C06F-424F-B30E-9FAA68589E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97025" y="639763"/>
              <a:ext cx="47625" cy="57150"/>
            </a:xfrm>
            <a:custGeom>
              <a:avLst/>
              <a:gdLst>
                <a:gd name="T0" fmla="*/ 30 w 43"/>
                <a:gd name="T1" fmla="*/ 51 h 51"/>
                <a:gd name="T2" fmla="*/ 30 w 43"/>
                <a:gd name="T3" fmla="*/ 51 h 51"/>
                <a:gd name="T4" fmla="*/ 9 w 43"/>
                <a:gd name="T5" fmla="*/ 13 h 51"/>
                <a:gd name="T6" fmla="*/ 9 w 43"/>
                <a:gd name="T7" fmla="*/ 51 h 51"/>
                <a:gd name="T8" fmla="*/ 0 w 43"/>
                <a:gd name="T9" fmla="*/ 51 h 51"/>
                <a:gd name="T10" fmla="*/ 0 w 43"/>
                <a:gd name="T11" fmla="*/ 0 h 51"/>
                <a:gd name="T12" fmla="*/ 12 w 43"/>
                <a:gd name="T13" fmla="*/ 0 h 51"/>
                <a:gd name="T14" fmla="*/ 34 w 43"/>
                <a:gd name="T15" fmla="*/ 38 h 51"/>
                <a:gd name="T16" fmla="*/ 34 w 43"/>
                <a:gd name="T17" fmla="*/ 0 h 51"/>
                <a:gd name="T18" fmla="*/ 43 w 43"/>
                <a:gd name="T19" fmla="*/ 0 h 51"/>
                <a:gd name="T20" fmla="*/ 43 w 43"/>
                <a:gd name="T21" fmla="*/ 51 h 51"/>
                <a:gd name="T22" fmla="*/ 30 w 43"/>
                <a:gd name="T2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3" h="51">
                  <a:moveTo>
                    <a:pt x="30" y="51"/>
                  </a:moveTo>
                  <a:lnTo>
                    <a:pt x="30" y="51"/>
                  </a:lnTo>
                  <a:lnTo>
                    <a:pt x="9" y="13"/>
                  </a:lnTo>
                  <a:lnTo>
                    <a:pt x="9" y="51"/>
                  </a:lnTo>
                  <a:lnTo>
                    <a:pt x="0" y="51"/>
                  </a:lnTo>
                  <a:lnTo>
                    <a:pt x="0" y="0"/>
                  </a:lnTo>
                  <a:lnTo>
                    <a:pt x="12" y="0"/>
                  </a:lnTo>
                  <a:lnTo>
                    <a:pt x="34" y="38"/>
                  </a:lnTo>
                  <a:lnTo>
                    <a:pt x="34" y="0"/>
                  </a:lnTo>
                  <a:lnTo>
                    <a:pt x="43" y="0"/>
                  </a:lnTo>
                  <a:lnTo>
                    <a:pt x="43" y="51"/>
                  </a:lnTo>
                  <a:lnTo>
                    <a:pt x="30" y="51"/>
                  </a:lnTo>
                  <a:close/>
                </a:path>
              </a:pathLst>
            </a:custGeom>
            <a:solidFill>
              <a:srgbClr val="8C8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78" name="Freeform 98">
              <a:extLst>
                <a:ext uri="{FF2B5EF4-FFF2-40B4-BE49-F238E27FC236}">
                  <a16:creationId xmlns:a16="http://schemas.microsoft.com/office/drawing/2014/main" id="{DA29E2DE-F8F6-4C2A-8B0E-9E8A2F9E51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62113" y="638176"/>
              <a:ext cx="42862" cy="60325"/>
            </a:xfrm>
            <a:custGeom>
              <a:avLst/>
              <a:gdLst>
                <a:gd name="T0" fmla="*/ 38 w 38"/>
                <a:gd name="T1" fmla="*/ 38 h 53"/>
                <a:gd name="T2" fmla="*/ 38 w 38"/>
                <a:gd name="T3" fmla="*/ 38 h 53"/>
                <a:gd name="T4" fmla="*/ 28 w 38"/>
                <a:gd name="T5" fmla="*/ 24 h 53"/>
                <a:gd name="T6" fmla="*/ 18 w 38"/>
                <a:gd name="T7" fmla="*/ 20 h 53"/>
                <a:gd name="T8" fmla="*/ 11 w 38"/>
                <a:gd name="T9" fmla="*/ 13 h 53"/>
                <a:gd name="T10" fmla="*/ 19 w 38"/>
                <a:gd name="T11" fmla="*/ 7 h 53"/>
                <a:gd name="T12" fmla="*/ 32 w 38"/>
                <a:gd name="T13" fmla="*/ 14 h 53"/>
                <a:gd name="T14" fmla="*/ 36 w 38"/>
                <a:gd name="T15" fmla="*/ 7 h 53"/>
                <a:gd name="T16" fmla="*/ 19 w 38"/>
                <a:gd name="T17" fmla="*/ 0 h 53"/>
                <a:gd name="T18" fmla="*/ 1 w 38"/>
                <a:gd name="T19" fmla="*/ 15 h 53"/>
                <a:gd name="T20" fmla="*/ 11 w 38"/>
                <a:gd name="T21" fmla="*/ 28 h 53"/>
                <a:gd name="T22" fmla="*/ 21 w 38"/>
                <a:gd name="T23" fmla="*/ 32 h 53"/>
                <a:gd name="T24" fmla="*/ 28 w 38"/>
                <a:gd name="T25" fmla="*/ 39 h 53"/>
                <a:gd name="T26" fmla="*/ 19 w 38"/>
                <a:gd name="T27" fmla="*/ 46 h 53"/>
                <a:gd name="T28" fmla="*/ 4 w 38"/>
                <a:gd name="T29" fmla="*/ 39 h 53"/>
                <a:gd name="T30" fmla="*/ 0 w 38"/>
                <a:gd name="T31" fmla="*/ 46 h 53"/>
                <a:gd name="T32" fmla="*/ 19 w 38"/>
                <a:gd name="T33" fmla="*/ 53 h 53"/>
                <a:gd name="T34" fmla="*/ 38 w 38"/>
                <a:gd name="T35" fmla="*/ 3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53">
                  <a:moveTo>
                    <a:pt x="38" y="38"/>
                  </a:moveTo>
                  <a:lnTo>
                    <a:pt x="38" y="38"/>
                  </a:lnTo>
                  <a:cubicBezTo>
                    <a:pt x="38" y="30"/>
                    <a:pt x="33" y="27"/>
                    <a:pt x="28" y="24"/>
                  </a:cubicBezTo>
                  <a:lnTo>
                    <a:pt x="18" y="20"/>
                  </a:lnTo>
                  <a:cubicBezTo>
                    <a:pt x="14" y="19"/>
                    <a:pt x="11" y="17"/>
                    <a:pt x="11" y="13"/>
                  </a:cubicBezTo>
                  <a:cubicBezTo>
                    <a:pt x="11" y="10"/>
                    <a:pt x="14" y="7"/>
                    <a:pt x="19" y="7"/>
                  </a:cubicBezTo>
                  <a:cubicBezTo>
                    <a:pt x="26" y="7"/>
                    <a:pt x="29" y="10"/>
                    <a:pt x="32" y="14"/>
                  </a:cubicBezTo>
                  <a:lnTo>
                    <a:pt x="36" y="7"/>
                  </a:lnTo>
                  <a:cubicBezTo>
                    <a:pt x="32" y="3"/>
                    <a:pt x="26" y="0"/>
                    <a:pt x="19" y="0"/>
                  </a:cubicBezTo>
                  <a:cubicBezTo>
                    <a:pt x="11" y="0"/>
                    <a:pt x="1" y="5"/>
                    <a:pt x="1" y="15"/>
                  </a:cubicBezTo>
                  <a:cubicBezTo>
                    <a:pt x="1" y="21"/>
                    <a:pt x="6" y="25"/>
                    <a:pt x="11" y="28"/>
                  </a:cubicBezTo>
                  <a:lnTo>
                    <a:pt x="21" y="32"/>
                  </a:lnTo>
                  <a:cubicBezTo>
                    <a:pt x="25" y="34"/>
                    <a:pt x="28" y="36"/>
                    <a:pt x="28" y="39"/>
                  </a:cubicBezTo>
                  <a:cubicBezTo>
                    <a:pt x="28" y="43"/>
                    <a:pt x="25" y="46"/>
                    <a:pt x="19" y="46"/>
                  </a:cubicBezTo>
                  <a:cubicBezTo>
                    <a:pt x="12" y="46"/>
                    <a:pt x="8" y="44"/>
                    <a:pt x="4" y="39"/>
                  </a:cubicBezTo>
                  <a:lnTo>
                    <a:pt x="0" y="46"/>
                  </a:lnTo>
                  <a:cubicBezTo>
                    <a:pt x="3" y="49"/>
                    <a:pt x="8" y="53"/>
                    <a:pt x="19" y="53"/>
                  </a:cubicBezTo>
                  <a:cubicBezTo>
                    <a:pt x="34" y="53"/>
                    <a:pt x="38" y="43"/>
                    <a:pt x="38" y="38"/>
                  </a:cubicBezTo>
                  <a:close/>
                </a:path>
              </a:pathLst>
            </a:custGeom>
            <a:solidFill>
              <a:srgbClr val="8C8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79" name="Freeform 99">
              <a:extLst>
                <a:ext uri="{FF2B5EF4-FFF2-40B4-BE49-F238E27FC236}">
                  <a16:creationId xmlns:a16="http://schemas.microsoft.com/office/drawing/2014/main" id="{BEA65F4C-59D7-4852-85E8-26E5ED2CE1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7675" y="666751"/>
              <a:ext cx="22225" cy="7938"/>
            </a:xfrm>
            <a:custGeom>
              <a:avLst/>
              <a:gdLst>
                <a:gd name="T0" fmla="*/ 0 w 20"/>
                <a:gd name="T1" fmla="*/ 0 h 7"/>
                <a:gd name="T2" fmla="*/ 0 w 20"/>
                <a:gd name="T3" fmla="*/ 0 h 7"/>
                <a:gd name="T4" fmla="*/ 20 w 20"/>
                <a:gd name="T5" fmla="*/ 0 h 7"/>
                <a:gd name="T6" fmla="*/ 20 w 20"/>
                <a:gd name="T7" fmla="*/ 7 h 7"/>
                <a:gd name="T8" fmla="*/ 0 w 20"/>
                <a:gd name="T9" fmla="*/ 7 h 7"/>
                <a:gd name="T10" fmla="*/ 0 w 20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7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7"/>
                  </a:lnTo>
                  <a:lnTo>
                    <a:pt x="0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80" name="Freeform 100">
              <a:extLst>
                <a:ext uri="{FF2B5EF4-FFF2-40B4-BE49-F238E27FC236}">
                  <a16:creationId xmlns:a16="http://schemas.microsoft.com/office/drawing/2014/main" id="{B1B61E48-96CF-4680-9FFE-29185C37F1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4263" y="744538"/>
              <a:ext cx="46037" cy="58738"/>
            </a:xfrm>
            <a:custGeom>
              <a:avLst/>
              <a:gdLst>
                <a:gd name="T0" fmla="*/ 21 w 42"/>
                <a:gd name="T1" fmla="*/ 52 h 52"/>
                <a:gd name="T2" fmla="*/ 21 w 42"/>
                <a:gd name="T3" fmla="*/ 52 h 52"/>
                <a:gd name="T4" fmla="*/ 0 w 42"/>
                <a:gd name="T5" fmla="*/ 30 h 52"/>
                <a:gd name="T6" fmla="*/ 0 w 42"/>
                <a:gd name="T7" fmla="*/ 0 h 52"/>
                <a:gd name="T8" fmla="*/ 9 w 42"/>
                <a:gd name="T9" fmla="*/ 0 h 52"/>
                <a:gd name="T10" fmla="*/ 9 w 42"/>
                <a:gd name="T11" fmla="*/ 31 h 52"/>
                <a:gd name="T12" fmla="*/ 21 w 42"/>
                <a:gd name="T13" fmla="*/ 45 h 52"/>
                <a:gd name="T14" fmla="*/ 33 w 42"/>
                <a:gd name="T15" fmla="*/ 31 h 52"/>
                <a:gd name="T16" fmla="*/ 33 w 42"/>
                <a:gd name="T17" fmla="*/ 0 h 52"/>
                <a:gd name="T18" fmla="*/ 42 w 42"/>
                <a:gd name="T19" fmla="*/ 0 h 52"/>
                <a:gd name="T20" fmla="*/ 42 w 42"/>
                <a:gd name="T21" fmla="*/ 30 h 52"/>
                <a:gd name="T22" fmla="*/ 21 w 42"/>
                <a:gd name="T2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" h="52">
                  <a:moveTo>
                    <a:pt x="21" y="52"/>
                  </a:moveTo>
                  <a:lnTo>
                    <a:pt x="21" y="52"/>
                  </a:lnTo>
                  <a:cubicBezTo>
                    <a:pt x="10" y="52"/>
                    <a:pt x="0" y="48"/>
                    <a:pt x="0" y="30"/>
                  </a:cubicBezTo>
                  <a:lnTo>
                    <a:pt x="0" y="0"/>
                  </a:lnTo>
                  <a:lnTo>
                    <a:pt x="9" y="0"/>
                  </a:lnTo>
                  <a:lnTo>
                    <a:pt x="9" y="31"/>
                  </a:lnTo>
                  <a:cubicBezTo>
                    <a:pt x="9" y="39"/>
                    <a:pt x="13" y="45"/>
                    <a:pt x="21" y="45"/>
                  </a:cubicBezTo>
                  <a:cubicBezTo>
                    <a:pt x="29" y="45"/>
                    <a:pt x="33" y="40"/>
                    <a:pt x="33" y="31"/>
                  </a:cubicBezTo>
                  <a:lnTo>
                    <a:pt x="33" y="0"/>
                  </a:lnTo>
                  <a:lnTo>
                    <a:pt x="42" y="0"/>
                  </a:lnTo>
                  <a:lnTo>
                    <a:pt x="42" y="30"/>
                  </a:lnTo>
                  <a:cubicBezTo>
                    <a:pt x="42" y="46"/>
                    <a:pt x="32" y="52"/>
                    <a:pt x="21" y="52"/>
                  </a:cubicBezTo>
                  <a:close/>
                </a:path>
              </a:pathLst>
            </a:custGeom>
            <a:solidFill>
              <a:srgbClr val="8C8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81" name="Freeform 101">
              <a:extLst>
                <a:ext uri="{FF2B5EF4-FFF2-40B4-BE49-F238E27FC236}">
                  <a16:creationId xmlns:a16="http://schemas.microsoft.com/office/drawing/2014/main" id="{B02E76DC-5BCC-4930-8F89-C63F0630648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2525" y="744538"/>
              <a:ext cx="47625" cy="58738"/>
            </a:xfrm>
            <a:custGeom>
              <a:avLst/>
              <a:gdLst>
                <a:gd name="T0" fmla="*/ 30 w 43"/>
                <a:gd name="T1" fmla="*/ 51 h 51"/>
                <a:gd name="T2" fmla="*/ 30 w 43"/>
                <a:gd name="T3" fmla="*/ 51 h 51"/>
                <a:gd name="T4" fmla="*/ 9 w 43"/>
                <a:gd name="T5" fmla="*/ 13 h 51"/>
                <a:gd name="T6" fmla="*/ 9 w 43"/>
                <a:gd name="T7" fmla="*/ 51 h 51"/>
                <a:gd name="T8" fmla="*/ 0 w 43"/>
                <a:gd name="T9" fmla="*/ 51 h 51"/>
                <a:gd name="T10" fmla="*/ 0 w 43"/>
                <a:gd name="T11" fmla="*/ 0 h 51"/>
                <a:gd name="T12" fmla="*/ 12 w 43"/>
                <a:gd name="T13" fmla="*/ 0 h 51"/>
                <a:gd name="T14" fmla="*/ 33 w 43"/>
                <a:gd name="T15" fmla="*/ 38 h 51"/>
                <a:gd name="T16" fmla="*/ 33 w 43"/>
                <a:gd name="T17" fmla="*/ 0 h 51"/>
                <a:gd name="T18" fmla="*/ 43 w 43"/>
                <a:gd name="T19" fmla="*/ 0 h 51"/>
                <a:gd name="T20" fmla="*/ 43 w 43"/>
                <a:gd name="T21" fmla="*/ 51 h 51"/>
                <a:gd name="T22" fmla="*/ 30 w 43"/>
                <a:gd name="T2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3" h="51">
                  <a:moveTo>
                    <a:pt x="30" y="51"/>
                  </a:moveTo>
                  <a:lnTo>
                    <a:pt x="30" y="51"/>
                  </a:lnTo>
                  <a:lnTo>
                    <a:pt x="9" y="13"/>
                  </a:lnTo>
                  <a:lnTo>
                    <a:pt x="9" y="51"/>
                  </a:lnTo>
                  <a:lnTo>
                    <a:pt x="0" y="51"/>
                  </a:lnTo>
                  <a:lnTo>
                    <a:pt x="0" y="0"/>
                  </a:lnTo>
                  <a:lnTo>
                    <a:pt x="12" y="0"/>
                  </a:lnTo>
                  <a:lnTo>
                    <a:pt x="33" y="38"/>
                  </a:lnTo>
                  <a:lnTo>
                    <a:pt x="33" y="0"/>
                  </a:lnTo>
                  <a:lnTo>
                    <a:pt x="43" y="0"/>
                  </a:lnTo>
                  <a:lnTo>
                    <a:pt x="43" y="51"/>
                  </a:lnTo>
                  <a:lnTo>
                    <a:pt x="30" y="51"/>
                  </a:lnTo>
                  <a:close/>
                </a:path>
              </a:pathLst>
            </a:custGeom>
            <a:solidFill>
              <a:srgbClr val="8C8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82" name="Freeform 102">
              <a:extLst>
                <a:ext uri="{FF2B5EF4-FFF2-40B4-BE49-F238E27FC236}">
                  <a16:creationId xmlns:a16="http://schemas.microsoft.com/office/drawing/2014/main" id="{B1F3759D-8396-486F-A46C-410740A534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22375" y="744538"/>
              <a:ext cx="11112" cy="58738"/>
            </a:xfrm>
            <a:custGeom>
              <a:avLst/>
              <a:gdLst>
                <a:gd name="T0" fmla="*/ 0 w 10"/>
                <a:gd name="T1" fmla="*/ 0 h 51"/>
                <a:gd name="T2" fmla="*/ 0 w 10"/>
                <a:gd name="T3" fmla="*/ 0 h 51"/>
                <a:gd name="T4" fmla="*/ 10 w 10"/>
                <a:gd name="T5" fmla="*/ 0 h 51"/>
                <a:gd name="T6" fmla="*/ 10 w 10"/>
                <a:gd name="T7" fmla="*/ 51 h 51"/>
                <a:gd name="T8" fmla="*/ 0 w 10"/>
                <a:gd name="T9" fmla="*/ 51 h 51"/>
                <a:gd name="T10" fmla="*/ 0 w 10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51">
                  <a:moveTo>
                    <a:pt x="0" y="0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10" y="51"/>
                  </a:lnTo>
                  <a:lnTo>
                    <a:pt x="0" y="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83" name="Freeform 103">
              <a:extLst>
                <a:ext uri="{FF2B5EF4-FFF2-40B4-BE49-F238E27FC236}">
                  <a16:creationId xmlns:a16="http://schemas.microsoft.com/office/drawing/2014/main" id="{D974AED5-308F-466F-B71F-F1D1FEC6469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46188" y="744538"/>
              <a:ext cx="57150" cy="58738"/>
            </a:xfrm>
            <a:custGeom>
              <a:avLst/>
              <a:gdLst>
                <a:gd name="T0" fmla="*/ 31 w 51"/>
                <a:gd name="T1" fmla="*/ 51 h 51"/>
                <a:gd name="T2" fmla="*/ 31 w 51"/>
                <a:gd name="T3" fmla="*/ 51 h 51"/>
                <a:gd name="T4" fmla="*/ 20 w 51"/>
                <a:gd name="T5" fmla="*/ 51 h 51"/>
                <a:gd name="T6" fmla="*/ 0 w 51"/>
                <a:gd name="T7" fmla="*/ 0 h 51"/>
                <a:gd name="T8" fmla="*/ 11 w 51"/>
                <a:gd name="T9" fmla="*/ 0 h 51"/>
                <a:gd name="T10" fmla="*/ 26 w 51"/>
                <a:gd name="T11" fmla="*/ 41 h 51"/>
                <a:gd name="T12" fmla="*/ 41 w 51"/>
                <a:gd name="T13" fmla="*/ 0 h 51"/>
                <a:gd name="T14" fmla="*/ 51 w 51"/>
                <a:gd name="T15" fmla="*/ 0 h 51"/>
                <a:gd name="T16" fmla="*/ 31 w 51"/>
                <a:gd name="T1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1">
                  <a:moveTo>
                    <a:pt x="31" y="51"/>
                  </a:moveTo>
                  <a:lnTo>
                    <a:pt x="31" y="51"/>
                  </a:lnTo>
                  <a:lnTo>
                    <a:pt x="20" y="51"/>
                  </a:lnTo>
                  <a:lnTo>
                    <a:pt x="0" y="0"/>
                  </a:lnTo>
                  <a:lnTo>
                    <a:pt x="11" y="0"/>
                  </a:lnTo>
                  <a:lnTo>
                    <a:pt x="26" y="41"/>
                  </a:lnTo>
                  <a:lnTo>
                    <a:pt x="41" y="0"/>
                  </a:lnTo>
                  <a:lnTo>
                    <a:pt x="51" y="0"/>
                  </a:lnTo>
                  <a:lnTo>
                    <a:pt x="31" y="51"/>
                  </a:lnTo>
                  <a:close/>
                </a:path>
              </a:pathLst>
            </a:custGeom>
            <a:solidFill>
              <a:srgbClr val="8C8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84" name="Freeform 104">
              <a:extLst>
                <a:ext uri="{FF2B5EF4-FFF2-40B4-BE49-F238E27FC236}">
                  <a16:creationId xmlns:a16="http://schemas.microsoft.com/office/drawing/2014/main" id="{8B6EAECD-833C-4D68-8549-06C70E5A31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7625" y="744538"/>
              <a:ext cx="39687" cy="58738"/>
            </a:xfrm>
            <a:custGeom>
              <a:avLst/>
              <a:gdLst>
                <a:gd name="T0" fmla="*/ 0 w 35"/>
                <a:gd name="T1" fmla="*/ 51 h 51"/>
                <a:gd name="T2" fmla="*/ 0 w 35"/>
                <a:gd name="T3" fmla="*/ 51 h 51"/>
                <a:gd name="T4" fmla="*/ 0 w 35"/>
                <a:gd name="T5" fmla="*/ 0 h 51"/>
                <a:gd name="T6" fmla="*/ 34 w 35"/>
                <a:gd name="T7" fmla="*/ 0 h 51"/>
                <a:gd name="T8" fmla="*/ 34 w 35"/>
                <a:gd name="T9" fmla="*/ 7 h 51"/>
                <a:gd name="T10" fmla="*/ 9 w 35"/>
                <a:gd name="T11" fmla="*/ 7 h 51"/>
                <a:gd name="T12" fmla="*/ 9 w 35"/>
                <a:gd name="T13" fmla="*/ 21 h 51"/>
                <a:gd name="T14" fmla="*/ 32 w 35"/>
                <a:gd name="T15" fmla="*/ 21 h 51"/>
                <a:gd name="T16" fmla="*/ 32 w 35"/>
                <a:gd name="T17" fmla="*/ 28 h 51"/>
                <a:gd name="T18" fmla="*/ 9 w 35"/>
                <a:gd name="T19" fmla="*/ 28 h 51"/>
                <a:gd name="T20" fmla="*/ 9 w 35"/>
                <a:gd name="T21" fmla="*/ 43 h 51"/>
                <a:gd name="T22" fmla="*/ 35 w 35"/>
                <a:gd name="T23" fmla="*/ 43 h 51"/>
                <a:gd name="T24" fmla="*/ 35 w 35"/>
                <a:gd name="T25" fmla="*/ 51 h 51"/>
                <a:gd name="T26" fmla="*/ 0 w 35"/>
                <a:gd name="T2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" h="51">
                  <a:moveTo>
                    <a:pt x="0" y="51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34" y="0"/>
                  </a:lnTo>
                  <a:lnTo>
                    <a:pt x="34" y="7"/>
                  </a:lnTo>
                  <a:lnTo>
                    <a:pt x="9" y="7"/>
                  </a:lnTo>
                  <a:lnTo>
                    <a:pt x="9" y="21"/>
                  </a:lnTo>
                  <a:lnTo>
                    <a:pt x="32" y="21"/>
                  </a:lnTo>
                  <a:lnTo>
                    <a:pt x="32" y="28"/>
                  </a:lnTo>
                  <a:lnTo>
                    <a:pt x="9" y="28"/>
                  </a:lnTo>
                  <a:lnTo>
                    <a:pt x="9" y="43"/>
                  </a:lnTo>
                  <a:lnTo>
                    <a:pt x="35" y="43"/>
                  </a:lnTo>
                  <a:lnTo>
                    <a:pt x="35" y="51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8C8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85" name="Freeform 105">
              <a:extLst>
                <a:ext uri="{FF2B5EF4-FFF2-40B4-BE49-F238E27FC236}">
                  <a16:creationId xmlns:a16="http://schemas.microsoft.com/office/drawing/2014/main" id="{62E1A0E1-645D-433B-8808-408A897E25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4775" y="744538"/>
              <a:ext cx="44450" cy="58738"/>
            </a:xfrm>
            <a:custGeom>
              <a:avLst/>
              <a:gdLst>
                <a:gd name="T0" fmla="*/ 18 w 41"/>
                <a:gd name="T1" fmla="*/ 7 h 51"/>
                <a:gd name="T2" fmla="*/ 18 w 41"/>
                <a:gd name="T3" fmla="*/ 7 h 51"/>
                <a:gd name="T4" fmla="*/ 10 w 41"/>
                <a:gd name="T5" fmla="*/ 7 h 51"/>
                <a:gd name="T6" fmla="*/ 10 w 41"/>
                <a:gd name="T7" fmla="*/ 22 h 51"/>
                <a:gd name="T8" fmla="*/ 18 w 41"/>
                <a:gd name="T9" fmla="*/ 22 h 51"/>
                <a:gd name="T10" fmla="*/ 27 w 41"/>
                <a:gd name="T11" fmla="*/ 14 h 51"/>
                <a:gd name="T12" fmla="*/ 18 w 41"/>
                <a:gd name="T13" fmla="*/ 7 h 51"/>
                <a:gd name="T14" fmla="*/ 18 w 41"/>
                <a:gd name="T15" fmla="*/ 7 h 51"/>
                <a:gd name="T16" fmla="*/ 30 w 41"/>
                <a:gd name="T17" fmla="*/ 51 h 51"/>
                <a:gd name="T18" fmla="*/ 30 w 41"/>
                <a:gd name="T19" fmla="*/ 51 h 51"/>
                <a:gd name="T20" fmla="*/ 20 w 41"/>
                <a:gd name="T21" fmla="*/ 35 h 51"/>
                <a:gd name="T22" fmla="*/ 12 w 41"/>
                <a:gd name="T23" fmla="*/ 29 h 51"/>
                <a:gd name="T24" fmla="*/ 10 w 41"/>
                <a:gd name="T25" fmla="*/ 29 h 51"/>
                <a:gd name="T26" fmla="*/ 10 w 41"/>
                <a:gd name="T27" fmla="*/ 51 h 51"/>
                <a:gd name="T28" fmla="*/ 0 w 41"/>
                <a:gd name="T29" fmla="*/ 51 h 51"/>
                <a:gd name="T30" fmla="*/ 0 w 41"/>
                <a:gd name="T31" fmla="*/ 0 h 51"/>
                <a:gd name="T32" fmla="*/ 20 w 41"/>
                <a:gd name="T33" fmla="*/ 0 h 51"/>
                <a:gd name="T34" fmla="*/ 37 w 41"/>
                <a:gd name="T35" fmla="*/ 14 h 51"/>
                <a:gd name="T36" fmla="*/ 24 w 41"/>
                <a:gd name="T37" fmla="*/ 28 h 51"/>
                <a:gd name="T38" fmla="*/ 28 w 41"/>
                <a:gd name="T39" fmla="*/ 32 h 51"/>
                <a:gd name="T40" fmla="*/ 41 w 41"/>
                <a:gd name="T41" fmla="*/ 51 h 51"/>
                <a:gd name="T42" fmla="*/ 30 w 41"/>
                <a:gd name="T4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51">
                  <a:moveTo>
                    <a:pt x="18" y="7"/>
                  </a:moveTo>
                  <a:lnTo>
                    <a:pt x="18" y="7"/>
                  </a:lnTo>
                  <a:lnTo>
                    <a:pt x="10" y="7"/>
                  </a:lnTo>
                  <a:lnTo>
                    <a:pt x="10" y="22"/>
                  </a:lnTo>
                  <a:lnTo>
                    <a:pt x="18" y="22"/>
                  </a:lnTo>
                  <a:cubicBezTo>
                    <a:pt x="25" y="22"/>
                    <a:pt x="27" y="18"/>
                    <a:pt x="27" y="14"/>
                  </a:cubicBezTo>
                  <a:cubicBezTo>
                    <a:pt x="27" y="10"/>
                    <a:pt x="24" y="7"/>
                    <a:pt x="18" y="7"/>
                  </a:cubicBezTo>
                  <a:lnTo>
                    <a:pt x="18" y="7"/>
                  </a:lnTo>
                  <a:close/>
                  <a:moveTo>
                    <a:pt x="30" y="51"/>
                  </a:moveTo>
                  <a:lnTo>
                    <a:pt x="30" y="51"/>
                  </a:lnTo>
                  <a:lnTo>
                    <a:pt x="20" y="35"/>
                  </a:lnTo>
                  <a:cubicBezTo>
                    <a:pt x="17" y="31"/>
                    <a:pt x="15" y="29"/>
                    <a:pt x="12" y="29"/>
                  </a:cubicBezTo>
                  <a:lnTo>
                    <a:pt x="10" y="29"/>
                  </a:lnTo>
                  <a:lnTo>
                    <a:pt x="10" y="51"/>
                  </a:lnTo>
                  <a:lnTo>
                    <a:pt x="0" y="51"/>
                  </a:lnTo>
                  <a:lnTo>
                    <a:pt x="0" y="0"/>
                  </a:lnTo>
                  <a:lnTo>
                    <a:pt x="20" y="0"/>
                  </a:lnTo>
                  <a:cubicBezTo>
                    <a:pt x="29" y="0"/>
                    <a:pt x="37" y="4"/>
                    <a:pt x="37" y="14"/>
                  </a:cubicBezTo>
                  <a:cubicBezTo>
                    <a:pt x="37" y="24"/>
                    <a:pt x="28" y="27"/>
                    <a:pt x="24" y="28"/>
                  </a:cubicBezTo>
                  <a:cubicBezTo>
                    <a:pt x="25" y="29"/>
                    <a:pt x="27" y="31"/>
                    <a:pt x="28" y="32"/>
                  </a:cubicBezTo>
                  <a:lnTo>
                    <a:pt x="41" y="51"/>
                  </a:lnTo>
                  <a:lnTo>
                    <a:pt x="30" y="51"/>
                  </a:lnTo>
                  <a:close/>
                </a:path>
              </a:pathLst>
            </a:custGeom>
            <a:solidFill>
              <a:srgbClr val="8C8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86" name="Freeform 106">
              <a:extLst>
                <a:ext uri="{FF2B5EF4-FFF2-40B4-BE49-F238E27FC236}">
                  <a16:creationId xmlns:a16="http://schemas.microsoft.com/office/drawing/2014/main" id="{E5221ECE-9B67-4979-8B64-FF1FF21FE8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30338" y="744538"/>
              <a:ext cx="42862" cy="58738"/>
            </a:xfrm>
            <a:custGeom>
              <a:avLst/>
              <a:gdLst>
                <a:gd name="T0" fmla="*/ 18 w 38"/>
                <a:gd name="T1" fmla="*/ 53 h 53"/>
                <a:gd name="T2" fmla="*/ 18 w 38"/>
                <a:gd name="T3" fmla="*/ 53 h 53"/>
                <a:gd name="T4" fmla="*/ 0 w 38"/>
                <a:gd name="T5" fmla="*/ 45 h 53"/>
                <a:gd name="T6" fmla="*/ 4 w 38"/>
                <a:gd name="T7" fmla="*/ 39 h 53"/>
                <a:gd name="T8" fmla="*/ 19 w 38"/>
                <a:gd name="T9" fmla="*/ 46 h 53"/>
                <a:gd name="T10" fmla="*/ 28 w 38"/>
                <a:gd name="T11" fmla="*/ 39 h 53"/>
                <a:gd name="T12" fmla="*/ 21 w 38"/>
                <a:gd name="T13" fmla="*/ 31 h 53"/>
                <a:gd name="T14" fmla="*/ 11 w 38"/>
                <a:gd name="T15" fmla="*/ 27 h 53"/>
                <a:gd name="T16" fmla="*/ 1 w 38"/>
                <a:gd name="T17" fmla="*/ 14 h 53"/>
                <a:gd name="T18" fmla="*/ 19 w 38"/>
                <a:gd name="T19" fmla="*/ 0 h 53"/>
                <a:gd name="T20" fmla="*/ 36 w 38"/>
                <a:gd name="T21" fmla="*/ 7 h 53"/>
                <a:gd name="T22" fmla="*/ 32 w 38"/>
                <a:gd name="T23" fmla="*/ 13 h 53"/>
                <a:gd name="T24" fmla="*/ 19 w 38"/>
                <a:gd name="T25" fmla="*/ 7 h 53"/>
                <a:gd name="T26" fmla="*/ 11 w 38"/>
                <a:gd name="T27" fmla="*/ 13 h 53"/>
                <a:gd name="T28" fmla="*/ 17 w 38"/>
                <a:gd name="T29" fmla="*/ 19 h 53"/>
                <a:gd name="T30" fmla="*/ 28 w 38"/>
                <a:gd name="T31" fmla="*/ 24 h 53"/>
                <a:gd name="T32" fmla="*/ 38 w 38"/>
                <a:gd name="T33" fmla="*/ 38 h 53"/>
                <a:gd name="T34" fmla="*/ 18 w 38"/>
                <a:gd name="T3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53">
                  <a:moveTo>
                    <a:pt x="18" y="53"/>
                  </a:moveTo>
                  <a:lnTo>
                    <a:pt x="18" y="53"/>
                  </a:lnTo>
                  <a:cubicBezTo>
                    <a:pt x="8" y="53"/>
                    <a:pt x="3" y="48"/>
                    <a:pt x="0" y="45"/>
                  </a:cubicBezTo>
                  <a:lnTo>
                    <a:pt x="4" y="39"/>
                  </a:lnTo>
                  <a:cubicBezTo>
                    <a:pt x="8" y="43"/>
                    <a:pt x="12" y="46"/>
                    <a:pt x="19" y="46"/>
                  </a:cubicBezTo>
                  <a:cubicBezTo>
                    <a:pt x="25" y="46"/>
                    <a:pt x="28" y="42"/>
                    <a:pt x="28" y="39"/>
                  </a:cubicBezTo>
                  <a:cubicBezTo>
                    <a:pt x="28" y="35"/>
                    <a:pt x="25" y="33"/>
                    <a:pt x="21" y="31"/>
                  </a:cubicBezTo>
                  <a:lnTo>
                    <a:pt x="11" y="27"/>
                  </a:lnTo>
                  <a:cubicBezTo>
                    <a:pt x="6" y="25"/>
                    <a:pt x="1" y="21"/>
                    <a:pt x="1" y="14"/>
                  </a:cubicBezTo>
                  <a:cubicBezTo>
                    <a:pt x="1" y="5"/>
                    <a:pt x="11" y="0"/>
                    <a:pt x="19" y="0"/>
                  </a:cubicBezTo>
                  <a:cubicBezTo>
                    <a:pt x="26" y="0"/>
                    <a:pt x="32" y="2"/>
                    <a:pt x="36" y="7"/>
                  </a:cubicBezTo>
                  <a:lnTo>
                    <a:pt x="32" y="13"/>
                  </a:lnTo>
                  <a:cubicBezTo>
                    <a:pt x="29" y="9"/>
                    <a:pt x="26" y="7"/>
                    <a:pt x="19" y="7"/>
                  </a:cubicBezTo>
                  <a:cubicBezTo>
                    <a:pt x="14" y="7"/>
                    <a:pt x="11" y="10"/>
                    <a:pt x="11" y="13"/>
                  </a:cubicBezTo>
                  <a:cubicBezTo>
                    <a:pt x="11" y="16"/>
                    <a:pt x="14" y="18"/>
                    <a:pt x="17" y="19"/>
                  </a:cubicBezTo>
                  <a:lnTo>
                    <a:pt x="28" y="24"/>
                  </a:lnTo>
                  <a:cubicBezTo>
                    <a:pt x="33" y="26"/>
                    <a:pt x="38" y="30"/>
                    <a:pt x="38" y="38"/>
                  </a:cubicBezTo>
                  <a:cubicBezTo>
                    <a:pt x="38" y="43"/>
                    <a:pt x="34" y="53"/>
                    <a:pt x="18" y="53"/>
                  </a:cubicBezTo>
                  <a:close/>
                </a:path>
              </a:pathLst>
            </a:custGeom>
            <a:solidFill>
              <a:srgbClr val="8C8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87" name="Freeform 107">
              <a:extLst>
                <a:ext uri="{FF2B5EF4-FFF2-40B4-BE49-F238E27FC236}">
                  <a16:creationId xmlns:a16="http://schemas.microsoft.com/office/drawing/2014/main" id="{F7E8D940-CA4A-41ED-8E11-9ED0F8D272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92250" y="744538"/>
              <a:ext cx="9525" cy="58738"/>
            </a:xfrm>
            <a:custGeom>
              <a:avLst/>
              <a:gdLst>
                <a:gd name="T0" fmla="*/ 0 w 10"/>
                <a:gd name="T1" fmla="*/ 0 h 51"/>
                <a:gd name="T2" fmla="*/ 0 w 10"/>
                <a:gd name="T3" fmla="*/ 0 h 51"/>
                <a:gd name="T4" fmla="*/ 10 w 10"/>
                <a:gd name="T5" fmla="*/ 0 h 51"/>
                <a:gd name="T6" fmla="*/ 10 w 10"/>
                <a:gd name="T7" fmla="*/ 51 h 51"/>
                <a:gd name="T8" fmla="*/ 0 w 10"/>
                <a:gd name="T9" fmla="*/ 51 h 51"/>
                <a:gd name="T10" fmla="*/ 0 w 10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51">
                  <a:moveTo>
                    <a:pt x="0" y="0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10" y="51"/>
                  </a:lnTo>
                  <a:lnTo>
                    <a:pt x="0" y="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88" name="Freeform 108">
              <a:extLst>
                <a:ext uri="{FF2B5EF4-FFF2-40B4-BE49-F238E27FC236}">
                  <a16:creationId xmlns:a16="http://schemas.microsoft.com/office/drawing/2014/main" id="{7240C5B2-1ADB-4080-8B7A-C16AD9F5D7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17650" y="744538"/>
              <a:ext cx="49212" cy="58738"/>
            </a:xfrm>
            <a:custGeom>
              <a:avLst/>
              <a:gdLst>
                <a:gd name="T0" fmla="*/ 26 w 44"/>
                <a:gd name="T1" fmla="*/ 7 h 51"/>
                <a:gd name="T2" fmla="*/ 26 w 44"/>
                <a:gd name="T3" fmla="*/ 7 h 51"/>
                <a:gd name="T4" fmla="*/ 26 w 44"/>
                <a:gd name="T5" fmla="*/ 51 h 51"/>
                <a:gd name="T6" fmla="*/ 17 w 44"/>
                <a:gd name="T7" fmla="*/ 51 h 51"/>
                <a:gd name="T8" fmla="*/ 17 w 44"/>
                <a:gd name="T9" fmla="*/ 7 h 51"/>
                <a:gd name="T10" fmla="*/ 0 w 44"/>
                <a:gd name="T11" fmla="*/ 7 h 51"/>
                <a:gd name="T12" fmla="*/ 0 w 44"/>
                <a:gd name="T13" fmla="*/ 0 h 51"/>
                <a:gd name="T14" fmla="*/ 44 w 44"/>
                <a:gd name="T15" fmla="*/ 0 h 51"/>
                <a:gd name="T16" fmla="*/ 44 w 44"/>
                <a:gd name="T17" fmla="*/ 7 h 51"/>
                <a:gd name="T18" fmla="*/ 26 w 44"/>
                <a:gd name="T19" fmla="*/ 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51">
                  <a:moveTo>
                    <a:pt x="26" y="7"/>
                  </a:moveTo>
                  <a:lnTo>
                    <a:pt x="26" y="7"/>
                  </a:lnTo>
                  <a:lnTo>
                    <a:pt x="26" y="51"/>
                  </a:lnTo>
                  <a:lnTo>
                    <a:pt x="17" y="51"/>
                  </a:lnTo>
                  <a:lnTo>
                    <a:pt x="17" y="7"/>
                  </a:lnTo>
                  <a:lnTo>
                    <a:pt x="0" y="7"/>
                  </a:lnTo>
                  <a:lnTo>
                    <a:pt x="0" y="0"/>
                  </a:lnTo>
                  <a:lnTo>
                    <a:pt x="44" y="0"/>
                  </a:lnTo>
                  <a:lnTo>
                    <a:pt x="44" y="7"/>
                  </a:lnTo>
                  <a:lnTo>
                    <a:pt x="26" y="7"/>
                  </a:lnTo>
                  <a:close/>
                </a:path>
              </a:pathLst>
            </a:custGeom>
            <a:solidFill>
              <a:srgbClr val="8C8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89" name="Freeform 109">
              <a:extLst>
                <a:ext uri="{FF2B5EF4-FFF2-40B4-BE49-F238E27FC236}">
                  <a16:creationId xmlns:a16="http://schemas.microsoft.com/office/drawing/2014/main" id="{0FB7843A-D780-4E6F-BB85-2548EF15ED2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4800" y="728663"/>
              <a:ext cx="55562" cy="74613"/>
            </a:xfrm>
            <a:custGeom>
              <a:avLst/>
              <a:gdLst>
                <a:gd name="T0" fmla="*/ 32 w 51"/>
                <a:gd name="T1" fmla="*/ 10 h 66"/>
                <a:gd name="T2" fmla="*/ 32 w 51"/>
                <a:gd name="T3" fmla="*/ 10 h 66"/>
                <a:gd name="T4" fmla="*/ 27 w 51"/>
                <a:gd name="T5" fmla="*/ 5 h 66"/>
                <a:gd name="T6" fmla="*/ 32 w 51"/>
                <a:gd name="T7" fmla="*/ 0 h 66"/>
                <a:gd name="T8" fmla="*/ 37 w 51"/>
                <a:gd name="T9" fmla="*/ 5 h 66"/>
                <a:gd name="T10" fmla="*/ 32 w 51"/>
                <a:gd name="T11" fmla="*/ 10 h 66"/>
                <a:gd name="T12" fmla="*/ 32 w 51"/>
                <a:gd name="T13" fmla="*/ 10 h 66"/>
                <a:gd name="T14" fmla="*/ 25 w 51"/>
                <a:gd name="T15" fmla="*/ 24 h 66"/>
                <a:gd name="T16" fmla="*/ 25 w 51"/>
                <a:gd name="T17" fmla="*/ 24 h 66"/>
                <a:gd name="T18" fmla="*/ 17 w 51"/>
                <a:gd name="T19" fmla="*/ 46 h 66"/>
                <a:gd name="T20" fmla="*/ 33 w 51"/>
                <a:gd name="T21" fmla="*/ 46 h 66"/>
                <a:gd name="T22" fmla="*/ 25 w 51"/>
                <a:gd name="T23" fmla="*/ 24 h 66"/>
                <a:gd name="T24" fmla="*/ 25 w 51"/>
                <a:gd name="T25" fmla="*/ 24 h 66"/>
                <a:gd name="T26" fmla="*/ 18 w 51"/>
                <a:gd name="T27" fmla="*/ 10 h 66"/>
                <a:gd name="T28" fmla="*/ 18 w 51"/>
                <a:gd name="T29" fmla="*/ 10 h 66"/>
                <a:gd name="T30" fmla="*/ 13 w 51"/>
                <a:gd name="T31" fmla="*/ 5 h 66"/>
                <a:gd name="T32" fmla="*/ 18 w 51"/>
                <a:gd name="T33" fmla="*/ 0 h 66"/>
                <a:gd name="T34" fmla="*/ 23 w 51"/>
                <a:gd name="T35" fmla="*/ 5 h 66"/>
                <a:gd name="T36" fmla="*/ 18 w 51"/>
                <a:gd name="T37" fmla="*/ 10 h 66"/>
                <a:gd name="T38" fmla="*/ 18 w 51"/>
                <a:gd name="T39" fmla="*/ 10 h 66"/>
                <a:gd name="T40" fmla="*/ 40 w 51"/>
                <a:gd name="T41" fmla="*/ 66 h 66"/>
                <a:gd name="T42" fmla="*/ 40 w 51"/>
                <a:gd name="T43" fmla="*/ 66 h 66"/>
                <a:gd name="T44" fmla="*/ 36 w 51"/>
                <a:gd name="T45" fmla="*/ 53 h 66"/>
                <a:gd name="T46" fmla="*/ 15 w 51"/>
                <a:gd name="T47" fmla="*/ 53 h 66"/>
                <a:gd name="T48" fmla="*/ 10 w 51"/>
                <a:gd name="T49" fmla="*/ 66 h 66"/>
                <a:gd name="T50" fmla="*/ 0 w 51"/>
                <a:gd name="T51" fmla="*/ 66 h 66"/>
                <a:gd name="T52" fmla="*/ 20 w 51"/>
                <a:gd name="T53" fmla="*/ 15 h 66"/>
                <a:gd name="T54" fmla="*/ 30 w 51"/>
                <a:gd name="T55" fmla="*/ 15 h 66"/>
                <a:gd name="T56" fmla="*/ 51 w 51"/>
                <a:gd name="T57" fmla="*/ 66 h 66"/>
                <a:gd name="T58" fmla="*/ 40 w 51"/>
                <a:gd name="T59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1" h="66">
                  <a:moveTo>
                    <a:pt x="32" y="10"/>
                  </a:moveTo>
                  <a:lnTo>
                    <a:pt x="32" y="10"/>
                  </a:lnTo>
                  <a:cubicBezTo>
                    <a:pt x="29" y="10"/>
                    <a:pt x="27" y="8"/>
                    <a:pt x="27" y="5"/>
                  </a:cubicBezTo>
                  <a:cubicBezTo>
                    <a:pt x="27" y="3"/>
                    <a:pt x="29" y="0"/>
                    <a:pt x="32" y="0"/>
                  </a:cubicBezTo>
                  <a:cubicBezTo>
                    <a:pt x="35" y="0"/>
                    <a:pt x="37" y="3"/>
                    <a:pt x="37" y="5"/>
                  </a:cubicBezTo>
                  <a:cubicBezTo>
                    <a:pt x="37" y="8"/>
                    <a:pt x="35" y="10"/>
                    <a:pt x="32" y="10"/>
                  </a:cubicBezTo>
                  <a:lnTo>
                    <a:pt x="32" y="10"/>
                  </a:lnTo>
                  <a:close/>
                  <a:moveTo>
                    <a:pt x="25" y="24"/>
                  </a:moveTo>
                  <a:lnTo>
                    <a:pt x="25" y="24"/>
                  </a:lnTo>
                  <a:lnTo>
                    <a:pt x="17" y="46"/>
                  </a:lnTo>
                  <a:lnTo>
                    <a:pt x="33" y="46"/>
                  </a:lnTo>
                  <a:lnTo>
                    <a:pt x="25" y="24"/>
                  </a:lnTo>
                  <a:lnTo>
                    <a:pt x="25" y="24"/>
                  </a:lnTo>
                  <a:close/>
                  <a:moveTo>
                    <a:pt x="18" y="10"/>
                  </a:moveTo>
                  <a:lnTo>
                    <a:pt x="18" y="10"/>
                  </a:lnTo>
                  <a:cubicBezTo>
                    <a:pt x="15" y="10"/>
                    <a:pt x="13" y="8"/>
                    <a:pt x="13" y="5"/>
                  </a:cubicBezTo>
                  <a:cubicBezTo>
                    <a:pt x="13" y="3"/>
                    <a:pt x="15" y="0"/>
                    <a:pt x="18" y="0"/>
                  </a:cubicBezTo>
                  <a:cubicBezTo>
                    <a:pt x="21" y="0"/>
                    <a:pt x="23" y="3"/>
                    <a:pt x="23" y="5"/>
                  </a:cubicBezTo>
                  <a:cubicBezTo>
                    <a:pt x="23" y="8"/>
                    <a:pt x="21" y="10"/>
                    <a:pt x="18" y="10"/>
                  </a:cubicBezTo>
                  <a:lnTo>
                    <a:pt x="18" y="10"/>
                  </a:lnTo>
                  <a:close/>
                  <a:moveTo>
                    <a:pt x="40" y="66"/>
                  </a:moveTo>
                  <a:lnTo>
                    <a:pt x="40" y="66"/>
                  </a:lnTo>
                  <a:lnTo>
                    <a:pt x="36" y="53"/>
                  </a:lnTo>
                  <a:lnTo>
                    <a:pt x="15" y="53"/>
                  </a:lnTo>
                  <a:lnTo>
                    <a:pt x="10" y="66"/>
                  </a:lnTo>
                  <a:lnTo>
                    <a:pt x="0" y="66"/>
                  </a:lnTo>
                  <a:lnTo>
                    <a:pt x="20" y="15"/>
                  </a:lnTo>
                  <a:lnTo>
                    <a:pt x="30" y="15"/>
                  </a:lnTo>
                  <a:lnTo>
                    <a:pt x="51" y="66"/>
                  </a:lnTo>
                  <a:lnTo>
                    <a:pt x="40" y="66"/>
                  </a:lnTo>
                  <a:close/>
                </a:path>
              </a:pathLst>
            </a:custGeom>
            <a:solidFill>
              <a:srgbClr val="8C8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90" name="Freeform 110">
              <a:extLst>
                <a:ext uri="{FF2B5EF4-FFF2-40B4-BE49-F238E27FC236}">
                  <a16:creationId xmlns:a16="http://schemas.microsoft.com/office/drawing/2014/main" id="{B6BAD7D6-67BF-4DD1-ACE1-7F429EEB6D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300" y="744538"/>
              <a:ext cx="47625" cy="58738"/>
            </a:xfrm>
            <a:custGeom>
              <a:avLst/>
              <a:gdLst>
                <a:gd name="T0" fmla="*/ 27 w 44"/>
                <a:gd name="T1" fmla="*/ 7 h 51"/>
                <a:gd name="T2" fmla="*/ 27 w 44"/>
                <a:gd name="T3" fmla="*/ 7 h 51"/>
                <a:gd name="T4" fmla="*/ 27 w 44"/>
                <a:gd name="T5" fmla="*/ 51 h 51"/>
                <a:gd name="T6" fmla="*/ 17 w 44"/>
                <a:gd name="T7" fmla="*/ 51 h 51"/>
                <a:gd name="T8" fmla="*/ 17 w 44"/>
                <a:gd name="T9" fmla="*/ 7 h 51"/>
                <a:gd name="T10" fmla="*/ 0 w 44"/>
                <a:gd name="T11" fmla="*/ 7 h 51"/>
                <a:gd name="T12" fmla="*/ 0 w 44"/>
                <a:gd name="T13" fmla="*/ 0 h 51"/>
                <a:gd name="T14" fmla="*/ 44 w 44"/>
                <a:gd name="T15" fmla="*/ 0 h 51"/>
                <a:gd name="T16" fmla="*/ 44 w 44"/>
                <a:gd name="T17" fmla="*/ 7 h 51"/>
                <a:gd name="T18" fmla="*/ 27 w 44"/>
                <a:gd name="T19" fmla="*/ 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51">
                  <a:moveTo>
                    <a:pt x="27" y="7"/>
                  </a:moveTo>
                  <a:lnTo>
                    <a:pt x="27" y="7"/>
                  </a:lnTo>
                  <a:lnTo>
                    <a:pt x="27" y="51"/>
                  </a:lnTo>
                  <a:lnTo>
                    <a:pt x="17" y="51"/>
                  </a:lnTo>
                  <a:lnTo>
                    <a:pt x="17" y="7"/>
                  </a:lnTo>
                  <a:lnTo>
                    <a:pt x="0" y="7"/>
                  </a:lnTo>
                  <a:lnTo>
                    <a:pt x="0" y="0"/>
                  </a:lnTo>
                  <a:lnTo>
                    <a:pt x="44" y="0"/>
                  </a:lnTo>
                  <a:lnTo>
                    <a:pt x="44" y="7"/>
                  </a:lnTo>
                  <a:lnTo>
                    <a:pt x="27" y="7"/>
                  </a:lnTo>
                  <a:close/>
                </a:path>
              </a:pathLst>
            </a:custGeom>
            <a:solidFill>
              <a:srgbClr val="8C8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91" name="Freeform 111">
              <a:extLst>
                <a:ext uri="{FF2B5EF4-FFF2-40B4-BE49-F238E27FC236}">
                  <a16:creationId xmlns:a16="http://schemas.microsoft.com/office/drawing/2014/main" id="{41447F46-2957-46E8-AD3B-354FF11D6C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4263" y="849313"/>
              <a:ext cx="61912" cy="58738"/>
            </a:xfrm>
            <a:custGeom>
              <a:avLst/>
              <a:gdLst>
                <a:gd name="T0" fmla="*/ 48 w 57"/>
                <a:gd name="T1" fmla="*/ 51 h 51"/>
                <a:gd name="T2" fmla="*/ 48 w 57"/>
                <a:gd name="T3" fmla="*/ 51 h 51"/>
                <a:gd name="T4" fmla="*/ 46 w 57"/>
                <a:gd name="T5" fmla="*/ 12 h 51"/>
                <a:gd name="T6" fmla="*/ 33 w 57"/>
                <a:gd name="T7" fmla="*/ 44 h 51"/>
                <a:gd name="T8" fmla="*/ 24 w 57"/>
                <a:gd name="T9" fmla="*/ 44 h 51"/>
                <a:gd name="T10" fmla="*/ 11 w 57"/>
                <a:gd name="T11" fmla="*/ 12 h 51"/>
                <a:gd name="T12" fmla="*/ 10 w 57"/>
                <a:gd name="T13" fmla="*/ 51 h 51"/>
                <a:gd name="T14" fmla="*/ 0 w 57"/>
                <a:gd name="T15" fmla="*/ 51 h 51"/>
                <a:gd name="T16" fmla="*/ 3 w 57"/>
                <a:gd name="T17" fmla="*/ 0 h 51"/>
                <a:gd name="T18" fmla="*/ 15 w 57"/>
                <a:gd name="T19" fmla="*/ 0 h 51"/>
                <a:gd name="T20" fmla="*/ 29 w 57"/>
                <a:gd name="T21" fmla="*/ 34 h 51"/>
                <a:gd name="T22" fmla="*/ 42 w 57"/>
                <a:gd name="T23" fmla="*/ 0 h 51"/>
                <a:gd name="T24" fmla="*/ 54 w 57"/>
                <a:gd name="T25" fmla="*/ 0 h 51"/>
                <a:gd name="T26" fmla="*/ 57 w 57"/>
                <a:gd name="T27" fmla="*/ 51 h 51"/>
                <a:gd name="T28" fmla="*/ 48 w 57"/>
                <a:gd name="T2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" h="51">
                  <a:moveTo>
                    <a:pt x="48" y="51"/>
                  </a:moveTo>
                  <a:lnTo>
                    <a:pt x="48" y="51"/>
                  </a:lnTo>
                  <a:lnTo>
                    <a:pt x="46" y="12"/>
                  </a:lnTo>
                  <a:lnTo>
                    <a:pt x="33" y="44"/>
                  </a:lnTo>
                  <a:lnTo>
                    <a:pt x="24" y="44"/>
                  </a:lnTo>
                  <a:lnTo>
                    <a:pt x="11" y="12"/>
                  </a:lnTo>
                  <a:lnTo>
                    <a:pt x="10" y="51"/>
                  </a:lnTo>
                  <a:lnTo>
                    <a:pt x="0" y="51"/>
                  </a:lnTo>
                  <a:lnTo>
                    <a:pt x="3" y="0"/>
                  </a:lnTo>
                  <a:lnTo>
                    <a:pt x="15" y="0"/>
                  </a:lnTo>
                  <a:lnTo>
                    <a:pt x="29" y="34"/>
                  </a:lnTo>
                  <a:lnTo>
                    <a:pt x="42" y="0"/>
                  </a:lnTo>
                  <a:lnTo>
                    <a:pt x="54" y="0"/>
                  </a:lnTo>
                  <a:lnTo>
                    <a:pt x="57" y="51"/>
                  </a:lnTo>
                  <a:lnTo>
                    <a:pt x="48" y="51"/>
                  </a:lnTo>
                  <a:close/>
                </a:path>
              </a:pathLst>
            </a:custGeom>
            <a:solidFill>
              <a:srgbClr val="8C8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92" name="Freeform 112">
              <a:extLst>
                <a:ext uri="{FF2B5EF4-FFF2-40B4-BE49-F238E27FC236}">
                  <a16:creationId xmlns:a16="http://schemas.microsoft.com/office/drawing/2014/main" id="{9A797DA5-67E1-47D8-BAA3-AB3FF920D3D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66813" y="833438"/>
              <a:ext cx="46037" cy="74613"/>
            </a:xfrm>
            <a:custGeom>
              <a:avLst/>
              <a:gdLst>
                <a:gd name="T0" fmla="*/ 28 w 43"/>
                <a:gd name="T1" fmla="*/ 9 h 66"/>
                <a:gd name="T2" fmla="*/ 28 w 43"/>
                <a:gd name="T3" fmla="*/ 9 h 66"/>
                <a:gd name="T4" fmla="*/ 23 w 43"/>
                <a:gd name="T5" fmla="*/ 5 h 66"/>
                <a:gd name="T6" fmla="*/ 28 w 43"/>
                <a:gd name="T7" fmla="*/ 0 h 66"/>
                <a:gd name="T8" fmla="*/ 33 w 43"/>
                <a:gd name="T9" fmla="*/ 5 h 66"/>
                <a:gd name="T10" fmla="*/ 28 w 43"/>
                <a:gd name="T11" fmla="*/ 9 h 66"/>
                <a:gd name="T12" fmla="*/ 28 w 43"/>
                <a:gd name="T13" fmla="*/ 9 h 66"/>
                <a:gd name="T14" fmla="*/ 14 w 43"/>
                <a:gd name="T15" fmla="*/ 9 h 66"/>
                <a:gd name="T16" fmla="*/ 14 w 43"/>
                <a:gd name="T17" fmla="*/ 9 h 66"/>
                <a:gd name="T18" fmla="*/ 9 w 43"/>
                <a:gd name="T19" fmla="*/ 5 h 66"/>
                <a:gd name="T20" fmla="*/ 14 w 43"/>
                <a:gd name="T21" fmla="*/ 0 h 66"/>
                <a:gd name="T22" fmla="*/ 19 w 43"/>
                <a:gd name="T23" fmla="*/ 5 h 66"/>
                <a:gd name="T24" fmla="*/ 14 w 43"/>
                <a:gd name="T25" fmla="*/ 9 h 66"/>
                <a:gd name="T26" fmla="*/ 14 w 43"/>
                <a:gd name="T27" fmla="*/ 9 h 66"/>
                <a:gd name="T28" fmla="*/ 22 w 43"/>
                <a:gd name="T29" fmla="*/ 66 h 66"/>
                <a:gd name="T30" fmla="*/ 22 w 43"/>
                <a:gd name="T31" fmla="*/ 66 h 66"/>
                <a:gd name="T32" fmla="*/ 0 w 43"/>
                <a:gd name="T33" fmla="*/ 45 h 66"/>
                <a:gd name="T34" fmla="*/ 0 w 43"/>
                <a:gd name="T35" fmla="*/ 14 h 66"/>
                <a:gd name="T36" fmla="*/ 10 w 43"/>
                <a:gd name="T37" fmla="*/ 14 h 66"/>
                <a:gd name="T38" fmla="*/ 10 w 43"/>
                <a:gd name="T39" fmla="*/ 46 h 66"/>
                <a:gd name="T40" fmla="*/ 22 w 43"/>
                <a:gd name="T41" fmla="*/ 59 h 66"/>
                <a:gd name="T42" fmla="*/ 33 w 43"/>
                <a:gd name="T43" fmla="*/ 46 h 66"/>
                <a:gd name="T44" fmla="*/ 33 w 43"/>
                <a:gd name="T45" fmla="*/ 14 h 66"/>
                <a:gd name="T46" fmla="*/ 43 w 43"/>
                <a:gd name="T47" fmla="*/ 14 h 66"/>
                <a:gd name="T48" fmla="*/ 43 w 43"/>
                <a:gd name="T49" fmla="*/ 45 h 66"/>
                <a:gd name="T50" fmla="*/ 22 w 43"/>
                <a:gd name="T5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3" h="66">
                  <a:moveTo>
                    <a:pt x="28" y="9"/>
                  </a:moveTo>
                  <a:lnTo>
                    <a:pt x="28" y="9"/>
                  </a:lnTo>
                  <a:cubicBezTo>
                    <a:pt x="25" y="9"/>
                    <a:pt x="23" y="7"/>
                    <a:pt x="23" y="5"/>
                  </a:cubicBezTo>
                  <a:cubicBezTo>
                    <a:pt x="23" y="2"/>
                    <a:pt x="25" y="0"/>
                    <a:pt x="28" y="0"/>
                  </a:cubicBezTo>
                  <a:cubicBezTo>
                    <a:pt x="31" y="0"/>
                    <a:pt x="33" y="2"/>
                    <a:pt x="33" y="5"/>
                  </a:cubicBezTo>
                  <a:cubicBezTo>
                    <a:pt x="33" y="7"/>
                    <a:pt x="31" y="9"/>
                    <a:pt x="28" y="9"/>
                  </a:cubicBezTo>
                  <a:lnTo>
                    <a:pt x="28" y="9"/>
                  </a:lnTo>
                  <a:close/>
                  <a:moveTo>
                    <a:pt x="14" y="9"/>
                  </a:moveTo>
                  <a:lnTo>
                    <a:pt x="14" y="9"/>
                  </a:lnTo>
                  <a:cubicBezTo>
                    <a:pt x="11" y="9"/>
                    <a:pt x="9" y="7"/>
                    <a:pt x="9" y="5"/>
                  </a:cubicBezTo>
                  <a:cubicBezTo>
                    <a:pt x="9" y="2"/>
                    <a:pt x="11" y="0"/>
                    <a:pt x="14" y="0"/>
                  </a:cubicBezTo>
                  <a:cubicBezTo>
                    <a:pt x="17" y="0"/>
                    <a:pt x="19" y="2"/>
                    <a:pt x="19" y="5"/>
                  </a:cubicBezTo>
                  <a:cubicBezTo>
                    <a:pt x="19" y="7"/>
                    <a:pt x="17" y="9"/>
                    <a:pt x="14" y="9"/>
                  </a:cubicBezTo>
                  <a:lnTo>
                    <a:pt x="14" y="9"/>
                  </a:lnTo>
                  <a:close/>
                  <a:moveTo>
                    <a:pt x="22" y="66"/>
                  </a:moveTo>
                  <a:lnTo>
                    <a:pt x="22" y="66"/>
                  </a:lnTo>
                  <a:cubicBezTo>
                    <a:pt x="11" y="66"/>
                    <a:pt x="0" y="62"/>
                    <a:pt x="0" y="45"/>
                  </a:cubicBezTo>
                  <a:lnTo>
                    <a:pt x="0" y="14"/>
                  </a:lnTo>
                  <a:lnTo>
                    <a:pt x="10" y="14"/>
                  </a:lnTo>
                  <a:lnTo>
                    <a:pt x="10" y="46"/>
                  </a:lnTo>
                  <a:cubicBezTo>
                    <a:pt x="10" y="54"/>
                    <a:pt x="14" y="59"/>
                    <a:pt x="22" y="59"/>
                  </a:cubicBezTo>
                  <a:cubicBezTo>
                    <a:pt x="29" y="59"/>
                    <a:pt x="33" y="54"/>
                    <a:pt x="33" y="46"/>
                  </a:cubicBezTo>
                  <a:lnTo>
                    <a:pt x="33" y="14"/>
                  </a:lnTo>
                  <a:lnTo>
                    <a:pt x="43" y="14"/>
                  </a:lnTo>
                  <a:lnTo>
                    <a:pt x="43" y="45"/>
                  </a:lnTo>
                  <a:cubicBezTo>
                    <a:pt x="43" y="61"/>
                    <a:pt x="32" y="66"/>
                    <a:pt x="22" y="66"/>
                  </a:cubicBezTo>
                  <a:close/>
                </a:path>
              </a:pathLst>
            </a:custGeom>
            <a:solidFill>
              <a:srgbClr val="8C8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93" name="Freeform 113">
              <a:extLst>
                <a:ext uri="{FF2B5EF4-FFF2-40B4-BE49-F238E27FC236}">
                  <a16:creationId xmlns:a16="http://schemas.microsoft.com/office/drawing/2014/main" id="{C84962D6-93F2-4182-984F-FE5884FB3E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35075" y="849313"/>
              <a:ext cx="47625" cy="58738"/>
            </a:xfrm>
            <a:custGeom>
              <a:avLst/>
              <a:gdLst>
                <a:gd name="T0" fmla="*/ 31 w 43"/>
                <a:gd name="T1" fmla="*/ 51 h 51"/>
                <a:gd name="T2" fmla="*/ 31 w 43"/>
                <a:gd name="T3" fmla="*/ 51 h 51"/>
                <a:gd name="T4" fmla="*/ 9 w 43"/>
                <a:gd name="T5" fmla="*/ 13 h 51"/>
                <a:gd name="T6" fmla="*/ 9 w 43"/>
                <a:gd name="T7" fmla="*/ 51 h 51"/>
                <a:gd name="T8" fmla="*/ 0 w 43"/>
                <a:gd name="T9" fmla="*/ 51 h 51"/>
                <a:gd name="T10" fmla="*/ 0 w 43"/>
                <a:gd name="T11" fmla="*/ 0 h 51"/>
                <a:gd name="T12" fmla="*/ 12 w 43"/>
                <a:gd name="T13" fmla="*/ 0 h 51"/>
                <a:gd name="T14" fmla="*/ 34 w 43"/>
                <a:gd name="T15" fmla="*/ 38 h 51"/>
                <a:gd name="T16" fmla="*/ 34 w 43"/>
                <a:gd name="T17" fmla="*/ 0 h 51"/>
                <a:gd name="T18" fmla="*/ 43 w 43"/>
                <a:gd name="T19" fmla="*/ 0 h 51"/>
                <a:gd name="T20" fmla="*/ 43 w 43"/>
                <a:gd name="T21" fmla="*/ 51 h 51"/>
                <a:gd name="T22" fmla="*/ 31 w 43"/>
                <a:gd name="T2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3" h="51">
                  <a:moveTo>
                    <a:pt x="31" y="51"/>
                  </a:moveTo>
                  <a:lnTo>
                    <a:pt x="31" y="51"/>
                  </a:lnTo>
                  <a:lnTo>
                    <a:pt x="9" y="13"/>
                  </a:lnTo>
                  <a:lnTo>
                    <a:pt x="9" y="51"/>
                  </a:lnTo>
                  <a:lnTo>
                    <a:pt x="0" y="51"/>
                  </a:lnTo>
                  <a:lnTo>
                    <a:pt x="0" y="0"/>
                  </a:lnTo>
                  <a:lnTo>
                    <a:pt x="12" y="0"/>
                  </a:lnTo>
                  <a:lnTo>
                    <a:pt x="34" y="38"/>
                  </a:lnTo>
                  <a:lnTo>
                    <a:pt x="34" y="0"/>
                  </a:lnTo>
                  <a:lnTo>
                    <a:pt x="43" y="0"/>
                  </a:lnTo>
                  <a:lnTo>
                    <a:pt x="43" y="51"/>
                  </a:lnTo>
                  <a:lnTo>
                    <a:pt x="31" y="51"/>
                  </a:lnTo>
                  <a:close/>
                </a:path>
              </a:pathLst>
            </a:custGeom>
            <a:solidFill>
              <a:srgbClr val="8C8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94" name="Freeform 114">
              <a:extLst>
                <a:ext uri="{FF2B5EF4-FFF2-40B4-BE49-F238E27FC236}">
                  <a16:creationId xmlns:a16="http://schemas.microsoft.com/office/drawing/2014/main" id="{4DFB1C8A-477D-436D-9527-2D15F0246C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00163" y="849313"/>
              <a:ext cx="47625" cy="58738"/>
            </a:xfrm>
            <a:custGeom>
              <a:avLst/>
              <a:gdLst>
                <a:gd name="T0" fmla="*/ 25 w 43"/>
                <a:gd name="T1" fmla="*/ 53 h 53"/>
                <a:gd name="T2" fmla="*/ 25 w 43"/>
                <a:gd name="T3" fmla="*/ 53 h 53"/>
                <a:gd name="T4" fmla="*/ 0 w 43"/>
                <a:gd name="T5" fmla="*/ 26 h 53"/>
                <a:gd name="T6" fmla="*/ 25 w 43"/>
                <a:gd name="T7" fmla="*/ 0 h 53"/>
                <a:gd name="T8" fmla="*/ 41 w 43"/>
                <a:gd name="T9" fmla="*/ 7 h 53"/>
                <a:gd name="T10" fmla="*/ 38 w 43"/>
                <a:gd name="T11" fmla="*/ 14 h 53"/>
                <a:gd name="T12" fmla="*/ 25 w 43"/>
                <a:gd name="T13" fmla="*/ 7 h 53"/>
                <a:gd name="T14" fmla="*/ 10 w 43"/>
                <a:gd name="T15" fmla="*/ 26 h 53"/>
                <a:gd name="T16" fmla="*/ 25 w 43"/>
                <a:gd name="T17" fmla="*/ 46 h 53"/>
                <a:gd name="T18" fmla="*/ 39 w 43"/>
                <a:gd name="T19" fmla="*/ 39 h 53"/>
                <a:gd name="T20" fmla="*/ 43 w 43"/>
                <a:gd name="T21" fmla="*/ 47 h 53"/>
                <a:gd name="T22" fmla="*/ 25 w 43"/>
                <a:gd name="T2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3" h="53">
                  <a:moveTo>
                    <a:pt x="25" y="53"/>
                  </a:moveTo>
                  <a:lnTo>
                    <a:pt x="25" y="53"/>
                  </a:lnTo>
                  <a:cubicBezTo>
                    <a:pt x="8" y="53"/>
                    <a:pt x="0" y="40"/>
                    <a:pt x="0" y="26"/>
                  </a:cubicBezTo>
                  <a:cubicBezTo>
                    <a:pt x="0" y="12"/>
                    <a:pt x="10" y="0"/>
                    <a:pt x="25" y="0"/>
                  </a:cubicBezTo>
                  <a:cubicBezTo>
                    <a:pt x="32" y="0"/>
                    <a:pt x="38" y="3"/>
                    <a:pt x="41" y="7"/>
                  </a:cubicBezTo>
                  <a:lnTo>
                    <a:pt x="38" y="14"/>
                  </a:lnTo>
                  <a:cubicBezTo>
                    <a:pt x="35" y="10"/>
                    <a:pt x="32" y="7"/>
                    <a:pt x="25" y="7"/>
                  </a:cubicBezTo>
                  <a:cubicBezTo>
                    <a:pt x="16" y="7"/>
                    <a:pt x="10" y="15"/>
                    <a:pt x="10" y="26"/>
                  </a:cubicBezTo>
                  <a:cubicBezTo>
                    <a:pt x="10" y="37"/>
                    <a:pt x="17" y="46"/>
                    <a:pt x="25" y="46"/>
                  </a:cubicBezTo>
                  <a:cubicBezTo>
                    <a:pt x="31" y="46"/>
                    <a:pt x="35" y="44"/>
                    <a:pt x="39" y="39"/>
                  </a:cubicBezTo>
                  <a:lnTo>
                    <a:pt x="43" y="47"/>
                  </a:lnTo>
                  <a:cubicBezTo>
                    <a:pt x="37" y="51"/>
                    <a:pt x="33" y="53"/>
                    <a:pt x="25" y="53"/>
                  </a:cubicBezTo>
                  <a:close/>
                </a:path>
              </a:pathLst>
            </a:custGeom>
            <a:solidFill>
              <a:srgbClr val="8C8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95" name="Freeform 115">
              <a:extLst>
                <a:ext uri="{FF2B5EF4-FFF2-40B4-BE49-F238E27FC236}">
                  <a16:creationId xmlns:a16="http://schemas.microsoft.com/office/drawing/2014/main" id="{9059033D-F81D-4900-9BF4-FDAA063811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65250" y="849313"/>
              <a:ext cx="44450" cy="58738"/>
            </a:xfrm>
            <a:custGeom>
              <a:avLst/>
              <a:gdLst>
                <a:gd name="T0" fmla="*/ 32 w 41"/>
                <a:gd name="T1" fmla="*/ 51 h 51"/>
                <a:gd name="T2" fmla="*/ 32 w 41"/>
                <a:gd name="T3" fmla="*/ 51 h 51"/>
                <a:gd name="T4" fmla="*/ 32 w 41"/>
                <a:gd name="T5" fmla="*/ 28 h 51"/>
                <a:gd name="T6" fmla="*/ 9 w 41"/>
                <a:gd name="T7" fmla="*/ 28 h 51"/>
                <a:gd name="T8" fmla="*/ 9 w 41"/>
                <a:gd name="T9" fmla="*/ 51 h 51"/>
                <a:gd name="T10" fmla="*/ 0 w 41"/>
                <a:gd name="T11" fmla="*/ 51 h 51"/>
                <a:gd name="T12" fmla="*/ 0 w 41"/>
                <a:gd name="T13" fmla="*/ 0 h 51"/>
                <a:gd name="T14" fmla="*/ 9 w 41"/>
                <a:gd name="T15" fmla="*/ 0 h 51"/>
                <a:gd name="T16" fmla="*/ 9 w 41"/>
                <a:gd name="T17" fmla="*/ 21 h 51"/>
                <a:gd name="T18" fmla="*/ 32 w 41"/>
                <a:gd name="T19" fmla="*/ 21 h 51"/>
                <a:gd name="T20" fmla="*/ 32 w 41"/>
                <a:gd name="T21" fmla="*/ 0 h 51"/>
                <a:gd name="T22" fmla="*/ 41 w 41"/>
                <a:gd name="T23" fmla="*/ 0 h 51"/>
                <a:gd name="T24" fmla="*/ 41 w 41"/>
                <a:gd name="T25" fmla="*/ 51 h 51"/>
                <a:gd name="T26" fmla="*/ 32 w 41"/>
                <a:gd name="T2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" h="51">
                  <a:moveTo>
                    <a:pt x="32" y="51"/>
                  </a:moveTo>
                  <a:lnTo>
                    <a:pt x="32" y="51"/>
                  </a:lnTo>
                  <a:lnTo>
                    <a:pt x="32" y="28"/>
                  </a:lnTo>
                  <a:lnTo>
                    <a:pt x="9" y="28"/>
                  </a:lnTo>
                  <a:lnTo>
                    <a:pt x="9" y="51"/>
                  </a:lnTo>
                  <a:lnTo>
                    <a:pt x="0" y="51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21"/>
                  </a:lnTo>
                  <a:lnTo>
                    <a:pt x="32" y="21"/>
                  </a:lnTo>
                  <a:lnTo>
                    <a:pt x="32" y="0"/>
                  </a:lnTo>
                  <a:lnTo>
                    <a:pt x="41" y="0"/>
                  </a:lnTo>
                  <a:lnTo>
                    <a:pt x="41" y="51"/>
                  </a:lnTo>
                  <a:lnTo>
                    <a:pt x="32" y="51"/>
                  </a:lnTo>
                  <a:close/>
                </a:path>
              </a:pathLst>
            </a:custGeom>
            <a:solidFill>
              <a:srgbClr val="8C8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96" name="Freeform 116">
              <a:extLst>
                <a:ext uri="{FF2B5EF4-FFF2-40B4-BE49-F238E27FC236}">
                  <a16:creationId xmlns:a16="http://schemas.microsoft.com/office/drawing/2014/main" id="{F3E6969B-58C4-4DDC-8D34-A4EEFB868E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33513" y="849313"/>
              <a:ext cx="38100" cy="58738"/>
            </a:xfrm>
            <a:custGeom>
              <a:avLst/>
              <a:gdLst>
                <a:gd name="T0" fmla="*/ 0 w 35"/>
                <a:gd name="T1" fmla="*/ 51 h 51"/>
                <a:gd name="T2" fmla="*/ 0 w 35"/>
                <a:gd name="T3" fmla="*/ 51 h 51"/>
                <a:gd name="T4" fmla="*/ 0 w 35"/>
                <a:gd name="T5" fmla="*/ 0 h 51"/>
                <a:gd name="T6" fmla="*/ 34 w 35"/>
                <a:gd name="T7" fmla="*/ 0 h 51"/>
                <a:gd name="T8" fmla="*/ 34 w 35"/>
                <a:gd name="T9" fmla="*/ 8 h 51"/>
                <a:gd name="T10" fmla="*/ 9 w 35"/>
                <a:gd name="T11" fmla="*/ 8 h 51"/>
                <a:gd name="T12" fmla="*/ 9 w 35"/>
                <a:gd name="T13" fmla="*/ 21 h 51"/>
                <a:gd name="T14" fmla="*/ 32 w 35"/>
                <a:gd name="T15" fmla="*/ 21 h 51"/>
                <a:gd name="T16" fmla="*/ 32 w 35"/>
                <a:gd name="T17" fmla="*/ 28 h 51"/>
                <a:gd name="T18" fmla="*/ 9 w 35"/>
                <a:gd name="T19" fmla="*/ 28 h 51"/>
                <a:gd name="T20" fmla="*/ 9 w 35"/>
                <a:gd name="T21" fmla="*/ 43 h 51"/>
                <a:gd name="T22" fmla="*/ 35 w 35"/>
                <a:gd name="T23" fmla="*/ 43 h 51"/>
                <a:gd name="T24" fmla="*/ 35 w 35"/>
                <a:gd name="T25" fmla="*/ 51 h 51"/>
                <a:gd name="T26" fmla="*/ 0 w 35"/>
                <a:gd name="T2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" h="51">
                  <a:moveTo>
                    <a:pt x="0" y="51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34" y="0"/>
                  </a:lnTo>
                  <a:lnTo>
                    <a:pt x="34" y="8"/>
                  </a:lnTo>
                  <a:lnTo>
                    <a:pt x="9" y="8"/>
                  </a:lnTo>
                  <a:lnTo>
                    <a:pt x="9" y="21"/>
                  </a:lnTo>
                  <a:lnTo>
                    <a:pt x="32" y="21"/>
                  </a:lnTo>
                  <a:lnTo>
                    <a:pt x="32" y="28"/>
                  </a:lnTo>
                  <a:lnTo>
                    <a:pt x="9" y="28"/>
                  </a:lnTo>
                  <a:lnTo>
                    <a:pt x="9" y="43"/>
                  </a:lnTo>
                  <a:lnTo>
                    <a:pt x="35" y="43"/>
                  </a:lnTo>
                  <a:lnTo>
                    <a:pt x="35" y="51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8C8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97" name="Freeform 117">
              <a:extLst>
                <a:ext uri="{FF2B5EF4-FFF2-40B4-BE49-F238E27FC236}">
                  <a16:creationId xmlns:a16="http://schemas.microsoft.com/office/drawing/2014/main" id="{18F268A3-B170-4632-98AE-BE48E96E21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89075" y="849313"/>
              <a:ext cx="47625" cy="58738"/>
            </a:xfrm>
            <a:custGeom>
              <a:avLst/>
              <a:gdLst>
                <a:gd name="T0" fmla="*/ 31 w 43"/>
                <a:gd name="T1" fmla="*/ 51 h 51"/>
                <a:gd name="T2" fmla="*/ 31 w 43"/>
                <a:gd name="T3" fmla="*/ 51 h 51"/>
                <a:gd name="T4" fmla="*/ 9 w 43"/>
                <a:gd name="T5" fmla="*/ 13 h 51"/>
                <a:gd name="T6" fmla="*/ 9 w 43"/>
                <a:gd name="T7" fmla="*/ 51 h 51"/>
                <a:gd name="T8" fmla="*/ 0 w 43"/>
                <a:gd name="T9" fmla="*/ 51 h 51"/>
                <a:gd name="T10" fmla="*/ 0 w 43"/>
                <a:gd name="T11" fmla="*/ 0 h 51"/>
                <a:gd name="T12" fmla="*/ 12 w 43"/>
                <a:gd name="T13" fmla="*/ 0 h 51"/>
                <a:gd name="T14" fmla="*/ 34 w 43"/>
                <a:gd name="T15" fmla="*/ 38 h 51"/>
                <a:gd name="T16" fmla="*/ 34 w 43"/>
                <a:gd name="T17" fmla="*/ 0 h 51"/>
                <a:gd name="T18" fmla="*/ 43 w 43"/>
                <a:gd name="T19" fmla="*/ 0 h 51"/>
                <a:gd name="T20" fmla="*/ 43 w 43"/>
                <a:gd name="T21" fmla="*/ 51 h 51"/>
                <a:gd name="T22" fmla="*/ 31 w 43"/>
                <a:gd name="T2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3" h="51">
                  <a:moveTo>
                    <a:pt x="31" y="51"/>
                  </a:moveTo>
                  <a:lnTo>
                    <a:pt x="31" y="51"/>
                  </a:lnTo>
                  <a:lnTo>
                    <a:pt x="9" y="13"/>
                  </a:lnTo>
                  <a:lnTo>
                    <a:pt x="9" y="51"/>
                  </a:lnTo>
                  <a:lnTo>
                    <a:pt x="0" y="51"/>
                  </a:lnTo>
                  <a:lnTo>
                    <a:pt x="0" y="0"/>
                  </a:lnTo>
                  <a:lnTo>
                    <a:pt x="12" y="0"/>
                  </a:lnTo>
                  <a:lnTo>
                    <a:pt x="34" y="38"/>
                  </a:lnTo>
                  <a:lnTo>
                    <a:pt x="34" y="0"/>
                  </a:lnTo>
                  <a:lnTo>
                    <a:pt x="43" y="0"/>
                  </a:lnTo>
                  <a:lnTo>
                    <a:pt x="43" y="51"/>
                  </a:lnTo>
                  <a:lnTo>
                    <a:pt x="31" y="51"/>
                  </a:lnTo>
                  <a:close/>
                </a:path>
              </a:pathLst>
            </a:custGeom>
            <a:solidFill>
              <a:srgbClr val="8C8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</p:grpSp>
      <p:pic>
        <p:nvPicPr>
          <p:cNvPr id="98" name="Grafik 97">
            <a:extLst>
              <a:ext uri="{FF2B5EF4-FFF2-40B4-BE49-F238E27FC236}">
                <a16:creationId xmlns:a16="http://schemas.microsoft.com/office/drawing/2014/main" id="{98AA7A3E-5146-4018-9AAF-07FEF32F3B5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297029" y="432262"/>
            <a:ext cx="1295327" cy="48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269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8C8F8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418BCC-45DA-4C70-B4FD-7D7D8F2564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26271"/>
            <a:ext cx="12192000" cy="2209980"/>
          </a:xfrm>
        </p:spPr>
        <p:txBody>
          <a:bodyPr/>
          <a:lstStyle/>
          <a:p>
            <a:r>
              <a:rPr lang="en-US" sz="4800" kern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Tango Control infrastructure and </a:t>
            </a:r>
            <a:br>
              <a:rPr lang="en-US" sz="4800" kern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4800" kern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automated laser alignment at CALA</a:t>
            </a:r>
            <a:endParaRPr lang="de-DE" sz="480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45DE7E8-1C24-4E9C-BEAD-03EF8FC4D6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8291" y="3164510"/>
            <a:ext cx="10215418" cy="1655762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S. Henzelmann(*)</a:t>
            </a:r>
            <a:r>
              <a:rPr lang="en-US" dirty="0"/>
              <a:t>,</a:t>
            </a:r>
            <a:r>
              <a:rPr lang="en-US" b="1" dirty="0"/>
              <a:t> </a:t>
            </a:r>
            <a:r>
              <a:rPr lang="en-US" dirty="0"/>
              <a:t>F. Schweiger, </a:t>
            </a:r>
            <a:r>
              <a:rPr lang="en-US" kern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M. </a:t>
            </a:r>
            <a:r>
              <a:rPr lang="en-US" kern="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Bachhammer</a:t>
            </a:r>
            <a:r>
              <a:rPr lang="en-US" kern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L. Doyle, A. </a:t>
            </a:r>
            <a:r>
              <a:rPr lang="en-US" kern="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Döpp</a:t>
            </a:r>
            <a:r>
              <a:rPr lang="en-US" kern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S. Gerlach, T. </a:t>
            </a:r>
            <a:r>
              <a:rPr lang="en-US" kern="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Pohle</a:t>
            </a:r>
            <a:r>
              <a:rPr lang="en-US" kern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M. </a:t>
            </a:r>
            <a:r>
              <a:rPr lang="en-US" kern="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Salan</a:t>
            </a:r>
            <a:r>
              <a:rPr lang="en-US" kern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J. </a:t>
            </a:r>
            <a:r>
              <a:rPr lang="en-US" kern="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Zirkelbach</a:t>
            </a:r>
            <a:endParaRPr lang="en-US" dirty="0"/>
          </a:p>
          <a:p>
            <a:r>
              <a:rPr lang="de-DE" dirty="0"/>
              <a:t>Prof. Dr. S. Karsch, Prof. Dr. J. Schreiber</a:t>
            </a:r>
          </a:p>
          <a:p>
            <a:r>
              <a:rPr lang="de-DE" dirty="0"/>
              <a:t>(*) sebastian.henzelmann@campus.lmu.de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6B63CD6-B3B7-4AF3-B53F-2DD520EBAE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6" b="11382"/>
          <a:stretch/>
        </p:blipFill>
        <p:spPr>
          <a:xfrm>
            <a:off x="0" y="5076790"/>
            <a:ext cx="12192000" cy="141605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0799935-95C2-4A00-B9F4-DD3BEC5E3D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65352" y="145852"/>
            <a:ext cx="2026648" cy="757532"/>
          </a:xfrm>
          <a:prstGeom prst="rect">
            <a:avLst/>
          </a:prstGeom>
        </p:spPr>
      </p:pic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25F5D59A-0F01-49EF-A32C-EC9DD4B8E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9CF79-0E7B-494C-B222-E310367FAD36}" type="datetimeyyyy">
              <a:rPr lang="en-DE" smtClean="0"/>
              <a:t>2026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84790559-243E-4C72-B3E7-CF3C9F01D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40h Tango Community Meeting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1C16490-96F0-4B92-B459-6BC28FE59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AD281-D78D-4D53-839B-D8F07AD77A25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68595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5265C-EA28-EBF5-452E-2649CE056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570257-06A7-251F-7D29-F2DB75596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EE74E-7AAB-4FE6-8C18-0CCF47A0602D}" type="datetimeyyyy">
              <a:rPr lang="en-DE" smtClean="0"/>
              <a:t>2026</a:t>
            </a:fld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01981-500D-DC13-5C74-93C8476C2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40th Tango Community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E0C0E-8148-DAD1-AE78-CA784C84B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AD281-D78D-4D53-839B-D8F07AD77A25}" type="slidenum">
              <a:rPr lang="de-DE" smtClean="0"/>
              <a:t>10</a:t>
            </a:fld>
            <a:endParaRPr lang="de-D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891A08-40DD-7E93-A8C0-CA72F2CF8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6538"/>
            <a:ext cx="7460343" cy="537838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61958E7-6B60-D4EF-6E69-F8C66E547880}"/>
              </a:ext>
            </a:extLst>
          </p:cNvPr>
          <p:cNvCxnSpPr>
            <a:cxnSpLocks/>
          </p:cNvCxnSpPr>
          <p:nvPr/>
        </p:nvCxnSpPr>
        <p:spPr>
          <a:xfrm>
            <a:off x="7084994" y="2501484"/>
            <a:ext cx="4286" cy="1083072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DC64DC9-7884-F177-1206-74C62B9B6521}"/>
              </a:ext>
            </a:extLst>
          </p:cNvPr>
          <p:cNvCxnSpPr>
            <a:cxnSpLocks/>
          </p:cNvCxnSpPr>
          <p:nvPr/>
        </p:nvCxnSpPr>
        <p:spPr>
          <a:xfrm>
            <a:off x="7084994" y="4552888"/>
            <a:ext cx="0" cy="340241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1087FD0-763D-7ECA-CDE2-0372123C5D28}"/>
              </a:ext>
            </a:extLst>
          </p:cNvPr>
          <p:cNvSpPr txBox="1"/>
          <p:nvPr/>
        </p:nvSpPr>
        <p:spPr>
          <a:xfrm>
            <a:off x="7183602" y="2858354"/>
            <a:ext cx="7889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70 µm</a:t>
            </a:r>
            <a:endParaRPr lang="en-DE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DB5C59-095A-0289-FE8C-FC8FC12E0F2D}"/>
              </a:ext>
            </a:extLst>
          </p:cNvPr>
          <p:cNvSpPr txBox="1"/>
          <p:nvPr/>
        </p:nvSpPr>
        <p:spPr>
          <a:xfrm>
            <a:off x="7183602" y="4500696"/>
            <a:ext cx="9669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16.5 µm</a:t>
            </a:r>
            <a:endParaRPr lang="en-DE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174644-9F62-CFCB-3D78-6013A887DB96}"/>
              </a:ext>
            </a:extLst>
          </p:cNvPr>
          <p:cNvSpPr txBox="1"/>
          <p:nvPr/>
        </p:nvSpPr>
        <p:spPr>
          <a:xfrm>
            <a:off x="8428892" y="3107502"/>
            <a:ext cx="29659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Autonomous Drift Stabilization</a:t>
            </a:r>
          </a:p>
        </p:txBody>
      </p:sp>
    </p:spTree>
    <p:extLst>
      <p:ext uri="{BB962C8B-B14F-4D97-AF65-F5344CB8AC3E}">
        <p14:creationId xmlns:p14="http://schemas.microsoft.com/office/powerpoint/2010/main" val="14272384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A37E50-4CEF-4A7D-92B9-0639C7B4B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ATLAS-3000 </a:t>
            </a:r>
            <a:r>
              <a:rPr lang="de-DE" dirty="0" err="1"/>
              <a:t>system</a:t>
            </a:r>
            <a:r>
              <a:rPr lang="de-DE" dirty="0"/>
              <a:t> and </a:t>
            </a:r>
            <a:r>
              <a:rPr lang="de-DE" dirty="0" err="1"/>
              <a:t>experiments</a:t>
            </a:r>
            <a:endParaRPr lang="de-DE" dirty="0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6E87D83F-22A4-4199-BBBF-487E299D61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2049"/>
          <a:stretch/>
        </p:blipFill>
        <p:spPr>
          <a:xfrm>
            <a:off x="62809" y="1914211"/>
            <a:ext cx="8355207" cy="4551858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A8B66F0-6662-4378-A647-42C1783E4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9CF79-0E7B-494C-B222-E310367FAD36}" type="datetimeyyyy">
              <a:rPr lang="en-DE" smtClean="0"/>
              <a:pPr/>
              <a:t>2026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83C6980-3FE9-43E8-8836-CE58C1F4C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40th Tango User Meeting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23DE61E-1829-400F-B821-02CFEA27B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AD281-D78D-4D53-839B-D8F07AD77A25}" type="slidenum">
              <a:rPr lang="de-DE" smtClean="0"/>
              <a:t>11</a:t>
            </a:fld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A8E29411-92BB-42A3-B276-7F93352EE2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3604" y="3259287"/>
            <a:ext cx="3173880" cy="23693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B411D7-2932-39D1-746A-3D0410B2A243}"/>
              </a:ext>
            </a:extLst>
          </p:cNvPr>
          <p:cNvSpPr txBox="1"/>
          <p:nvPr/>
        </p:nvSpPr>
        <p:spPr>
          <a:xfrm>
            <a:off x="304516" y="4342474"/>
            <a:ext cx="33374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b="1" dirty="0">
                <a:highlight>
                  <a:srgbClr val="00FF00"/>
                </a:highlight>
              </a:rPr>
              <a:t>2</a:t>
            </a:r>
            <a:endParaRPr lang="en-DE" sz="2300" b="1" dirty="0">
              <a:highlight>
                <a:srgbClr val="00FF00"/>
              </a:highligh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371339-CD94-42C7-5D29-2761827594AD}"/>
              </a:ext>
            </a:extLst>
          </p:cNvPr>
          <p:cNvSpPr txBox="1"/>
          <p:nvPr/>
        </p:nvSpPr>
        <p:spPr>
          <a:xfrm>
            <a:off x="792276" y="4342474"/>
            <a:ext cx="33374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b="1" dirty="0">
                <a:highlight>
                  <a:srgbClr val="00FF00"/>
                </a:highlight>
              </a:rPr>
              <a:t>3</a:t>
            </a:r>
            <a:endParaRPr lang="en-DE" sz="2300" b="1" dirty="0">
              <a:highlight>
                <a:srgbClr val="00FF00"/>
              </a:highligh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756A78-4D58-F1A7-79A9-8FA8467ED71D}"/>
              </a:ext>
            </a:extLst>
          </p:cNvPr>
          <p:cNvSpPr txBox="1"/>
          <p:nvPr/>
        </p:nvSpPr>
        <p:spPr>
          <a:xfrm>
            <a:off x="755409" y="3551403"/>
            <a:ext cx="33374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b="1" dirty="0">
                <a:highlight>
                  <a:srgbClr val="00FF00"/>
                </a:highlight>
              </a:rPr>
              <a:t>4</a:t>
            </a:r>
            <a:endParaRPr lang="en-DE" sz="2300" b="1" dirty="0">
              <a:highlight>
                <a:srgbClr val="00FF00"/>
              </a:highligh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9E6BA2-C37E-9DEA-AB65-A4B379515096}"/>
              </a:ext>
            </a:extLst>
          </p:cNvPr>
          <p:cNvSpPr txBox="1"/>
          <p:nvPr/>
        </p:nvSpPr>
        <p:spPr>
          <a:xfrm>
            <a:off x="625403" y="2472774"/>
            <a:ext cx="33374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b="1" dirty="0">
                <a:highlight>
                  <a:srgbClr val="FF0000"/>
                </a:highlight>
              </a:rPr>
              <a:t>5</a:t>
            </a:r>
            <a:endParaRPr lang="en-DE" sz="2300" b="1" dirty="0">
              <a:highlight>
                <a:srgbClr val="FF0000"/>
              </a:highligh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92D859-0DD2-374C-952C-6A3C975F0054}"/>
              </a:ext>
            </a:extLst>
          </p:cNvPr>
          <p:cNvSpPr txBox="1"/>
          <p:nvPr/>
        </p:nvSpPr>
        <p:spPr>
          <a:xfrm>
            <a:off x="977548" y="5863920"/>
            <a:ext cx="33374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b="1" dirty="0">
                <a:highlight>
                  <a:srgbClr val="FFFF00"/>
                </a:highlight>
              </a:rPr>
              <a:t>1</a:t>
            </a:r>
            <a:endParaRPr lang="en-DE" sz="2300" b="1" dirty="0">
              <a:highlight>
                <a:srgbClr val="FFFF00"/>
              </a:highligh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2F0BE0-4D19-FC88-ADCE-6DC2BC231093}"/>
              </a:ext>
            </a:extLst>
          </p:cNvPr>
          <p:cNvSpPr txBox="1"/>
          <p:nvPr/>
        </p:nvSpPr>
        <p:spPr>
          <a:xfrm>
            <a:off x="1742933" y="4144757"/>
            <a:ext cx="33374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b="1" dirty="0">
                <a:highlight>
                  <a:srgbClr val="FF0000"/>
                </a:highlight>
              </a:rPr>
              <a:t>6</a:t>
            </a:r>
            <a:endParaRPr lang="en-DE" sz="2300" b="1" dirty="0">
              <a:highlight>
                <a:srgbClr val="FF0000"/>
              </a:highligh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1D98CA-0ADF-ED68-CD30-263BA7492EFB}"/>
              </a:ext>
            </a:extLst>
          </p:cNvPr>
          <p:cNvSpPr txBox="1"/>
          <p:nvPr/>
        </p:nvSpPr>
        <p:spPr>
          <a:xfrm>
            <a:off x="4128247" y="3997679"/>
            <a:ext cx="33374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b="1" dirty="0">
                <a:highlight>
                  <a:srgbClr val="FF0000"/>
                </a:highlight>
              </a:rPr>
              <a:t>7</a:t>
            </a:r>
            <a:endParaRPr lang="en-DE" sz="2300" b="1" dirty="0">
              <a:highlight>
                <a:srgbClr val="FF0000"/>
              </a:highligh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F417D8-58D8-2965-51A1-AF738CFDD682}"/>
              </a:ext>
            </a:extLst>
          </p:cNvPr>
          <p:cNvSpPr txBox="1"/>
          <p:nvPr/>
        </p:nvSpPr>
        <p:spPr>
          <a:xfrm>
            <a:off x="6820072" y="3997679"/>
            <a:ext cx="33374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b="1" dirty="0">
                <a:highlight>
                  <a:srgbClr val="FF0000"/>
                </a:highlight>
              </a:rPr>
              <a:t>8</a:t>
            </a:r>
            <a:endParaRPr lang="en-DE" sz="2300" b="1" dirty="0">
              <a:highlight>
                <a:srgbClr val="FF0000"/>
              </a:highligh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57B26B-757D-E093-6D5D-9AC12B40C0CB}"/>
              </a:ext>
            </a:extLst>
          </p:cNvPr>
          <p:cNvSpPr txBox="1"/>
          <p:nvPr/>
        </p:nvSpPr>
        <p:spPr>
          <a:xfrm>
            <a:off x="6079454" y="1138073"/>
            <a:ext cx="64561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8 stations planned / 4 built / 3 in daily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Present: </a:t>
            </a:r>
            <a:r>
              <a:rPr lang="en-US" sz="2000" dirty="0"/>
              <a:t>auto alignment &amp; supervised stabilization</a:t>
            </a: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>
                <a:sym typeface="Wingdings" panose="05000000000000000000" pitchFamily="2" charset="2"/>
              </a:rPr>
              <a:t>Significantly reduced turn-on times of 2-3h by 1h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Next step: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build more stations</a:t>
            </a:r>
            <a:endParaRPr lang="en-US" sz="2000" dirty="0">
              <a:solidFill>
                <a:srgbClr val="FF0000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6285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9C4F7-67E3-F0B5-EF20-B75EFD842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98F09-35CE-2068-5181-FF779751E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EE74E-7AAB-4FE6-8C18-0CCF47A0602D}" type="datetimeyyyy">
              <a:rPr lang="en-DE" smtClean="0"/>
              <a:t>2026</a:t>
            </a:fld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0F788-3749-D527-0C70-F5245B26D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40th Tango Community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0C7BC3-A93A-BC54-3D6F-2198EB375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AD281-D78D-4D53-839B-D8F07AD77A25}" type="slidenum">
              <a:rPr lang="de-DE" smtClean="0"/>
              <a:t>12</a:t>
            </a:fld>
            <a:endParaRPr lang="de-D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9C28B4-3C9E-2A7E-9851-1DC2A483C60A}"/>
              </a:ext>
            </a:extLst>
          </p:cNvPr>
          <p:cNvSpPr txBox="1"/>
          <p:nvPr/>
        </p:nvSpPr>
        <p:spPr>
          <a:xfrm>
            <a:off x="3905534" y="3167390"/>
            <a:ext cx="4380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Monitoring &amp; Control</a:t>
            </a:r>
          </a:p>
        </p:txBody>
      </p:sp>
    </p:spTree>
    <p:extLst>
      <p:ext uri="{BB962C8B-B14F-4D97-AF65-F5344CB8AC3E}">
        <p14:creationId xmlns:p14="http://schemas.microsoft.com/office/powerpoint/2010/main" val="32115506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610A348-6F84-FE30-3BE7-1CB5415152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27" t="-149" r="2804" b="2970"/>
          <a:stretch/>
        </p:blipFill>
        <p:spPr>
          <a:xfrm>
            <a:off x="4604692" y="1406354"/>
            <a:ext cx="3026444" cy="44445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4F378E-8895-4294-ADC2-065B7CDC9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Monitoring &amp; Control</a:t>
            </a:r>
            <a:endParaRPr lang="en-DE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619EB1-0637-4E35-85EA-3A5166FF0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59FAC-C7DC-4584-B343-C1D48C5F995B}" type="datetimeyyyy">
              <a:rPr lang="en-DE" smtClean="0"/>
              <a:t>2026</a:t>
            </a:fld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424EB-5D92-4BC0-951C-2A15E3FE0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40th Tango Community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9453D5-AD38-4281-B8AF-D15EAF9B2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AD281-D78D-4D53-839B-D8F07AD77A25}" type="slidenum">
              <a:rPr lang="de-DE" smtClean="0"/>
              <a:t>13</a:t>
            </a:fld>
            <a:endParaRPr lang="de-D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F554B-081F-4D5D-8E59-5B097DE895BF}"/>
              </a:ext>
            </a:extLst>
          </p:cNvPr>
          <p:cNvSpPr txBox="1"/>
          <p:nvPr/>
        </p:nvSpPr>
        <p:spPr>
          <a:xfrm>
            <a:off x="359053" y="1425718"/>
            <a:ext cx="408016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/>
              <a:t>Tango Launcher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Launches different GUI panels form network drive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User can change between different TANGO_HOST</a:t>
            </a:r>
          </a:p>
          <a:p>
            <a:r>
              <a:rPr lang="en-GB" sz="2000" dirty="0">
                <a:sym typeface="Wingdings" panose="05000000000000000000" pitchFamily="2" charset="2"/>
              </a:rPr>
              <a:t> specific for individual research groups but also clear separation</a:t>
            </a:r>
            <a:endParaRPr lang="en-GB" sz="2000" dirty="0"/>
          </a:p>
          <a:p>
            <a:endParaRPr lang="en-GB" sz="24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B03B9E4-B959-48B0-AF40-7651760886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1916" y="1115907"/>
            <a:ext cx="3251198" cy="732140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49608F7-5F00-42E3-9C21-AB281E77C465}"/>
              </a:ext>
            </a:extLst>
          </p:cNvPr>
          <p:cNvCxnSpPr>
            <a:cxnSpLocks/>
            <a:stCxn id="23" idx="3"/>
            <a:endCxn id="17" idx="1"/>
          </p:cNvCxnSpPr>
          <p:nvPr/>
        </p:nvCxnSpPr>
        <p:spPr>
          <a:xfrm>
            <a:off x="5471990" y="1480893"/>
            <a:ext cx="2209926" cy="10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8FACA492-D38B-453A-AFBB-0DBB4EAB7996}"/>
              </a:ext>
            </a:extLst>
          </p:cNvPr>
          <p:cNvSpPr/>
          <p:nvPr/>
        </p:nvSpPr>
        <p:spPr>
          <a:xfrm>
            <a:off x="4604692" y="1402384"/>
            <a:ext cx="867298" cy="1570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F98B020-749C-41F5-93C3-5D1C71BC6F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1915" y="1966886"/>
            <a:ext cx="4439441" cy="31419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3CF1D5-E95F-D811-348D-168265CD02A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5794" t="23063" r="35793" b="29573"/>
          <a:stretch/>
        </p:blipFill>
        <p:spPr>
          <a:xfrm>
            <a:off x="8314065" y="2219460"/>
            <a:ext cx="3464108" cy="324822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E550450-A1BB-47BB-8363-E4F9522E0F67}"/>
              </a:ext>
            </a:extLst>
          </p:cNvPr>
          <p:cNvSpPr/>
          <p:nvPr/>
        </p:nvSpPr>
        <p:spPr>
          <a:xfrm>
            <a:off x="4633751" y="1813170"/>
            <a:ext cx="446531" cy="4278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810F600-31F7-4F54-AC58-4E0E89F4E23E}"/>
              </a:ext>
            </a:extLst>
          </p:cNvPr>
          <p:cNvCxnSpPr>
            <a:cxnSpLocks/>
            <a:stCxn id="24" idx="3"/>
            <a:endCxn id="10" idx="1"/>
          </p:cNvCxnSpPr>
          <p:nvPr/>
        </p:nvCxnSpPr>
        <p:spPr>
          <a:xfrm>
            <a:off x="5080282" y="2027082"/>
            <a:ext cx="2601633" cy="151075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5FBD2DF4-0C58-D35C-1E8F-8FC23917D297}"/>
              </a:ext>
            </a:extLst>
          </p:cNvPr>
          <p:cNvSpPr/>
          <p:nvPr/>
        </p:nvSpPr>
        <p:spPr>
          <a:xfrm>
            <a:off x="5144899" y="1808991"/>
            <a:ext cx="446531" cy="4278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BBBE62F-768C-3289-E71B-62E108FC4916}"/>
              </a:ext>
            </a:extLst>
          </p:cNvPr>
          <p:cNvCxnSpPr>
            <a:cxnSpLocks/>
            <a:stCxn id="22" idx="3"/>
            <a:endCxn id="14" idx="1"/>
          </p:cNvCxnSpPr>
          <p:nvPr/>
        </p:nvCxnSpPr>
        <p:spPr>
          <a:xfrm>
            <a:off x="5591430" y="2022903"/>
            <a:ext cx="2722635" cy="182066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AF7C7FA-071A-5992-1818-200105889AD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6461" t="3659" r="29452" b="6311"/>
          <a:stretch/>
        </p:blipFill>
        <p:spPr>
          <a:xfrm>
            <a:off x="4761231" y="1232470"/>
            <a:ext cx="3438075" cy="51076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DFF89E-7864-50D8-8ADA-E9B399AC045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6519" t="3873" r="29675" b="17595"/>
          <a:stretch/>
        </p:blipFill>
        <p:spPr>
          <a:xfrm>
            <a:off x="4894862" y="1070244"/>
            <a:ext cx="3814335" cy="498419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9631A1-FA6F-7F34-6708-0BE9AE7A17C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6676" t="7836" r="28338" b="15517"/>
          <a:stretch/>
        </p:blipFill>
        <p:spPr>
          <a:xfrm>
            <a:off x="5041989" y="877141"/>
            <a:ext cx="4265526" cy="525640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3B0BE1E-1175-B3CA-0F80-2C778CF3BA6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36676" t="7836" r="28668" b="15518"/>
          <a:stretch/>
        </p:blipFill>
        <p:spPr>
          <a:xfrm>
            <a:off x="5183192" y="710948"/>
            <a:ext cx="4225332" cy="52564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BF62B0-EB5D-78E0-BA73-439D8BB12D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79" y="3845935"/>
            <a:ext cx="2227558" cy="232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99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685D1C4-3969-9C21-3324-A2D39BADFF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27" t="-149" r="2804" b="2970"/>
          <a:stretch/>
        </p:blipFill>
        <p:spPr>
          <a:xfrm>
            <a:off x="4604692" y="1406354"/>
            <a:ext cx="3026444" cy="44445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6B5C46-90B2-2926-A4A7-027E9F0C1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Monitoring &amp; Control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8E2723-8B55-648C-8E5B-01C08419E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EE74E-7AAB-4FE6-8C18-0CCF47A0602D}" type="datetimeyyyy">
              <a:rPr lang="en-DE" smtClean="0"/>
              <a:t>2026</a:t>
            </a:fld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7840DF-8B34-50CB-6E51-BFF5F5782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40th Tango Community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55ACB-2A14-32D8-D0EF-9FCAF19C7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AD281-D78D-4D53-839B-D8F07AD77A25}" type="slidenum">
              <a:rPr lang="de-DE" smtClean="0"/>
              <a:t>14</a:t>
            </a:fld>
            <a:endParaRPr lang="de-D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62EADA-8F71-8733-D532-23235D30A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568" y="1347850"/>
            <a:ext cx="3889630" cy="39909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D2D4F2-CA51-9C85-99D7-5B10C9DD48A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616"/>
          <a:stretch/>
        </p:blipFill>
        <p:spPr>
          <a:xfrm>
            <a:off x="7756476" y="1461930"/>
            <a:ext cx="4209957" cy="234774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2A5C7A2-7224-9779-F577-BA6436B38804}"/>
              </a:ext>
            </a:extLst>
          </p:cNvPr>
          <p:cNvSpPr/>
          <p:nvPr/>
        </p:nvSpPr>
        <p:spPr>
          <a:xfrm>
            <a:off x="4776154" y="4997723"/>
            <a:ext cx="477671" cy="45392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4FF0BC-8293-8714-5DB4-BF23C7D32A48}"/>
              </a:ext>
            </a:extLst>
          </p:cNvPr>
          <p:cNvSpPr/>
          <p:nvPr/>
        </p:nvSpPr>
        <p:spPr>
          <a:xfrm>
            <a:off x="5771312" y="4997723"/>
            <a:ext cx="477671" cy="45392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A8F88B2-CD4C-DE80-1905-E9BA34B503DB}"/>
              </a:ext>
            </a:extLst>
          </p:cNvPr>
          <p:cNvCxnSpPr>
            <a:cxnSpLocks/>
            <a:stCxn id="10" idx="0"/>
            <a:endCxn id="8" idx="3"/>
          </p:cNvCxnSpPr>
          <p:nvPr/>
        </p:nvCxnSpPr>
        <p:spPr>
          <a:xfrm flipH="1" flipV="1">
            <a:off x="4115198" y="3343336"/>
            <a:ext cx="899792" cy="165438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7B2EA17-85FC-A1FD-47BF-1CEFE46EBC73}"/>
              </a:ext>
            </a:extLst>
          </p:cNvPr>
          <p:cNvCxnSpPr>
            <a:cxnSpLocks/>
            <a:stCxn id="11" idx="3"/>
            <a:endCxn id="9" idx="2"/>
          </p:cNvCxnSpPr>
          <p:nvPr/>
        </p:nvCxnSpPr>
        <p:spPr>
          <a:xfrm flipV="1">
            <a:off x="6248983" y="3809670"/>
            <a:ext cx="3612472" cy="141501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22500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26DF90F8-BA48-4BF2-02E5-60BEB2CEB6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27" t="-149" r="2804" b="2970"/>
          <a:stretch/>
        </p:blipFill>
        <p:spPr>
          <a:xfrm>
            <a:off x="4604692" y="1406354"/>
            <a:ext cx="3026444" cy="44445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6B5C46-90B2-2926-A4A7-027E9F0C1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Monitoring &amp; Control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8E2723-8B55-648C-8E5B-01C08419E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EE74E-7AAB-4FE6-8C18-0CCF47A0602D}" type="datetimeyyyy">
              <a:rPr lang="en-DE" smtClean="0"/>
              <a:t>2026</a:t>
            </a:fld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7840DF-8B34-50CB-6E51-BFF5F5782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40th Tango Community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55ACB-2A14-32D8-D0EF-9FCAF19C7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AD281-D78D-4D53-839B-D8F07AD77A25}" type="slidenum">
              <a:rPr lang="de-DE" smtClean="0"/>
              <a:t>15</a:t>
            </a:fld>
            <a:endParaRPr lang="de-DE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1D2C90B-7FF7-D6A0-A70D-E15E7CE62CC7}"/>
              </a:ext>
            </a:extLst>
          </p:cNvPr>
          <p:cNvCxnSpPr>
            <a:cxnSpLocks/>
            <a:stCxn id="14" idx="2"/>
          </p:cNvCxnSpPr>
          <p:nvPr/>
        </p:nvCxnSpPr>
        <p:spPr>
          <a:xfrm flipH="1">
            <a:off x="6096001" y="2292825"/>
            <a:ext cx="1197145" cy="143346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DC85F399-498C-4F97-5E05-58BDBD7C63AD}"/>
              </a:ext>
            </a:extLst>
          </p:cNvPr>
          <p:cNvSpPr/>
          <p:nvPr/>
        </p:nvSpPr>
        <p:spPr>
          <a:xfrm>
            <a:off x="7054310" y="1838902"/>
            <a:ext cx="477671" cy="45392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6C43AD4-390E-AF12-CC24-DC042C31459D}"/>
              </a:ext>
            </a:extLst>
          </p:cNvPr>
          <p:cNvCxnSpPr>
            <a:cxnSpLocks/>
            <a:stCxn id="14" idx="2"/>
          </p:cNvCxnSpPr>
          <p:nvPr/>
        </p:nvCxnSpPr>
        <p:spPr>
          <a:xfrm flipH="1">
            <a:off x="6096000" y="2292825"/>
            <a:ext cx="1197146" cy="121468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B1A9FBC6-091D-1927-1F0F-D97D89B30AF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459" b="5511"/>
          <a:stretch/>
        </p:blipFill>
        <p:spPr>
          <a:xfrm>
            <a:off x="-14850" y="1923222"/>
            <a:ext cx="6095940" cy="31556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4580CBC-20D1-5510-9FE6-2CD029A18E9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460" b="5510"/>
          <a:stretch/>
        </p:blipFill>
        <p:spPr>
          <a:xfrm>
            <a:off x="6090669" y="1923220"/>
            <a:ext cx="6096000" cy="315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6726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0817A-9134-E9B6-59FE-00E2A1D52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FCBC97-82F9-3920-0DE8-AB85E67F1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EE74E-7AAB-4FE6-8C18-0CCF47A0602D}" type="datetimeyyyy">
              <a:rPr lang="en-DE" smtClean="0"/>
              <a:t>2026</a:t>
            </a:fld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E30AA-CF9A-C186-50B5-C94C5983D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40th Tango Community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798F8-E1CB-41C9-93DF-991059959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AD281-D78D-4D53-839B-D8F07AD77A25}" type="slidenum">
              <a:rPr lang="de-DE" smtClean="0"/>
              <a:t>16</a:t>
            </a:fld>
            <a:endParaRPr lang="de-DE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83442939-F9F8-4527-D78A-9FDA727F4FE5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4168" y="2063861"/>
            <a:ext cx="11798636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Student-Run Infrastructure: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ATLAS-3000 laser system 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Python and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PyTango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-only environment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Active Laser Drift Stabilization: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lang="en-US" altLang="en-US" sz="2000" dirty="0">
              <a:latin typeface="Arial" panose="020B0604020202020204" pitchFamily="34" charset="0"/>
            </a:endParaRP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automated alignment of the laser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counter beam drift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reduced system turn-on times from 2–3 hours down to 1–2 hours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Streamlined Monitoring &amp; Control: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 dirty="0"/>
              <a:t>Custom Tango Launcher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 dirty="0"/>
              <a:t>unified, user-friendly Tango GUI panels allowing different research groups to easily monitor and switch hosts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1226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115E5-99C5-4955-A6EB-609BB60FC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Acknowledgement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AEDB50-8F46-4557-9D01-A0545AA53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68" y="5135578"/>
            <a:ext cx="11763664" cy="946286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Many projects and devices are publicly available in our Gitlab:</a:t>
            </a:r>
          </a:p>
          <a:p>
            <a:pPr lvl="1"/>
            <a:r>
              <a:rPr lang="en-US" dirty="0"/>
              <a:t>https://gitlab.lrz.de/cala-public</a:t>
            </a:r>
            <a:endParaRPr lang="en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0644E3-FD73-4A10-9318-B5395535B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D1C1E-805F-453E-8C9B-F372044666A2}" type="datetimeyyyy">
              <a:rPr lang="en-DE" smtClean="0"/>
              <a:t>2026</a:t>
            </a:fld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56DFF-79AD-4C2A-A3D6-6CF2F5452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40th Tango Community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A7A13-DF21-4BD8-A511-F7D5698C3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AD281-D78D-4D53-839B-D8F07AD77A25}" type="slidenum">
              <a:rPr lang="de-DE" smtClean="0"/>
              <a:t>17</a:t>
            </a:fld>
            <a:endParaRPr lang="de-D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5533E1-F8B4-48C4-BCF1-712A814569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4961021"/>
            <a:ext cx="1295400" cy="1295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D72FE8-324D-0BE3-D54F-04787DEBE6AC}"/>
              </a:ext>
            </a:extLst>
          </p:cNvPr>
          <p:cNvSpPr txBox="1"/>
          <p:nvPr/>
        </p:nvSpPr>
        <p:spPr>
          <a:xfrm>
            <a:off x="214168" y="3165049"/>
            <a:ext cx="1126105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effectLst/>
                <a:latin typeface="Inter"/>
              </a:rPr>
              <a:t>This work has been funded by the Centre for Advanced Laser Applications and the Deutsche </a:t>
            </a:r>
            <a:r>
              <a:rPr lang="en-US" sz="2800" b="0" i="0" dirty="0" err="1">
                <a:effectLst/>
                <a:latin typeface="Inter"/>
              </a:rPr>
              <a:t>Forschungsgemeinschaft</a:t>
            </a:r>
            <a:r>
              <a:rPr lang="en-US" sz="2800" b="0" i="0" dirty="0">
                <a:effectLst/>
                <a:latin typeface="Inter"/>
              </a:rPr>
              <a:t> (DFG) under Grant No. 558546291. </a:t>
            </a: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BBC362-D7F9-16E7-426F-A67F6BFF8966}"/>
              </a:ext>
            </a:extLst>
          </p:cNvPr>
          <p:cNvSpPr txBox="1"/>
          <p:nvPr/>
        </p:nvSpPr>
        <p:spPr>
          <a:xfrm>
            <a:off x="214168" y="1487287"/>
            <a:ext cx="112610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0" i="0" dirty="0">
                <a:effectLst/>
                <a:latin typeface="Inter"/>
              </a:rPr>
              <a:t>Thanks to all the people at CALA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76209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87E2F-AEA0-8CFB-8D6F-0678B2306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0035B5-BD34-2887-8D58-12C7765BC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dirty="0"/>
              <a:t>Backup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E73043-401B-8C90-7F2D-B1939E757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EE74E-7AAB-4FE6-8C18-0CCF47A0602D}" type="datetimeyyyy">
              <a:rPr lang="en-DE" smtClean="0"/>
              <a:t>2026</a:t>
            </a:fld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C5CABA-F799-EBFE-B5B3-5212BD8A5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39th Tango Community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9D7F5-3616-E611-F2B0-F71C051B6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AD281-D78D-4D53-839B-D8F07AD77A25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05677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nhaltsplatzhalter 6">
            <a:extLst>
              <a:ext uri="{FF2B5EF4-FFF2-40B4-BE49-F238E27FC236}">
                <a16:creationId xmlns:a16="http://schemas.microsoft.com/office/drawing/2014/main" id="{B11DE2A8-AEBC-B0D0-D800-ED0AE62FFF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049"/>
          <a:stretch/>
        </p:blipFill>
        <p:spPr>
          <a:xfrm>
            <a:off x="-4630312" y="1773770"/>
            <a:ext cx="5483881" cy="2987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991D57-D4F6-D113-28AE-3A585AD5F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5703B6-E153-83EB-0BAE-9F86F9201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EE74E-7AAB-4FE6-8C18-0CCF47A0602D}" type="datetimeyyyy">
              <a:rPr lang="en-DE" smtClean="0"/>
              <a:t>2026</a:t>
            </a:fld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3F382A-9F17-2B28-06B0-BCC4B1419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40th Tango Community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2FE5A-6B15-FF97-14B4-EDD51FBB9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AD281-D78D-4D53-839B-D8F07AD77A25}" type="slidenum">
              <a:rPr lang="de-DE" smtClean="0"/>
              <a:t>19</a:t>
            </a:fld>
            <a:endParaRPr lang="de-D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F68D68-8FCB-BC04-6BAE-2F669768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35" y="1137963"/>
            <a:ext cx="4909070" cy="50116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DA809A-F5A4-A66B-8A8C-B479D8334754}"/>
              </a:ext>
            </a:extLst>
          </p:cNvPr>
          <p:cNvSpPr txBox="1"/>
          <p:nvPr/>
        </p:nvSpPr>
        <p:spPr>
          <a:xfrm>
            <a:off x="5622244" y="1986254"/>
            <a:ext cx="63555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8 stations planned / 4 built / 3 in daily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Present: </a:t>
            </a:r>
            <a:r>
              <a:rPr lang="en-US" sz="2000" dirty="0"/>
              <a:t>auto alignment &amp; supervised stabilization</a:t>
            </a: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>
                <a:sym typeface="Wingdings" panose="05000000000000000000" pitchFamily="2" charset="2"/>
              </a:rPr>
              <a:t>Significantly reduced turn-on of times of 2-3h by 1h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Next step: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build more stations</a:t>
            </a:r>
            <a:endParaRPr lang="en-US" sz="2000" dirty="0">
              <a:solidFill>
                <a:srgbClr val="FF0000"/>
              </a:solidFill>
              <a:sym typeface="Wingdings" panose="05000000000000000000" pitchFamily="2" charset="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A5E127-358C-6124-1A79-9F57CAE3EA95}"/>
              </a:ext>
            </a:extLst>
          </p:cNvPr>
          <p:cNvSpPr txBox="1"/>
          <p:nvPr/>
        </p:nvSpPr>
        <p:spPr>
          <a:xfrm>
            <a:off x="9203665" y="1435216"/>
            <a:ext cx="2046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LMU CompatilFact" panose="02000500060000020003" pitchFamily="2" charset="0"/>
              </a:rPr>
              <a:t>Stretcher Near Field</a:t>
            </a:r>
            <a:endParaRPr lang="en-DE" sz="1600" dirty="0">
              <a:solidFill>
                <a:schemeClr val="bg1"/>
              </a:solidFill>
              <a:latin typeface="LMU CompatilFact" panose="02000500060000020003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9EB9A2-9455-61CF-8092-58B1F4CDD683}"/>
              </a:ext>
            </a:extLst>
          </p:cNvPr>
          <p:cNvSpPr txBox="1"/>
          <p:nvPr/>
        </p:nvSpPr>
        <p:spPr>
          <a:xfrm>
            <a:off x="-4572427" y="3317388"/>
            <a:ext cx="33374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b="1" dirty="0">
                <a:highlight>
                  <a:srgbClr val="00FF00"/>
                </a:highlight>
              </a:rPr>
              <a:t>2</a:t>
            </a:r>
            <a:endParaRPr lang="en-DE" sz="2300" b="1" dirty="0">
              <a:highlight>
                <a:srgbClr val="00FF00"/>
              </a:highligh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5FE71C-7FA4-BD56-B7A0-0414399D316A}"/>
              </a:ext>
            </a:extLst>
          </p:cNvPr>
          <p:cNvSpPr txBox="1"/>
          <p:nvPr/>
        </p:nvSpPr>
        <p:spPr>
          <a:xfrm>
            <a:off x="-4238681" y="3317388"/>
            <a:ext cx="33374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b="1" dirty="0">
                <a:highlight>
                  <a:srgbClr val="00FF00"/>
                </a:highlight>
              </a:rPr>
              <a:t>3</a:t>
            </a:r>
            <a:endParaRPr lang="en-DE" sz="2300" b="1" dirty="0">
              <a:highlight>
                <a:srgbClr val="00FF00"/>
              </a:highligh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976E2A-3850-B826-59FB-99A143673F23}"/>
              </a:ext>
            </a:extLst>
          </p:cNvPr>
          <p:cNvSpPr txBox="1"/>
          <p:nvPr/>
        </p:nvSpPr>
        <p:spPr>
          <a:xfrm>
            <a:off x="3144194" y="1609781"/>
            <a:ext cx="33374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b="1" dirty="0">
                <a:highlight>
                  <a:srgbClr val="00FF00"/>
                </a:highlight>
              </a:rPr>
              <a:t>4</a:t>
            </a:r>
            <a:endParaRPr lang="en-DE" sz="2300" b="1" dirty="0">
              <a:highlight>
                <a:srgbClr val="00FF00"/>
              </a:highligh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320736-65E3-0CC4-767F-9F19B33B2602}"/>
              </a:ext>
            </a:extLst>
          </p:cNvPr>
          <p:cNvSpPr txBox="1"/>
          <p:nvPr/>
        </p:nvSpPr>
        <p:spPr>
          <a:xfrm>
            <a:off x="3735211" y="1609781"/>
            <a:ext cx="33374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b="1" dirty="0">
                <a:highlight>
                  <a:srgbClr val="FF0000"/>
                </a:highlight>
              </a:rPr>
              <a:t>5</a:t>
            </a:r>
            <a:endParaRPr lang="en-DE" sz="2300" b="1" dirty="0">
              <a:highlight>
                <a:srgbClr val="FF0000"/>
              </a:highligh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A653E2-6508-9972-F495-7C5BEA5C278D}"/>
              </a:ext>
            </a:extLst>
          </p:cNvPr>
          <p:cNvSpPr txBox="1"/>
          <p:nvPr/>
        </p:nvSpPr>
        <p:spPr>
          <a:xfrm>
            <a:off x="-4165031" y="4356213"/>
            <a:ext cx="33374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b="1" dirty="0">
                <a:highlight>
                  <a:srgbClr val="FFFF00"/>
                </a:highlight>
              </a:rPr>
              <a:t>1</a:t>
            </a:r>
            <a:endParaRPr lang="en-DE" sz="2300" b="1" dirty="0">
              <a:highlight>
                <a:srgbClr val="FFFF00"/>
              </a:highligh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F42421-8EBA-1D49-45CD-CE7793EC13D7}"/>
              </a:ext>
            </a:extLst>
          </p:cNvPr>
          <p:cNvSpPr txBox="1"/>
          <p:nvPr/>
        </p:nvSpPr>
        <p:spPr>
          <a:xfrm>
            <a:off x="2681813" y="2527875"/>
            <a:ext cx="33374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b="1" dirty="0">
                <a:highlight>
                  <a:srgbClr val="FF0000"/>
                </a:highlight>
              </a:rPr>
              <a:t>6</a:t>
            </a:r>
            <a:endParaRPr lang="en-DE" sz="2300" b="1" dirty="0">
              <a:highlight>
                <a:srgbClr val="FF0000"/>
              </a:highligh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B597A3-C199-44DB-32C7-09312396FCB7}"/>
              </a:ext>
            </a:extLst>
          </p:cNvPr>
          <p:cNvSpPr txBox="1"/>
          <p:nvPr/>
        </p:nvSpPr>
        <p:spPr>
          <a:xfrm>
            <a:off x="2677864" y="3317388"/>
            <a:ext cx="33374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b="1" dirty="0">
                <a:highlight>
                  <a:srgbClr val="FF0000"/>
                </a:highlight>
              </a:rPr>
              <a:t>7</a:t>
            </a:r>
            <a:endParaRPr lang="en-DE" sz="2300" b="1" dirty="0">
              <a:highlight>
                <a:srgbClr val="FF0000"/>
              </a:highligh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DF0051-2BB2-FF92-53E3-572503E43E3A}"/>
              </a:ext>
            </a:extLst>
          </p:cNvPr>
          <p:cNvSpPr txBox="1"/>
          <p:nvPr/>
        </p:nvSpPr>
        <p:spPr>
          <a:xfrm>
            <a:off x="3011610" y="4128041"/>
            <a:ext cx="33374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b="1" dirty="0">
                <a:highlight>
                  <a:srgbClr val="FF0000"/>
                </a:highlight>
              </a:rPr>
              <a:t>8</a:t>
            </a:r>
            <a:endParaRPr lang="en-DE" sz="2300" b="1" dirty="0">
              <a:highlight>
                <a:srgbClr val="FF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71566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E2C86-337F-6738-2473-09D7A0F96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D1BABD-8CB8-BFE4-EDF0-10FA9D2A73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Overview: Cala &amp; Tango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Automated Alignment of the Laser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Monitoring &amp; Control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34197-181C-B1F7-11DC-54B0454ED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EE74E-7AAB-4FE6-8C18-0CCF47A0602D}" type="datetimeyyyy">
              <a:rPr lang="en-DE" smtClean="0"/>
              <a:t>2026</a:t>
            </a:fld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D526E-28F4-7B25-7789-D7CF22D64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40th Tango Community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1CDDCD-1755-5F90-1C7E-C5D124D54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AD281-D78D-4D53-839B-D8F07AD77A2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26207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88DDB-36F1-3AC1-FE44-0CC830E43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80EF8-7329-5889-A842-A32149C1EA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B8667E-93EB-112A-7AA5-E6DC1D60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EE74E-7AAB-4FE6-8C18-0CCF47A0602D}" type="datetimeyyyy">
              <a:rPr lang="en-DE" smtClean="0"/>
              <a:t>2026</a:t>
            </a:fld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E1C680-5866-4D7C-6F13-D8BFF1424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39th Tango Community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9F5ED0-BC72-7641-39E8-7B77DDC4B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AD281-D78D-4D53-839B-D8F07AD77A25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7591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610A348-6F84-FE30-3BE7-1CB5415152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27" t="-149" r="2804" b="2970"/>
          <a:stretch/>
        </p:blipFill>
        <p:spPr>
          <a:xfrm>
            <a:off x="4604692" y="1406354"/>
            <a:ext cx="3026444" cy="44445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4F378E-8895-4294-ADC2-065B7CDC9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Monitoring &amp; Control</a:t>
            </a:r>
            <a:endParaRPr lang="en-DE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619EB1-0637-4E35-85EA-3A5166FF0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59FAC-C7DC-4584-B343-C1D48C5F995B}" type="datetimeyyyy">
              <a:rPr lang="en-DE" smtClean="0"/>
              <a:t>2026</a:t>
            </a:fld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424EB-5D92-4BC0-951C-2A15E3FE0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40th Tango Community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9453D5-AD38-4281-B8AF-D15EAF9B2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AD281-D78D-4D53-839B-D8F07AD77A25}" type="slidenum">
              <a:rPr lang="de-DE" smtClean="0"/>
              <a:t>21</a:t>
            </a:fld>
            <a:endParaRPr lang="de-D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F554B-081F-4D5D-8E59-5B097DE895BF}"/>
              </a:ext>
            </a:extLst>
          </p:cNvPr>
          <p:cNvSpPr txBox="1"/>
          <p:nvPr/>
        </p:nvSpPr>
        <p:spPr>
          <a:xfrm>
            <a:off x="359053" y="2234605"/>
            <a:ext cx="408016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/>
              <a:t>Tango Launcher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Launches different GUI panels form network drive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User can change between different TANGO_HOST</a:t>
            </a:r>
          </a:p>
          <a:p>
            <a:r>
              <a:rPr lang="en-GB" sz="2000" dirty="0">
                <a:sym typeface="Wingdings" panose="05000000000000000000" pitchFamily="2" charset="2"/>
              </a:rPr>
              <a:t> specific for individual research groups but also clear separation</a:t>
            </a:r>
            <a:endParaRPr lang="en-GB" sz="2000" dirty="0"/>
          </a:p>
          <a:p>
            <a:endParaRPr lang="en-GB" sz="24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B03B9E4-B959-48B0-AF40-7651760886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1916" y="1115907"/>
            <a:ext cx="3251198" cy="732140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49608F7-5F00-42E3-9C21-AB281E77C465}"/>
              </a:ext>
            </a:extLst>
          </p:cNvPr>
          <p:cNvCxnSpPr>
            <a:cxnSpLocks/>
            <a:stCxn id="23" idx="3"/>
            <a:endCxn id="17" idx="1"/>
          </p:cNvCxnSpPr>
          <p:nvPr/>
        </p:nvCxnSpPr>
        <p:spPr>
          <a:xfrm>
            <a:off x="5471990" y="1480893"/>
            <a:ext cx="2209926" cy="10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8FACA492-D38B-453A-AFBB-0DBB4EAB7996}"/>
              </a:ext>
            </a:extLst>
          </p:cNvPr>
          <p:cNvSpPr/>
          <p:nvPr/>
        </p:nvSpPr>
        <p:spPr>
          <a:xfrm>
            <a:off x="4604692" y="1402384"/>
            <a:ext cx="867298" cy="1570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666F2D-A339-D78F-9BE4-5FCF6C43715B}"/>
              </a:ext>
            </a:extLst>
          </p:cNvPr>
          <p:cNvSpPr txBox="1"/>
          <p:nvPr/>
        </p:nvSpPr>
        <p:spPr>
          <a:xfrm>
            <a:off x="-3408603" y="1346349"/>
            <a:ext cx="40801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/>
              <a:t>Special needs: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Needs to be easy to learn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Different research groups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Many different devices from different manufactures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F98B020-749C-41F5-93C3-5D1C71BC6F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1915" y="1966886"/>
            <a:ext cx="4439441" cy="31419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3CF1D5-E95F-D811-348D-168265CD02A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5794" t="23063" r="35793" b="29573"/>
          <a:stretch/>
        </p:blipFill>
        <p:spPr>
          <a:xfrm>
            <a:off x="8314065" y="2219460"/>
            <a:ext cx="3464108" cy="324822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E550450-A1BB-47BB-8363-E4F9522E0F67}"/>
              </a:ext>
            </a:extLst>
          </p:cNvPr>
          <p:cNvSpPr/>
          <p:nvPr/>
        </p:nvSpPr>
        <p:spPr>
          <a:xfrm>
            <a:off x="4633751" y="1813170"/>
            <a:ext cx="446531" cy="4278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810F600-31F7-4F54-AC58-4E0E89F4E23E}"/>
              </a:ext>
            </a:extLst>
          </p:cNvPr>
          <p:cNvCxnSpPr>
            <a:cxnSpLocks/>
            <a:stCxn id="24" idx="3"/>
            <a:endCxn id="10" idx="1"/>
          </p:cNvCxnSpPr>
          <p:nvPr/>
        </p:nvCxnSpPr>
        <p:spPr>
          <a:xfrm>
            <a:off x="5080282" y="2027082"/>
            <a:ext cx="2601633" cy="151075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5FBD2DF4-0C58-D35C-1E8F-8FC23917D297}"/>
              </a:ext>
            </a:extLst>
          </p:cNvPr>
          <p:cNvSpPr/>
          <p:nvPr/>
        </p:nvSpPr>
        <p:spPr>
          <a:xfrm>
            <a:off x="5144899" y="1808991"/>
            <a:ext cx="446531" cy="4278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BBBE62F-768C-3289-E71B-62E108FC4916}"/>
              </a:ext>
            </a:extLst>
          </p:cNvPr>
          <p:cNvCxnSpPr>
            <a:cxnSpLocks/>
            <a:stCxn id="22" idx="3"/>
            <a:endCxn id="14" idx="1"/>
          </p:cNvCxnSpPr>
          <p:nvPr/>
        </p:nvCxnSpPr>
        <p:spPr>
          <a:xfrm>
            <a:off x="5591430" y="2022903"/>
            <a:ext cx="2722635" cy="182066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AF7C7FA-071A-5992-1818-200105889AD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6461" t="3659" r="29452" b="6311"/>
          <a:stretch/>
        </p:blipFill>
        <p:spPr>
          <a:xfrm>
            <a:off x="4892575" y="1064194"/>
            <a:ext cx="3438075" cy="51076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DFF89E-7864-50D8-8ADA-E9B399AC045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6519" t="3873" r="29675" b="17595"/>
          <a:stretch/>
        </p:blipFill>
        <p:spPr>
          <a:xfrm>
            <a:off x="5198481" y="862546"/>
            <a:ext cx="3814335" cy="498419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9631A1-FA6F-7F34-6708-0BE9AE7A17C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6676" t="7836" r="28338" b="15517"/>
          <a:stretch/>
        </p:blipFill>
        <p:spPr>
          <a:xfrm>
            <a:off x="5388356" y="681467"/>
            <a:ext cx="4265526" cy="525640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3B0BE1E-1175-B3CA-0F80-2C778CF3BA6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36676" t="7836" r="28668" b="15518"/>
          <a:stretch/>
        </p:blipFill>
        <p:spPr>
          <a:xfrm>
            <a:off x="5617873" y="517846"/>
            <a:ext cx="4225332" cy="525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88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AEC99-8D20-4572-B40E-CFF44F9D4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ATLAS-3000 </a:t>
            </a:r>
            <a:r>
              <a:rPr lang="de-DE" dirty="0" err="1"/>
              <a:t>laser</a:t>
            </a:r>
            <a:r>
              <a:rPr lang="de-DE" dirty="0"/>
              <a:t> and </a:t>
            </a:r>
            <a:r>
              <a:rPr lang="de-DE" dirty="0" err="1"/>
              <a:t>experiments</a:t>
            </a:r>
            <a:endParaRPr lang="en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9A46DF-DA9F-4095-A2FC-2C104069C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A64F1-9D99-4824-871C-2683F70DC4CD}" type="datetimeyyyy">
              <a:rPr lang="en-DE" smtClean="0"/>
              <a:t>2026</a:t>
            </a:fld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64F476-B67C-4AC7-99CE-2EEBBA3B5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40th Tango Community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A893F2-CEFC-4AEF-9ABA-3704169F5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AD281-D78D-4D53-839B-D8F07AD77A25}" type="slidenum">
              <a:rPr lang="de-DE" smtClean="0"/>
              <a:t>3</a:t>
            </a:fld>
            <a:endParaRPr lang="de-DE" dirty="0"/>
          </a:p>
        </p:txBody>
      </p:sp>
      <p:grpSp>
        <p:nvGrpSpPr>
          <p:cNvPr id="7" name="Gruppieren 10">
            <a:extLst>
              <a:ext uri="{FF2B5EF4-FFF2-40B4-BE49-F238E27FC236}">
                <a16:creationId xmlns:a16="http://schemas.microsoft.com/office/drawing/2014/main" id="{CA26B1BB-324F-4417-AB56-30CB1C3C317B}"/>
              </a:ext>
            </a:extLst>
          </p:cNvPr>
          <p:cNvGrpSpPr/>
          <p:nvPr/>
        </p:nvGrpSpPr>
        <p:grpSpPr>
          <a:xfrm>
            <a:off x="2025768" y="1185039"/>
            <a:ext cx="8000195" cy="1789329"/>
            <a:chOff x="2166151" y="4894040"/>
            <a:chExt cx="5131294" cy="1147669"/>
          </a:xfrm>
        </p:grpSpPr>
        <p:pic>
          <p:nvPicPr>
            <p:cNvPr id="8" name="Grafik 11">
              <a:extLst>
                <a:ext uri="{FF2B5EF4-FFF2-40B4-BE49-F238E27FC236}">
                  <a16:creationId xmlns:a16="http://schemas.microsoft.com/office/drawing/2014/main" id="{592FD969-078E-4055-879C-F9F34BEA16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55" t="40685" r="19987" b="20687"/>
            <a:stretch/>
          </p:blipFill>
          <p:spPr>
            <a:xfrm>
              <a:off x="2166151" y="4894040"/>
              <a:ext cx="5131294" cy="1147669"/>
            </a:xfrm>
            <a:prstGeom prst="rect">
              <a:avLst/>
            </a:prstGeom>
            <a:solidFill>
              <a:srgbClr val="FF6600"/>
            </a:solidFill>
          </p:spPr>
        </p:pic>
        <p:sp>
          <p:nvSpPr>
            <p:cNvPr id="9" name="Freihandform 33">
              <a:extLst>
                <a:ext uri="{FF2B5EF4-FFF2-40B4-BE49-F238E27FC236}">
                  <a16:creationId xmlns:a16="http://schemas.microsoft.com/office/drawing/2014/main" id="{7B25D214-C51F-4D0B-B66F-EBF7F42C7681}"/>
                </a:ext>
              </a:extLst>
            </p:cNvPr>
            <p:cNvSpPr/>
            <p:nvPr/>
          </p:nvSpPr>
          <p:spPr>
            <a:xfrm>
              <a:off x="4500054" y="5149818"/>
              <a:ext cx="1289789" cy="127867"/>
            </a:xfrm>
            <a:custGeom>
              <a:avLst/>
              <a:gdLst>
                <a:gd name="connsiteX0" fmla="*/ 0 w 1716126"/>
                <a:gd name="connsiteY0" fmla="*/ 0 h 169012"/>
                <a:gd name="connsiteX1" fmla="*/ 13001 w 1716126"/>
                <a:gd name="connsiteY1" fmla="*/ 169012 h 169012"/>
                <a:gd name="connsiteX2" fmla="*/ 1716126 w 1716126"/>
                <a:gd name="connsiteY2" fmla="*/ 160345 h 169012"/>
                <a:gd name="connsiteX3" fmla="*/ 1685790 w 1716126"/>
                <a:gd name="connsiteY3" fmla="*/ 0 h 169012"/>
                <a:gd name="connsiteX4" fmla="*/ 0 w 1716126"/>
                <a:gd name="connsiteY4" fmla="*/ 0 h 169012"/>
                <a:gd name="connsiteX0" fmla="*/ 1287 w 1717413"/>
                <a:gd name="connsiteY0" fmla="*/ 0 h 169012"/>
                <a:gd name="connsiteX1" fmla="*/ 0 w 1717413"/>
                <a:gd name="connsiteY1" fmla="*/ 169012 h 169012"/>
                <a:gd name="connsiteX2" fmla="*/ 1717413 w 1717413"/>
                <a:gd name="connsiteY2" fmla="*/ 160345 h 169012"/>
                <a:gd name="connsiteX3" fmla="*/ 1687077 w 1717413"/>
                <a:gd name="connsiteY3" fmla="*/ 0 h 169012"/>
                <a:gd name="connsiteX4" fmla="*/ 1287 w 1717413"/>
                <a:gd name="connsiteY4" fmla="*/ 0 h 169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7413" h="169012">
                  <a:moveTo>
                    <a:pt x="1287" y="0"/>
                  </a:moveTo>
                  <a:lnTo>
                    <a:pt x="0" y="169012"/>
                  </a:lnTo>
                  <a:lnTo>
                    <a:pt x="1717413" y="160345"/>
                  </a:lnTo>
                  <a:lnTo>
                    <a:pt x="1687077" y="0"/>
                  </a:lnTo>
                  <a:lnTo>
                    <a:pt x="1287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sp>
          <p:nvSpPr>
            <p:cNvPr id="11" name="Textfeld 14">
              <a:extLst>
                <a:ext uri="{FF2B5EF4-FFF2-40B4-BE49-F238E27FC236}">
                  <a16:creationId xmlns:a16="http://schemas.microsoft.com/office/drawing/2014/main" id="{3D0729EC-00F1-42AB-93F8-3B3CEFB052FA}"/>
                </a:ext>
              </a:extLst>
            </p:cNvPr>
            <p:cNvSpPr txBox="1"/>
            <p:nvPr/>
          </p:nvSpPr>
          <p:spPr>
            <a:xfrm>
              <a:off x="2900875" y="5249437"/>
              <a:ext cx="687884" cy="335591"/>
            </a:xfrm>
            <a:prstGeom prst="rect">
              <a:avLst/>
            </a:prstGeom>
            <a:noFill/>
            <a:scene3d>
              <a:camera prst="perspectiveRelaxedModerately">
                <a:rot lat="19572456" lon="1088737" rev="20980167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de-DE" sz="2800" dirty="0">
                  <a:solidFill>
                    <a:schemeClr val="bg1"/>
                  </a:solidFill>
                  <a:highlight>
                    <a:srgbClr val="FF0000"/>
                  </a:highlight>
                </a:rPr>
                <a:t>ATLAS</a:t>
              </a:r>
              <a:endParaRPr lang="en-US" sz="6000" dirty="0">
                <a:solidFill>
                  <a:schemeClr val="bg1"/>
                </a:solidFill>
                <a:highlight>
                  <a:srgbClr val="FF0000"/>
                </a:highlight>
              </a:endParaRPr>
            </a:p>
          </p:txBody>
        </p:sp>
        <p:sp>
          <p:nvSpPr>
            <p:cNvPr id="12" name="Freihandform 33">
              <a:extLst>
                <a:ext uri="{FF2B5EF4-FFF2-40B4-BE49-F238E27FC236}">
                  <a16:creationId xmlns:a16="http://schemas.microsoft.com/office/drawing/2014/main" id="{0DA0D085-A904-41AE-A9B3-687CE3C28C38}"/>
                </a:ext>
              </a:extLst>
            </p:cNvPr>
            <p:cNvSpPr/>
            <p:nvPr/>
          </p:nvSpPr>
          <p:spPr>
            <a:xfrm>
              <a:off x="4500054" y="5283832"/>
              <a:ext cx="1316268" cy="127867"/>
            </a:xfrm>
            <a:custGeom>
              <a:avLst/>
              <a:gdLst>
                <a:gd name="connsiteX0" fmla="*/ 0 w 1716126"/>
                <a:gd name="connsiteY0" fmla="*/ 0 h 169012"/>
                <a:gd name="connsiteX1" fmla="*/ 13001 w 1716126"/>
                <a:gd name="connsiteY1" fmla="*/ 169012 h 169012"/>
                <a:gd name="connsiteX2" fmla="*/ 1716126 w 1716126"/>
                <a:gd name="connsiteY2" fmla="*/ 160345 h 169012"/>
                <a:gd name="connsiteX3" fmla="*/ 1685790 w 1716126"/>
                <a:gd name="connsiteY3" fmla="*/ 0 h 169012"/>
                <a:gd name="connsiteX4" fmla="*/ 0 w 1716126"/>
                <a:gd name="connsiteY4" fmla="*/ 0 h 169012"/>
                <a:gd name="connsiteX0" fmla="*/ 1287 w 1717413"/>
                <a:gd name="connsiteY0" fmla="*/ 0 h 169012"/>
                <a:gd name="connsiteX1" fmla="*/ 0 w 1717413"/>
                <a:gd name="connsiteY1" fmla="*/ 169012 h 169012"/>
                <a:gd name="connsiteX2" fmla="*/ 1717413 w 1717413"/>
                <a:gd name="connsiteY2" fmla="*/ 160345 h 169012"/>
                <a:gd name="connsiteX3" fmla="*/ 1687077 w 1717413"/>
                <a:gd name="connsiteY3" fmla="*/ 0 h 169012"/>
                <a:gd name="connsiteX4" fmla="*/ 1287 w 1717413"/>
                <a:gd name="connsiteY4" fmla="*/ 0 h 169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7413" h="169012">
                  <a:moveTo>
                    <a:pt x="1287" y="0"/>
                  </a:moveTo>
                  <a:lnTo>
                    <a:pt x="0" y="169012"/>
                  </a:lnTo>
                  <a:lnTo>
                    <a:pt x="1717413" y="160345"/>
                  </a:lnTo>
                  <a:lnTo>
                    <a:pt x="1687077" y="0"/>
                  </a:lnTo>
                  <a:lnTo>
                    <a:pt x="12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270"/>
            </a:p>
          </p:txBody>
        </p:sp>
        <p:sp>
          <p:nvSpPr>
            <p:cNvPr id="13" name="Freihandform 33">
              <a:extLst>
                <a:ext uri="{FF2B5EF4-FFF2-40B4-BE49-F238E27FC236}">
                  <a16:creationId xmlns:a16="http://schemas.microsoft.com/office/drawing/2014/main" id="{E781B699-1208-4FB0-B22C-F6B1C45A4801}"/>
                </a:ext>
              </a:extLst>
            </p:cNvPr>
            <p:cNvSpPr/>
            <p:nvPr/>
          </p:nvSpPr>
          <p:spPr>
            <a:xfrm>
              <a:off x="4500054" y="5416838"/>
              <a:ext cx="1339611" cy="115055"/>
            </a:xfrm>
            <a:custGeom>
              <a:avLst/>
              <a:gdLst>
                <a:gd name="connsiteX0" fmla="*/ 0 w 1716126"/>
                <a:gd name="connsiteY0" fmla="*/ 0 h 169012"/>
                <a:gd name="connsiteX1" fmla="*/ 13001 w 1716126"/>
                <a:gd name="connsiteY1" fmla="*/ 169012 h 169012"/>
                <a:gd name="connsiteX2" fmla="*/ 1716126 w 1716126"/>
                <a:gd name="connsiteY2" fmla="*/ 160345 h 169012"/>
                <a:gd name="connsiteX3" fmla="*/ 1685790 w 1716126"/>
                <a:gd name="connsiteY3" fmla="*/ 0 h 169012"/>
                <a:gd name="connsiteX4" fmla="*/ 0 w 1716126"/>
                <a:gd name="connsiteY4" fmla="*/ 0 h 169012"/>
                <a:gd name="connsiteX0" fmla="*/ 1287 w 1717413"/>
                <a:gd name="connsiteY0" fmla="*/ 0 h 169012"/>
                <a:gd name="connsiteX1" fmla="*/ 0 w 1717413"/>
                <a:gd name="connsiteY1" fmla="*/ 169012 h 169012"/>
                <a:gd name="connsiteX2" fmla="*/ 1717413 w 1717413"/>
                <a:gd name="connsiteY2" fmla="*/ 160345 h 169012"/>
                <a:gd name="connsiteX3" fmla="*/ 1687077 w 1717413"/>
                <a:gd name="connsiteY3" fmla="*/ 0 h 169012"/>
                <a:gd name="connsiteX4" fmla="*/ 1287 w 1717413"/>
                <a:gd name="connsiteY4" fmla="*/ 0 h 169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7413" h="169012">
                  <a:moveTo>
                    <a:pt x="1287" y="0"/>
                  </a:moveTo>
                  <a:lnTo>
                    <a:pt x="0" y="169012"/>
                  </a:lnTo>
                  <a:lnTo>
                    <a:pt x="1717413" y="160345"/>
                  </a:lnTo>
                  <a:lnTo>
                    <a:pt x="1687077" y="0"/>
                  </a:lnTo>
                  <a:lnTo>
                    <a:pt x="1287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270"/>
            </a:p>
          </p:txBody>
        </p:sp>
        <p:sp>
          <p:nvSpPr>
            <p:cNvPr id="14" name="Freihandform 33">
              <a:extLst>
                <a:ext uri="{FF2B5EF4-FFF2-40B4-BE49-F238E27FC236}">
                  <a16:creationId xmlns:a16="http://schemas.microsoft.com/office/drawing/2014/main" id="{4B6BFC2A-9A75-4530-8641-AEDEEE654C76}"/>
                </a:ext>
              </a:extLst>
            </p:cNvPr>
            <p:cNvSpPr/>
            <p:nvPr/>
          </p:nvSpPr>
          <p:spPr>
            <a:xfrm>
              <a:off x="4500054" y="5536720"/>
              <a:ext cx="1365099" cy="132545"/>
            </a:xfrm>
            <a:custGeom>
              <a:avLst/>
              <a:gdLst>
                <a:gd name="connsiteX0" fmla="*/ 0 w 1716126"/>
                <a:gd name="connsiteY0" fmla="*/ 0 h 169012"/>
                <a:gd name="connsiteX1" fmla="*/ 13001 w 1716126"/>
                <a:gd name="connsiteY1" fmla="*/ 169012 h 169012"/>
                <a:gd name="connsiteX2" fmla="*/ 1716126 w 1716126"/>
                <a:gd name="connsiteY2" fmla="*/ 160345 h 169012"/>
                <a:gd name="connsiteX3" fmla="*/ 1685790 w 1716126"/>
                <a:gd name="connsiteY3" fmla="*/ 0 h 169012"/>
                <a:gd name="connsiteX4" fmla="*/ 0 w 1716126"/>
                <a:gd name="connsiteY4" fmla="*/ 0 h 169012"/>
                <a:gd name="connsiteX0" fmla="*/ 1287 w 1717413"/>
                <a:gd name="connsiteY0" fmla="*/ 0 h 169012"/>
                <a:gd name="connsiteX1" fmla="*/ 0 w 1717413"/>
                <a:gd name="connsiteY1" fmla="*/ 169012 h 169012"/>
                <a:gd name="connsiteX2" fmla="*/ 1717413 w 1717413"/>
                <a:gd name="connsiteY2" fmla="*/ 160345 h 169012"/>
                <a:gd name="connsiteX3" fmla="*/ 1687077 w 1717413"/>
                <a:gd name="connsiteY3" fmla="*/ 0 h 169012"/>
                <a:gd name="connsiteX4" fmla="*/ 1287 w 1717413"/>
                <a:gd name="connsiteY4" fmla="*/ 0 h 169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7413" h="169012">
                  <a:moveTo>
                    <a:pt x="1287" y="0"/>
                  </a:moveTo>
                  <a:lnTo>
                    <a:pt x="0" y="169012"/>
                  </a:lnTo>
                  <a:lnTo>
                    <a:pt x="1717413" y="160345"/>
                  </a:lnTo>
                  <a:lnTo>
                    <a:pt x="1687077" y="0"/>
                  </a:lnTo>
                  <a:lnTo>
                    <a:pt x="1287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270"/>
            </a:p>
          </p:txBody>
        </p:sp>
        <p:sp>
          <p:nvSpPr>
            <p:cNvPr id="15" name="Freihandform 33">
              <a:extLst>
                <a:ext uri="{FF2B5EF4-FFF2-40B4-BE49-F238E27FC236}">
                  <a16:creationId xmlns:a16="http://schemas.microsoft.com/office/drawing/2014/main" id="{9F3C7F1E-BAD0-4C62-BCF5-6969EADED662}"/>
                </a:ext>
              </a:extLst>
            </p:cNvPr>
            <p:cNvSpPr/>
            <p:nvPr/>
          </p:nvSpPr>
          <p:spPr>
            <a:xfrm>
              <a:off x="5865153" y="5155965"/>
              <a:ext cx="1027803" cy="186943"/>
            </a:xfrm>
            <a:custGeom>
              <a:avLst/>
              <a:gdLst>
                <a:gd name="connsiteX0" fmla="*/ 0 w 1716126"/>
                <a:gd name="connsiteY0" fmla="*/ 0 h 169012"/>
                <a:gd name="connsiteX1" fmla="*/ 13001 w 1716126"/>
                <a:gd name="connsiteY1" fmla="*/ 169012 h 169012"/>
                <a:gd name="connsiteX2" fmla="*/ 1716126 w 1716126"/>
                <a:gd name="connsiteY2" fmla="*/ 160345 h 169012"/>
                <a:gd name="connsiteX3" fmla="*/ 1685790 w 1716126"/>
                <a:gd name="connsiteY3" fmla="*/ 0 h 169012"/>
                <a:gd name="connsiteX4" fmla="*/ 0 w 1716126"/>
                <a:gd name="connsiteY4" fmla="*/ 0 h 169012"/>
                <a:gd name="connsiteX0" fmla="*/ 1287 w 1717413"/>
                <a:gd name="connsiteY0" fmla="*/ 0 h 169012"/>
                <a:gd name="connsiteX1" fmla="*/ 0 w 1717413"/>
                <a:gd name="connsiteY1" fmla="*/ 169012 h 169012"/>
                <a:gd name="connsiteX2" fmla="*/ 1717413 w 1717413"/>
                <a:gd name="connsiteY2" fmla="*/ 160345 h 169012"/>
                <a:gd name="connsiteX3" fmla="*/ 1687077 w 1717413"/>
                <a:gd name="connsiteY3" fmla="*/ 0 h 169012"/>
                <a:gd name="connsiteX4" fmla="*/ 1287 w 1717413"/>
                <a:gd name="connsiteY4" fmla="*/ 0 h 169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7413" h="169012">
                  <a:moveTo>
                    <a:pt x="1287" y="0"/>
                  </a:moveTo>
                  <a:lnTo>
                    <a:pt x="0" y="169012"/>
                  </a:lnTo>
                  <a:lnTo>
                    <a:pt x="1717413" y="160345"/>
                  </a:lnTo>
                  <a:lnTo>
                    <a:pt x="1687077" y="0"/>
                  </a:lnTo>
                  <a:lnTo>
                    <a:pt x="12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scene3d>
              <a:camera prst="perspectiveAbove" fov="0">
                <a:rot lat="20248733" lon="19966411" rev="668908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sp>
          <p:nvSpPr>
            <p:cNvPr id="16" name="Textfeld 19">
              <a:extLst>
                <a:ext uri="{FF2B5EF4-FFF2-40B4-BE49-F238E27FC236}">
                  <a16:creationId xmlns:a16="http://schemas.microsoft.com/office/drawing/2014/main" id="{9955A697-912B-40F9-8BC1-A0C8E9DF63B9}"/>
                </a:ext>
              </a:extLst>
            </p:cNvPr>
            <p:cNvSpPr txBox="1"/>
            <p:nvPr/>
          </p:nvSpPr>
          <p:spPr>
            <a:xfrm>
              <a:off x="4415321" y="5203516"/>
              <a:ext cx="1440268" cy="256629"/>
            </a:xfrm>
            <a:prstGeom prst="rect">
              <a:avLst/>
            </a:prstGeom>
            <a:noFill/>
            <a:scene3d>
              <a:camera prst="perspectiveRelaxedModerately">
                <a:rot lat="19527258" lon="20869768" rev="418333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/>
                <a:t>LUX</a:t>
              </a:r>
              <a:endParaRPr lang="en-US" sz="4800" dirty="0"/>
            </a:p>
          </p:txBody>
        </p:sp>
      </p:grpSp>
      <p:pic>
        <p:nvPicPr>
          <p:cNvPr id="19" name="Grafik 27">
            <a:extLst>
              <a:ext uri="{FF2B5EF4-FFF2-40B4-BE49-F238E27FC236}">
                <a16:creationId xmlns:a16="http://schemas.microsoft.com/office/drawing/2014/main" id="{4B6578EE-259F-4DA5-839F-A0411CACD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168" y="2597025"/>
            <a:ext cx="5035818" cy="3759293"/>
          </a:xfrm>
          <a:prstGeom prst="rect">
            <a:avLst/>
          </a:prstGeom>
        </p:spPr>
      </p:pic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BCA42BDA-33E8-4E5F-8E16-6BCE1025C4CD}"/>
              </a:ext>
            </a:extLst>
          </p:cNvPr>
          <p:cNvSpPr txBox="1">
            <a:spLocks/>
          </p:cNvSpPr>
          <p:nvPr/>
        </p:nvSpPr>
        <p:spPr>
          <a:xfrm>
            <a:off x="5424256" y="3200962"/>
            <a:ext cx="6553576" cy="31553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b="1" dirty="0" err="1"/>
              <a:t>Centre</a:t>
            </a:r>
            <a:r>
              <a:rPr lang="de-DE" sz="2000" b="1" dirty="0"/>
              <a:t> </a:t>
            </a:r>
            <a:r>
              <a:rPr lang="de-DE" sz="2000" b="1" dirty="0" err="1"/>
              <a:t>for</a:t>
            </a:r>
            <a:r>
              <a:rPr lang="de-DE" sz="2000" b="1" dirty="0"/>
              <a:t> </a:t>
            </a:r>
            <a:r>
              <a:rPr lang="de-DE" sz="2000" b="1" dirty="0" err="1"/>
              <a:t>Advanced</a:t>
            </a:r>
            <a:r>
              <a:rPr lang="de-DE" sz="2000" b="1" dirty="0"/>
              <a:t> Laser </a:t>
            </a:r>
            <a:r>
              <a:rPr lang="de-DE" sz="2000" b="1" dirty="0" err="1"/>
              <a:t>Applications</a:t>
            </a:r>
            <a:r>
              <a:rPr lang="de-DE" sz="2000" b="1" dirty="0"/>
              <a:t> in Garching </a:t>
            </a:r>
            <a:r>
              <a:rPr lang="de-DE" sz="2000" b="1" dirty="0" err="1"/>
              <a:t>near</a:t>
            </a:r>
            <a:r>
              <a:rPr lang="de-DE" sz="2000" b="1" dirty="0"/>
              <a:t> Munich, Germany</a:t>
            </a:r>
          </a:p>
          <a:p>
            <a:pPr lvl="1"/>
            <a:r>
              <a:rPr lang="de-DE" sz="2000" dirty="0"/>
              <a:t>University lab, Facility and Tango </a:t>
            </a:r>
            <a:r>
              <a:rPr lang="de-DE" sz="2000" dirty="0" err="1"/>
              <a:t>is</a:t>
            </a:r>
            <a:r>
              <a:rPr lang="de-DE" sz="2000" dirty="0"/>
              <a:t> </a:t>
            </a:r>
            <a:r>
              <a:rPr lang="de-DE" sz="2000" dirty="0" err="1"/>
              <a:t>student</a:t>
            </a:r>
            <a:r>
              <a:rPr lang="de-DE" sz="2000" dirty="0"/>
              <a:t>-run</a:t>
            </a:r>
          </a:p>
          <a:p>
            <a:r>
              <a:rPr lang="de-DE" sz="2000" b="1" dirty="0"/>
              <a:t>ATLAS-3000</a:t>
            </a:r>
          </a:p>
          <a:p>
            <a:pPr lvl="1"/>
            <a:r>
              <a:rPr lang="de-DE" sz="2000" dirty="0" err="1"/>
              <a:t>Ti:Sapphire</a:t>
            </a:r>
            <a:r>
              <a:rPr lang="de-DE" sz="2000" dirty="0"/>
              <a:t> </a:t>
            </a:r>
            <a:r>
              <a:rPr lang="de-DE" sz="2000" dirty="0" err="1"/>
              <a:t>laser</a:t>
            </a:r>
            <a:endParaRPr lang="de-DE" sz="2000" dirty="0"/>
          </a:p>
          <a:p>
            <a:pPr lvl="1"/>
            <a:r>
              <a:rPr lang="de-DE" sz="2000" dirty="0"/>
              <a:t>60J in ~27fs at 1Hz rate (~2.5PW </a:t>
            </a:r>
            <a:r>
              <a:rPr lang="de-DE" sz="2000" dirty="0" err="1"/>
              <a:t>peak</a:t>
            </a:r>
            <a:r>
              <a:rPr lang="de-DE" sz="2000" dirty="0"/>
              <a:t> power)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de-DE" sz="2000" dirty="0">
                <a:sym typeface="Wingdings" panose="05000000000000000000" pitchFamily="2" charset="2"/>
              </a:rPr>
              <a:t>multiple </a:t>
            </a:r>
            <a:r>
              <a:rPr lang="de-DE" sz="2000" dirty="0" err="1">
                <a:sym typeface="Wingdings" panose="05000000000000000000" pitchFamily="2" charset="2"/>
              </a:rPr>
              <a:t>research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groups</a:t>
            </a:r>
            <a:endParaRPr lang="de-DE" sz="2000" dirty="0">
              <a:sym typeface="Wingdings" panose="05000000000000000000" pitchFamily="2" charset="2"/>
            </a:endParaRPr>
          </a:p>
        </p:txBody>
      </p:sp>
      <p:sp>
        <p:nvSpPr>
          <p:cNvPr id="3" name="Textfeld 19">
            <a:extLst>
              <a:ext uri="{FF2B5EF4-FFF2-40B4-BE49-F238E27FC236}">
                <a16:creationId xmlns:a16="http://schemas.microsoft.com/office/drawing/2014/main" id="{BA44CDD5-317E-C4BA-DA34-9262087A3139}"/>
              </a:ext>
            </a:extLst>
          </p:cNvPr>
          <p:cNvSpPr txBox="1"/>
          <p:nvPr/>
        </p:nvSpPr>
        <p:spPr>
          <a:xfrm>
            <a:off x="5523802" y="1467488"/>
            <a:ext cx="2245520" cy="400110"/>
          </a:xfrm>
          <a:prstGeom prst="rect">
            <a:avLst/>
          </a:prstGeom>
          <a:noFill/>
          <a:scene3d>
            <a:camera prst="perspectiveRelaxedModerately">
              <a:rot lat="19527258" lon="20869768" rev="418333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de-DE" sz="2000" dirty="0"/>
              <a:t>LION</a:t>
            </a:r>
            <a:endParaRPr lang="en-US" sz="4800" dirty="0"/>
          </a:p>
        </p:txBody>
      </p:sp>
      <p:sp>
        <p:nvSpPr>
          <p:cNvPr id="10" name="Textfeld 19">
            <a:extLst>
              <a:ext uri="{FF2B5EF4-FFF2-40B4-BE49-F238E27FC236}">
                <a16:creationId xmlns:a16="http://schemas.microsoft.com/office/drawing/2014/main" id="{F71C0C94-263A-B23C-0073-F2292C705585}"/>
              </a:ext>
            </a:extLst>
          </p:cNvPr>
          <p:cNvSpPr txBox="1"/>
          <p:nvPr/>
        </p:nvSpPr>
        <p:spPr>
          <a:xfrm>
            <a:off x="5491061" y="1876801"/>
            <a:ext cx="2245520" cy="400110"/>
          </a:xfrm>
          <a:prstGeom prst="rect">
            <a:avLst/>
          </a:prstGeom>
          <a:noFill/>
          <a:scene3d>
            <a:camera prst="perspectiveRelaxedModerately">
              <a:rot lat="19527258" lon="20869768" rev="418333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de-DE" sz="2000" dirty="0"/>
              <a:t>ETTF</a:t>
            </a:r>
            <a:endParaRPr lang="en-US" sz="4800" dirty="0"/>
          </a:p>
        </p:txBody>
      </p:sp>
      <p:sp>
        <p:nvSpPr>
          <p:cNvPr id="21" name="Textfeld 19">
            <a:extLst>
              <a:ext uri="{FF2B5EF4-FFF2-40B4-BE49-F238E27FC236}">
                <a16:creationId xmlns:a16="http://schemas.microsoft.com/office/drawing/2014/main" id="{D5D2094D-0335-213D-5D9D-1A7AD456216B}"/>
              </a:ext>
            </a:extLst>
          </p:cNvPr>
          <p:cNvSpPr txBox="1"/>
          <p:nvPr/>
        </p:nvSpPr>
        <p:spPr>
          <a:xfrm>
            <a:off x="5526230" y="2115452"/>
            <a:ext cx="2245520" cy="400110"/>
          </a:xfrm>
          <a:prstGeom prst="rect">
            <a:avLst/>
          </a:prstGeom>
          <a:noFill/>
          <a:scene3d>
            <a:camera prst="perspectiveRelaxedModerately">
              <a:rot lat="19527258" lon="20869768" rev="418333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de-DE" sz="2000" dirty="0"/>
              <a:t>SPECTRE</a:t>
            </a:r>
            <a:endParaRPr lang="en-US" sz="4800" dirty="0"/>
          </a:p>
        </p:txBody>
      </p:sp>
      <p:pic>
        <p:nvPicPr>
          <p:cNvPr id="22" name="Grafik 17">
            <a:extLst>
              <a:ext uri="{FF2B5EF4-FFF2-40B4-BE49-F238E27FC236}">
                <a16:creationId xmlns:a16="http://schemas.microsoft.com/office/drawing/2014/main" id="{88C3FAE4-2C1F-01A4-1ED8-E03D7CE246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89" t="4384" r="11025"/>
          <a:stretch/>
        </p:blipFill>
        <p:spPr>
          <a:xfrm>
            <a:off x="9425574" y="1163777"/>
            <a:ext cx="2267130" cy="2037186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1E23AC5-5469-4596-115D-A5425FFEBA41}"/>
              </a:ext>
            </a:extLst>
          </p:cNvPr>
          <p:cNvCxnSpPr>
            <a:cxnSpLocks/>
            <a:stCxn id="19" idx="0"/>
            <a:endCxn id="11" idx="2"/>
          </p:cNvCxnSpPr>
          <p:nvPr/>
        </p:nvCxnSpPr>
        <p:spPr>
          <a:xfrm flipV="1">
            <a:off x="2732077" y="2262357"/>
            <a:ext cx="975438" cy="33466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94358E9-0F86-C8CF-DE03-ADF77C58021E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7675463" y="1667543"/>
            <a:ext cx="1750111" cy="51482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7105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AEC99-8D20-4572-B40E-CFF44F9D4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Laser Driven Ion </a:t>
            </a:r>
            <a:r>
              <a:rPr lang="de-DE" dirty="0" err="1"/>
              <a:t>Acceleration</a:t>
            </a:r>
            <a:r>
              <a:rPr lang="de-DE" dirty="0"/>
              <a:t> (LION)</a:t>
            </a:r>
            <a:endParaRPr lang="en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9A46DF-DA9F-4095-A2FC-2C104069C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A64F1-9D99-4824-871C-2683F70DC4CD}" type="datetimeyyyy">
              <a:rPr lang="en-DE" smtClean="0"/>
              <a:t>2026</a:t>
            </a:fld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64F476-B67C-4AC7-99CE-2EEBBA3B5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40th Tango Community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A893F2-CEFC-4AEF-9ABA-3704169F5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AD281-D78D-4D53-839B-D8F07AD77A25}" type="slidenum">
              <a:rPr lang="de-DE" smtClean="0"/>
              <a:t>4</a:t>
            </a:fld>
            <a:endParaRPr lang="de-DE"/>
          </a:p>
        </p:txBody>
      </p:sp>
      <p:pic>
        <p:nvPicPr>
          <p:cNvPr id="3" name="LaserIonAcc.png" descr="LaserIonAcc.png">
            <a:extLst>
              <a:ext uri="{FF2B5EF4-FFF2-40B4-BE49-F238E27FC236}">
                <a16:creationId xmlns:a16="http://schemas.microsoft.com/office/drawing/2014/main" id="{8DC31679-8D52-6045-BF56-229E2AEBB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650" y="1856610"/>
            <a:ext cx="5834852" cy="4342695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Many interesting  properties:…">
            <a:extLst>
              <a:ext uri="{FF2B5EF4-FFF2-40B4-BE49-F238E27FC236}">
                <a16:creationId xmlns:a16="http://schemas.microsoft.com/office/drawing/2014/main" id="{0AFBA037-D572-7ACA-031C-26C17CBB531C}"/>
              </a:ext>
            </a:extLst>
          </p:cNvPr>
          <p:cNvSpPr txBox="1"/>
          <p:nvPr/>
        </p:nvSpPr>
        <p:spPr>
          <a:xfrm>
            <a:off x="7132404" y="2046640"/>
            <a:ext cx="3122584" cy="1585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  <a:defRPr sz="2000"/>
            </a:pPr>
            <a:r>
              <a:rPr sz="2000" dirty="0"/>
              <a:t>Many interesting  properties:</a:t>
            </a:r>
          </a:p>
          <a:p>
            <a:pPr marL="220578" indent="-220578" defTabSz="914400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000"/>
            </a:pPr>
            <a:r>
              <a:rPr sz="2000" dirty="0"/>
              <a:t>Ultra-high peak currents</a:t>
            </a:r>
          </a:p>
          <a:p>
            <a:pPr marL="220578" indent="-220578" defTabSz="914400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000"/>
            </a:pPr>
            <a:r>
              <a:rPr sz="2000" dirty="0"/>
              <a:t>Broad energy distribution</a:t>
            </a:r>
          </a:p>
          <a:p>
            <a:pPr marL="220578" indent="-220578" defTabSz="914400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000"/>
            </a:pPr>
            <a:r>
              <a:rPr sz="2000" dirty="0"/>
              <a:t>…</a:t>
            </a:r>
          </a:p>
        </p:txBody>
      </p:sp>
      <p:sp>
        <p:nvSpPr>
          <p:cNvPr id="22" name="Many useful applications:…">
            <a:extLst>
              <a:ext uri="{FF2B5EF4-FFF2-40B4-BE49-F238E27FC236}">
                <a16:creationId xmlns:a16="http://schemas.microsoft.com/office/drawing/2014/main" id="{5354BE26-03AE-48B7-C99B-B254A32537DD}"/>
              </a:ext>
            </a:extLst>
          </p:cNvPr>
          <p:cNvSpPr txBox="1"/>
          <p:nvPr/>
        </p:nvSpPr>
        <p:spPr>
          <a:xfrm>
            <a:off x="7132404" y="3622982"/>
            <a:ext cx="4988953" cy="1990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  <a:defRPr sz="2000"/>
            </a:pPr>
            <a:r>
              <a:rPr sz="2000" dirty="0"/>
              <a:t>Many useful applications:</a:t>
            </a:r>
          </a:p>
          <a:p>
            <a:pPr marL="220578" indent="-220578" defTabSz="914400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000"/>
            </a:pPr>
            <a:r>
              <a:rPr sz="2000" dirty="0"/>
              <a:t>Radiobiological experiments</a:t>
            </a:r>
          </a:p>
          <a:p>
            <a:pPr marL="220578" indent="-220578" defTabSz="914400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000"/>
            </a:pPr>
            <a:r>
              <a:rPr sz="2000" dirty="0"/>
              <a:t>Probing of ultrafast processes</a:t>
            </a:r>
          </a:p>
          <a:p>
            <a:pPr marL="220578" indent="-220578" defTabSz="914400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000"/>
            </a:pPr>
            <a:r>
              <a:rPr sz="2000" dirty="0"/>
              <a:t>Research in astrophysics</a:t>
            </a:r>
          </a:p>
          <a:p>
            <a:pPr marL="220578" indent="-220578" defTabSz="914400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000"/>
            </a:pPr>
            <a:r>
              <a:rPr sz="2000" dirty="0"/>
              <a:t>…</a:t>
            </a:r>
            <a:endParaRPr lang="en-US" sz="20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09FFD69-E5ED-81D1-646E-ED5CD2353343}"/>
              </a:ext>
            </a:extLst>
          </p:cNvPr>
          <p:cNvSpPr/>
          <p:nvPr/>
        </p:nvSpPr>
        <p:spPr>
          <a:xfrm>
            <a:off x="5535587" y="2222339"/>
            <a:ext cx="1501830" cy="26737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724CE05-A25C-73B2-8FAB-60DD09D95D84}"/>
              </a:ext>
            </a:extLst>
          </p:cNvPr>
          <p:cNvSpPr/>
          <p:nvPr/>
        </p:nvSpPr>
        <p:spPr>
          <a:xfrm>
            <a:off x="5345086" y="2390473"/>
            <a:ext cx="1501830" cy="5680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DE15FF-01B3-A3F0-22FB-2E1ED7700AC2}"/>
              </a:ext>
            </a:extLst>
          </p:cNvPr>
          <p:cNvSpPr txBox="1"/>
          <p:nvPr/>
        </p:nvSpPr>
        <p:spPr>
          <a:xfrm>
            <a:off x="4102918" y="1493520"/>
            <a:ext cx="972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µm</a:t>
            </a:r>
          </a:p>
        </p:txBody>
      </p:sp>
      <p:sp>
        <p:nvSpPr>
          <p:cNvPr id="11" name="Many interesting  properties:…">
            <a:extLst>
              <a:ext uri="{FF2B5EF4-FFF2-40B4-BE49-F238E27FC236}">
                <a16:creationId xmlns:a16="http://schemas.microsoft.com/office/drawing/2014/main" id="{733551D4-3AF0-CE78-928E-902412959493}"/>
              </a:ext>
            </a:extLst>
          </p:cNvPr>
          <p:cNvSpPr txBox="1"/>
          <p:nvPr/>
        </p:nvSpPr>
        <p:spPr>
          <a:xfrm>
            <a:off x="7227391" y="1263338"/>
            <a:ext cx="3122584" cy="774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  <a:defRPr sz="2000"/>
            </a:pPr>
            <a:r>
              <a:rPr lang="en-US" sz="2000" dirty="0"/>
              <a:t>New kind of accelerator:</a:t>
            </a:r>
          </a:p>
          <a:p>
            <a:pPr marL="342900" indent="-3429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/>
            </a:pPr>
            <a:r>
              <a:rPr lang="en-US" sz="2000" dirty="0"/>
              <a:t>Single shot operation</a:t>
            </a: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218781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6" grpId="0" animBg="1"/>
      <p:bldP spid="27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D958-0F3B-4AD6-9ECD-86C953AE0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8958" y="179186"/>
            <a:ext cx="8069442" cy="684117"/>
          </a:xfrm>
        </p:spPr>
        <p:txBody>
          <a:bodyPr/>
          <a:lstStyle/>
          <a:p>
            <a:r>
              <a:rPr lang="de-DE" dirty="0"/>
              <a:t>Tango </a:t>
            </a:r>
            <a:r>
              <a:rPr lang="de-DE" dirty="0" err="1"/>
              <a:t>infrastructure</a:t>
            </a:r>
            <a:r>
              <a:rPr lang="de-DE" dirty="0"/>
              <a:t> </a:t>
            </a:r>
            <a:r>
              <a:rPr lang="de-DE" dirty="0" err="1"/>
              <a:t>overview</a:t>
            </a:r>
            <a:endParaRPr lang="en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B7AD9B-1E9B-49F6-882D-EA824E167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56BB-CDD1-4BD3-AD9C-9F661748B9E3}" type="datetimeyyyy">
              <a:rPr lang="en-DE" smtClean="0"/>
              <a:t>2026</a:t>
            </a:fld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12146-C510-4C80-8903-7720563CC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40th Tango Community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B5288-EF09-4189-AD1C-21D2C2166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AD281-D78D-4D53-839B-D8F07AD77A25}" type="slidenum">
              <a:rPr lang="de-DE" smtClean="0"/>
              <a:t>5</a:t>
            </a:fld>
            <a:endParaRPr lang="de-DE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3A8E9368-855A-4DD4-94D5-3416D3E87F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2757" y="1313411"/>
            <a:ext cx="11299336" cy="4954384"/>
          </a:xfrm>
        </p:spPr>
        <p:txBody>
          <a:bodyPr>
            <a:normAutofit/>
          </a:bodyPr>
          <a:lstStyle/>
          <a:p>
            <a:r>
              <a:rPr lang="de-DE" dirty="0"/>
              <a:t>Python + </a:t>
            </a:r>
            <a:r>
              <a:rPr lang="de-DE" dirty="0" err="1"/>
              <a:t>PyTango</a:t>
            </a:r>
            <a:r>
              <a:rPr lang="de-DE" dirty="0"/>
              <a:t> </a:t>
            </a:r>
            <a:r>
              <a:rPr lang="de-DE" dirty="0" err="1"/>
              <a:t>only</a:t>
            </a:r>
            <a:endParaRPr lang="de-DE" dirty="0"/>
          </a:p>
          <a:p>
            <a:r>
              <a:rPr lang="de-DE" dirty="0"/>
              <a:t>&gt;800 </a:t>
            </a:r>
            <a:r>
              <a:rPr lang="de-DE" dirty="0" err="1"/>
              <a:t>devices</a:t>
            </a:r>
            <a:r>
              <a:rPr lang="de-DE" dirty="0"/>
              <a:t> on 5 TANGO_HOSTs</a:t>
            </a:r>
          </a:p>
          <a:p>
            <a:r>
              <a:rPr lang="de-DE" dirty="0"/>
              <a:t>9 VMs (</a:t>
            </a:r>
            <a:r>
              <a:rPr lang="de-DE" dirty="0" err="1"/>
              <a:t>AlmaLinux</a:t>
            </a:r>
            <a:r>
              <a:rPr lang="de-DE" dirty="0"/>
              <a:t>)</a:t>
            </a:r>
          </a:p>
          <a:p>
            <a:r>
              <a:rPr lang="de-DE" dirty="0"/>
              <a:t>~40 Windows </a:t>
            </a:r>
            <a:r>
              <a:rPr lang="de-DE" dirty="0" err="1"/>
              <a:t>hosts</a:t>
            </a:r>
            <a:r>
              <a:rPr lang="de-DE" dirty="0"/>
              <a:t> </a:t>
            </a:r>
          </a:p>
          <a:p>
            <a:r>
              <a:rPr lang="de-DE" dirty="0"/>
              <a:t>9 Raspberry Pis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Limited </a:t>
            </a:r>
            <a:r>
              <a:rPr lang="de-DE" b="1" dirty="0" err="1"/>
              <a:t>work</a:t>
            </a:r>
            <a:r>
              <a:rPr lang="de-DE" b="1" dirty="0"/>
              <a:t> </a:t>
            </a:r>
            <a:r>
              <a:rPr lang="de-DE" b="1" dirty="0" err="1"/>
              <a:t>force</a:t>
            </a:r>
            <a:endParaRPr lang="de-DE" b="1" dirty="0"/>
          </a:p>
          <a:p>
            <a:r>
              <a:rPr lang="de-DE" dirty="0"/>
              <a:t>Tango </a:t>
            </a:r>
            <a:r>
              <a:rPr lang="de-DE" dirty="0" err="1"/>
              <a:t>maintenance</a:t>
            </a:r>
            <a:r>
              <a:rPr lang="de-DE" dirty="0"/>
              <a:t> + </a:t>
            </a:r>
            <a:r>
              <a:rPr lang="de-DE" dirty="0" err="1"/>
              <a:t>development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PhD </a:t>
            </a:r>
            <a:r>
              <a:rPr lang="de-DE" dirty="0" err="1"/>
              <a:t>students</a:t>
            </a:r>
            <a:r>
              <a:rPr lang="de-DE" dirty="0"/>
              <a:t> and </a:t>
            </a:r>
            <a:r>
              <a:rPr lang="de-DE" dirty="0" err="1"/>
              <a:t>student</a:t>
            </a:r>
            <a:r>
              <a:rPr lang="de-DE" dirty="0"/>
              <a:t> </a:t>
            </a:r>
            <a:r>
              <a:rPr lang="de-DE" dirty="0" err="1"/>
              <a:t>assistants</a:t>
            </a:r>
            <a:endParaRPr lang="de-DE" dirty="0"/>
          </a:p>
          <a:p>
            <a:r>
              <a:rPr lang="de-DE" dirty="0"/>
              <a:t>Very </a:t>
            </a:r>
            <a:r>
              <a:rPr lang="de-DE" dirty="0" err="1"/>
              <a:t>good</a:t>
            </a:r>
            <a:r>
              <a:rPr lang="de-DE" dirty="0"/>
              <a:t> support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university</a:t>
            </a:r>
            <a:r>
              <a:rPr lang="de-DE" dirty="0"/>
              <a:t> IT</a:t>
            </a:r>
          </a:p>
        </p:txBody>
      </p:sp>
      <p:sp>
        <p:nvSpPr>
          <p:cNvPr id="8" name="Inhaltsplatzhalter 6">
            <a:extLst>
              <a:ext uri="{FF2B5EF4-FFF2-40B4-BE49-F238E27FC236}">
                <a16:creationId xmlns:a16="http://schemas.microsoft.com/office/drawing/2014/main" id="{8DC3DEEE-9D7D-420C-B861-6CCEDC0E49D3}"/>
              </a:ext>
            </a:extLst>
          </p:cNvPr>
          <p:cNvSpPr txBox="1">
            <a:spLocks/>
          </p:cNvSpPr>
          <p:nvPr/>
        </p:nvSpPr>
        <p:spPr>
          <a:xfrm>
            <a:off x="6172199" y="1313411"/>
            <a:ext cx="5787044" cy="240633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/>
              <a:t>Archiving</a:t>
            </a:r>
            <a:r>
              <a:rPr lang="de-DE" dirty="0"/>
              <a:t>:</a:t>
            </a:r>
          </a:p>
          <a:p>
            <a:pPr lvl="1"/>
            <a:r>
              <a:rPr lang="de-DE" dirty="0"/>
              <a:t>on-</a:t>
            </a:r>
            <a:r>
              <a:rPr lang="de-DE" dirty="0" err="1"/>
              <a:t>shot</a:t>
            </a:r>
            <a:r>
              <a:rPr lang="de-DE" dirty="0"/>
              <a:t> (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&lt;1Hz)</a:t>
            </a:r>
          </a:p>
          <a:p>
            <a:pPr lvl="1"/>
            <a:r>
              <a:rPr lang="de-DE" dirty="0"/>
              <a:t>Text </a:t>
            </a:r>
            <a:r>
              <a:rPr lang="de-DE" dirty="0" err="1"/>
              <a:t>files</a:t>
            </a:r>
            <a:r>
              <a:rPr lang="de-DE" dirty="0"/>
              <a:t>, PNGs</a:t>
            </a:r>
          </a:p>
          <a:p>
            <a:pPr lvl="1"/>
            <a:r>
              <a:rPr lang="de-DE" dirty="0"/>
              <a:t>&lt;300GB per </a:t>
            </a:r>
            <a:r>
              <a:rPr lang="de-DE" dirty="0" err="1"/>
              <a:t>day</a:t>
            </a:r>
            <a:endParaRPr lang="de-D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6CE34A-B2C1-413B-992E-DD3625F74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721" y="317438"/>
            <a:ext cx="925502" cy="5262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B7041B-DC4D-45CB-A06A-1F6FFC3996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806" y="421346"/>
            <a:ext cx="1111396" cy="33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9664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B8790-59A4-4063-940A-F0ED9DC96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1279" y="3086941"/>
            <a:ext cx="8069442" cy="684117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Automated Alignment of the Laser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D107BF-0DDB-4FB1-89E4-8DD490386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7AAFC-FAF3-4D06-81E2-1E24247A7F04}" type="datetimeyyyy">
              <a:rPr lang="en-DE" smtClean="0"/>
              <a:t>2026</a:t>
            </a:fld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85F497-2F95-47AA-969E-C8A856638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40th Tango Community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41977D-B696-46D5-B94F-1BC705BD0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AD281-D78D-4D53-839B-D8F07AD77A2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7136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nhaltsplatzhalter 6">
            <a:extLst>
              <a:ext uri="{FF2B5EF4-FFF2-40B4-BE49-F238E27FC236}">
                <a16:creationId xmlns:a16="http://schemas.microsoft.com/office/drawing/2014/main" id="{19D15424-6298-DDCC-B3A9-CD4CC6159B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49"/>
          <a:stretch/>
        </p:blipFill>
        <p:spPr>
          <a:xfrm>
            <a:off x="62809" y="1914211"/>
            <a:ext cx="8355207" cy="4551858"/>
          </a:xfrm>
          <a:prstGeom prst="rect">
            <a:avLst/>
          </a:prstGeom>
        </p:spPr>
      </p:pic>
      <p:pic>
        <p:nvPicPr>
          <p:cNvPr id="14" name="Grafik 11">
            <a:extLst>
              <a:ext uri="{FF2B5EF4-FFF2-40B4-BE49-F238E27FC236}">
                <a16:creationId xmlns:a16="http://schemas.microsoft.com/office/drawing/2014/main" id="{D08DDE3F-8580-9B57-491B-41E804957A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7952" y="1327208"/>
            <a:ext cx="3173880" cy="236933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FA37E50-4CEF-4A7D-92B9-0639C7B4B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ATLAS-3000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A8B66F0-6662-4378-A647-42C1783E4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9CF79-0E7B-494C-B222-E310367FAD36}" type="datetimeyyyy">
              <a:rPr lang="en-DE" smtClean="0"/>
              <a:pPr/>
              <a:t>2026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83C6980-3FE9-43E8-8836-CE58C1F4C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40th Tango User Meeting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23DE61E-1829-400F-B821-02CFEA27B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AD281-D78D-4D53-839B-D8F07AD77A25}" type="slidenum">
              <a:rPr lang="de-DE" smtClean="0"/>
              <a:t>7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F449CB6-4DB5-4A4B-9BBE-B250F3AF4B44}"/>
              </a:ext>
            </a:extLst>
          </p:cNvPr>
          <p:cNvSpPr txBox="1"/>
          <p:nvPr/>
        </p:nvSpPr>
        <p:spPr>
          <a:xfrm>
            <a:off x="3531630" y="1241664"/>
            <a:ext cx="39651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dirty="0"/>
              <a:t>ATLAS-3000 </a:t>
            </a:r>
            <a:r>
              <a:rPr lang="de-DE" sz="2000" dirty="0" err="1"/>
              <a:t>main</a:t>
            </a:r>
            <a:r>
              <a:rPr lang="de-DE" sz="2000" dirty="0"/>
              <a:t> </a:t>
            </a:r>
            <a:r>
              <a:rPr lang="de-DE" sz="2000" dirty="0" err="1"/>
              <a:t>amplifier</a:t>
            </a:r>
            <a:r>
              <a:rPr lang="de-DE" sz="2000" dirty="0"/>
              <a:t>: 90J, 1Hz</a:t>
            </a:r>
          </a:p>
          <a:p>
            <a:pPr algn="ctr"/>
            <a:r>
              <a:rPr lang="de-DE" sz="2000" dirty="0" err="1"/>
              <a:t>by</a:t>
            </a:r>
            <a:r>
              <a:rPr lang="de-DE" sz="2000" dirty="0"/>
              <a:t> THALES</a:t>
            </a:r>
          </a:p>
        </p:txBody>
      </p:sp>
    </p:spTree>
    <p:extLst>
      <p:ext uri="{BB962C8B-B14F-4D97-AF65-F5344CB8AC3E}">
        <p14:creationId xmlns:p14="http://schemas.microsoft.com/office/powerpoint/2010/main" val="447492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0CDC7-2103-4630-BEF5-D23077062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Automated </a:t>
            </a:r>
            <a:r>
              <a:rPr lang="en-GB" dirty="0" err="1"/>
              <a:t>aligment</a:t>
            </a:r>
            <a:endParaRPr lang="en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4F7F14-2EE6-48C5-8186-2D61AB75C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AE23F-7BC0-4F1A-8710-00E790704919}" type="datetimeyyyy">
              <a:rPr lang="en-DE" smtClean="0"/>
              <a:t>2026</a:t>
            </a:fld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DC0E8-24C0-492E-86EF-E27CACD2D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40th Tango Community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07D96-54A9-4FAC-B6CA-27457ACD5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AD281-D78D-4D53-839B-D8F07AD77A25}" type="slidenum">
              <a:rPr lang="de-DE" smtClean="0"/>
              <a:t>8</a:t>
            </a:fld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4E2230-980B-425E-ADD4-DB85DDF83353}"/>
              </a:ext>
            </a:extLst>
          </p:cNvPr>
          <p:cNvSpPr/>
          <p:nvPr/>
        </p:nvSpPr>
        <p:spPr>
          <a:xfrm>
            <a:off x="1413373" y="2384000"/>
            <a:ext cx="2118269" cy="37228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2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BC31A0-ACF0-459F-B6A0-9680189A752A}"/>
              </a:ext>
            </a:extLst>
          </p:cNvPr>
          <p:cNvSpPr/>
          <p:nvPr/>
        </p:nvSpPr>
        <p:spPr>
          <a:xfrm>
            <a:off x="1346067" y="2360591"/>
            <a:ext cx="175394" cy="352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2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2DDF741-9A0C-43FE-B748-3BFE7C42980C}"/>
              </a:ext>
            </a:extLst>
          </p:cNvPr>
          <p:cNvSpPr/>
          <p:nvPr/>
        </p:nvSpPr>
        <p:spPr>
          <a:xfrm>
            <a:off x="1470840" y="2373556"/>
            <a:ext cx="175394" cy="2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2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53A349-00FD-4597-B369-D0229EF55784}"/>
              </a:ext>
            </a:extLst>
          </p:cNvPr>
          <p:cNvSpPr/>
          <p:nvPr/>
        </p:nvSpPr>
        <p:spPr>
          <a:xfrm>
            <a:off x="1413372" y="2295098"/>
            <a:ext cx="370802" cy="2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2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8AA440-D57E-4924-8B8A-D4DCBF7B143F}"/>
              </a:ext>
            </a:extLst>
          </p:cNvPr>
          <p:cNvSpPr/>
          <p:nvPr/>
        </p:nvSpPr>
        <p:spPr>
          <a:xfrm rot="8276838">
            <a:off x="1267583" y="2453251"/>
            <a:ext cx="903452" cy="997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 sz="1200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361290AF-7FA1-44B9-ABD6-B53DB3C4F80C}"/>
              </a:ext>
            </a:extLst>
          </p:cNvPr>
          <p:cNvSpPr/>
          <p:nvPr/>
        </p:nvSpPr>
        <p:spPr>
          <a:xfrm rot="10800000">
            <a:off x="3121699" y="3790803"/>
            <a:ext cx="420647" cy="1683848"/>
          </a:xfrm>
          <a:prstGeom prst="triangle">
            <a:avLst/>
          </a:prstGeom>
          <a:solidFill>
            <a:srgbClr val="FFA3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200" dirty="0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9A269EAC-4F8F-4071-840D-E2D8152AC8E6}"/>
              </a:ext>
            </a:extLst>
          </p:cNvPr>
          <p:cNvSpPr/>
          <p:nvPr/>
        </p:nvSpPr>
        <p:spPr>
          <a:xfrm rot="5400000">
            <a:off x="3794289" y="3905678"/>
            <a:ext cx="267048" cy="1250509"/>
          </a:xfrm>
          <a:prstGeom prst="triangle">
            <a:avLst/>
          </a:prstGeom>
          <a:solidFill>
            <a:srgbClr val="FFA3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20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67CEC00-2C1E-49A9-B7A4-2218FCBBA1EB}"/>
              </a:ext>
            </a:extLst>
          </p:cNvPr>
          <p:cNvSpPr/>
          <p:nvPr/>
        </p:nvSpPr>
        <p:spPr>
          <a:xfrm>
            <a:off x="2948576" y="3823324"/>
            <a:ext cx="773865" cy="9506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 sz="12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C9E134B-D3CC-4218-B2F4-A633788769D5}"/>
              </a:ext>
            </a:extLst>
          </p:cNvPr>
          <p:cNvSpPr/>
          <p:nvPr/>
        </p:nvSpPr>
        <p:spPr>
          <a:xfrm rot="2768914">
            <a:off x="2931958" y="4497128"/>
            <a:ext cx="797685" cy="1129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 sz="120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4B07BEB-E218-4BAD-B2B9-3188572E54FC}"/>
              </a:ext>
            </a:extLst>
          </p:cNvPr>
          <p:cNvGrpSpPr/>
          <p:nvPr/>
        </p:nvGrpSpPr>
        <p:grpSpPr>
          <a:xfrm>
            <a:off x="3124688" y="5465038"/>
            <a:ext cx="406954" cy="343325"/>
            <a:chOff x="38609420" y="27769617"/>
            <a:chExt cx="648639" cy="61977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7431156-569D-4DC9-8802-1BAA4A4DC46C}"/>
                </a:ext>
              </a:extLst>
            </p:cNvPr>
            <p:cNvSpPr/>
            <p:nvPr/>
          </p:nvSpPr>
          <p:spPr>
            <a:xfrm>
              <a:off x="38768639" y="27769617"/>
              <a:ext cx="330201" cy="1524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 sz="120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A2E4B80-A612-474B-8C64-B6E4134EB718}"/>
                </a:ext>
              </a:extLst>
            </p:cNvPr>
            <p:cNvSpPr/>
            <p:nvPr/>
          </p:nvSpPr>
          <p:spPr>
            <a:xfrm>
              <a:off x="38609420" y="27922016"/>
              <a:ext cx="648639" cy="46738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 sz="120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DE51673-DB26-46E4-8B4F-7FF33F51BDD9}"/>
              </a:ext>
            </a:extLst>
          </p:cNvPr>
          <p:cNvSpPr txBox="1"/>
          <p:nvPr/>
        </p:nvSpPr>
        <p:spPr>
          <a:xfrm>
            <a:off x="1895446" y="4479359"/>
            <a:ext cx="1104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LMU CompatilFact" panose="02000500060000020003" pitchFamily="2" charset="0"/>
              </a:rPr>
              <a:t>Beam splitter</a:t>
            </a:r>
            <a:endParaRPr lang="en-DE" sz="1200" dirty="0">
              <a:latin typeface="LMU CompatilFact" panose="02000500060000020003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F6972F-E988-461B-A7D0-C2B53B3F6FD8}"/>
              </a:ext>
            </a:extLst>
          </p:cNvPr>
          <p:cNvSpPr txBox="1"/>
          <p:nvPr/>
        </p:nvSpPr>
        <p:spPr>
          <a:xfrm>
            <a:off x="3711964" y="3723982"/>
            <a:ext cx="5116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LMU CompatilFact" panose="02000500060000020003" pitchFamily="2" charset="0"/>
              </a:rPr>
              <a:t>Lens</a:t>
            </a:r>
            <a:endParaRPr lang="en-DE" sz="1200" dirty="0">
              <a:latin typeface="LMU CompatilFact" panose="02000500060000020003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F2DEDE-E7F5-4FE5-BC07-59B8339A6858}"/>
              </a:ext>
            </a:extLst>
          </p:cNvPr>
          <p:cNvSpPr txBox="1"/>
          <p:nvPr/>
        </p:nvSpPr>
        <p:spPr>
          <a:xfrm>
            <a:off x="1708269" y="1671638"/>
            <a:ext cx="14443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LMU CompatilFact" panose="02000500060000020003" pitchFamily="2" charset="0"/>
              </a:rPr>
              <a:t>Motorized mirrors</a:t>
            </a:r>
            <a:endParaRPr lang="en-DE" sz="1200" dirty="0">
              <a:latin typeface="LMU CompatilFact" panose="02000500060000020003" pitchFamily="2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D2CD93D-761B-493B-AC93-AD802411BF55}"/>
              </a:ext>
            </a:extLst>
          </p:cNvPr>
          <p:cNvCxnSpPr>
            <a:cxnSpLocks/>
            <a:stCxn id="11" idx="1"/>
          </p:cNvCxnSpPr>
          <p:nvPr/>
        </p:nvCxnSpPr>
        <p:spPr>
          <a:xfrm flipV="1">
            <a:off x="2054728" y="2032233"/>
            <a:ext cx="0" cy="20372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A05F892-B907-4C57-9394-435DA223957F}"/>
              </a:ext>
            </a:extLst>
          </p:cNvPr>
          <p:cNvCxnSpPr>
            <a:cxnSpLocks/>
          </p:cNvCxnSpPr>
          <p:nvPr/>
        </p:nvCxnSpPr>
        <p:spPr>
          <a:xfrm flipH="1" flipV="1">
            <a:off x="2054730" y="2035873"/>
            <a:ext cx="2300816" cy="995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C0D4A95-3B1C-4C4F-9C38-85B82F93C811}"/>
              </a:ext>
            </a:extLst>
          </p:cNvPr>
          <p:cNvCxnSpPr>
            <a:cxnSpLocks/>
          </p:cNvCxnSpPr>
          <p:nvPr/>
        </p:nvCxnSpPr>
        <p:spPr>
          <a:xfrm flipV="1">
            <a:off x="3046737" y="2035873"/>
            <a:ext cx="0" cy="20372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7CF7F0A-8DF0-482E-8248-1C5A8FF8C306}"/>
              </a:ext>
            </a:extLst>
          </p:cNvPr>
          <p:cNvCxnSpPr>
            <a:cxnSpLocks/>
            <a:stCxn id="26" idx="0"/>
          </p:cNvCxnSpPr>
          <p:nvPr/>
        </p:nvCxnSpPr>
        <p:spPr>
          <a:xfrm flipV="1">
            <a:off x="4355545" y="2034771"/>
            <a:ext cx="0" cy="28246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1ED5F02A-8E85-4A52-BCBB-50E25E7C1387}"/>
              </a:ext>
            </a:extLst>
          </p:cNvPr>
          <p:cNvSpPr/>
          <p:nvPr/>
        </p:nvSpPr>
        <p:spPr>
          <a:xfrm>
            <a:off x="3854097" y="2317235"/>
            <a:ext cx="1002897" cy="5090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Motor Controller</a:t>
            </a:r>
            <a:endParaRPr lang="en-DE" sz="12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3DD5062-7AD9-4ECD-AA2F-257495A80142}"/>
              </a:ext>
            </a:extLst>
          </p:cNvPr>
          <p:cNvSpPr txBox="1"/>
          <p:nvPr/>
        </p:nvSpPr>
        <p:spPr>
          <a:xfrm>
            <a:off x="2298925" y="5423635"/>
            <a:ext cx="754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LMU CompatilFact" panose="02000500060000020003" pitchFamily="2" charset="0"/>
              </a:rPr>
              <a:t>Far field</a:t>
            </a:r>
          </a:p>
          <a:p>
            <a:pPr algn="ctr"/>
            <a:r>
              <a:rPr lang="en-US" sz="1200" dirty="0">
                <a:latin typeface="LMU CompatilFact" panose="02000500060000020003" pitchFamily="2" charset="0"/>
              </a:rPr>
              <a:t>camera</a:t>
            </a:r>
            <a:endParaRPr lang="en-DE" sz="1200" dirty="0">
              <a:latin typeface="LMU CompatilFact" panose="02000500060000020003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51594F7-1DD5-4E43-9FA6-9F01B5F17B7A}"/>
              </a:ext>
            </a:extLst>
          </p:cNvPr>
          <p:cNvSpPr txBox="1"/>
          <p:nvPr/>
        </p:nvSpPr>
        <p:spPr>
          <a:xfrm>
            <a:off x="2151376" y="302902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LMU CompatilFact" panose="02000500060000020003" pitchFamily="2" charset="0"/>
              </a:rPr>
              <a:t>Leakage </a:t>
            </a:r>
          </a:p>
          <a:p>
            <a:r>
              <a:rPr lang="en-US" sz="1200" dirty="0">
                <a:latin typeface="LMU CompatilFact" panose="02000500060000020003" pitchFamily="2" charset="0"/>
              </a:rPr>
              <a:t>mirror</a:t>
            </a:r>
            <a:endParaRPr lang="en-DE" sz="1200" dirty="0">
              <a:latin typeface="LMU CompatilFact" panose="02000500060000020003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CDF025-3D14-46EB-A380-7851D1024BCA}"/>
              </a:ext>
            </a:extLst>
          </p:cNvPr>
          <p:cNvSpPr txBox="1"/>
          <p:nvPr/>
        </p:nvSpPr>
        <p:spPr>
          <a:xfrm>
            <a:off x="3927813" y="3044179"/>
            <a:ext cx="910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LMU CompatilFact" panose="02000500060000020003" pitchFamily="2" charset="0"/>
              </a:rPr>
              <a:t>Normal </a:t>
            </a:r>
          </a:p>
          <a:p>
            <a:r>
              <a:rPr lang="en-US" sz="1200" dirty="0">
                <a:latin typeface="LMU CompatilFact" panose="02000500060000020003" pitchFamily="2" charset="0"/>
              </a:rPr>
              <a:t>beam path</a:t>
            </a:r>
            <a:endParaRPr lang="en-DE" sz="1200" dirty="0">
              <a:latin typeface="LMU CompatilFact" panose="02000500060000020003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75BD365-6D58-44FB-B829-1E0F75B9BCE9}"/>
              </a:ext>
            </a:extLst>
          </p:cNvPr>
          <p:cNvSpPr/>
          <p:nvPr/>
        </p:nvSpPr>
        <p:spPr>
          <a:xfrm>
            <a:off x="3275608" y="3133461"/>
            <a:ext cx="388512" cy="18793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20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08B1C48-7EF5-46FD-B330-DA0CF774D83B}"/>
              </a:ext>
            </a:extLst>
          </p:cNvPr>
          <p:cNvSpPr/>
          <p:nvPr/>
        </p:nvSpPr>
        <p:spPr>
          <a:xfrm>
            <a:off x="3388214" y="3265588"/>
            <a:ext cx="283836" cy="18793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20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3878E6C-9222-45FF-B129-6235C1EB9618}"/>
              </a:ext>
            </a:extLst>
          </p:cNvPr>
          <p:cNvGrpSpPr/>
          <p:nvPr/>
        </p:nvGrpSpPr>
        <p:grpSpPr>
          <a:xfrm>
            <a:off x="5688790" y="2366505"/>
            <a:ext cx="2249534" cy="2249534"/>
            <a:chOff x="5688790" y="2366505"/>
            <a:chExt cx="2249534" cy="2249534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1A30CFE-C6CB-470E-A957-D1A02386F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88790" y="2366505"/>
              <a:ext cx="2249534" cy="2249534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FC98521-627B-4162-8098-A221683442CB}"/>
                </a:ext>
              </a:extLst>
            </p:cNvPr>
            <p:cNvSpPr txBox="1"/>
            <p:nvPr/>
          </p:nvSpPr>
          <p:spPr>
            <a:xfrm>
              <a:off x="5723491" y="2460199"/>
              <a:ext cx="14139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LMU CompatilFact" panose="02000500060000020003" pitchFamily="2" charset="0"/>
                </a:rPr>
                <a:t>Near field camera</a:t>
              </a:r>
              <a:endParaRPr lang="en-DE" sz="1200" dirty="0">
                <a:solidFill>
                  <a:schemeClr val="bg1"/>
                </a:solidFill>
                <a:latin typeface="LMU CompatilFact" panose="02000500060000020003" pitchFamily="2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FB569A7-03BA-4588-B389-33E77EC2770C}"/>
              </a:ext>
            </a:extLst>
          </p:cNvPr>
          <p:cNvGrpSpPr/>
          <p:nvPr/>
        </p:nvGrpSpPr>
        <p:grpSpPr>
          <a:xfrm>
            <a:off x="8179337" y="2360591"/>
            <a:ext cx="2245501" cy="2245501"/>
            <a:chOff x="5433720" y="1505535"/>
            <a:chExt cx="2245501" cy="2245501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838ECA6B-A6C3-4529-BC5A-D5F5881CE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33720" y="1505535"/>
              <a:ext cx="2245501" cy="2245501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C14DCF9-E61A-40E5-92B7-FDD863772A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7751" t="39299" r="48041" b="39693"/>
            <a:stretch/>
          </p:blipFill>
          <p:spPr>
            <a:xfrm>
              <a:off x="6135834" y="2423864"/>
              <a:ext cx="420648" cy="408842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5664FAB7-0698-41B3-A2DE-9865FEECCD3B}"/>
              </a:ext>
            </a:extLst>
          </p:cNvPr>
          <p:cNvSpPr txBox="1"/>
          <p:nvPr/>
        </p:nvSpPr>
        <p:spPr>
          <a:xfrm>
            <a:off x="8285238" y="2452028"/>
            <a:ext cx="1482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LMU CompatilFact" panose="02000500060000020003" pitchFamily="2" charset="0"/>
              </a:rPr>
              <a:t>Far field camera</a:t>
            </a:r>
            <a:endParaRPr lang="en-DE" sz="1200" dirty="0">
              <a:solidFill>
                <a:schemeClr val="bg1"/>
              </a:solidFill>
              <a:latin typeface="LMU CompatilFact" panose="02000500060000020003" pitchFamily="2" charset="0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A9A3A61-9C8E-40F6-B281-06BE75E6C05E}"/>
              </a:ext>
            </a:extLst>
          </p:cNvPr>
          <p:cNvCxnSpPr>
            <a:cxnSpLocks/>
          </p:cNvCxnSpPr>
          <p:nvPr/>
        </p:nvCxnSpPr>
        <p:spPr>
          <a:xfrm flipV="1">
            <a:off x="8816855" y="3653961"/>
            <a:ext cx="191442" cy="347020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7531E025-AD3A-4E64-A5EE-43B41DFF1B5D}"/>
              </a:ext>
            </a:extLst>
          </p:cNvPr>
          <p:cNvSpPr txBox="1"/>
          <p:nvPr/>
        </p:nvSpPr>
        <p:spPr>
          <a:xfrm>
            <a:off x="8263619" y="3951532"/>
            <a:ext cx="1656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LMU CompatilFact" panose="02000500060000020003" pitchFamily="2" charset="0"/>
              </a:rPr>
              <a:t>Target position +</a:t>
            </a:r>
          </a:p>
          <a:p>
            <a:r>
              <a:rPr lang="en-US" sz="1200" dirty="0">
                <a:solidFill>
                  <a:schemeClr val="bg1"/>
                </a:solidFill>
                <a:latin typeface="LMU CompatilFact" panose="02000500060000020003" pitchFamily="2" charset="0"/>
              </a:rPr>
              <a:t>Region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A791D00-B265-4913-B04E-EFD24B70DE6C}"/>
              </a:ext>
            </a:extLst>
          </p:cNvPr>
          <p:cNvCxnSpPr>
            <a:cxnSpLocks/>
          </p:cNvCxnSpPr>
          <p:nvPr/>
        </p:nvCxnSpPr>
        <p:spPr>
          <a:xfrm>
            <a:off x="9230869" y="3290999"/>
            <a:ext cx="310001" cy="269589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5073F2F9-5302-4B61-A763-A69C5BEBBD24}"/>
              </a:ext>
            </a:extLst>
          </p:cNvPr>
          <p:cNvSpPr txBox="1"/>
          <p:nvPr/>
        </p:nvSpPr>
        <p:spPr>
          <a:xfrm>
            <a:off x="9362280" y="2941178"/>
            <a:ext cx="1019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LMU CompatilFact" panose="02000500060000020003" pitchFamily="2" charset="0"/>
              </a:rPr>
              <a:t>Correction distance</a:t>
            </a:r>
            <a:endParaRPr lang="en-DE" sz="1200" b="1" dirty="0">
              <a:solidFill>
                <a:srgbClr val="FF0000"/>
              </a:solidFill>
              <a:latin typeface="LMU CompatilFact" panose="02000500060000020003" pitchFamily="2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A9BF72B-966D-4FE5-86BE-1C461E352A01}"/>
              </a:ext>
            </a:extLst>
          </p:cNvPr>
          <p:cNvSpPr/>
          <p:nvPr/>
        </p:nvSpPr>
        <p:spPr>
          <a:xfrm rot="5400000">
            <a:off x="2921346" y="2590006"/>
            <a:ext cx="828325" cy="42164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20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3A7058B-60C9-4233-B269-F085E0FFEE80}"/>
              </a:ext>
            </a:extLst>
          </p:cNvPr>
          <p:cNvSpPr/>
          <p:nvPr/>
        </p:nvSpPr>
        <p:spPr>
          <a:xfrm>
            <a:off x="3302558" y="3120495"/>
            <a:ext cx="648218" cy="37228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20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613156C-7901-48B4-A16C-DF1504BF81B1}"/>
              </a:ext>
            </a:extLst>
          </p:cNvPr>
          <p:cNvSpPr/>
          <p:nvPr/>
        </p:nvSpPr>
        <p:spPr>
          <a:xfrm>
            <a:off x="3240092" y="3371778"/>
            <a:ext cx="204717" cy="137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C91226A-6271-4C55-8586-E7C347AAF823}"/>
              </a:ext>
            </a:extLst>
          </p:cNvPr>
          <p:cNvSpPr/>
          <p:nvPr/>
        </p:nvSpPr>
        <p:spPr>
          <a:xfrm rot="5400000">
            <a:off x="3033154" y="3293211"/>
            <a:ext cx="597760" cy="421642"/>
          </a:xfrm>
          <a:prstGeom prst="rect">
            <a:avLst/>
          </a:prstGeom>
          <a:solidFill>
            <a:srgbClr val="FFA3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20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B6B825D-5059-4EB8-AEC4-67E5B14E397C}"/>
              </a:ext>
            </a:extLst>
          </p:cNvPr>
          <p:cNvSpPr/>
          <p:nvPr/>
        </p:nvSpPr>
        <p:spPr>
          <a:xfrm>
            <a:off x="3301659" y="3121989"/>
            <a:ext cx="648218" cy="26034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20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BEB8603-E161-4F46-BB43-2F3442861E73}"/>
              </a:ext>
            </a:extLst>
          </p:cNvPr>
          <p:cNvSpPr/>
          <p:nvPr/>
        </p:nvSpPr>
        <p:spPr>
          <a:xfrm>
            <a:off x="3430128" y="3235300"/>
            <a:ext cx="515762" cy="26034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20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EFDBB0E-78D8-4A26-9638-EEBD294F9AAF}"/>
              </a:ext>
            </a:extLst>
          </p:cNvPr>
          <p:cNvSpPr/>
          <p:nvPr/>
        </p:nvSpPr>
        <p:spPr>
          <a:xfrm rot="2768914">
            <a:off x="2923544" y="3260564"/>
            <a:ext cx="797685" cy="1129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 sz="120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5E684E4-CC72-4957-8BFC-F2CDECD3121C}"/>
              </a:ext>
            </a:extLst>
          </p:cNvPr>
          <p:cNvSpPr/>
          <p:nvPr/>
        </p:nvSpPr>
        <p:spPr>
          <a:xfrm>
            <a:off x="3430128" y="2285894"/>
            <a:ext cx="175394" cy="2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20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5E352C0-59BB-4315-BE80-06317CA46491}"/>
              </a:ext>
            </a:extLst>
          </p:cNvPr>
          <p:cNvSpPr/>
          <p:nvPr/>
        </p:nvSpPr>
        <p:spPr>
          <a:xfrm>
            <a:off x="3302739" y="2276339"/>
            <a:ext cx="175394" cy="2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20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5804EC3-9E61-40A9-B605-2DEEB4FA179C}"/>
              </a:ext>
            </a:extLst>
          </p:cNvPr>
          <p:cNvSpPr/>
          <p:nvPr/>
        </p:nvSpPr>
        <p:spPr>
          <a:xfrm>
            <a:off x="3370936" y="2423408"/>
            <a:ext cx="218174" cy="2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20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6C695F6-9F4F-4A6C-8151-6CEA01CBE2E2}"/>
              </a:ext>
            </a:extLst>
          </p:cNvPr>
          <p:cNvSpPr/>
          <p:nvPr/>
        </p:nvSpPr>
        <p:spPr>
          <a:xfrm rot="2768914">
            <a:off x="2954744" y="2464631"/>
            <a:ext cx="797685" cy="1129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 sz="120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C254A62-CC22-46D5-872C-086CD976A411}"/>
              </a:ext>
            </a:extLst>
          </p:cNvPr>
          <p:cNvSpPr txBox="1"/>
          <p:nvPr/>
        </p:nvSpPr>
        <p:spPr>
          <a:xfrm>
            <a:off x="10504010" y="3886963"/>
            <a:ext cx="15539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LMU CompatilFact" panose="02000500060000020003" pitchFamily="2" charset="0"/>
              </a:rPr>
              <a:t>Beam Position</a:t>
            </a:r>
            <a:endParaRPr lang="en-DE" sz="1200" b="1" dirty="0">
              <a:solidFill>
                <a:srgbClr val="FF0000"/>
              </a:solidFill>
              <a:latin typeface="LMU CompatilFact" panose="02000500060000020003" pitchFamily="2" charset="0"/>
            </a:endParaRPr>
          </a:p>
        </p:txBody>
      </p:sp>
      <p:sp>
        <p:nvSpPr>
          <p:cNvPr id="55" name="Multiplication Sign 54">
            <a:extLst>
              <a:ext uri="{FF2B5EF4-FFF2-40B4-BE49-F238E27FC236}">
                <a16:creationId xmlns:a16="http://schemas.microsoft.com/office/drawing/2014/main" id="{313E58A4-4F28-4E6F-80AD-77FEAD9F66B8}"/>
              </a:ext>
            </a:extLst>
          </p:cNvPr>
          <p:cNvSpPr/>
          <p:nvPr/>
        </p:nvSpPr>
        <p:spPr>
          <a:xfrm>
            <a:off x="9332480" y="3560588"/>
            <a:ext cx="208390" cy="219141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018B24D7-5398-4139-9BE0-91E21AD65B6E}"/>
              </a:ext>
            </a:extLst>
          </p:cNvPr>
          <p:cNvCxnSpPr>
            <a:cxnSpLocks/>
          </p:cNvCxnSpPr>
          <p:nvPr/>
        </p:nvCxnSpPr>
        <p:spPr>
          <a:xfrm flipH="1" flipV="1">
            <a:off x="9603321" y="3746715"/>
            <a:ext cx="1019089" cy="32327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27EA8818-F62E-4F77-8D9C-8FED17CCE0AD}"/>
              </a:ext>
            </a:extLst>
          </p:cNvPr>
          <p:cNvSpPr/>
          <p:nvPr/>
        </p:nvSpPr>
        <p:spPr>
          <a:xfrm>
            <a:off x="3886200" y="4282033"/>
            <a:ext cx="841375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975E9ED-0BC3-4831-9578-8F06581DA7B8}"/>
              </a:ext>
            </a:extLst>
          </p:cNvPr>
          <p:cNvGrpSpPr/>
          <p:nvPr/>
        </p:nvGrpSpPr>
        <p:grpSpPr>
          <a:xfrm rot="16200000">
            <a:off x="3901782" y="4330158"/>
            <a:ext cx="359312" cy="388847"/>
            <a:chOff x="38609420" y="27769617"/>
            <a:chExt cx="648639" cy="619779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24F826B-C931-4633-AC02-81612A18568A}"/>
                </a:ext>
              </a:extLst>
            </p:cNvPr>
            <p:cNvSpPr/>
            <p:nvPr/>
          </p:nvSpPr>
          <p:spPr>
            <a:xfrm>
              <a:off x="38768639" y="27769617"/>
              <a:ext cx="330201" cy="1524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 sz="120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ED3CB6FD-A38D-48E4-90ED-7E4235710603}"/>
                </a:ext>
              </a:extLst>
            </p:cNvPr>
            <p:cNvSpPr/>
            <p:nvPr/>
          </p:nvSpPr>
          <p:spPr>
            <a:xfrm>
              <a:off x="38609420" y="27922016"/>
              <a:ext cx="648639" cy="46738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 sz="1200" dirty="0"/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4784F27A-A9D3-4D47-973B-088D48185D25}"/>
              </a:ext>
            </a:extLst>
          </p:cNvPr>
          <p:cNvSpPr txBox="1"/>
          <p:nvPr/>
        </p:nvSpPr>
        <p:spPr>
          <a:xfrm>
            <a:off x="4293328" y="4300099"/>
            <a:ext cx="865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LMU CompatilFact" panose="02000500060000020003" pitchFamily="2" charset="0"/>
              </a:rPr>
              <a:t>Near field</a:t>
            </a:r>
          </a:p>
          <a:p>
            <a:pPr algn="ctr"/>
            <a:r>
              <a:rPr lang="en-US" sz="1200" dirty="0">
                <a:latin typeface="LMU CompatilFact" panose="02000500060000020003" pitchFamily="2" charset="0"/>
              </a:rPr>
              <a:t>camera</a:t>
            </a:r>
            <a:endParaRPr lang="en-DE" sz="1200" dirty="0">
              <a:latin typeface="LMU CompatilFact" panose="0200050006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16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7D5D2-7FA7-4CAE-AA39-845603B1A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Scripted control: Active laser drift stabilization</a:t>
            </a:r>
            <a:endParaRPr lang="en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2EB23-8F82-4041-9E18-D73C7C11D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99513-6512-446C-B13C-EE5A5265AB31}" type="datetimeyyyy">
              <a:rPr lang="en-DE" smtClean="0"/>
              <a:t>2026</a:t>
            </a:fld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492D-4F80-48E2-8DE0-0FA050A6C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40th Tango Community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A24F2D-5B3F-4BE2-ADB8-45476EF99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AD281-D78D-4D53-839B-D8F07AD77A25}" type="slidenum">
              <a:rPr lang="de-DE" smtClean="0"/>
              <a:t>9</a:t>
            </a:fld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DBC445-EE2E-4E32-ABA8-302BFCAF46D7}"/>
              </a:ext>
            </a:extLst>
          </p:cNvPr>
          <p:cNvSpPr/>
          <p:nvPr/>
        </p:nvSpPr>
        <p:spPr>
          <a:xfrm>
            <a:off x="3912275" y="3733800"/>
            <a:ext cx="1498600" cy="723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Image Cleaner</a:t>
            </a:r>
            <a:endParaRPr lang="en-DE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343AED-E425-4DC9-B2ED-2A5EDE711265}"/>
              </a:ext>
            </a:extLst>
          </p:cNvPr>
          <p:cNvSpPr/>
          <p:nvPr/>
        </p:nvSpPr>
        <p:spPr>
          <a:xfrm>
            <a:off x="6369387" y="3733800"/>
            <a:ext cx="1498600" cy="723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Image Calculator</a:t>
            </a:r>
            <a:endParaRPr lang="en-DE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780E58-663F-40D0-BCAF-22995F26DB02}"/>
              </a:ext>
            </a:extLst>
          </p:cNvPr>
          <p:cNvSpPr/>
          <p:nvPr/>
        </p:nvSpPr>
        <p:spPr>
          <a:xfrm>
            <a:off x="8826500" y="3733800"/>
            <a:ext cx="1498600" cy="7239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Drift Stabilization</a:t>
            </a:r>
            <a:endParaRPr lang="en-DE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CCD2A3-F3CB-4D54-8F53-2A6C6333BE8C}"/>
              </a:ext>
            </a:extLst>
          </p:cNvPr>
          <p:cNvSpPr/>
          <p:nvPr/>
        </p:nvSpPr>
        <p:spPr>
          <a:xfrm>
            <a:off x="8826500" y="2038350"/>
            <a:ext cx="1498600" cy="723900"/>
          </a:xfrm>
          <a:prstGeom prst="rect">
            <a:avLst/>
          </a:prstGeom>
          <a:solidFill>
            <a:srgbClr val="B4C7E7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Motor Controller</a:t>
            </a:r>
            <a:endParaRPr lang="en-DE" b="1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5B91593-5750-49B1-9AD2-7BA79E097BF7}"/>
              </a:ext>
            </a:extLst>
          </p:cNvPr>
          <p:cNvCxnSpPr>
            <a:cxnSpLocks/>
            <a:stCxn id="19" idx="3"/>
            <a:endCxn id="7" idx="1"/>
          </p:cNvCxnSpPr>
          <p:nvPr/>
        </p:nvCxnSpPr>
        <p:spPr>
          <a:xfrm>
            <a:off x="2726251" y="4095750"/>
            <a:ext cx="118602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1CB5C99-CD41-4000-90AA-FDCB5B6E96F9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>
            <a:off x="5410875" y="4095750"/>
            <a:ext cx="95851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4DB1F76-6B5D-4221-867B-058B9436E310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>
            <a:off x="7867987" y="4095750"/>
            <a:ext cx="95851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EB4D046-82B6-4064-80E9-96BB41A626DB}"/>
              </a:ext>
            </a:extLst>
          </p:cNvPr>
          <p:cNvCxnSpPr>
            <a:cxnSpLocks/>
            <a:stCxn id="9" idx="0"/>
            <a:endCxn id="10" idx="2"/>
          </p:cNvCxnSpPr>
          <p:nvPr/>
        </p:nvCxnSpPr>
        <p:spPr>
          <a:xfrm flipV="1">
            <a:off x="9575800" y="2762250"/>
            <a:ext cx="0" cy="97155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4C4AEC0-D9FE-467C-9084-23D0FC1115BE}"/>
              </a:ext>
            </a:extLst>
          </p:cNvPr>
          <p:cNvSpPr txBox="1"/>
          <p:nvPr/>
        </p:nvSpPr>
        <p:spPr>
          <a:xfrm>
            <a:off x="6438634" y="4510619"/>
            <a:ext cx="22029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MU CompatilFact" panose="02000500060000020003" pitchFamily="2" charset="0"/>
              </a:rPr>
              <a:t>Center of mass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MU CompatilFact" panose="02000500060000020003" pitchFamily="2" charset="0"/>
              </a:rPr>
              <a:t>Circle Fit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MU CompatilFact" panose="02000500060000020003" pitchFamily="2" charset="0"/>
              </a:rPr>
              <a:t>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41640D-A992-4AD4-BC0E-585761562FC4}"/>
              </a:ext>
            </a:extLst>
          </p:cNvPr>
          <p:cNvSpPr txBox="1"/>
          <p:nvPr/>
        </p:nvSpPr>
        <p:spPr>
          <a:xfrm>
            <a:off x="2872974" y="4091489"/>
            <a:ext cx="829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LMU CompatilFact" panose="02000500060000020003" pitchFamily="2" charset="0"/>
              </a:rPr>
              <a:t>Image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9F9DCE-6800-4F8A-8D34-10709B5DE031}"/>
              </a:ext>
            </a:extLst>
          </p:cNvPr>
          <p:cNvSpPr txBox="1"/>
          <p:nvPr/>
        </p:nvSpPr>
        <p:spPr>
          <a:xfrm>
            <a:off x="5510219" y="4158645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LMU CompatilFact" panose="02000500060000020003" pitchFamily="2" charset="0"/>
              </a:rPr>
              <a:t>Image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38AFA5-2068-4CEC-BC97-D5C42DFEC621}"/>
              </a:ext>
            </a:extLst>
          </p:cNvPr>
          <p:cNvSpPr txBox="1"/>
          <p:nvPr/>
        </p:nvSpPr>
        <p:spPr>
          <a:xfrm>
            <a:off x="3660126" y="4630461"/>
            <a:ext cx="21120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MU CompatilFact" panose="02000500060000020003" pitchFamily="2" charset="0"/>
              </a:rPr>
              <a:t>Background subtraction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MU CompatilFact" panose="02000500060000020003" pitchFamily="2" charset="0"/>
              </a:rPr>
              <a:t>Region of interest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MU CompatilFact" panose="02000500060000020003" pitchFamily="2" charset="0"/>
              </a:rPr>
              <a:t>Thresholding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MU CompatilFact" panose="02000500060000020003" pitchFamily="2" charset="0"/>
              </a:rPr>
              <a:t>….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BD2722F-ED78-40E8-80A3-2025F7B57833}"/>
              </a:ext>
            </a:extLst>
          </p:cNvPr>
          <p:cNvSpPr/>
          <p:nvPr/>
        </p:nvSpPr>
        <p:spPr>
          <a:xfrm>
            <a:off x="1227651" y="3733800"/>
            <a:ext cx="1498600" cy="723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Camera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94F596-E901-406A-9B26-B0454A7572CC}"/>
              </a:ext>
            </a:extLst>
          </p:cNvPr>
          <p:cNvSpPr txBox="1"/>
          <p:nvPr/>
        </p:nvSpPr>
        <p:spPr>
          <a:xfrm>
            <a:off x="1000140" y="4630461"/>
            <a:ext cx="1953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MU CompatilFact" panose="02000500060000020003" pitchFamily="2" charset="0"/>
              </a:rPr>
              <a:t>Communication with camera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7D5812A-DDAD-45EF-8C56-9DE5CB3E47CF}"/>
              </a:ext>
            </a:extLst>
          </p:cNvPr>
          <p:cNvSpPr txBox="1"/>
          <p:nvPr/>
        </p:nvSpPr>
        <p:spPr>
          <a:xfrm>
            <a:off x="9575800" y="2924859"/>
            <a:ext cx="1498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LMU CompatilFact" panose="02000500060000020003" pitchFamily="2" charset="0"/>
              </a:rPr>
              <a:t>Correction movement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E04DB9F-09FE-4DA9-A836-F3FA64AB2B1B}"/>
              </a:ext>
            </a:extLst>
          </p:cNvPr>
          <p:cNvGrpSpPr/>
          <p:nvPr/>
        </p:nvGrpSpPr>
        <p:grpSpPr>
          <a:xfrm>
            <a:off x="938518" y="1933739"/>
            <a:ext cx="2310960" cy="1657022"/>
            <a:chOff x="762439" y="1817658"/>
            <a:chExt cx="2603060" cy="176976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55DF143-E914-4DC1-8CE5-88E42FBE5C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367" r="7713" b="3763"/>
            <a:stretch/>
          </p:blipFill>
          <p:spPr>
            <a:xfrm>
              <a:off x="762439" y="1817658"/>
              <a:ext cx="2603060" cy="1769764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8CAF0B8-C1BD-47D1-8D6C-0B75D2F2BAB8}"/>
                </a:ext>
              </a:extLst>
            </p:cNvPr>
            <p:cNvSpPr/>
            <p:nvPr/>
          </p:nvSpPr>
          <p:spPr>
            <a:xfrm>
              <a:off x="1600200" y="2396609"/>
              <a:ext cx="571497" cy="52825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88AD5EC-2329-4668-B991-A92861FB9B19}"/>
              </a:ext>
            </a:extLst>
          </p:cNvPr>
          <p:cNvGrpSpPr/>
          <p:nvPr/>
        </p:nvGrpSpPr>
        <p:grpSpPr>
          <a:xfrm>
            <a:off x="4253367" y="2636046"/>
            <a:ext cx="816415" cy="816768"/>
            <a:chOff x="1832486" y="2456021"/>
            <a:chExt cx="919608" cy="872339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5F7CB46-A6BE-44B8-B3D5-582964910A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1667" t="32691" r="27273" b="19872"/>
            <a:stretch/>
          </p:blipFill>
          <p:spPr>
            <a:xfrm>
              <a:off x="1832486" y="2456021"/>
              <a:ext cx="919608" cy="872339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927E3FA-EAA8-415B-80A3-FCBFA771B3E7}"/>
                </a:ext>
              </a:extLst>
            </p:cNvPr>
            <p:cNvSpPr/>
            <p:nvPr/>
          </p:nvSpPr>
          <p:spPr>
            <a:xfrm>
              <a:off x="1835167" y="2597457"/>
              <a:ext cx="284319" cy="334049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5ADD4D00-3428-444D-9FBD-92816B1DC45B}"/>
              </a:ext>
            </a:extLst>
          </p:cNvPr>
          <p:cNvSpPr txBox="1"/>
          <p:nvPr/>
        </p:nvSpPr>
        <p:spPr>
          <a:xfrm>
            <a:off x="6328003" y="3124200"/>
            <a:ext cx="2450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Beam Position = (32,50)</a:t>
            </a:r>
            <a:endParaRPr lang="en-DE" b="1" dirty="0"/>
          </a:p>
        </p:txBody>
      </p:sp>
      <p:pic>
        <p:nvPicPr>
          <p:cNvPr id="29" name="Grafik 9">
            <a:extLst>
              <a:ext uri="{FF2B5EF4-FFF2-40B4-BE49-F238E27FC236}">
                <a16:creationId xmlns:a16="http://schemas.microsoft.com/office/drawing/2014/main" id="{2E38ED12-939A-4B2D-8102-334A6438FA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2" t="24795" r="42533" b="13220"/>
          <a:stretch/>
        </p:blipFill>
        <p:spPr>
          <a:xfrm>
            <a:off x="8944598" y="1046586"/>
            <a:ext cx="1410765" cy="94967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75BAF76-CBA2-40B7-9A19-770F37A58199}"/>
              </a:ext>
            </a:extLst>
          </p:cNvPr>
          <p:cNvSpPr txBox="1"/>
          <p:nvPr/>
        </p:nvSpPr>
        <p:spPr>
          <a:xfrm>
            <a:off x="8826501" y="4630461"/>
            <a:ext cx="24326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MU CompatilFact" panose="02000500060000020003" pitchFamily="2" charset="0"/>
              </a:rPr>
              <a:t>Averaging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MU CompatilFact" panose="02000500060000020003" pitchFamily="2" charset="0"/>
              </a:rPr>
              <a:t>Calculate correction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MU CompatilFact" panose="02000500060000020003" pitchFamily="2" charset="0"/>
              </a:rPr>
              <a:t>Machine-Safety: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MU CompatilFact" panose="02000500060000020003" pitchFamily="2" charset="0"/>
              </a:rPr>
              <a:t>Figure of Merits: beam area, integral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MU CompatilFact" panose="02000500060000020003" pitchFamily="2" charset="0"/>
              </a:rPr>
              <a:t>…</a:t>
            </a:r>
            <a:endParaRPr lang="en-DE" sz="1600" dirty="0">
              <a:latin typeface="LMU CompatilFact" panose="02000500060000020003" pitchFamily="2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086CF0A-2A4D-4E8A-9819-E83FB7D97D1F}"/>
              </a:ext>
            </a:extLst>
          </p:cNvPr>
          <p:cNvCxnSpPr>
            <a:cxnSpLocks/>
          </p:cNvCxnSpPr>
          <p:nvPr/>
        </p:nvCxnSpPr>
        <p:spPr>
          <a:xfrm>
            <a:off x="1793139" y="6089650"/>
            <a:ext cx="7681061" cy="0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5E18E191-0D2C-4295-9A83-3778BEEB8E4E}"/>
              </a:ext>
            </a:extLst>
          </p:cNvPr>
          <p:cNvSpPr txBox="1"/>
          <p:nvPr/>
        </p:nvSpPr>
        <p:spPr>
          <a:xfrm>
            <a:off x="3942797" y="6093878"/>
            <a:ext cx="4173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LMU CompatilFact" panose="02000500060000020003" pitchFamily="2" charset="0"/>
              </a:rPr>
              <a:t>Timestamp of the image is preserved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95E0047-AF47-44FE-A549-848A8C290B89}"/>
              </a:ext>
            </a:extLst>
          </p:cNvPr>
          <p:cNvSpPr txBox="1"/>
          <p:nvPr/>
        </p:nvSpPr>
        <p:spPr>
          <a:xfrm>
            <a:off x="10355363" y="2096468"/>
            <a:ext cx="1953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MU CompatilFact" panose="02000500060000020003" pitchFamily="2" charset="0"/>
              </a:rPr>
              <a:t>Communication with motor</a:t>
            </a:r>
          </a:p>
        </p:txBody>
      </p:sp>
      <p:sp>
        <p:nvSpPr>
          <p:cNvPr id="34" name="Gewitterblitz 37">
            <a:extLst>
              <a:ext uri="{FF2B5EF4-FFF2-40B4-BE49-F238E27FC236}">
                <a16:creationId xmlns:a16="http://schemas.microsoft.com/office/drawing/2014/main" id="{E161CED5-C329-44A8-8282-2E87E1B4069A}"/>
              </a:ext>
            </a:extLst>
          </p:cNvPr>
          <p:cNvSpPr/>
          <p:nvPr/>
        </p:nvSpPr>
        <p:spPr>
          <a:xfrm>
            <a:off x="264044" y="3787854"/>
            <a:ext cx="264695" cy="487284"/>
          </a:xfrm>
          <a:prstGeom prst="lightningBol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Textfeld 42">
            <a:extLst>
              <a:ext uri="{FF2B5EF4-FFF2-40B4-BE49-F238E27FC236}">
                <a16:creationId xmlns:a16="http://schemas.microsoft.com/office/drawing/2014/main" id="{5C2ECC22-DD2D-4D31-A7A7-3106F52F4776}"/>
              </a:ext>
            </a:extLst>
          </p:cNvPr>
          <p:cNvSpPr txBox="1"/>
          <p:nvPr/>
        </p:nvSpPr>
        <p:spPr>
          <a:xfrm>
            <a:off x="74981" y="4273034"/>
            <a:ext cx="82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Trigger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635C4B9-28A3-4EDE-A771-EAC00F19C200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528739" y="4095750"/>
            <a:ext cx="69891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80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5" grpId="0"/>
      <p:bldP spid="16" grpId="0"/>
      <p:bldP spid="17" grpId="0"/>
      <p:bldP spid="18" grpId="0"/>
      <p:bldP spid="19" grpId="0" animBg="1"/>
      <p:bldP spid="20" grpId="0"/>
      <p:bldP spid="21" grpId="0"/>
      <p:bldP spid="28" grpId="0"/>
      <p:bldP spid="30" grpId="0"/>
      <p:bldP spid="32" grpId="0"/>
      <p:bldP spid="33" grpId="0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LA_lmu_cd_169.potx" id="{56071E1D-0334-46DC-8ED1-24A877E15DB3}" vid="{2523B47F-9798-4AB8-816D-5212089D3F1B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CALA_lmu_cd_169</Template>
  <TotalTime>0</TotalTime>
  <Words>1311</Words>
  <Application>Microsoft Office PowerPoint</Application>
  <PresentationFormat>Widescreen</PresentationFormat>
  <Paragraphs>303</Paragraphs>
  <Slides>21</Slides>
  <Notes>15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Inter</vt:lpstr>
      <vt:lpstr>Aptos</vt:lpstr>
      <vt:lpstr>Arial</vt:lpstr>
      <vt:lpstr>Calibri</vt:lpstr>
      <vt:lpstr>Calibri Light</vt:lpstr>
      <vt:lpstr>LMU CompatilFact</vt:lpstr>
      <vt:lpstr>Wingdings</vt:lpstr>
      <vt:lpstr>Office</vt:lpstr>
      <vt:lpstr>Tango Control infrastructure and  automated laser alignment at CALA</vt:lpstr>
      <vt:lpstr>Outline</vt:lpstr>
      <vt:lpstr>ATLAS-3000 laser and experiments</vt:lpstr>
      <vt:lpstr>Laser Driven Ion Acceleration (LION)</vt:lpstr>
      <vt:lpstr>Tango infrastructure overview</vt:lpstr>
      <vt:lpstr>Automated Alignment of the Laser</vt:lpstr>
      <vt:lpstr>ATLAS-3000</vt:lpstr>
      <vt:lpstr>Automated aligment</vt:lpstr>
      <vt:lpstr>Scripted control: Active laser drift stabilization</vt:lpstr>
      <vt:lpstr>Example</vt:lpstr>
      <vt:lpstr>ATLAS-3000 system and experiments</vt:lpstr>
      <vt:lpstr>PowerPoint Presentation</vt:lpstr>
      <vt:lpstr>Monitoring &amp; Control</vt:lpstr>
      <vt:lpstr>Monitoring &amp; Control</vt:lpstr>
      <vt:lpstr>Monitoring &amp; Control</vt:lpstr>
      <vt:lpstr>Summary</vt:lpstr>
      <vt:lpstr>Acknowledgement</vt:lpstr>
      <vt:lpstr>Backup</vt:lpstr>
      <vt:lpstr>PowerPoint Presentation</vt:lpstr>
      <vt:lpstr>PowerPoint Presentation</vt:lpstr>
      <vt:lpstr>Monitoring &amp; Control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Leonard Doyle</dc:creator>
  <cp:lastModifiedBy>Sebastian Henzelmann</cp:lastModifiedBy>
  <cp:revision>254</cp:revision>
  <dcterms:created xsi:type="dcterms:W3CDTF">2021-08-24T10:28:18Z</dcterms:created>
  <dcterms:modified xsi:type="dcterms:W3CDTF">2026-06-09T21:28:07Z</dcterms:modified>
</cp:coreProperties>
</file>