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86" r:id="rId6"/>
    <p:sldId id="289" r:id="rId7"/>
    <p:sldId id="288" r:id="rId8"/>
    <p:sldId id="300" r:id="rId9"/>
    <p:sldId id="293" r:id="rId10"/>
    <p:sldId id="295" r:id="rId11"/>
    <p:sldId id="296" r:id="rId12"/>
    <p:sldId id="2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52A"/>
    <a:srgbClr val="EA9332"/>
    <a:srgbClr val="0094CD"/>
    <a:srgbClr val="D3D626"/>
    <a:srgbClr val="B4E76F"/>
    <a:srgbClr val="62BDDC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7F4496-EC06-4844-B063-E6BC25A6EE2C}" v="32" dt="2026-06-04T08:43:47.373"/>
    <p1510:client id="{5288B4F5-6BD2-2CB9-68E5-79CF3E8E45EF}" v="10" dt="2026-06-05T07:22:32.8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03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ga Abrahamsberg Lipičar" userId="S::vega.abrahamsberg@i-tech.si::438caf8e-6859-43a7-9564-e004d85fceeb" providerId="AD" clId="Web-{5288B4F5-6BD2-2CB9-68E5-79CF3E8E45EF}"/>
    <pc:docChg chg="delSld modSld">
      <pc:chgData name="Vega Abrahamsberg Lipičar" userId="S::vega.abrahamsberg@i-tech.si::438caf8e-6859-43a7-9564-e004d85fceeb" providerId="AD" clId="Web-{5288B4F5-6BD2-2CB9-68E5-79CF3E8E45EF}" dt="2026-06-05T07:22:32.893" v="9"/>
      <pc:docMkLst>
        <pc:docMk/>
      </pc:docMkLst>
      <pc:sldChg chg="addSp modSp">
        <pc:chgData name="Vega Abrahamsberg Lipičar" userId="S::vega.abrahamsberg@i-tech.si::438caf8e-6859-43a7-9564-e004d85fceeb" providerId="AD" clId="Web-{5288B4F5-6BD2-2CB9-68E5-79CF3E8E45EF}" dt="2026-06-05T07:14:05.033" v="8" actId="1076"/>
        <pc:sldMkLst>
          <pc:docMk/>
          <pc:sldMk cId="533656929" sldId="298"/>
        </pc:sldMkLst>
        <pc:spChg chg="add mod">
          <ac:chgData name="Vega Abrahamsberg Lipičar" userId="S::vega.abrahamsberg@i-tech.si::438caf8e-6859-43a7-9564-e004d85fceeb" providerId="AD" clId="Web-{5288B4F5-6BD2-2CB9-68E5-79CF3E8E45EF}" dt="2026-06-05T07:14:05.033" v="8" actId="1076"/>
          <ac:spMkLst>
            <pc:docMk/>
            <pc:sldMk cId="533656929" sldId="298"/>
            <ac:spMk id="6" creationId="{ED29955D-7830-851C-E9A1-EC97BFEE4ECD}"/>
          </ac:spMkLst>
        </pc:spChg>
      </pc:sldChg>
      <pc:sldChg chg="del">
        <pc:chgData name="Vega Abrahamsberg Lipičar" userId="S::vega.abrahamsberg@i-tech.si::438caf8e-6859-43a7-9564-e004d85fceeb" providerId="AD" clId="Web-{5288B4F5-6BD2-2CB9-68E5-79CF3E8E45EF}" dt="2026-06-05T07:22:32.893" v="9"/>
        <pc:sldMkLst>
          <pc:docMk/>
          <pc:sldMk cId="1129404363" sldId="3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4E7C1-68B0-455A-A2F8-9B00DAB5F1FF}" type="datetimeFigureOut">
              <a:rPr lang="en-SI" smtClean="0"/>
              <a:t>06/05/2026</a:t>
            </a:fld>
            <a:endParaRPr lang="en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FDDF1-B7A3-4BDB-8AF9-134B8F2CEE5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55992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FD4F4B-8A6C-34F6-408F-2B9E26A69DA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1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01BA2E2B-7632-4084-F2FD-35B0D30313E7}"/>
              </a:ext>
            </a:extLst>
          </p:cNvPr>
          <p:cNvSpPr/>
          <p:nvPr userDrawn="1"/>
        </p:nvSpPr>
        <p:spPr>
          <a:xfrm>
            <a:off x="695400" y="694023"/>
            <a:ext cx="3475602" cy="502729"/>
          </a:xfrm>
          <a:custGeom>
            <a:avLst/>
            <a:gdLst/>
            <a:ahLst/>
            <a:cxnLst/>
            <a:rect l="l" t="t" r="r" b="b"/>
            <a:pathLst>
              <a:path w="4641888" h="679024">
                <a:moveTo>
                  <a:pt x="0" y="0"/>
                </a:moveTo>
                <a:lnTo>
                  <a:pt x="4641888" y="0"/>
                </a:lnTo>
                <a:lnTo>
                  <a:pt x="4641888" y="679024"/>
                </a:lnTo>
                <a:lnTo>
                  <a:pt x="0" y="679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C63A00A-F30B-AED3-1E60-309AFF93E6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0396" y="2033311"/>
            <a:ext cx="10225087" cy="1944688"/>
          </a:xfrm>
        </p:spPr>
        <p:txBody>
          <a:bodyPr>
            <a:norm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Write the name of your presentation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DBDDD24-1E74-CF74-D9C2-F1AFEADDFA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396" y="4447129"/>
            <a:ext cx="6621356" cy="367429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E9B72F-F858-D372-D509-6B927EEFFF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96" y="5029964"/>
            <a:ext cx="6621356" cy="367429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name.surname@i-tech.si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C1B5170-EF5B-2648-4238-CCC27147C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1114" y="694023"/>
            <a:ext cx="3525486" cy="367429"/>
          </a:xfrm>
        </p:spPr>
        <p:txBody>
          <a:bodyPr>
            <a:normAutofit/>
          </a:bodyPr>
          <a:lstStyle>
            <a:lvl1pPr marL="0" indent="0" algn="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908E29E-7125-A866-4293-DA127C0C7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396" y="5859074"/>
            <a:ext cx="3525486" cy="367429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www.i-tech.si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012899-2E70-B4A7-275B-118B5B6B30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61173" y="694023"/>
            <a:ext cx="2714541" cy="48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bera instrum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6F4CD2-76F8-E9A3-4C6B-DBF3014141E0}"/>
              </a:ext>
            </a:extLst>
          </p:cNvPr>
          <p:cNvSpPr/>
          <p:nvPr userDrawn="1"/>
        </p:nvSpPr>
        <p:spPr>
          <a:xfrm>
            <a:off x="0" y="3300226"/>
            <a:ext cx="6276814" cy="2855184"/>
          </a:xfrm>
          <a:prstGeom prst="rect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27FB911B-8104-0188-990F-870E687C3E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365125"/>
            <a:ext cx="10237922" cy="1045221"/>
          </a:xfrm>
        </p:spPr>
        <p:txBody>
          <a:bodyPr/>
          <a:lstStyle/>
          <a:p>
            <a:r>
              <a:rPr lang="en-US" dirty="0"/>
              <a:t>Product name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A25399B-F669-9ED5-9CBA-32CEDC80D4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7191" y="1690688"/>
            <a:ext cx="4728688" cy="588638"/>
          </a:xfrm>
        </p:spPr>
        <p:txBody>
          <a:bodyPr>
            <a:normAutofit/>
          </a:bodyPr>
          <a:lstStyle>
            <a:lvl1pPr marL="342900" indent="-342900">
              <a:buClr>
                <a:srgbClr val="EA9332"/>
              </a:buClr>
              <a:buFont typeface="Arial" panose="020B0604020202020204" pitchFamily="34" charset="0"/>
              <a:buChar char="•"/>
              <a:defRPr sz="1800" b="1"/>
            </a:lvl1pPr>
          </a:lstStyle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Purpose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825DDC7-27ED-6FB0-98C8-BD264F089C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27191" y="2279326"/>
            <a:ext cx="4728688" cy="1478728"/>
          </a:xfrm>
        </p:spPr>
        <p:txBody>
          <a:bodyPr>
            <a:normAutofit/>
          </a:bodyPr>
          <a:lstStyle>
            <a:lvl1pPr marL="0" indent="0">
              <a:buClr>
                <a:schemeClr val="bg1">
                  <a:lumMod val="75000"/>
                </a:schemeClr>
              </a:buClr>
              <a:buFont typeface="System Font Regular"/>
              <a:buNone/>
              <a:defRPr sz="1600" b="0"/>
            </a:lvl1pPr>
          </a:lstStyle>
          <a:p>
            <a:pPr algn="l">
              <a:lnSpc>
                <a:spcPct val="150000"/>
              </a:lnSpc>
            </a:pPr>
            <a:r>
              <a:rPr lang="en-US" sz="1600" b="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63188749-547B-562B-7FBE-83FEB8462D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27189" y="4676682"/>
            <a:ext cx="4728688" cy="1478728"/>
          </a:xfrm>
        </p:spPr>
        <p:txBody>
          <a:bodyPr>
            <a:normAutofit/>
          </a:bodyPr>
          <a:lstStyle>
            <a:lvl1pPr marL="0" indent="0">
              <a:buClr>
                <a:schemeClr val="bg1">
                  <a:lumMod val="75000"/>
                </a:schemeClr>
              </a:buClr>
              <a:buFont typeface="System Font Regular"/>
              <a:buNone/>
              <a:defRPr sz="1600" b="0"/>
            </a:lvl1pPr>
          </a:lstStyle>
          <a:p>
            <a:pPr algn="l">
              <a:lnSpc>
                <a:spcPct val="150000"/>
              </a:lnSpc>
            </a:pPr>
            <a:r>
              <a:rPr lang="en-US" sz="1600" b="0" dirty="0" err="1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TextC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35FFD5FA-17E5-BE5F-AD54-77BC5D109A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7189" y="4088044"/>
            <a:ext cx="4728688" cy="588638"/>
          </a:xfrm>
        </p:spPr>
        <p:txBody>
          <a:bodyPr>
            <a:normAutofit/>
          </a:bodyPr>
          <a:lstStyle>
            <a:lvl1pPr marL="342900" indent="-342900">
              <a:buClr>
                <a:srgbClr val="EA9332"/>
              </a:buClr>
              <a:buFont typeface="Arial" panose="020B0604020202020204" pitchFamily="34" charset="0"/>
              <a:buChar char="•"/>
              <a:defRPr sz="1800" b="1">
                <a:solidFill>
                  <a:srgbClr val="EA9332"/>
                </a:solidFill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Feature highlights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C0F50BA9-7179-874E-7A37-63DE47B210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3400" y="3531179"/>
            <a:ext cx="6121830" cy="232474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62CC9216-6BAB-EC7C-0E94-C5249B32E3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3759" y="1750543"/>
            <a:ext cx="6121525" cy="1255364"/>
          </a:xfrm>
        </p:spPr>
        <p:txBody>
          <a:bodyPr>
            <a:normAutofit/>
          </a:bodyPr>
          <a:lstStyle>
            <a:lvl1pPr marL="0" indent="0">
              <a:buClr>
                <a:schemeClr val="bg1">
                  <a:lumMod val="75000"/>
                </a:schemeClr>
              </a:buClr>
              <a:buFont typeface="System Font Regular"/>
              <a:buNone/>
              <a:defRPr sz="1600" b="0"/>
            </a:lvl1pPr>
          </a:lstStyle>
          <a:p>
            <a:pPr algn="l">
              <a:lnSpc>
                <a:spcPct val="150000"/>
              </a:lnSpc>
            </a:pPr>
            <a:r>
              <a:rPr lang="en-US" sz="1600" b="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CE0117D-78D4-6D2B-CF3D-953F08902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12152A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02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strument+s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6F4CD2-76F8-E9A3-4C6B-DBF3014141E0}"/>
              </a:ext>
            </a:extLst>
          </p:cNvPr>
          <p:cNvSpPr/>
          <p:nvPr userDrawn="1"/>
        </p:nvSpPr>
        <p:spPr>
          <a:xfrm>
            <a:off x="-516835" y="2020678"/>
            <a:ext cx="5164812" cy="1875461"/>
          </a:xfrm>
          <a:prstGeom prst="rect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27FB911B-8104-0188-990F-870E687C3E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365125"/>
            <a:ext cx="10237922" cy="936369"/>
          </a:xfrm>
        </p:spPr>
        <p:txBody>
          <a:bodyPr/>
          <a:lstStyle/>
          <a:p>
            <a:r>
              <a:rPr lang="en-US" dirty="0"/>
              <a:t>Product name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A25399B-F669-9ED5-9CBA-32CEDC80D4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7191" y="1690688"/>
            <a:ext cx="4728688" cy="588638"/>
          </a:xfrm>
        </p:spPr>
        <p:txBody>
          <a:bodyPr>
            <a:normAutofit/>
          </a:bodyPr>
          <a:lstStyle>
            <a:lvl1pPr marL="342900" indent="-342900">
              <a:buClr>
                <a:srgbClr val="EA9332"/>
              </a:buClr>
              <a:buFont typeface="Arial" panose="020B0604020202020204" pitchFamily="34" charset="0"/>
              <a:buChar char="•"/>
              <a:defRPr sz="1800" b="1"/>
            </a:lvl1pPr>
          </a:lstStyle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Purpose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825DDC7-27ED-6FB0-98C8-BD264F089C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27191" y="2279326"/>
            <a:ext cx="4728688" cy="1478728"/>
          </a:xfrm>
        </p:spPr>
        <p:txBody>
          <a:bodyPr>
            <a:normAutofit/>
          </a:bodyPr>
          <a:lstStyle>
            <a:lvl1pPr marL="0" indent="0">
              <a:buClr>
                <a:schemeClr val="bg1">
                  <a:lumMod val="75000"/>
                </a:schemeClr>
              </a:buClr>
              <a:buFont typeface="System Font Regular"/>
              <a:buNone/>
              <a:defRPr sz="1600" b="0"/>
            </a:lvl1pPr>
          </a:lstStyle>
          <a:p>
            <a:pPr algn="l">
              <a:lnSpc>
                <a:spcPct val="150000"/>
              </a:lnSpc>
            </a:pPr>
            <a:r>
              <a:rPr lang="en-US" sz="1600" b="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63188749-547B-562B-7FBE-83FEB8462D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27189" y="4676682"/>
            <a:ext cx="4728688" cy="1478728"/>
          </a:xfrm>
        </p:spPr>
        <p:txBody>
          <a:bodyPr>
            <a:normAutofit/>
          </a:bodyPr>
          <a:lstStyle>
            <a:lvl1pPr marL="0" indent="0">
              <a:buClr>
                <a:schemeClr val="bg1">
                  <a:lumMod val="75000"/>
                </a:schemeClr>
              </a:buClr>
              <a:buFont typeface="System Font Regular"/>
              <a:buNone/>
              <a:defRPr sz="1600" b="0"/>
            </a:lvl1pPr>
          </a:lstStyle>
          <a:p>
            <a:pPr algn="l">
              <a:lnSpc>
                <a:spcPct val="150000"/>
              </a:lnSpc>
            </a:pPr>
            <a:r>
              <a:rPr lang="en-US" sz="1600" b="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35FFD5FA-17E5-BE5F-AD54-77BC5D109A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7189" y="4088044"/>
            <a:ext cx="4728688" cy="588638"/>
          </a:xfrm>
        </p:spPr>
        <p:txBody>
          <a:bodyPr>
            <a:normAutofit/>
          </a:bodyPr>
          <a:lstStyle>
            <a:lvl1pPr marL="342900" indent="-342900">
              <a:buClr>
                <a:srgbClr val="EA9332"/>
              </a:buClr>
              <a:buFont typeface="Arial" panose="020B0604020202020204" pitchFamily="34" charset="0"/>
              <a:buChar char="•"/>
              <a:defRPr sz="1800" b="1"/>
            </a:lvl1pPr>
          </a:lstStyle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Feature highlights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C0F50BA9-7179-874E-7A37-63DE47B210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3400" y="1721193"/>
            <a:ext cx="6121830" cy="206736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CE0117D-78D4-6D2B-CF3D-953F08902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12152A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081144-716E-B973-E305-E0F293B5950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3400" y="4208258"/>
            <a:ext cx="6121400" cy="194715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sheme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932251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6F4CD2-76F8-E9A3-4C6B-DBF3014141E0}"/>
              </a:ext>
            </a:extLst>
          </p:cNvPr>
          <p:cNvSpPr/>
          <p:nvPr userDrawn="1"/>
        </p:nvSpPr>
        <p:spPr>
          <a:xfrm>
            <a:off x="8167607" y="0"/>
            <a:ext cx="4024393" cy="6858000"/>
          </a:xfrm>
          <a:prstGeom prst="rect">
            <a:avLst/>
          </a:prstGeom>
          <a:solidFill>
            <a:srgbClr val="121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A735209E-FC1F-CF75-396D-D76390F48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27FB911B-8104-0188-990F-870E687C3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719808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825DDC7-27ED-6FB0-98C8-BD264F089C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399" y="2457450"/>
            <a:ext cx="7197725" cy="3555890"/>
          </a:xfrm>
        </p:spPr>
        <p:txBody>
          <a:bodyPr numCol="2">
            <a:normAutofit/>
          </a:bodyPr>
          <a:lstStyle>
            <a:lvl1pPr marL="0" indent="0">
              <a:buClr>
                <a:schemeClr val="bg1">
                  <a:lumMod val="75000"/>
                </a:schemeClr>
              </a:buClr>
              <a:buFont typeface="System Font Regular"/>
              <a:buNone/>
              <a:defRPr sz="1600" b="0"/>
            </a:lvl1pPr>
          </a:lstStyle>
          <a:p>
            <a:pPr algn="l">
              <a:lnSpc>
                <a:spcPct val="150000"/>
              </a:lnSpc>
            </a:pPr>
            <a:r>
              <a:rPr lang="en-US" sz="1600" b="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Text    </a:t>
            </a:r>
          </a:p>
          <a:p>
            <a:pPr algn="l">
              <a:lnSpc>
                <a:spcPct val="150000"/>
              </a:lnSpc>
            </a:pPr>
            <a:endParaRPr lang="en-US" sz="1600" b="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ct val="150000"/>
              </a:lnSpc>
            </a:pPr>
            <a:endParaRPr lang="en-US" sz="1600" b="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ct val="150000"/>
              </a:lnSpc>
            </a:pPr>
            <a:endParaRPr lang="en-US" sz="1600" b="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ct val="150000"/>
              </a:lnSpc>
            </a:pPr>
            <a:endParaRPr lang="en-US" sz="1600" b="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ct val="150000"/>
              </a:lnSpc>
            </a:pPr>
            <a:endParaRPr lang="en-US" sz="1600" b="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ct val="150000"/>
              </a:lnSpc>
            </a:pPr>
            <a:endParaRPr lang="en-US" sz="1600" b="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ct val="150000"/>
              </a:lnSpc>
            </a:pPr>
            <a:r>
              <a:rPr lang="en-US" sz="1600" b="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025C1E3-7616-7DEE-C0A2-493482D561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67247" y="1123949"/>
            <a:ext cx="4024393" cy="275326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C0F50BA9-7179-874E-7A37-63DE47B210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7607" y="3905794"/>
            <a:ext cx="4024393" cy="298078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453A4DD-1485-4405-E305-08B7D96E3A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399" y="1772127"/>
            <a:ext cx="4757194" cy="411162"/>
          </a:xfrm>
        </p:spPr>
        <p:txBody>
          <a:bodyPr>
            <a:normAutofit/>
          </a:bodyPr>
          <a:lstStyle>
            <a:lvl1pPr marL="0" indent="0" algn="l">
              <a:buNone/>
              <a:defRPr sz="20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2000" dirty="0">
                <a:latin typeface="Montserrat" panose="00000500000000000000" pitchFamily="2" charset="-18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45675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stru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A735209E-FC1F-CF75-396D-D76390F48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12152A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C0F50BA9-7179-874E-7A37-63DE47B210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3400" y="1690688"/>
            <a:ext cx="4631412" cy="432265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239747DB-47A3-74D3-36F5-AEEB069BDA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365125"/>
            <a:ext cx="10237922" cy="1045221"/>
          </a:xfrm>
        </p:spPr>
        <p:txBody>
          <a:bodyPr/>
          <a:lstStyle/>
          <a:p>
            <a:r>
              <a:rPr lang="en-US" dirty="0"/>
              <a:t>Product name</a:t>
            </a: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27C00C84-F36C-9EAF-FDD2-8291A53629C4}"/>
              </a:ext>
            </a:extLst>
          </p:cNvPr>
          <p:cNvSpPr/>
          <p:nvPr userDrawn="1"/>
        </p:nvSpPr>
        <p:spPr>
          <a:xfrm>
            <a:off x="4866950" y="3807930"/>
            <a:ext cx="2160240" cy="230238"/>
          </a:xfrm>
          <a:prstGeom prst="leftArrow">
            <a:avLst/>
          </a:prstGeom>
          <a:solidFill>
            <a:srgbClr val="EA9332"/>
          </a:solidFill>
          <a:ln>
            <a:solidFill>
              <a:srgbClr val="EA933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0646E2-FBFC-F8BE-B12D-AD8B2CBECC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27862" y="1691360"/>
            <a:ext cx="4630738" cy="432200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Each channel has an area where additional RF customization can be applied.</a:t>
            </a:r>
          </a:p>
        </p:txBody>
      </p:sp>
    </p:spTree>
    <p:extLst>
      <p:ext uri="{BB962C8B-B14F-4D97-AF65-F5344CB8AC3E}">
        <p14:creationId xmlns:p14="http://schemas.microsoft.com/office/powerpoint/2010/main" val="4196156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stru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A735209E-FC1F-CF75-396D-D76390F48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12152A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239747DB-47A3-74D3-36F5-AEEB069BDA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365125"/>
            <a:ext cx="10237922" cy="1045221"/>
          </a:xfrm>
        </p:spPr>
        <p:txBody>
          <a:bodyPr/>
          <a:lstStyle/>
          <a:p>
            <a:r>
              <a:rPr lang="en-US" dirty="0"/>
              <a:t>Product name</a:t>
            </a: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27C00C84-F36C-9EAF-FDD2-8291A53629C4}"/>
              </a:ext>
            </a:extLst>
          </p:cNvPr>
          <p:cNvSpPr/>
          <p:nvPr userDrawn="1"/>
        </p:nvSpPr>
        <p:spPr>
          <a:xfrm>
            <a:off x="4866950" y="3807930"/>
            <a:ext cx="2160240" cy="230238"/>
          </a:xfrm>
          <a:prstGeom prst="leftArrow">
            <a:avLst/>
          </a:prstGeom>
          <a:solidFill>
            <a:srgbClr val="EA9332"/>
          </a:solidFill>
          <a:ln>
            <a:solidFill>
              <a:srgbClr val="EA933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0646E2-FBFC-F8BE-B12D-AD8B2CBECC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27862" y="1691360"/>
            <a:ext cx="4630738" cy="432200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Each channel has an area where additional RF customization can be applied.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8C28698F-5B68-1801-A064-B37FF8F077EB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533402" y="1690601"/>
            <a:ext cx="4630737" cy="4322762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030067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88CBE-BDB8-D4CA-3149-9AC4C9F4A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B2646C3-F8AC-695E-585A-689C62C57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12152B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53AFE51-31EC-555E-A814-1A2839899086}"/>
              </a:ext>
            </a:extLst>
          </p:cNvPr>
          <p:cNvSpPr/>
          <p:nvPr userDrawn="1"/>
        </p:nvSpPr>
        <p:spPr>
          <a:xfrm>
            <a:off x="1235460" y="2062392"/>
            <a:ext cx="1656184" cy="1656184"/>
          </a:xfrm>
          <a:prstGeom prst="ellipse">
            <a:avLst/>
          </a:prstGeom>
          <a:solidFill>
            <a:srgbClr val="EA9332"/>
          </a:solidFill>
          <a:ln>
            <a:solidFill>
              <a:srgbClr val="EA933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 sz="4000" dirty="0">
                <a:solidFill>
                  <a:schemeClr val="bg1"/>
                </a:solidFill>
              </a:rPr>
              <a:t>✓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C44927-35C6-67BC-673F-5A00BD2EC9C2}"/>
              </a:ext>
            </a:extLst>
          </p:cNvPr>
          <p:cNvSpPr/>
          <p:nvPr userDrawn="1"/>
        </p:nvSpPr>
        <p:spPr>
          <a:xfrm>
            <a:off x="5267908" y="2042036"/>
            <a:ext cx="1656184" cy="1656184"/>
          </a:xfrm>
          <a:prstGeom prst="ellipse">
            <a:avLst/>
          </a:prstGeom>
          <a:solidFill>
            <a:srgbClr val="EA9332"/>
          </a:solidFill>
          <a:ln>
            <a:solidFill>
              <a:srgbClr val="EA933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 sz="4000" dirty="0">
                <a:solidFill>
                  <a:schemeClr val="bg1"/>
                </a:solidFill>
              </a:rPr>
              <a:t>✓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F5A095-81B3-8AB0-B50B-ED65CA08F2C1}"/>
              </a:ext>
            </a:extLst>
          </p:cNvPr>
          <p:cNvSpPr/>
          <p:nvPr userDrawn="1"/>
        </p:nvSpPr>
        <p:spPr>
          <a:xfrm>
            <a:off x="9156340" y="2057538"/>
            <a:ext cx="1656184" cy="1656184"/>
          </a:xfrm>
          <a:prstGeom prst="ellipse">
            <a:avLst/>
          </a:prstGeom>
          <a:solidFill>
            <a:srgbClr val="EA9332"/>
          </a:solidFill>
          <a:ln>
            <a:solidFill>
              <a:srgbClr val="EA933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 sz="4000" dirty="0">
                <a:solidFill>
                  <a:schemeClr val="bg1"/>
                </a:solidFill>
              </a:rPr>
              <a:t>✓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24194AF-05CE-07BF-F785-589A0E3611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18" y="4025950"/>
            <a:ext cx="3456484" cy="411162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Information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9699E7C-A6AB-1672-971E-95EA9FE18D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7758" y="4035137"/>
            <a:ext cx="3456484" cy="411162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Information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6DEF41A-C828-4E86-5862-13A966EEB1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28198" y="4035137"/>
            <a:ext cx="3456484" cy="411162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Information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1C79853-8793-C86A-9B10-83BC182F97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100" y="4437112"/>
            <a:ext cx="3426098" cy="165641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9332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  <a:lvl2pPr marL="800100" indent="-342900">
              <a:buFont typeface="Arial" panose="020B0604020202020204" pitchFamily="34" charset="0"/>
              <a:buChar char="•"/>
              <a:defRPr sz="1400"/>
            </a:lvl2pPr>
            <a:lvl3pPr marL="1257300" indent="-342900">
              <a:buFont typeface="Arial" panose="020B0604020202020204" pitchFamily="34" charset="0"/>
              <a:buChar char="•"/>
              <a:defRPr sz="1300"/>
            </a:lvl3pPr>
            <a:lvl4pPr marL="1657350" indent="-285750">
              <a:buFont typeface="Arial" panose="020B0604020202020204" pitchFamily="34" charset="0"/>
              <a:buChar char="•"/>
              <a:defRPr sz="1200"/>
            </a:lvl4pPr>
            <a:lvl5pPr marL="2114550" indent="-285750">
              <a:buFont typeface="Arial" panose="020B0604020202020204" pitchFamily="34" charset="0"/>
              <a:buChar char="•"/>
              <a:defRPr sz="1100"/>
            </a:lvl5pPr>
          </a:lstStyle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hr-HR" sz="160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Examples</a:t>
            </a:r>
            <a:endParaRPr lang="en-AU" sz="1600" i="0" u="none" strike="noStrike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endParaRPr lang="en-AU" sz="1600" i="0" u="none" strike="noStrike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endParaRPr lang="en-AU" sz="1600" i="0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lvl="0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2C98FA2-A76B-D981-31FB-70860CE11B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2950" y="4437112"/>
            <a:ext cx="3426098" cy="1656416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9332"/>
              </a:buClr>
              <a:buSzTx/>
              <a:buFont typeface="System Font Regular"/>
              <a:buChar char="►"/>
              <a:tabLst/>
              <a:defRPr sz="1400"/>
            </a:lvl1pPr>
            <a:lvl2pPr marL="800100" indent="-342900">
              <a:buFont typeface="Arial" panose="020B0604020202020204" pitchFamily="34" charset="0"/>
              <a:buChar char="•"/>
              <a:defRPr sz="1400"/>
            </a:lvl2pPr>
            <a:lvl3pPr marL="1257300" indent="-342900">
              <a:buFont typeface="Arial" panose="020B0604020202020204" pitchFamily="34" charset="0"/>
              <a:buChar char="•"/>
              <a:defRPr sz="1300"/>
            </a:lvl3pPr>
            <a:lvl4pPr marL="1657350" indent="-285750">
              <a:buFont typeface="Arial" panose="020B0604020202020204" pitchFamily="34" charset="0"/>
              <a:buChar char="•"/>
              <a:defRPr sz="1200"/>
            </a:lvl4pPr>
            <a:lvl5pPr marL="2114550" indent="-285750">
              <a:buFont typeface="Arial" panose="020B0604020202020204" pitchFamily="34" charset="0"/>
              <a:buChar char="•"/>
              <a:defRPr sz="1100"/>
            </a:lvl5pPr>
          </a:lstStyle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hr-HR" sz="16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Examples</a:t>
            </a:r>
            <a:endParaRPr lang="sl-SI" sz="1600" b="0" i="0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endParaRPr lang="en-AU" sz="1600" i="0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lvl="0"/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1E4C675-7847-2152-8F44-16D2C0F3FD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41509" y="4437112"/>
            <a:ext cx="3426098" cy="1656416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9332"/>
              </a:buClr>
              <a:buSzTx/>
              <a:buFont typeface="System Font Regular"/>
              <a:buChar char="►"/>
              <a:tabLst/>
              <a:defRPr sz="1400"/>
            </a:lvl1pPr>
            <a:lvl2pPr marL="800100" indent="-342900">
              <a:buFont typeface="Arial" panose="020B0604020202020204" pitchFamily="34" charset="0"/>
              <a:buChar char="•"/>
              <a:defRPr sz="1400"/>
            </a:lvl2pPr>
            <a:lvl3pPr marL="1257300" indent="-342900">
              <a:buFont typeface="Arial" panose="020B0604020202020204" pitchFamily="34" charset="0"/>
              <a:buChar char="•"/>
              <a:defRPr sz="1300"/>
            </a:lvl3pPr>
            <a:lvl4pPr marL="1657350" indent="-285750">
              <a:buFont typeface="Arial" panose="020B0604020202020204" pitchFamily="34" charset="0"/>
              <a:buChar char="•"/>
              <a:defRPr sz="1200"/>
            </a:lvl4pPr>
            <a:lvl5pPr marL="2114550" indent="-285750">
              <a:buFont typeface="Arial" panose="020B0604020202020204" pitchFamily="34" charset="0"/>
              <a:buChar char="•"/>
              <a:defRPr sz="1100"/>
            </a:lvl5pPr>
          </a:lstStyle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hr-HR" sz="16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Examples</a:t>
            </a:r>
            <a:endParaRPr lang="sl-SI" sz="1600" b="0" i="0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endParaRPr lang="en-AU" sz="1600" i="0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44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8E9BC-6663-91D2-D920-A0F6AAD83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9906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B808D-89DF-6866-890F-2B73F128D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FF64F3B-6560-11AB-5378-AA2859B64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12152B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226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7EA23-1671-54F8-19ED-746A438B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99314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48E17-9E22-EC28-A45F-1651435205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3AF60-D17C-F1B1-C969-9D827F83E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00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CE55A7E-DF07-28F8-F3AE-DB52FFD81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12152B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35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4807D0-DD17-EE40-834A-6ECF501942FC}"/>
              </a:ext>
            </a:extLst>
          </p:cNvPr>
          <p:cNvSpPr/>
          <p:nvPr userDrawn="1"/>
        </p:nvSpPr>
        <p:spPr>
          <a:xfrm>
            <a:off x="533398" y="1825625"/>
            <a:ext cx="5181601" cy="4351338"/>
          </a:xfrm>
          <a:prstGeom prst="rect">
            <a:avLst/>
          </a:prstGeom>
          <a:solidFill>
            <a:srgbClr val="121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A99A15-F2C3-82E7-757F-B4A2E86EF05D}"/>
              </a:ext>
            </a:extLst>
          </p:cNvPr>
          <p:cNvSpPr/>
          <p:nvPr userDrawn="1"/>
        </p:nvSpPr>
        <p:spPr>
          <a:xfrm>
            <a:off x="6476999" y="1825625"/>
            <a:ext cx="5181601" cy="4351338"/>
          </a:xfrm>
          <a:prstGeom prst="rect">
            <a:avLst/>
          </a:prstGeom>
          <a:solidFill>
            <a:srgbClr val="121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7EA23-1671-54F8-19ED-746A438B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99314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48E17-9E22-EC28-A45F-1651435205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3AF60-D17C-F1B1-C969-9D827F83E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002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CE55A7E-DF07-28F8-F3AE-DB52FFD81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12152B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064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88CBE-BDB8-D4CA-3149-9AC4C9F4A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B2646C3-F8AC-695E-585A-689C62C57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12152B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57A311D-95B8-95F3-2FCA-989EC23F73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1497807"/>
            <a:ext cx="4757194" cy="411162"/>
          </a:xfrm>
        </p:spPr>
        <p:txBody>
          <a:bodyPr>
            <a:normAutofit/>
          </a:bodyPr>
          <a:lstStyle>
            <a:lvl1pPr marL="0" indent="0" algn="l">
              <a:buNone/>
              <a:defRPr sz="20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2000" dirty="0">
                <a:latin typeface="Montserrat" panose="00000500000000000000" pitchFamily="2" charset="-18"/>
              </a:rPr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57A5A-6343-AB04-060F-5DF0E1AF48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1996430"/>
            <a:ext cx="6265217" cy="4006894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EA9332"/>
              </a:buClr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800100" indent="-342900">
              <a:buFont typeface="Arial" panose="020B0604020202020204" pitchFamily="34" charset="0"/>
              <a:buChar char="•"/>
              <a:defRPr sz="1400"/>
            </a:lvl2pPr>
            <a:lvl3pPr marL="1257300" indent="-342900">
              <a:buFont typeface="Arial" panose="020B0604020202020204" pitchFamily="34" charset="0"/>
              <a:buChar char="•"/>
              <a:defRPr sz="1300"/>
            </a:lvl3pPr>
            <a:lvl4pPr marL="1657350" indent="-285750">
              <a:buFont typeface="Arial" panose="020B0604020202020204" pitchFamily="34" charset="0"/>
              <a:buChar char="•"/>
              <a:defRPr sz="1200"/>
            </a:lvl4pPr>
            <a:lvl5pPr marL="2114550" indent="-2857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14353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526EE-244B-CCB9-3406-5F400BC310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Overview/Agenda</a:t>
            </a:r>
            <a:endParaRPr lang="en-S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18DC3-B43A-B445-FBA4-10BD1E90CB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38" y="1565275"/>
            <a:ext cx="9966325" cy="4362450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 dirty="0"/>
              <a:t>Company overview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63F9732-4532-F787-B467-9991C871A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12152A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58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4BF3CB-2425-F7F2-3F16-896D57B92514}"/>
              </a:ext>
            </a:extLst>
          </p:cNvPr>
          <p:cNvSpPr/>
          <p:nvPr userDrawn="1"/>
        </p:nvSpPr>
        <p:spPr>
          <a:xfrm>
            <a:off x="-1" y="-1"/>
            <a:ext cx="12192001" cy="6930483"/>
          </a:xfrm>
          <a:prstGeom prst="rect">
            <a:avLst/>
          </a:prstGeom>
          <a:solidFill>
            <a:srgbClr val="121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E3150A0-A572-605E-6DD7-BFE5EE371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1BC5CC-B00C-0A80-D0EA-5D07767D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88138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8B389D69-ADD1-3A3E-EC76-CD5B3A53EA1B}"/>
              </a:ext>
            </a:extLst>
          </p:cNvPr>
          <p:cNvSpPr/>
          <p:nvPr userDrawn="1"/>
        </p:nvSpPr>
        <p:spPr>
          <a:xfrm>
            <a:off x="523673" y="6309413"/>
            <a:ext cx="1909592" cy="276213"/>
          </a:xfrm>
          <a:custGeom>
            <a:avLst/>
            <a:gdLst/>
            <a:ahLst/>
            <a:cxnLst/>
            <a:rect l="l" t="t" r="r" b="b"/>
            <a:pathLst>
              <a:path w="4641888" h="679024">
                <a:moveTo>
                  <a:pt x="0" y="0"/>
                </a:moveTo>
                <a:lnTo>
                  <a:pt x="4641888" y="0"/>
                </a:lnTo>
                <a:lnTo>
                  <a:pt x="4641888" y="679024"/>
                </a:lnTo>
                <a:lnTo>
                  <a:pt x="0" y="679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FDA96069-EE1F-33F3-FF93-650826E190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399" y="1772127"/>
            <a:ext cx="4757194" cy="411162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2000" dirty="0">
                <a:latin typeface="Montserrat" panose="00000500000000000000" pitchFamily="2" charset="-18"/>
              </a:rPr>
              <a:t>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9F767A-005C-6796-36F5-D816DAE4DD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12876" y="6309413"/>
            <a:ext cx="1558041" cy="2805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121E5-0F08-AE2B-9C21-FFB491E5A5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2264728"/>
            <a:ext cx="6265217" cy="3738596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EA9332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400"/>
            </a:lvl2pPr>
            <a:lvl3pPr marL="1257300" indent="-342900">
              <a:buFont typeface="Arial" panose="020B0604020202020204" pitchFamily="34" charset="0"/>
              <a:buChar char="•"/>
              <a:defRPr sz="1300"/>
            </a:lvl3pPr>
            <a:lvl4pPr marL="1657350" indent="-285750">
              <a:buFont typeface="Arial" panose="020B0604020202020204" pitchFamily="34" charset="0"/>
              <a:buChar char="•"/>
              <a:defRPr sz="1200"/>
            </a:lvl4pPr>
            <a:lvl5pPr marL="2114550" indent="-2857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73250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CA8F0-71E1-B26A-4486-589C40C00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12152B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E3150A0-A572-605E-6DD7-BFE5EE371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4BF3CB-2425-F7F2-3F16-896D57B92514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121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8B389D69-ADD1-3A3E-EC76-CD5B3A53EA1B}"/>
              </a:ext>
            </a:extLst>
          </p:cNvPr>
          <p:cNvSpPr/>
          <p:nvPr userDrawn="1"/>
        </p:nvSpPr>
        <p:spPr>
          <a:xfrm>
            <a:off x="523673" y="6309413"/>
            <a:ext cx="1909592" cy="276213"/>
          </a:xfrm>
          <a:custGeom>
            <a:avLst/>
            <a:gdLst/>
            <a:ahLst/>
            <a:cxnLst/>
            <a:rect l="l" t="t" r="r" b="b"/>
            <a:pathLst>
              <a:path w="4641888" h="679024">
                <a:moveTo>
                  <a:pt x="0" y="0"/>
                </a:moveTo>
                <a:lnTo>
                  <a:pt x="4641888" y="0"/>
                </a:lnTo>
                <a:lnTo>
                  <a:pt x="4641888" y="679024"/>
                </a:lnTo>
                <a:lnTo>
                  <a:pt x="0" y="679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32359-33EF-755D-CC42-8112D2A511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12876" y="6309413"/>
            <a:ext cx="1558041" cy="280538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7409D98-F0C6-744D-2D9A-333C60842896}"/>
              </a:ext>
            </a:extLst>
          </p:cNvPr>
          <p:cNvSpPr txBox="1">
            <a:spLocks/>
          </p:cNvSpPr>
          <p:nvPr userDrawn="1"/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47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A4B51-6FA4-AAA2-FEFF-EC11A115E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15878"/>
            <a:ext cx="6475412" cy="506108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A522CAA-BB71-91AB-8DDA-FCF351489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4238625" cy="37109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EFC92D6-D216-3E7E-9514-33C313D5B4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" y="4076699"/>
            <a:ext cx="4238625" cy="210026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017115F-E3F4-408C-9007-CC4F7242B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12152B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643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21CB82-0C7C-DB9D-7AE7-B47D6726367E}"/>
              </a:ext>
            </a:extLst>
          </p:cNvPr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rgbClr val="121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A4B51-6FA4-AAA2-FEFF-EC11A115E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6588" y="1115878"/>
            <a:ext cx="5942012" cy="506108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A522CAA-BB71-91AB-8DDA-FCF351489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4238625" cy="37109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EFC92D6-D216-3E7E-9514-33C313D5B4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" y="4076699"/>
            <a:ext cx="4238625" cy="21002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017115F-E3F4-408C-9007-CC4F7242B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12152B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D8F13B16-386B-1833-E66E-F13A88262F31}"/>
              </a:ext>
            </a:extLst>
          </p:cNvPr>
          <p:cNvSpPr/>
          <p:nvPr userDrawn="1"/>
        </p:nvSpPr>
        <p:spPr>
          <a:xfrm>
            <a:off x="523673" y="6309413"/>
            <a:ext cx="1909592" cy="276213"/>
          </a:xfrm>
          <a:custGeom>
            <a:avLst/>
            <a:gdLst/>
            <a:ahLst/>
            <a:cxnLst/>
            <a:rect l="l" t="t" r="r" b="b"/>
            <a:pathLst>
              <a:path w="4641888" h="679024">
                <a:moveTo>
                  <a:pt x="0" y="0"/>
                </a:moveTo>
                <a:lnTo>
                  <a:pt x="4641888" y="0"/>
                </a:lnTo>
                <a:lnTo>
                  <a:pt x="4641888" y="679024"/>
                </a:lnTo>
                <a:lnTo>
                  <a:pt x="0" y="679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98CB01-6E56-D729-E511-19C840E6CC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12876" y="6309413"/>
            <a:ext cx="1558041" cy="28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218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EFC92D6-D216-3E7E-9514-33C313D5B4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3189" y="1115878"/>
            <a:ext cx="6475412" cy="506108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A4B51-6FA4-AAA2-FEFF-EC11A115E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4076054"/>
            <a:ext cx="4238625" cy="210090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A522CAA-BB71-91AB-8DDA-FCF351489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4238625" cy="37109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017115F-E3F4-408C-9007-CC4F7242B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12152B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359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EFC92D6-D216-3E7E-9514-33C313D5B4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32081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A4B51-6FA4-AAA2-FEFF-EC11A115E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3428999"/>
            <a:ext cx="6475412" cy="2747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A522CAA-BB71-91AB-8DDA-FCF351489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429000"/>
            <a:ext cx="4238625" cy="27479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017115F-E3F4-408C-9007-CC4F7242B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12152B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454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BF607-30D8-B43D-BC5F-5C1D3094C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8433F7-2AB5-4E15-0B7C-DD1D45E5C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726E4C2-621D-55D9-E104-E75C5BAC4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12152B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041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EEA80A-C660-34D0-31AB-25D97C7A67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309893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2F2040-FD52-B471-B362-E77714251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3400" y="365125"/>
            <a:ext cx="8039100" cy="5811838"/>
          </a:xfrm>
        </p:spPr>
        <p:txBody>
          <a:bodyPr vert="eaVert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635B4D8-1A5B-CB50-5249-AC001E7E5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12152B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402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C56A8C-9F98-F38F-05A8-4F94E5FC7D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1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01BA2E2B-7632-4084-F2FD-35B0D30313E7}"/>
              </a:ext>
            </a:extLst>
          </p:cNvPr>
          <p:cNvSpPr/>
          <p:nvPr userDrawn="1"/>
        </p:nvSpPr>
        <p:spPr>
          <a:xfrm>
            <a:off x="695400" y="694023"/>
            <a:ext cx="3475602" cy="502729"/>
          </a:xfrm>
          <a:custGeom>
            <a:avLst/>
            <a:gdLst/>
            <a:ahLst/>
            <a:cxnLst/>
            <a:rect l="l" t="t" r="r" b="b"/>
            <a:pathLst>
              <a:path w="4641888" h="679024">
                <a:moveTo>
                  <a:pt x="0" y="0"/>
                </a:moveTo>
                <a:lnTo>
                  <a:pt x="4641888" y="0"/>
                </a:lnTo>
                <a:lnTo>
                  <a:pt x="4641888" y="679024"/>
                </a:lnTo>
                <a:lnTo>
                  <a:pt x="0" y="679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DBDDD24-1E74-CF74-D9C2-F1AFEADDFA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85322" y="3843661"/>
            <a:ext cx="6621356" cy="650865"/>
          </a:xfrm>
        </p:spPr>
        <p:txBody>
          <a:bodyPr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E9B72F-F858-D372-D509-6B927EEFFF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85322" y="4672984"/>
            <a:ext cx="6621356" cy="367429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name.surname@i-tech.si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908E29E-7125-A866-4293-DA127C0C7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3257" y="5893139"/>
            <a:ext cx="3525486" cy="367429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www.i-tech.si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09B1DA-208E-C6E1-379F-60135F86E7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61173" y="694023"/>
            <a:ext cx="2714541" cy="48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30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48D9947-1EF7-512E-8820-029A0BDCE51E}"/>
              </a:ext>
            </a:extLst>
          </p:cNvPr>
          <p:cNvSpPr/>
          <p:nvPr userDrawn="1"/>
        </p:nvSpPr>
        <p:spPr>
          <a:xfrm>
            <a:off x="351014" y="2939473"/>
            <a:ext cx="243840" cy="243840"/>
          </a:xfrm>
          <a:prstGeom prst="ellipse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7ED8177-BF11-808F-DBF4-E601867F8216}"/>
              </a:ext>
            </a:extLst>
          </p:cNvPr>
          <p:cNvSpPr/>
          <p:nvPr userDrawn="1"/>
        </p:nvSpPr>
        <p:spPr>
          <a:xfrm>
            <a:off x="351014" y="3426460"/>
            <a:ext cx="243840" cy="243840"/>
          </a:xfrm>
          <a:prstGeom prst="ellipse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BE3A40-9917-70C9-89C3-9492BEAAA444}"/>
              </a:ext>
            </a:extLst>
          </p:cNvPr>
          <p:cNvSpPr/>
          <p:nvPr userDrawn="1"/>
        </p:nvSpPr>
        <p:spPr>
          <a:xfrm>
            <a:off x="351014" y="3913447"/>
            <a:ext cx="243840" cy="243840"/>
          </a:xfrm>
          <a:prstGeom prst="ellipse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486450D-5E47-BCEA-2CF6-F8A3E2E6B1EB}"/>
              </a:ext>
            </a:extLst>
          </p:cNvPr>
          <p:cNvSpPr/>
          <p:nvPr userDrawn="1"/>
        </p:nvSpPr>
        <p:spPr>
          <a:xfrm>
            <a:off x="942326" y="2939473"/>
            <a:ext cx="243840" cy="243840"/>
          </a:xfrm>
          <a:prstGeom prst="ellipse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9D4D23-707A-482D-29D8-550DFCD96C0F}"/>
              </a:ext>
            </a:extLst>
          </p:cNvPr>
          <p:cNvSpPr/>
          <p:nvPr userDrawn="1"/>
        </p:nvSpPr>
        <p:spPr>
          <a:xfrm>
            <a:off x="942326" y="3426460"/>
            <a:ext cx="243840" cy="243840"/>
          </a:xfrm>
          <a:prstGeom prst="ellipse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26405E-7034-2075-BA16-C8F073D9468F}"/>
              </a:ext>
            </a:extLst>
          </p:cNvPr>
          <p:cNvSpPr/>
          <p:nvPr userDrawn="1"/>
        </p:nvSpPr>
        <p:spPr>
          <a:xfrm>
            <a:off x="942326" y="3913447"/>
            <a:ext cx="243840" cy="243840"/>
          </a:xfrm>
          <a:prstGeom prst="ellipse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BE8CC59-6C33-F653-B3EB-DCD057768313}"/>
              </a:ext>
            </a:extLst>
          </p:cNvPr>
          <p:cNvSpPr/>
          <p:nvPr userDrawn="1"/>
        </p:nvSpPr>
        <p:spPr>
          <a:xfrm>
            <a:off x="1533638" y="2939473"/>
            <a:ext cx="243840" cy="243840"/>
          </a:xfrm>
          <a:prstGeom prst="ellipse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D10A4A-CE3E-9931-9D88-5024396B7BAB}"/>
              </a:ext>
            </a:extLst>
          </p:cNvPr>
          <p:cNvSpPr/>
          <p:nvPr userDrawn="1"/>
        </p:nvSpPr>
        <p:spPr>
          <a:xfrm>
            <a:off x="1533638" y="3426460"/>
            <a:ext cx="243840" cy="243840"/>
          </a:xfrm>
          <a:prstGeom prst="ellipse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B17663-8A93-63D3-9D6D-6201DB504D04}"/>
              </a:ext>
            </a:extLst>
          </p:cNvPr>
          <p:cNvSpPr/>
          <p:nvPr userDrawn="1"/>
        </p:nvSpPr>
        <p:spPr>
          <a:xfrm>
            <a:off x="1533638" y="3913447"/>
            <a:ext cx="243840" cy="243840"/>
          </a:xfrm>
          <a:prstGeom prst="ellipse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639791-E522-68B7-D902-DC4AA94E834D}"/>
              </a:ext>
            </a:extLst>
          </p:cNvPr>
          <p:cNvSpPr/>
          <p:nvPr userDrawn="1"/>
        </p:nvSpPr>
        <p:spPr>
          <a:xfrm>
            <a:off x="2124950" y="2939473"/>
            <a:ext cx="243840" cy="243840"/>
          </a:xfrm>
          <a:prstGeom prst="ellipse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BC16EBB-F755-3E93-E14C-36DFD261F1C3}"/>
              </a:ext>
            </a:extLst>
          </p:cNvPr>
          <p:cNvSpPr/>
          <p:nvPr userDrawn="1"/>
        </p:nvSpPr>
        <p:spPr>
          <a:xfrm>
            <a:off x="2124950" y="3426460"/>
            <a:ext cx="243840" cy="243840"/>
          </a:xfrm>
          <a:prstGeom prst="ellipse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5F97C62-F50A-8D4C-77A3-65299419AC8C}"/>
              </a:ext>
            </a:extLst>
          </p:cNvPr>
          <p:cNvSpPr/>
          <p:nvPr userDrawn="1"/>
        </p:nvSpPr>
        <p:spPr>
          <a:xfrm>
            <a:off x="2124950" y="3913447"/>
            <a:ext cx="243840" cy="243840"/>
          </a:xfrm>
          <a:prstGeom prst="ellipse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14F95A-A0F8-790D-05A0-DE8675DCC056}"/>
              </a:ext>
            </a:extLst>
          </p:cNvPr>
          <p:cNvSpPr/>
          <p:nvPr userDrawn="1"/>
        </p:nvSpPr>
        <p:spPr>
          <a:xfrm>
            <a:off x="2716262" y="2939473"/>
            <a:ext cx="243840" cy="243840"/>
          </a:xfrm>
          <a:prstGeom prst="ellipse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8E3333-75A5-9EF0-9380-5FBBF926AAD1}"/>
              </a:ext>
            </a:extLst>
          </p:cNvPr>
          <p:cNvSpPr/>
          <p:nvPr userDrawn="1"/>
        </p:nvSpPr>
        <p:spPr>
          <a:xfrm>
            <a:off x="2716262" y="3426460"/>
            <a:ext cx="243840" cy="243840"/>
          </a:xfrm>
          <a:prstGeom prst="ellipse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68EF48E-A987-9533-36AD-EF7B54D38791}"/>
              </a:ext>
            </a:extLst>
          </p:cNvPr>
          <p:cNvSpPr/>
          <p:nvPr userDrawn="1"/>
        </p:nvSpPr>
        <p:spPr>
          <a:xfrm>
            <a:off x="2716262" y="3913447"/>
            <a:ext cx="243840" cy="243840"/>
          </a:xfrm>
          <a:prstGeom prst="ellipse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2B4BE6F-D567-D91D-A0D3-0170FA31FA28}"/>
              </a:ext>
            </a:extLst>
          </p:cNvPr>
          <p:cNvSpPr/>
          <p:nvPr userDrawn="1"/>
        </p:nvSpPr>
        <p:spPr>
          <a:xfrm>
            <a:off x="3307574" y="2939473"/>
            <a:ext cx="243840" cy="243840"/>
          </a:xfrm>
          <a:prstGeom prst="ellipse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1E2486-31CF-D1D3-7B40-D4B13AAD08D8}"/>
              </a:ext>
            </a:extLst>
          </p:cNvPr>
          <p:cNvSpPr/>
          <p:nvPr userDrawn="1"/>
        </p:nvSpPr>
        <p:spPr>
          <a:xfrm>
            <a:off x="3307574" y="3426460"/>
            <a:ext cx="243840" cy="243840"/>
          </a:xfrm>
          <a:prstGeom prst="ellipse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95DA7E1-EB49-B6F4-DD8B-2BFA18E2B18D}"/>
              </a:ext>
            </a:extLst>
          </p:cNvPr>
          <p:cNvSpPr/>
          <p:nvPr userDrawn="1"/>
        </p:nvSpPr>
        <p:spPr>
          <a:xfrm>
            <a:off x="3307574" y="3913447"/>
            <a:ext cx="243840" cy="243840"/>
          </a:xfrm>
          <a:prstGeom prst="ellipse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68AC8E00-983D-F210-1520-98F5BF373D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1414" y="2868193"/>
            <a:ext cx="8039867" cy="758723"/>
          </a:xfrm>
        </p:spPr>
        <p:txBody>
          <a:bodyPr/>
          <a:lstStyle>
            <a:lvl1pPr>
              <a:defRPr>
                <a:solidFill>
                  <a:srgbClr val="12152A"/>
                </a:solidFill>
              </a:defRPr>
            </a:lvl1pPr>
          </a:lstStyle>
          <a:p>
            <a:r>
              <a:rPr lang="en-US" dirty="0"/>
              <a:t>Next topic title</a:t>
            </a:r>
            <a:endParaRPr lang="en-SI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4355492-9E97-FF9E-9E79-37F88BB20B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1195" y="3740532"/>
            <a:ext cx="7469187" cy="345829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/>
              <a:t>SUBTITLE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652877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6F4CD2-76F8-E9A3-4C6B-DBF3014141E0}"/>
              </a:ext>
            </a:extLst>
          </p:cNvPr>
          <p:cNvSpPr/>
          <p:nvPr userDrawn="1"/>
        </p:nvSpPr>
        <p:spPr>
          <a:xfrm>
            <a:off x="8832304" y="0"/>
            <a:ext cx="3359696" cy="6858000"/>
          </a:xfrm>
          <a:prstGeom prst="rect">
            <a:avLst/>
          </a:prstGeom>
          <a:solidFill>
            <a:srgbClr val="121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map of europe with a blue spot&#10;&#10;Description automatically generated">
            <a:extLst>
              <a:ext uri="{FF2B5EF4-FFF2-40B4-BE49-F238E27FC236}">
                <a16:creationId xmlns:a16="http://schemas.microsoft.com/office/drawing/2014/main" id="{B10BEB40-6BC3-B2D7-9CEB-09E226028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20"/>
          <a:stretch/>
        </p:blipFill>
        <p:spPr>
          <a:xfrm>
            <a:off x="4511824" y="698692"/>
            <a:ext cx="7680176" cy="6345616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A735209E-FC1F-CF75-396D-D76390F48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03E42D1-B14A-977A-FFC7-891E713008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874" y="1739676"/>
            <a:ext cx="6265217" cy="4263648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EA9332"/>
              </a:buClr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800100" indent="-342900">
              <a:buFont typeface="Arial" panose="020B0604020202020204" pitchFamily="34" charset="0"/>
              <a:buChar char="•"/>
              <a:defRPr sz="1400"/>
            </a:lvl2pPr>
            <a:lvl3pPr marL="1257300" indent="-342900">
              <a:buFont typeface="Arial" panose="020B0604020202020204" pitchFamily="34" charset="0"/>
              <a:buChar char="•"/>
              <a:defRPr sz="1300"/>
            </a:lvl3pPr>
            <a:lvl4pPr marL="1657350" indent="-285750">
              <a:buFont typeface="Arial" panose="020B0604020202020204" pitchFamily="34" charset="0"/>
              <a:buChar char="•"/>
              <a:defRPr sz="1200"/>
            </a:lvl4pPr>
            <a:lvl5pPr marL="2114550" indent="-285750">
              <a:buFont typeface="Arial" panose="020B0604020202020204" pitchFamily="34" charset="0"/>
              <a:buChar char="•"/>
              <a:defRPr sz="1100"/>
            </a:lvl5pPr>
          </a:lstStyle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Est. 1998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Data acquisition and signal processing</a:t>
            </a:r>
          </a:p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50+ employees</a:t>
            </a:r>
          </a:p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Work with more than 70 research institutes around the world</a:t>
            </a:r>
          </a:p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Delivered more than 7000 instruments</a:t>
            </a:r>
          </a:p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Off-the-shelf products and customizations, </a:t>
            </a:r>
          </a:p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co-development of electronics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F3F3F"/>
                </a:solidFill>
                <a:effectLst/>
                <a:latin typeface="Montserrat" pitchFamily="2" charset="77"/>
              </a:rPr>
              <a:t>Precision Signal Processing with COTS for Space Innovation.</a:t>
            </a:r>
          </a:p>
          <a:p>
            <a:pPr algn="ctr"/>
            <a:endParaRPr lang="en-US" sz="1600" b="1" dirty="0">
              <a:latin typeface="GothamBook" charset="0"/>
              <a:ea typeface="GothamBook" charset="0"/>
              <a:cs typeface="GothamBook" charset="0"/>
            </a:endParaRPr>
          </a:p>
          <a:p>
            <a:pPr lvl="0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DBBDF1-60D7-5218-C640-A01F4663F2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365125"/>
            <a:ext cx="6931025" cy="1177925"/>
          </a:xfrm>
        </p:spPr>
        <p:txBody>
          <a:bodyPr anchor="t"/>
          <a:lstStyle/>
          <a:p>
            <a:r>
              <a:rPr lang="en-US" dirty="0"/>
              <a:t>Instrumentation Technologies</a:t>
            </a:r>
          </a:p>
        </p:txBody>
      </p:sp>
    </p:spTree>
    <p:extLst>
      <p:ext uri="{BB962C8B-B14F-4D97-AF65-F5344CB8AC3E}">
        <p14:creationId xmlns:p14="http://schemas.microsoft.com/office/powerpoint/2010/main" val="176938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c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3A6DCDF2-1C2C-27B5-53D1-FDB6F21A9314}"/>
              </a:ext>
            </a:extLst>
          </p:cNvPr>
          <p:cNvSpPr/>
          <p:nvPr userDrawn="1"/>
        </p:nvSpPr>
        <p:spPr>
          <a:xfrm>
            <a:off x="8514242" y="2958480"/>
            <a:ext cx="3297892" cy="675723"/>
          </a:xfrm>
          <a:prstGeom prst="rect">
            <a:avLst/>
          </a:prstGeom>
          <a:solidFill>
            <a:srgbClr val="1215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D59000E-EC89-49EF-23D5-E156DF1A106C}"/>
              </a:ext>
            </a:extLst>
          </p:cNvPr>
          <p:cNvSpPr/>
          <p:nvPr userDrawn="1"/>
        </p:nvSpPr>
        <p:spPr>
          <a:xfrm>
            <a:off x="854760" y="4101907"/>
            <a:ext cx="7260540" cy="675723"/>
          </a:xfrm>
          <a:prstGeom prst="rect">
            <a:avLst/>
          </a:prstGeom>
          <a:solidFill>
            <a:srgbClr val="1215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14F7F88-DFC7-E83C-DC1B-670298DA8D6E}"/>
              </a:ext>
            </a:extLst>
          </p:cNvPr>
          <p:cNvSpPr/>
          <p:nvPr userDrawn="1"/>
        </p:nvSpPr>
        <p:spPr>
          <a:xfrm>
            <a:off x="854760" y="1191738"/>
            <a:ext cx="7260540" cy="675723"/>
          </a:xfrm>
          <a:prstGeom prst="rect">
            <a:avLst/>
          </a:prstGeom>
          <a:solidFill>
            <a:srgbClr val="1215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CA8F0-71E1-B26A-4486-589C40C00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12152B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95E076-2FC1-793D-72FA-94066C64927A}"/>
              </a:ext>
            </a:extLst>
          </p:cNvPr>
          <p:cNvGrpSpPr/>
          <p:nvPr userDrawn="1"/>
        </p:nvGrpSpPr>
        <p:grpSpPr>
          <a:xfrm>
            <a:off x="961507" y="488209"/>
            <a:ext cx="1487713" cy="505090"/>
            <a:chOff x="0" y="0"/>
            <a:chExt cx="3251200" cy="1103808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65960A9-67B9-1AB5-FD2F-E89CF795E08C}"/>
                </a:ext>
              </a:extLst>
            </p:cNvPr>
            <p:cNvSpPr/>
            <p:nvPr/>
          </p:nvSpPr>
          <p:spPr>
            <a:xfrm>
              <a:off x="0" y="0"/>
              <a:ext cx="3251200" cy="1103757"/>
            </a:xfrm>
            <a:custGeom>
              <a:avLst/>
              <a:gdLst/>
              <a:ahLst/>
              <a:cxnLst/>
              <a:rect l="l" t="t" r="r" b="b"/>
              <a:pathLst>
                <a:path w="3251200" h="1103757">
                  <a:moveTo>
                    <a:pt x="0" y="0"/>
                  </a:moveTo>
                  <a:lnTo>
                    <a:pt x="3251200" y="0"/>
                  </a:lnTo>
                  <a:lnTo>
                    <a:pt x="3251200" y="1103757"/>
                  </a:lnTo>
                  <a:lnTo>
                    <a:pt x="0" y="1103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4"/>
              </a:stretch>
            </a:blipFill>
          </p:spPr>
          <p:txBody>
            <a:bodyPr/>
            <a:lstStyle/>
            <a:p>
              <a:endParaRPr lang="sl-SI" sz="12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6908BD5-D943-D876-98F0-60621293EB01}"/>
              </a:ext>
            </a:extLst>
          </p:cNvPr>
          <p:cNvSpPr txBox="1"/>
          <p:nvPr userDrawn="1"/>
        </p:nvSpPr>
        <p:spPr>
          <a:xfrm>
            <a:off x="4655430" y="485229"/>
            <a:ext cx="3017605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7"/>
              </a:lnSpc>
            </a:pPr>
            <a:r>
              <a:rPr lang="en-US" sz="1955" b="1" dirty="0">
                <a:solidFill>
                  <a:srgbClr val="0094C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SOLUTIONS FOR INDUSTRIES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FBE8B4-C3C3-4926-01EE-4074D873CC95}"/>
              </a:ext>
            </a:extLst>
          </p:cNvPr>
          <p:cNvSpPr txBox="1"/>
          <p:nvPr userDrawn="1"/>
        </p:nvSpPr>
        <p:spPr>
          <a:xfrm>
            <a:off x="961507" y="1349980"/>
            <a:ext cx="3058043" cy="416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11"/>
              </a:lnSpc>
            </a:pPr>
            <a:r>
              <a:rPr lang="en-US" sz="18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Beam-diagnostics-and-control instrumentation​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69F8A-F54C-D88B-3054-55167C353EF0}"/>
              </a:ext>
            </a:extLst>
          </p:cNvPr>
          <p:cNvSpPr txBox="1"/>
          <p:nvPr userDrawn="1"/>
        </p:nvSpPr>
        <p:spPr>
          <a:xfrm>
            <a:off x="4655430" y="1305471"/>
            <a:ext cx="3021659" cy="416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11"/>
              </a:lnSpc>
            </a:pPr>
            <a:r>
              <a:rPr lang="en-US" sz="18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Custom data-acquisition products​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DFF682-16F3-B145-AA96-81CAC4E1A9A7}"/>
              </a:ext>
            </a:extLst>
          </p:cNvPr>
          <p:cNvSpPr txBox="1"/>
          <p:nvPr userDrawn="1"/>
        </p:nvSpPr>
        <p:spPr>
          <a:xfrm>
            <a:off x="8643255" y="3157130"/>
            <a:ext cx="3152768" cy="371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32"/>
              </a:lnSpc>
            </a:pPr>
            <a:r>
              <a:rPr lang="en-US" sz="18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Open-source general-purpose lab devices​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F65855-5B41-11A7-5B1A-EFFC0AFFDA5A}"/>
              </a:ext>
            </a:extLst>
          </p:cNvPr>
          <p:cNvGrpSpPr/>
          <p:nvPr userDrawn="1"/>
        </p:nvGrpSpPr>
        <p:grpSpPr>
          <a:xfrm>
            <a:off x="8515364" y="2338745"/>
            <a:ext cx="1704275" cy="619735"/>
            <a:chOff x="0" y="0"/>
            <a:chExt cx="3336150" cy="1213142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AE1F68B-952D-77B1-B612-1B85A7FAE497}"/>
                </a:ext>
              </a:extLst>
            </p:cNvPr>
            <p:cNvSpPr/>
            <p:nvPr/>
          </p:nvSpPr>
          <p:spPr>
            <a:xfrm>
              <a:off x="0" y="0"/>
              <a:ext cx="3336163" cy="1213104"/>
            </a:xfrm>
            <a:custGeom>
              <a:avLst/>
              <a:gdLst/>
              <a:ahLst/>
              <a:cxnLst/>
              <a:rect l="l" t="t" r="r" b="b"/>
              <a:pathLst>
                <a:path w="3336163" h="1213104">
                  <a:moveTo>
                    <a:pt x="0" y="0"/>
                  </a:moveTo>
                  <a:lnTo>
                    <a:pt x="3336163" y="0"/>
                  </a:lnTo>
                  <a:lnTo>
                    <a:pt x="3336163" y="1213104"/>
                  </a:lnTo>
                  <a:lnTo>
                    <a:pt x="0" y="1213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"/>
              </a:stretch>
            </a:blipFill>
          </p:spPr>
          <p:txBody>
            <a:bodyPr/>
            <a:lstStyle/>
            <a:p>
              <a:endParaRPr lang="sl-SI" sz="120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AEEA60F-7D2B-4561-1D10-3CD8C2EA261F}"/>
              </a:ext>
            </a:extLst>
          </p:cNvPr>
          <p:cNvSpPr txBox="1"/>
          <p:nvPr userDrawn="1"/>
        </p:nvSpPr>
        <p:spPr>
          <a:xfrm>
            <a:off x="4572186" y="3590871"/>
            <a:ext cx="1853903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2760" b="1" dirty="0">
                <a:solidFill>
                  <a:srgbClr val="81E2C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SWICSSY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16E083-96A7-20C0-F748-B4D482D63381}"/>
              </a:ext>
            </a:extLst>
          </p:cNvPr>
          <p:cNvSpPr txBox="1"/>
          <p:nvPr userDrawn="1"/>
        </p:nvSpPr>
        <p:spPr>
          <a:xfrm>
            <a:off x="961507" y="4268809"/>
            <a:ext cx="2817357" cy="41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11"/>
              </a:lnSpc>
            </a:pPr>
            <a:r>
              <a:rPr lang="en-US" sz="18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Quantum control instrumentation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DA87C4-DA6A-E516-EBBE-8EBB7FA813F6}"/>
              </a:ext>
            </a:extLst>
          </p:cNvPr>
          <p:cNvSpPr txBox="1"/>
          <p:nvPr userDrawn="1"/>
        </p:nvSpPr>
        <p:spPr>
          <a:xfrm>
            <a:off x="4655430" y="4237051"/>
            <a:ext cx="3301969" cy="416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11"/>
              </a:lnSpc>
            </a:pPr>
            <a:r>
              <a:rPr lang="en-US" sz="18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Submerged wireless conductivity sensor system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3DB3B7-3913-B945-6918-1DB2199C9781}"/>
              </a:ext>
            </a:extLst>
          </p:cNvPr>
          <p:cNvSpPr txBox="1"/>
          <p:nvPr userDrawn="1"/>
        </p:nvSpPr>
        <p:spPr>
          <a:xfrm>
            <a:off x="892245" y="3590870"/>
            <a:ext cx="1347277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1"/>
              </a:lnSpc>
            </a:pPr>
            <a:r>
              <a:rPr lang="en-US" sz="2759" b="1" dirty="0">
                <a:solidFill>
                  <a:srgbClr val="D3D6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LUGUS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6F555C9A-C530-EAB9-141A-D6686C7947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2245" y="1942863"/>
            <a:ext cx="3426098" cy="1335931"/>
          </a:xfrm>
        </p:spPr>
        <p:txBody>
          <a:bodyPr>
            <a:normAutofit/>
          </a:bodyPr>
          <a:lstStyle>
            <a:lvl1pPr marL="228614" marR="0" indent="-228614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9332"/>
              </a:buClr>
              <a:buSzTx/>
              <a:buFont typeface="Arial" panose="020B0604020202020204" pitchFamily="34" charset="0"/>
              <a:buChar char="•"/>
              <a:tabLst/>
              <a:defRPr sz="1400"/>
            </a:lvl1pPr>
            <a:lvl2pPr marL="800100" indent="-342900">
              <a:buFont typeface="Arial" panose="020B0604020202020204" pitchFamily="34" charset="0"/>
              <a:buChar char="•"/>
              <a:defRPr sz="1400"/>
            </a:lvl2pPr>
            <a:lvl3pPr marL="1257300" indent="-342900">
              <a:buFont typeface="Arial" panose="020B0604020202020204" pitchFamily="34" charset="0"/>
              <a:buChar char="•"/>
              <a:defRPr sz="1300"/>
            </a:lvl3pPr>
            <a:lvl4pPr marL="1657350" indent="-285750">
              <a:buFont typeface="Arial" panose="020B0604020202020204" pitchFamily="34" charset="0"/>
              <a:buChar char="•"/>
              <a:defRPr sz="1200"/>
            </a:lvl4pPr>
            <a:lvl5pPr marL="2114550" indent="-285750">
              <a:buFont typeface="Arial" panose="020B0604020202020204" pitchFamily="34" charset="0"/>
              <a:buChar char="•"/>
              <a:defRPr sz="1100"/>
            </a:lvl5pPr>
          </a:lstStyle>
          <a:p>
            <a:pPr marL="228614" indent="-228614" fontAlgn="base">
              <a:buFont typeface="Arial" panose="020B0604020202020204" pitchFamily="34" charset="0"/>
              <a:buChar char="•"/>
            </a:pPr>
            <a:r>
              <a:rPr lang="sl-SI" sz="1600" dirty="0">
                <a:solidFill>
                  <a:srgbClr val="000000"/>
                </a:solidFill>
                <a:latin typeface="Montserrat" pitchFamily="2" charset="77"/>
              </a:rPr>
              <a:t>Research </a:t>
            </a:r>
            <a:r>
              <a:rPr lang="en-AU" sz="1600" dirty="0">
                <a:solidFill>
                  <a:srgbClr val="000000"/>
                </a:solidFill>
                <a:latin typeface="Montserrat" pitchFamily="2" charset="77"/>
              </a:rPr>
              <a:t>Particle Accelerators</a:t>
            </a:r>
            <a:r>
              <a:rPr lang="sl-SI" sz="1600" dirty="0">
                <a:solidFill>
                  <a:srgbClr val="000000"/>
                </a:solidFill>
                <a:latin typeface="Montserrat" pitchFamily="2" charset="77"/>
              </a:rPr>
              <a:t>​</a:t>
            </a:r>
          </a:p>
          <a:p>
            <a:pPr marL="228614" indent="-228614" fontAlgn="base">
              <a:buFont typeface="Arial" panose="020B0604020202020204" pitchFamily="34" charset="0"/>
              <a:buChar char="•"/>
            </a:pPr>
            <a:r>
              <a:rPr lang="sl-SI" sz="1600" dirty="0">
                <a:solidFill>
                  <a:srgbClr val="000000"/>
                </a:solidFill>
                <a:latin typeface="Montserrat" pitchFamily="2" charset="77"/>
              </a:rPr>
              <a:t>Medical Particle Accelerators</a:t>
            </a:r>
          </a:p>
          <a:p>
            <a:pPr marL="228614" indent="-228614" fontAlgn="base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000000"/>
                </a:solidFill>
                <a:latin typeface="Montserrat" pitchFamily="2" charset="77"/>
              </a:rPr>
              <a:t>Nuclear Research Reactors and Fusion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59AA567A-FD1A-B931-A320-F913D54B77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4923" y="1943263"/>
            <a:ext cx="3426098" cy="1335931"/>
          </a:xfrm>
        </p:spPr>
        <p:txBody>
          <a:bodyPr>
            <a:normAutofit/>
          </a:bodyPr>
          <a:lstStyle>
            <a:lvl1pPr marL="228614" marR="0" indent="-228614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9332"/>
              </a:buClr>
              <a:buSzTx/>
              <a:buFont typeface="Arial" panose="020B0604020202020204" pitchFamily="34" charset="0"/>
              <a:buChar char="•"/>
              <a:tabLst/>
              <a:defRPr sz="1400"/>
            </a:lvl1pPr>
            <a:lvl2pPr marL="800100" indent="-342900">
              <a:buFont typeface="Arial" panose="020B0604020202020204" pitchFamily="34" charset="0"/>
              <a:buChar char="•"/>
              <a:defRPr sz="1400"/>
            </a:lvl2pPr>
            <a:lvl3pPr marL="1257300" indent="-342900">
              <a:buFont typeface="Arial" panose="020B0604020202020204" pitchFamily="34" charset="0"/>
              <a:buChar char="•"/>
              <a:defRPr sz="1300"/>
            </a:lvl3pPr>
            <a:lvl4pPr marL="1657350" indent="-285750">
              <a:buFont typeface="Arial" panose="020B0604020202020204" pitchFamily="34" charset="0"/>
              <a:buChar char="•"/>
              <a:defRPr sz="1200"/>
            </a:lvl4pPr>
            <a:lvl5pPr marL="2114550" indent="-285750">
              <a:buFont typeface="Arial" panose="020B0604020202020204" pitchFamily="34" charset="0"/>
              <a:buChar char="•"/>
              <a:defRPr sz="1100"/>
            </a:lvl5pPr>
          </a:lstStyle>
          <a:p>
            <a:pPr marL="228614" indent="-228614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Montserrat" pitchFamily="2" charset="77"/>
              </a:rPr>
              <a:t>Space &amp; Defense​</a:t>
            </a:r>
          </a:p>
          <a:p>
            <a:pPr marL="228614" indent="-228614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Montserrat" pitchFamily="2" charset="77"/>
              </a:rPr>
              <a:t>Transportation Industry</a:t>
            </a:r>
            <a:r>
              <a:rPr lang="sl-SI" sz="1600" dirty="0">
                <a:solidFill>
                  <a:srgbClr val="000000"/>
                </a:solidFill>
                <a:latin typeface="Montserrat" pitchFamily="2" charset="77"/>
              </a:rPr>
              <a:t>​</a:t>
            </a:r>
          </a:p>
          <a:p>
            <a:pPr marL="228614" indent="-228614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Montserrat" pitchFamily="2" charset="77"/>
              </a:rPr>
              <a:t>Energy Industry</a:t>
            </a:r>
            <a:r>
              <a:rPr lang="sl-SI" sz="1600" dirty="0">
                <a:solidFill>
                  <a:srgbClr val="000000"/>
                </a:solidFill>
                <a:latin typeface="Montserrat" pitchFamily="2" charset="77"/>
              </a:rPr>
              <a:t>​</a:t>
            </a:r>
          </a:p>
          <a:p>
            <a:pPr marL="228614" indent="-228614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Montserrat" pitchFamily="2" charset="77"/>
              </a:rPr>
              <a:t>Test and Measurement</a:t>
            </a:r>
            <a:endParaRPr lang="sl-SI" sz="1600" dirty="0">
              <a:solidFill>
                <a:srgbClr val="000000"/>
              </a:solidFill>
              <a:latin typeface="Montserrat" pitchFamily="2" charset="77"/>
            </a:endParaRPr>
          </a:p>
          <a:p>
            <a:pPr marL="228614" indent="-228614" fontAlgn="base">
              <a:buFont typeface="Arial" panose="020B0604020202020204" pitchFamily="34" charset="0"/>
              <a:buChar char="•"/>
            </a:pPr>
            <a:r>
              <a:rPr lang="sl-SI" sz="1600" dirty="0">
                <a:solidFill>
                  <a:srgbClr val="000000"/>
                </a:solidFill>
                <a:latin typeface="Montserrat" pitchFamily="2" charset="77"/>
              </a:rPr>
              <a:t>Communications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B28FD77F-3881-D233-B340-3C80848882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0724" y="4865474"/>
            <a:ext cx="3426098" cy="1335931"/>
          </a:xfrm>
        </p:spPr>
        <p:txBody>
          <a:bodyPr>
            <a:normAutofit/>
          </a:bodyPr>
          <a:lstStyle>
            <a:lvl1pPr marL="228614" marR="0" indent="-228614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9332"/>
              </a:buClr>
              <a:buSzTx/>
              <a:buFont typeface="Arial" panose="020B0604020202020204" pitchFamily="34" charset="0"/>
              <a:buChar char="•"/>
              <a:tabLst/>
              <a:defRPr sz="1400"/>
            </a:lvl1pPr>
            <a:lvl2pPr marL="800100" indent="-342900">
              <a:buFont typeface="Arial" panose="020B0604020202020204" pitchFamily="34" charset="0"/>
              <a:buChar char="•"/>
              <a:defRPr sz="1400"/>
            </a:lvl2pPr>
            <a:lvl3pPr marL="1257300" indent="-342900">
              <a:buFont typeface="Arial" panose="020B0604020202020204" pitchFamily="34" charset="0"/>
              <a:buChar char="•"/>
              <a:defRPr sz="1300"/>
            </a:lvl3pPr>
            <a:lvl4pPr marL="1657350" indent="-285750">
              <a:buFont typeface="Arial" panose="020B0604020202020204" pitchFamily="34" charset="0"/>
              <a:buChar char="•"/>
              <a:defRPr sz="1200"/>
            </a:lvl4pPr>
            <a:lvl5pPr marL="2114550" indent="-285750">
              <a:buFont typeface="Arial" panose="020B0604020202020204" pitchFamily="34" charset="0"/>
              <a:buChar char="•"/>
              <a:defRPr sz="1100"/>
            </a:lvl5pPr>
          </a:lstStyle>
          <a:p>
            <a:pPr marL="228614" indent="-228614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Montserrat" pitchFamily="2" charset="77"/>
              </a:rPr>
              <a:t>Cold Atoms Labs</a:t>
            </a:r>
          </a:p>
          <a:p>
            <a:pPr marL="228614" indent="-228614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Montserrat" pitchFamily="2" charset="77"/>
              </a:rPr>
              <a:t>Neutral Atoms Labs</a:t>
            </a:r>
          </a:p>
          <a:p>
            <a:pPr marL="228614" indent="-228614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Montserrat" pitchFamily="2" charset="77"/>
              </a:rPr>
              <a:t>Quantum Computing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E73EEE2-108C-272A-98C3-01FF9AA822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93365" y="4865473"/>
            <a:ext cx="3426098" cy="1335931"/>
          </a:xfrm>
        </p:spPr>
        <p:txBody>
          <a:bodyPr>
            <a:normAutofit/>
          </a:bodyPr>
          <a:lstStyle>
            <a:lvl1pPr marL="228614" marR="0" indent="-228614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9332"/>
              </a:buClr>
              <a:buSzTx/>
              <a:buFont typeface="Arial" panose="020B0604020202020204" pitchFamily="34" charset="0"/>
              <a:buChar char="•"/>
              <a:tabLst/>
              <a:defRPr sz="1400"/>
            </a:lvl1pPr>
            <a:lvl2pPr marL="800100" indent="-342900">
              <a:buFont typeface="Arial" panose="020B0604020202020204" pitchFamily="34" charset="0"/>
              <a:buChar char="•"/>
              <a:defRPr sz="1400"/>
            </a:lvl2pPr>
            <a:lvl3pPr marL="1257300" indent="-342900">
              <a:buFont typeface="Arial" panose="020B0604020202020204" pitchFamily="34" charset="0"/>
              <a:buChar char="•"/>
              <a:defRPr sz="1300"/>
            </a:lvl3pPr>
            <a:lvl4pPr marL="1657350" indent="-285750">
              <a:buFont typeface="Arial" panose="020B0604020202020204" pitchFamily="34" charset="0"/>
              <a:buChar char="•"/>
              <a:defRPr sz="1200"/>
            </a:lvl4pPr>
            <a:lvl5pPr marL="2114550" indent="-285750">
              <a:buFont typeface="Arial" panose="020B0604020202020204" pitchFamily="34" charset="0"/>
              <a:buChar char="•"/>
              <a:defRPr sz="1100"/>
            </a:lvl5pPr>
          </a:lstStyle>
          <a:p>
            <a:pPr marL="228614" indent="-228614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Montserrat" pitchFamily="2" charset="77"/>
              </a:rPr>
              <a:t>Desalination plants</a:t>
            </a:r>
          </a:p>
          <a:p>
            <a:pPr marL="228614" indent="-228614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Montserrat" pitchFamily="2" charset="77"/>
              </a:rPr>
              <a:t>Producers of RO membranes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B909CFFE-4F78-35EA-34C6-3BFA04DB26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15357" y="3793822"/>
            <a:ext cx="3297892" cy="1335931"/>
          </a:xfrm>
        </p:spPr>
        <p:txBody>
          <a:bodyPr>
            <a:normAutofit/>
          </a:bodyPr>
          <a:lstStyle>
            <a:lvl1pPr marL="228614" marR="0" indent="-228614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9332"/>
              </a:buClr>
              <a:buSzTx/>
              <a:buFont typeface="Arial" panose="020B0604020202020204" pitchFamily="34" charset="0"/>
              <a:buChar char="•"/>
              <a:tabLst/>
              <a:defRPr sz="1400"/>
            </a:lvl1pPr>
            <a:lvl2pPr marL="800100" indent="-342900">
              <a:buFont typeface="Arial" panose="020B0604020202020204" pitchFamily="34" charset="0"/>
              <a:buChar char="•"/>
              <a:defRPr sz="1400"/>
            </a:lvl2pPr>
            <a:lvl3pPr marL="1257300" indent="-342900">
              <a:buFont typeface="Arial" panose="020B0604020202020204" pitchFamily="34" charset="0"/>
              <a:buChar char="•"/>
              <a:defRPr sz="1300"/>
            </a:lvl3pPr>
            <a:lvl4pPr marL="1657350" indent="-285750">
              <a:buFont typeface="Arial" panose="020B0604020202020204" pitchFamily="34" charset="0"/>
              <a:buChar char="•"/>
              <a:defRPr sz="1200"/>
            </a:lvl4pPr>
            <a:lvl5pPr marL="2114550" indent="-285750">
              <a:buFont typeface="Arial" panose="020B0604020202020204" pitchFamily="34" charset="0"/>
              <a:buChar char="•"/>
              <a:defRPr sz="1100"/>
            </a:lvl5pPr>
          </a:lstStyle>
          <a:p>
            <a:pPr marL="228614" indent="-228614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Montserrat" pitchFamily="2" charset="77"/>
              </a:rPr>
              <a:t>Universities​</a:t>
            </a:r>
          </a:p>
          <a:p>
            <a:pPr marL="228614" indent="-228614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Montserrat" pitchFamily="2" charset="77"/>
              </a:rPr>
              <a:t>Research​</a:t>
            </a:r>
          </a:p>
        </p:txBody>
      </p:sp>
    </p:spTree>
    <p:extLst>
      <p:ext uri="{BB962C8B-B14F-4D97-AF65-F5344CB8AC3E}">
        <p14:creationId xmlns:p14="http://schemas.microsoft.com/office/powerpoint/2010/main" val="1238343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88CBE-BDB8-D4CA-3149-9AC4C9F4A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B2646C3-F8AC-695E-585A-689C62C57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12152B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24194AF-05CE-07BF-F785-589A0E3611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318" y="4025950"/>
            <a:ext cx="3456484" cy="411162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Information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9699E7C-A6AB-1672-971E-95EA9FE18D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7758" y="4035137"/>
            <a:ext cx="3456484" cy="411162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Information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6DEF41A-C828-4E86-5862-13A966EEB1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28198" y="4035137"/>
            <a:ext cx="3456484" cy="411162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Information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1C79853-8793-C86A-9B10-83BC182F97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100" y="4437112"/>
            <a:ext cx="3426098" cy="165641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9332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  <a:lvl2pPr marL="800100" indent="-342900">
              <a:buFont typeface="Arial" panose="020B0604020202020204" pitchFamily="34" charset="0"/>
              <a:buChar char="•"/>
              <a:defRPr sz="1400"/>
            </a:lvl2pPr>
            <a:lvl3pPr marL="1257300" indent="-342900">
              <a:buFont typeface="Arial" panose="020B0604020202020204" pitchFamily="34" charset="0"/>
              <a:buChar char="•"/>
              <a:defRPr sz="1300"/>
            </a:lvl3pPr>
            <a:lvl4pPr marL="1657350" indent="-285750">
              <a:buFont typeface="Arial" panose="020B0604020202020204" pitchFamily="34" charset="0"/>
              <a:buChar char="•"/>
              <a:defRPr sz="1200"/>
            </a:lvl4pPr>
            <a:lvl5pPr marL="2114550" indent="-285750">
              <a:buFont typeface="Arial" panose="020B0604020202020204" pitchFamily="34" charset="0"/>
              <a:buChar char="•"/>
              <a:defRPr sz="1100"/>
            </a:lvl5pPr>
          </a:lstStyle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hr-HR" sz="160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Examples</a:t>
            </a:r>
            <a:endParaRPr lang="en-AU" sz="1600" i="0" u="none" strike="noStrike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endParaRPr lang="en-AU" sz="1600" i="0" u="none" strike="noStrike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endParaRPr lang="en-AU" sz="1600" i="0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lvl="0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2C98FA2-A76B-D981-31FB-70860CE11B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2950" y="4437112"/>
            <a:ext cx="3426098" cy="1656416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9332"/>
              </a:buClr>
              <a:buSzTx/>
              <a:buFont typeface="System Font Regular"/>
              <a:buChar char="►"/>
              <a:tabLst/>
              <a:defRPr sz="1400"/>
            </a:lvl1pPr>
            <a:lvl2pPr marL="800100" indent="-342900">
              <a:buFont typeface="Arial" panose="020B0604020202020204" pitchFamily="34" charset="0"/>
              <a:buChar char="•"/>
              <a:defRPr sz="1400"/>
            </a:lvl2pPr>
            <a:lvl3pPr marL="1257300" indent="-342900">
              <a:buFont typeface="Arial" panose="020B0604020202020204" pitchFamily="34" charset="0"/>
              <a:buChar char="•"/>
              <a:defRPr sz="1300"/>
            </a:lvl3pPr>
            <a:lvl4pPr marL="1657350" indent="-285750">
              <a:buFont typeface="Arial" panose="020B0604020202020204" pitchFamily="34" charset="0"/>
              <a:buChar char="•"/>
              <a:defRPr sz="1200"/>
            </a:lvl4pPr>
            <a:lvl5pPr marL="2114550" indent="-285750">
              <a:buFont typeface="Arial" panose="020B0604020202020204" pitchFamily="34" charset="0"/>
              <a:buChar char="•"/>
              <a:defRPr sz="1100"/>
            </a:lvl5pPr>
          </a:lstStyle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hr-HR" sz="16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Examples</a:t>
            </a:r>
            <a:endParaRPr lang="sl-SI" sz="1600" b="0" i="0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endParaRPr lang="en-AU" sz="1600" i="0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lvl="0"/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1E4C675-7847-2152-8F44-16D2C0F3FD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41509" y="4437112"/>
            <a:ext cx="3426098" cy="1656416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9332"/>
              </a:buClr>
              <a:buSzTx/>
              <a:buFont typeface="System Font Regular"/>
              <a:buChar char="►"/>
              <a:tabLst/>
              <a:defRPr sz="1400"/>
            </a:lvl1pPr>
            <a:lvl2pPr marL="800100" indent="-342900">
              <a:buFont typeface="Arial" panose="020B0604020202020204" pitchFamily="34" charset="0"/>
              <a:buChar char="•"/>
              <a:defRPr sz="1400"/>
            </a:lvl2pPr>
            <a:lvl3pPr marL="1257300" indent="-342900">
              <a:buFont typeface="Arial" panose="020B0604020202020204" pitchFamily="34" charset="0"/>
              <a:buChar char="•"/>
              <a:defRPr sz="1300"/>
            </a:lvl3pPr>
            <a:lvl4pPr marL="1657350" indent="-285750">
              <a:buFont typeface="Arial" panose="020B0604020202020204" pitchFamily="34" charset="0"/>
              <a:buChar char="•"/>
              <a:defRPr sz="1200"/>
            </a:lvl4pPr>
            <a:lvl5pPr marL="2114550" indent="-285750">
              <a:buFont typeface="Arial" panose="020B0604020202020204" pitchFamily="34" charset="0"/>
              <a:buChar char="•"/>
              <a:defRPr sz="1100"/>
            </a:lvl5pPr>
          </a:lstStyle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hr-HR" sz="16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Examples</a:t>
            </a:r>
            <a:endParaRPr lang="sl-SI" sz="1600" b="0" i="0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endParaRPr lang="en-AU" sz="1600" i="0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lvl="0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865EEE0-A8FF-BCF2-0F73-00D9AD4C57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3400" y="2103120"/>
            <a:ext cx="3192780" cy="1632688"/>
          </a:xfrm>
        </p:spPr>
        <p:txBody>
          <a:bodyPr/>
          <a:lstStyle/>
          <a:p>
            <a:endParaRPr lang="en-SI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5567E0BA-FA63-3F23-A052-C3B723EA987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99609" y="2103120"/>
            <a:ext cx="3192780" cy="1632688"/>
          </a:xfrm>
        </p:spPr>
        <p:txBody>
          <a:bodyPr/>
          <a:lstStyle/>
          <a:p>
            <a:endParaRPr lang="en-SI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8D1B19B9-79AB-FD2E-692B-0473278445F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26220" y="2103120"/>
            <a:ext cx="3192780" cy="1632688"/>
          </a:xfrm>
        </p:spPr>
        <p:txBody>
          <a:bodyPr/>
          <a:lstStyle/>
          <a:p>
            <a:endParaRPr lang="en-SI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9FC17EF-50C7-6A6D-1113-CCAFB6A55B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2290" y="1486377"/>
            <a:ext cx="4757194" cy="411162"/>
          </a:xfrm>
        </p:spPr>
        <p:txBody>
          <a:bodyPr>
            <a:normAutofit/>
          </a:bodyPr>
          <a:lstStyle>
            <a:lvl1pPr marL="0" indent="0" algn="l">
              <a:buNone/>
              <a:defRPr sz="20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2000" dirty="0">
                <a:latin typeface="Montserrat" panose="00000500000000000000" pitchFamily="2" charset="-18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936721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6F4CD2-76F8-E9A3-4C6B-DBF3014141E0}"/>
              </a:ext>
            </a:extLst>
          </p:cNvPr>
          <p:cNvSpPr/>
          <p:nvPr userDrawn="1"/>
        </p:nvSpPr>
        <p:spPr>
          <a:xfrm>
            <a:off x="8167607" y="0"/>
            <a:ext cx="4024393" cy="6858000"/>
          </a:xfrm>
          <a:prstGeom prst="rect">
            <a:avLst/>
          </a:prstGeom>
          <a:solidFill>
            <a:srgbClr val="121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A735209E-FC1F-CF75-396D-D76390F48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27FB911B-8104-0188-990F-870E687C3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719808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A25399B-F669-9ED5-9CBA-32CEDC80D4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1906589"/>
            <a:ext cx="7197725" cy="588638"/>
          </a:xfrm>
        </p:spPr>
        <p:txBody>
          <a:bodyPr>
            <a:normAutofit/>
          </a:bodyPr>
          <a:lstStyle>
            <a:lvl1pPr marL="342900" indent="-342900">
              <a:buClr>
                <a:srgbClr val="0094CD"/>
              </a:buClr>
              <a:buFont typeface="Arial" panose="020B0604020202020204" pitchFamily="34" charset="0"/>
              <a:buNone/>
              <a:defRPr sz="1800" b="1"/>
            </a:lvl1pPr>
          </a:lstStyle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Purpose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825DDC7-27ED-6FB0-98C8-BD264F089C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3400" y="2495227"/>
            <a:ext cx="7197725" cy="1255364"/>
          </a:xfrm>
        </p:spPr>
        <p:txBody>
          <a:bodyPr>
            <a:normAutofit/>
          </a:bodyPr>
          <a:lstStyle>
            <a:lvl1pPr marL="0" indent="0">
              <a:buClr>
                <a:srgbClr val="0094CD"/>
              </a:buClr>
              <a:buFont typeface="Arial" panose="020B0604020202020204" pitchFamily="34" charset="0"/>
              <a:buNone/>
              <a:defRPr sz="1800" b="0"/>
            </a:lvl1pPr>
          </a:lstStyle>
          <a:p>
            <a:pPr algn="l">
              <a:lnSpc>
                <a:spcPct val="150000"/>
              </a:lnSpc>
            </a:pP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63188749-547B-562B-7FBE-83FEB8462D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399" y="4693403"/>
            <a:ext cx="7197725" cy="1255364"/>
          </a:xfrm>
        </p:spPr>
        <p:txBody>
          <a:bodyPr>
            <a:normAutofit/>
          </a:bodyPr>
          <a:lstStyle>
            <a:lvl1pPr marL="0" indent="0">
              <a:buClr>
                <a:srgbClr val="0094CD"/>
              </a:buClr>
              <a:buFont typeface="Arial" panose="020B0604020202020204" pitchFamily="34" charset="0"/>
              <a:buNone/>
              <a:defRPr sz="1600" b="0"/>
            </a:lvl1pPr>
          </a:lstStyle>
          <a:p>
            <a:pPr algn="l">
              <a:lnSpc>
                <a:spcPct val="150000"/>
              </a:lnSpc>
            </a:pP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35FFD5FA-17E5-BE5F-AD54-77BC5D109A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4104765"/>
            <a:ext cx="7197725" cy="588638"/>
          </a:xfrm>
        </p:spPr>
        <p:txBody>
          <a:bodyPr>
            <a:normAutofit/>
          </a:bodyPr>
          <a:lstStyle>
            <a:lvl1pPr marL="342900" indent="-342900">
              <a:buClr>
                <a:srgbClr val="0094CD"/>
              </a:buClr>
              <a:buFont typeface="Arial" panose="020B0604020202020204" pitchFamily="34" charset="0"/>
              <a:buNone/>
              <a:defRPr sz="1800" b="1"/>
            </a:lvl1pPr>
          </a:lstStyle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Feature highlights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025C1E3-7616-7DEE-C0A2-493482D561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9638" y="1123950"/>
            <a:ext cx="3332162" cy="23050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C0F50BA9-7179-874E-7A37-63DE47B210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7607" y="3905794"/>
            <a:ext cx="4024393" cy="298078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31881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s &amp; 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6F4CD2-76F8-E9A3-4C6B-DBF3014141E0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121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A735209E-FC1F-CF75-396D-D76390F48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A25399B-F669-9ED5-9CBA-32CEDC80D4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1906589"/>
            <a:ext cx="5148943" cy="588638"/>
          </a:xfrm>
        </p:spPr>
        <p:txBody>
          <a:bodyPr>
            <a:normAutofit/>
          </a:bodyPr>
          <a:lstStyle>
            <a:lvl1pPr marL="342900" indent="-342900">
              <a:buClr>
                <a:srgbClr val="EA9332"/>
              </a:buClr>
              <a:buFont typeface="Arial" panose="020B0604020202020204" pitchFamily="34" charset="0"/>
              <a:buChar char="•"/>
              <a:defRPr sz="1800" b="1"/>
            </a:lvl1pPr>
          </a:lstStyle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Example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825DDC7-27ED-6FB0-98C8-BD264F089C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2495227"/>
            <a:ext cx="5148943" cy="1255364"/>
          </a:xfrm>
        </p:spPr>
        <p:txBody>
          <a:bodyPr>
            <a:normAutofit/>
          </a:bodyPr>
          <a:lstStyle>
            <a:lvl1pPr marL="0" indent="0">
              <a:buClr>
                <a:schemeClr val="bg1">
                  <a:lumMod val="75000"/>
                </a:schemeClr>
              </a:buClr>
              <a:buFont typeface="System Font Regular"/>
              <a:buNone/>
              <a:defRPr sz="1600" b="0"/>
            </a:lvl1pPr>
          </a:lstStyle>
          <a:p>
            <a:pPr algn="l">
              <a:lnSpc>
                <a:spcPct val="150000"/>
              </a:lnSpc>
            </a:pPr>
            <a:r>
              <a:rPr lang="en-US" sz="1600" b="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63188749-547B-562B-7FBE-83FEB8462D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4693403"/>
            <a:ext cx="5148944" cy="1255364"/>
          </a:xfrm>
        </p:spPr>
        <p:txBody>
          <a:bodyPr>
            <a:normAutofit/>
          </a:bodyPr>
          <a:lstStyle>
            <a:lvl1pPr marL="0" indent="0">
              <a:buClr>
                <a:schemeClr val="bg1">
                  <a:lumMod val="75000"/>
                </a:schemeClr>
              </a:buClr>
              <a:buFont typeface="System Font Regular"/>
              <a:buNone/>
              <a:defRPr sz="1600" b="0"/>
            </a:lvl1pPr>
          </a:lstStyle>
          <a:p>
            <a:pPr algn="l">
              <a:lnSpc>
                <a:spcPct val="150000"/>
              </a:lnSpc>
            </a:pPr>
            <a:r>
              <a:rPr lang="en-US" sz="1600" b="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35FFD5FA-17E5-BE5F-AD54-77BC5D109A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4104765"/>
            <a:ext cx="5148944" cy="588638"/>
          </a:xfrm>
        </p:spPr>
        <p:txBody>
          <a:bodyPr>
            <a:normAutofit/>
          </a:bodyPr>
          <a:lstStyle>
            <a:lvl1pPr marL="342900" indent="-342900">
              <a:buClr>
                <a:srgbClr val="EA9332"/>
              </a:buClr>
              <a:buFont typeface="Arial" panose="020B0604020202020204" pitchFamily="34" charset="0"/>
              <a:buChar char="•"/>
              <a:defRPr sz="1800" b="1"/>
            </a:lvl1pPr>
          </a:lstStyle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Example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5D077E-58FC-7365-C08D-1A92D9F178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06805" y="1906589"/>
            <a:ext cx="5148263" cy="588962"/>
          </a:xfrm>
        </p:spPr>
        <p:txBody>
          <a:bodyPr anchor="ctr">
            <a:normAutofit/>
          </a:bodyPr>
          <a:lstStyle>
            <a:lvl1pPr marL="342900" indent="-342900">
              <a:buClr>
                <a:srgbClr val="EA9332"/>
              </a:buClr>
              <a:buFont typeface="Arial" panose="020B0604020202020204" pitchFamily="34" charset="0"/>
              <a:buChar char="•"/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Example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62FB4B1-AFDC-2CDF-462C-F5A6932A0D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06805" y="2499989"/>
            <a:ext cx="5148263" cy="1250602"/>
          </a:xfrm>
        </p:spPr>
        <p:txBody>
          <a:bodyPr anchor="t">
            <a:normAutofit/>
          </a:bodyPr>
          <a:lstStyle>
            <a:lvl1pPr marL="0" indent="0">
              <a:buClr>
                <a:schemeClr val="bg1">
                  <a:lumMod val="75000"/>
                </a:schemeClr>
              </a:buClr>
              <a:buFont typeface="System Font Regular"/>
              <a:buNone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1600" b="0" dirty="0"/>
              <a:t>Text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E34D595-9CB1-9703-46E6-41FCBC63D1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4550" y="4104765"/>
            <a:ext cx="5148263" cy="588962"/>
          </a:xfrm>
        </p:spPr>
        <p:txBody>
          <a:bodyPr anchor="ctr">
            <a:normAutofit/>
          </a:bodyPr>
          <a:lstStyle>
            <a:lvl1pPr marL="342900" indent="-342900">
              <a:buClr>
                <a:srgbClr val="EA9332"/>
              </a:buClr>
              <a:buFont typeface="Arial" panose="020B0604020202020204" pitchFamily="34" charset="0"/>
              <a:buChar char="•"/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Example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FF073B4-9D54-94ED-E90D-294679EA0C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44550" y="4698165"/>
            <a:ext cx="5148263" cy="1250602"/>
          </a:xfrm>
        </p:spPr>
        <p:txBody>
          <a:bodyPr anchor="t">
            <a:normAutofit/>
          </a:bodyPr>
          <a:lstStyle>
            <a:lvl1pPr marL="0" indent="0">
              <a:buClr>
                <a:schemeClr val="bg1">
                  <a:lumMod val="75000"/>
                </a:schemeClr>
              </a:buClr>
              <a:buFont typeface="System Font Regular"/>
              <a:buNone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1600" b="0" dirty="0"/>
              <a:t>Text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D61B40-200F-50DE-9568-DB5A1C5009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365125"/>
            <a:ext cx="5148943" cy="1325563"/>
          </a:xfrm>
        </p:spPr>
        <p:txBody>
          <a:bodyPr/>
          <a:lstStyle/>
          <a:p>
            <a:r>
              <a:rPr lang="en-US" dirty="0"/>
              <a:t>Pros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4CC9FF1-E189-A3D9-AFE1-EDB0E55B93E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506804" y="368607"/>
            <a:ext cx="5148263" cy="1325563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000" dirty="0"/>
              <a:t>Cons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6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6F4CD2-76F8-E9A3-4C6B-DBF3014141E0}"/>
              </a:ext>
            </a:extLst>
          </p:cNvPr>
          <p:cNvSpPr/>
          <p:nvPr userDrawn="1"/>
        </p:nvSpPr>
        <p:spPr>
          <a:xfrm>
            <a:off x="0" y="3300226"/>
            <a:ext cx="6276814" cy="2855184"/>
          </a:xfrm>
          <a:prstGeom prst="rect">
            <a:avLst/>
          </a:prstGeom>
          <a:solidFill>
            <a:srgbClr val="EA9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9332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27FB911B-8104-0188-990F-870E687C3E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365125"/>
            <a:ext cx="10237922" cy="1045221"/>
          </a:xfrm>
        </p:spPr>
        <p:txBody>
          <a:bodyPr/>
          <a:lstStyle/>
          <a:p>
            <a:r>
              <a:rPr lang="en-US" dirty="0"/>
              <a:t>Product name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A25399B-F669-9ED5-9CBA-32CEDC80D4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7191" y="1690688"/>
            <a:ext cx="4728688" cy="588638"/>
          </a:xfrm>
        </p:spPr>
        <p:txBody>
          <a:bodyPr>
            <a:normAutofit/>
          </a:bodyPr>
          <a:lstStyle>
            <a:lvl1pPr marL="342900" indent="-342900">
              <a:buClr>
                <a:srgbClr val="EA9332"/>
              </a:buClr>
              <a:buFont typeface="Arial" panose="020B0604020202020204" pitchFamily="34" charset="0"/>
              <a:buChar char="•"/>
              <a:defRPr sz="1800" b="1"/>
            </a:lvl1pPr>
          </a:lstStyle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Purpose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825DDC7-27ED-6FB0-98C8-BD264F089C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27191" y="2279326"/>
            <a:ext cx="4728688" cy="1478728"/>
          </a:xfrm>
        </p:spPr>
        <p:txBody>
          <a:bodyPr>
            <a:normAutofit/>
          </a:bodyPr>
          <a:lstStyle>
            <a:lvl1pPr marL="0" indent="0">
              <a:buClr>
                <a:schemeClr val="bg1">
                  <a:lumMod val="75000"/>
                </a:schemeClr>
              </a:buClr>
              <a:buFont typeface="System Font Regular"/>
              <a:buNone/>
              <a:defRPr sz="1600" b="0"/>
            </a:lvl1pPr>
          </a:lstStyle>
          <a:p>
            <a:pPr algn="l">
              <a:lnSpc>
                <a:spcPct val="150000"/>
              </a:lnSpc>
            </a:pPr>
            <a:r>
              <a:rPr lang="en-US" sz="1600" b="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63188749-547B-562B-7FBE-83FEB8462D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27189" y="4676682"/>
            <a:ext cx="4728688" cy="1478728"/>
          </a:xfrm>
        </p:spPr>
        <p:txBody>
          <a:bodyPr>
            <a:normAutofit/>
          </a:bodyPr>
          <a:lstStyle>
            <a:lvl1pPr marL="0" indent="0">
              <a:buClr>
                <a:schemeClr val="bg1">
                  <a:lumMod val="75000"/>
                </a:schemeClr>
              </a:buClr>
              <a:buFont typeface="System Font Regular"/>
              <a:buNone/>
              <a:defRPr sz="1600" b="0"/>
            </a:lvl1pPr>
          </a:lstStyle>
          <a:p>
            <a:pPr algn="l">
              <a:lnSpc>
                <a:spcPct val="150000"/>
              </a:lnSpc>
            </a:pPr>
            <a:r>
              <a:rPr lang="en-US" sz="1600" b="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35FFD5FA-17E5-BE5F-AD54-77BC5D109A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7189" y="4088044"/>
            <a:ext cx="4728688" cy="588638"/>
          </a:xfrm>
        </p:spPr>
        <p:txBody>
          <a:bodyPr>
            <a:normAutofit/>
          </a:bodyPr>
          <a:lstStyle>
            <a:lvl1pPr marL="342900" indent="-342900">
              <a:buClr>
                <a:srgbClr val="EA9332"/>
              </a:buClr>
              <a:buFont typeface="Arial" panose="020B0604020202020204" pitchFamily="34" charset="0"/>
              <a:buChar char="•"/>
              <a:defRPr sz="1800" b="1"/>
            </a:lvl1pPr>
          </a:lstStyle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Feature highlights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C0F50BA9-7179-874E-7A37-63DE47B210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3400" y="3531179"/>
            <a:ext cx="6121830" cy="232474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62CC9216-6BAB-EC7C-0E94-C5249B32E3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3759" y="1750543"/>
            <a:ext cx="6121525" cy="1255364"/>
          </a:xfrm>
        </p:spPr>
        <p:txBody>
          <a:bodyPr>
            <a:normAutofit/>
          </a:bodyPr>
          <a:lstStyle>
            <a:lvl1pPr marL="0" indent="0">
              <a:buClr>
                <a:schemeClr val="bg1">
                  <a:lumMod val="75000"/>
                </a:schemeClr>
              </a:buClr>
              <a:buFont typeface="System Font Regular"/>
              <a:buNone/>
              <a:defRPr sz="1600" b="0"/>
            </a:lvl1pPr>
          </a:lstStyle>
          <a:p>
            <a:pPr algn="l">
              <a:lnSpc>
                <a:spcPct val="150000"/>
              </a:lnSpc>
            </a:pPr>
            <a:r>
              <a:rPr lang="en-US" sz="1600" b="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lang="en-US" sz="2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CE0117D-78D4-6D2B-CF3D-953F08902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0605" y="54927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12152A"/>
                </a:solidFill>
                <a:latin typeface="Montserrat" pitchFamily="2" charset="77"/>
              </a:defRPr>
            </a:lvl1pPr>
          </a:lstStyle>
          <a:p>
            <a:fld id="{5A974BFD-E988-4EA2-9992-7617904DB4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69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E764A2-7E29-9A5B-23E1-A5202F93E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8813800" cy="1045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33BD5-5300-5097-6B77-0A3362323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61719"/>
            <a:ext cx="11099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0574BFFF-5873-EBDF-9118-FC6BE4FE31F9}"/>
              </a:ext>
            </a:extLst>
          </p:cNvPr>
          <p:cNvSpPr/>
          <p:nvPr userDrawn="1"/>
        </p:nvSpPr>
        <p:spPr>
          <a:xfrm>
            <a:off x="533400" y="6311900"/>
            <a:ext cx="1888684" cy="276280"/>
          </a:xfrm>
          <a:custGeom>
            <a:avLst/>
            <a:gdLst/>
            <a:ahLst/>
            <a:cxnLst/>
            <a:rect l="l" t="t" r="r" b="b"/>
            <a:pathLst>
              <a:path w="2309026" h="337768">
                <a:moveTo>
                  <a:pt x="0" y="0"/>
                </a:moveTo>
                <a:lnTo>
                  <a:pt x="2309026" y="0"/>
                </a:lnTo>
                <a:lnTo>
                  <a:pt x="2309026" y="337768"/>
                </a:lnTo>
                <a:lnTo>
                  <a:pt x="0" y="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356FD0-4FA6-7701-E6C7-3998AA0C65E3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2735643" y="6311900"/>
            <a:ext cx="1534076" cy="27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9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79" r:id="rId3"/>
    <p:sldLayoutId id="2147483662" r:id="rId4"/>
    <p:sldLayoutId id="2147483681" r:id="rId5"/>
    <p:sldLayoutId id="2147483670" r:id="rId6"/>
    <p:sldLayoutId id="2147483660" r:id="rId7"/>
    <p:sldLayoutId id="2147483663" r:id="rId8"/>
    <p:sldLayoutId id="2147483671" r:id="rId9"/>
    <p:sldLayoutId id="2147483684" r:id="rId10"/>
    <p:sldLayoutId id="2147483682" r:id="rId11"/>
    <p:sldLayoutId id="2147483675" r:id="rId12"/>
    <p:sldLayoutId id="2147483673" r:id="rId13"/>
    <p:sldLayoutId id="2147483676" r:id="rId14"/>
    <p:sldLayoutId id="2147483669" r:id="rId15"/>
    <p:sldLayoutId id="2147483650" r:id="rId16"/>
    <p:sldLayoutId id="2147483652" r:id="rId17"/>
    <p:sldLayoutId id="2147483666" r:id="rId18"/>
    <p:sldLayoutId id="2147483654" r:id="rId19"/>
    <p:sldLayoutId id="2147483655" r:id="rId20"/>
    <p:sldLayoutId id="2147483664" r:id="rId21"/>
    <p:sldLayoutId id="2147483665" r:id="rId22"/>
    <p:sldLayoutId id="2147483667" r:id="rId23"/>
    <p:sldLayoutId id="2147483656" r:id="rId24"/>
    <p:sldLayoutId id="2147483668" r:id="rId25"/>
    <p:sldLayoutId id="2147483677" r:id="rId26"/>
    <p:sldLayoutId id="2147483658" r:id="rId27"/>
    <p:sldLayoutId id="2147483659" r:id="rId28"/>
    <p:sldLayoutId id="2147483678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EA9332"/>
          </a:solidFill>
          <a:latin typeface="Montserrat" pitchFamily="2" charset="77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EA9332"/>
        </a:buClr>
        <a:buSzPct val="100000"/>
        <a:buFont typeface="Arial" panose="020B0604020202020204" pitchFamily="34" charset="0"/>
        <a:buChar char="•"/>
        <a:tabLst>
          <a:tab pos="0" algn="ctr"/>
        </a:tabLst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51D581-986C-1077-3D3C-B238F226F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0396" y="2033310"/>
            <a:ext cx="10806204" cy="2413819"/>
          </a:xfrm>
        </p:spPr>
        <p:txBody>
          <a:bodyPr>
            <a:normAutofit fontScale="85000" lnSpcReduction="10000"/>
          </a:bodyPr>
          <a:lstStyle/>
          <a:p>
            <a:r>
              <a:rPr lang="en-GB" b="0" i="1" dirty="0">
                <a:latin typeface="Montserrat Medium"/>
                <a:ea typeface="Calibri"/>
                <a:cs typeface="Arial"/>
              </a:rPr>
              <a:t>Recent developments in the Libera Tango Device Server at Instrumentation Technologies</a:t>
            </a:r>
            <a:r>
              <a:rPr lang="en-US" b="0" i="1" dirty="0">
                <a:latin typeface="Montserrat Medium"/>
                <a:ea typeface="Calibri"/>
                <a:cs typeface="Arial"/>
              </a:rPr>
              <a:t>   </a:t>
            </a:r>
            <a:endParaRPr lang="en-GB" b="0" i="1" dirty="0">
              <a:latin typeface="Montserrat Medium" panose="00000600000000000000" pitchFamily="2" charset="-18"/>
              <a:ea typeface="Calibri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1945E-3ABA-3371-8309-C5E6BB7299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53139" y="4187403"/>
            <a:ext cx="6621356" cy="36742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Tango Community Meeting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E95EB1-E5C9-0BDF-446F-2700E87C54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0396" y="5481789"/>
            <a:ext cx="6621356" cy="3674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robert.cerne@i-tech.si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3F8877-C5EE-28A2-137F-978C39E915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June,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FCF166-B092-F06F-0FA9-354D4BE363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0396" y="5930569"/>
            <a:ext cx="3525486" cy="367429"/>
          </a:xfrm>
        </p:spPr>
        <p:txBody>
          <a:bodyPr/>
          <a:lstStyle/>
          <a:p>
            <a:r>
              <a:rPr lang="en-US" dirty="0"/>
              <a:t>www.i-tech.si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F7F4DCA-14D0-4BDD-396D-B5B43EB1591B}"/>
              </a:ext>
            </a:extLst>
          </p:cNvPr>
          <p:cNvSpPr txBox="1">
            <a:spLocks/>
          </p:cNvSpPr>
          <p:nvPr/>
        </p:nvSpPr>
        <p:spPr>
          <a:xfrm>
            <a:off x="690396" y="5033009"/>
            <a:ext cx="6621356" cy="3674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A9332"/>
              </a:buClr>
              <a:buSzPct val="100000"/>
              <a:buFont typeface="Arial" panose="020B0604020202020204" pitchFamily="34" charset="0"/>
              <a:buNone/>
              <a:tabLst>
                <a:tab pos="0" algn="ctr"/>
              </a:tabLst>
              <a:defRPr sz="2400" b="1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Robert Černe</a:t>
            </a:r>
          </a:p>
        </p:txBody>
      </p:sp>
    </p:spTree>
    <p:extLst>
      <p:ext uri="{BB962C8B-B14F-4D97-AF65-F5344CB8AC3E}">
        <p14:creationId xmlns:p14="http://schemas.microsoft.com/office/powerpoint/2010/main" val="1909184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15DD-1238-523F-4DBF-DF57780A4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A9332"/>
                </a:solidFill>
              </a:rPr>
              <a:t>Outline</a:t>
            </a:r>
            <a:endParaRPr lang="en-SI" dirty="0">
              <a:solidFill>
                <a:srgbClr val="EA933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CFF97-7E34-02FF-3FE4-161156224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lnSpc>
                <a:spcPct val="140000"/>
              </a:lnSpc>
            </a:pPr>
            <a:r>
              <a:rPr lang="en-GB" altLang="en-US" dirty="0">
                <a:latin typeface="Montserrat Medium"/>
                <a:ea typeface="Gotham Book" charset="0"/>
                <a:cs typeface="Arial"/>
              </a:rPr>
              <a:t>Company introduction</a:t>
            </a:r>
            <a:endParaRPr lang="sl-SI" altLang="en-US" dirty="0">
              <a:latin typeface="Montserrat Medium" pitchFamily="2" charset="-18"/>
              <a:ea typeface="Gotham Book" charset="0"/>
              <a:cs typeface="Arial"/>
            </a:endParaRPr>
          </a:p>
          <a:p>
            <a:pPr marL="285750" indent="-285750">
              <a:lnSpc>
                <a:spcPct val="140000"/>
              </a:lnSpc>
            </a:pPr>
            <a:r>
              <a:rPr lang="en-GB" altLang="en-US" dirty="0">
                <a:latin typeface="Montserrat Medium"/>
                <a:ea typeface="Gotham Book" charset="0"/>
                <a:cs typeface="Arial"/>
              </a:rPr>
              <a:t>Tango Device Server for Libera instruments</a:t>
            </a:r>
          </a:p>
          <a:p>
            <a:pPr marL="285750" indent="-285750">
              <a:lnSpc>
                <a:spcPct val="140000"/>
              </a:lnSpc>
            </a:pPr>
            <a:r>
              <a:rPr lang="sl-SI" altLang="en-US" dirty="0">
                <a:latin typeface="Montserrat Medium"/>
                <a:ea typeface="Gotham Book" charset="0"/>
                <a:cs typeface="Arial"/>
              </a:rPr>
              <a:t>Upgrade to use Tango framework 9.5.0 and recent evolution</a:t>
            </a:r>
            <a:endParaRPr lang="sl-SI" altLang="en-US" dirty="0">
              <a:latin typeface="Montserrat Medium" pitchFamily="2" charset="-18"/>
              <a:ea typeface="Gotham Book" charset="0"/>
              <a:cs typeface="Arial"/>
            </a:endParaRPr>
          </a:p>
          <a:p>
            <a:pPr marL="285750" indent="-285750">
              <a:lnSpc>
                <a:spcPct val="140000"/>
              </a:lnSpc>
            </a:pPr>
            <a:r>
              <a:rPr lang="sl-SI" altLang="en-US" dirty="0">
                <a:latin typeface="Montserrat Medium"/>
                <a:ea typeface="Gotham Book" charset="0"/>
                <a:cs typeface="Arial"/>
              </a:rPr>
              <a:t>Future improvement plans</a:t>
            </a:r>
            <a:endParaRPr lang="sl-SI" altLang="en-US" dirty="0">
              <a:latin typeface="Montserrat Medium" pitchFamily="2" charset="-18"/>
              <a:ea typeface="Gotham Book" charset="0"/>
              <a:cs typeface="Arial"/>
            </a:endParaRPr>
          </a:p>
          <a:p>
            <a:pPr marL="285750" indent="-285750">
              <a:lnSpc>
                <a:spcPct val="140000"/>
              </a:lnSpc>
            </a:pPr>
            <a:r>
              <a:rPr lang="sl-SI" altLang="en-US" dirty="0">
                <a:latin typeface="Montserrat Medium"/>
                <a:ea typeface="Gotham Book" charset="0"/>
                <a:cs typeface="Arial"/>
              </a:rPr>
              <a:t>Conclusions</a:t>
            </a:r>
            <a:endParaRPr lang="en-US" altLang="en-US" dirty="0">
              <a:latin typeface="Gotham Book"/>
              <a:ea typeface="Gotham Book" charset="0"/>
              <a:cs typeface="Arial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altLang="en-US" dirty="0">
              <a:solidFill>
                <a:srgbClr val="92959C"/>
              </a:solidFill>
              <a:latin typeface="Gotham Book"/>
              <a:ea typeface="Gotham Book" charset="0"/>
              <a:cs typeface="Arial"/>
            </a:endParaRPr>
          </a:p>
          <a:p>
            <a:endParaRPr lang="en-S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A9AE9-589E-42C8-7976-B4261DE4A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974BFD-E988-4EA2-9992-7617904DB45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649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3B860C-A571-C1C7-12B0-ABC7B9FA7F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Est. 1998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Data acquisition and signal processing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50+ employees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Work with more than 70 research institutes around the world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Off-the-shelf products and customizations, co-development of electronics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D31541-4278-02FC-8A71-2EA1AC06D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365125"/>
            <a:ext cx="10358121" cy="154495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A9332"/>
                </a:solidFill>
              </a:rPr>
              <a:t>Instrumentation </a:t>
            </a:r>
            <a:br>
              <a:rPr lang="en-US" dirty="0">
                <a:solidFill>
                  <a:srgbClr val="EA9332"/>
                </a:solidFill>
              </a:rPr>
            </a:br>
            <a:r>
              <a:rPr lang="en-US" dirty="0">
                <a:solidFill>
                  <a:srgbClr val="EA9332"/>
                </a:solidFill>
              </a:rPr>
              <a:t>Technologies</a:t>
            </a:r>
            <a:endParaRPr lang="en-SI" dirty="0">
              <a:solidFill>
                <a:srgbClr val="EA933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DF701-A177-FDE0-E12D-E58B73C73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974BFD-E988-4EA2-9992-7617904DB45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reeform 34">
            <a:extLst>
              <a:ext uri="{FF2B5EF4-FFF2-40B4-BE49-F238E27FC236}">
                <a16:creationId xmlns:a16="http://schemas.microsoft.com/office/drawing/2014/main" id="{ECABA399-DEB5-72C0-D254-6AA13650E492}"/>
              </a:ext>
            </a:extLst>
          </p:cNvPr>
          <p:cNvSpPr/>
          <p:nvPr/>
        </p:nvSpPr>
        <p:spPr>
          <a:xfrm>
            <a:off x="933856" y="4947921"/>
            <a:ext cx="700392" cy="634356"/>
          </a:xfrm>
          <a:custGeom>
            <a:avLst/>
            <a:gdLst/>
            <a:ahLst/>
            <a:cxnLst/>
            <a:rect l="l" t="t" r="r" b="b"/>
            <a:pathLst>
              <a:path w="1368295" h="1157788">
                <a:moveTo>
                  <a:pt x="0" y="0"/>
                </a:moveTo>
                <a:lnTo>
                  <a:pt x="1368295" y="0"/>
                </a:lnTo>
                <a:lnTo>
                  <a:pt x="1368295" y="1157789"/>
                </a:lnTo>
                <a:lnTo>
                  <a:pt x="0" y="11577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902ABF7-7B8C-2713-2AED-B79050864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072" y="4890127"/>
            <a:ext cx="1092200" cy="69215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87DA47E-1D7F-E763-B19A-14AD498ED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097" y="4794911"/>
            <a:ext cx="1370943" cy="78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9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4324DC-1472-8816-3B0A-08DE5DD69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sl-SI" dirty="0"/>
              <a:t>Research </a:t>
            </a:r>
            <a:r>
              <a:rPr lang="en-AU" dirty="0"/>
              <a:t>Particle Accelerators</a:t>
            </a:r>
            <a:r>
              <a:rPr lang="sl-SI" dirty="0"/>
              <a:t>​</a:t>
            </a:r>
            <a:endParaRPr lang="en-SI" dirty="0"/>
          </a:p>
          <a:p>
            <a:pPr lvl="0"/>
            <a:r>
              <a:rPr lang="sl-SI" dirty="0"/>
              <a:t>Medical Particle Accelerators</a:t>
            </a:r>
            <a:endParaRPr lang="en-SI" dirty="0"/>
          </a:p>
          <a:p>
            <a:pPr lvl="0"/>
            <a:r>
              <a:rPr lang="en-AU" dirty="0"/>
              <a:t>Nuclear Research Reactors and Fusion</a:t>
            </a:r>
            <a:endParaRPr lang="en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37674-808D-5E8E-A9B2-1ED588AF0F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US" dirty="0"/>
              <a:t>Space &amp; Defense​</a:t>
            </a:r>
            <a:endParaRPr lang="en-SI" dirty="0"/>
          </a:p>
          <a:p>
            <a:pPr lvl="0"/>
            <a:r>
              <a:rPr lang="en-US" dirty="0"/>
              <a:t>Transportation Industry</a:t>
            </a:r>
            <a:r>
              <a:rPr lang="sl-SI" dirty="0"/>
              <a:t>​</a:t>
            </a:r>
            <a:endParaRPr lang="en-SI" dirty="0"/>
          </a:p>
          <a:p>
            <a:pPr lvl="0"/>
            <a:r>
              <a:rPr lang="en-US" dirty="0"/>
              <a:t>Energy Industry</a:t>
            </a:r>
            <a:r>
              <a:rPr lang="sl-SI" dirty="0"/>
              <a:t>​</a:t>
            </a:r>
            <a:endParaRPr lang="en-SI" dirty="0"/>
          </a:p>
          <a:p>
            <a:pPr lvl="0"/>
            <a:r>
              <a:rPr lang="en-US" dirty="0"/>
              <a:t>Test and Measurement</a:t>
            </a:r>
            <a:endParaRPr lang="en-SI" dirty="0"/>
          </a:p>
          <a:p>
            <a:pPr lvl="0"/>
            <a:r>
              <a:rPr lang="sl-SI" dirty="0"/>
              <a:t>Communications</a:t>
            </a:r>
            <a:endParaRPr lang="en-S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EB69FD-76EC-4417-AEC3-F1523E7EC0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/>
              <a:t>Cold Atoms Labs</a:t>
            </a:r>
            <a:endParaRPr lang="en-SI" dirty="0"/>
          </a:p>
          <a:p>
            <a:pPr lvl="0"/>
            <a:r>
              <a:rPr lang="en-US" dirty="0"/>
              <a:t>Neutral Atoms Labs</a:t>
            </a:r>
            <a:endParaRPr lang="en-SI" dirty="0"/>
          </a:p>
          <a:p>
            <a:pPr lvl="0"/>
            <a:r>
              <a:rPr lang="en-US" dirty="0"/>
              <a:t>Quantum Computing</a:t>
            </a:r>
            <a:endParaRPr lang="en-S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05DE18-6031-6C89-F9B6-5E78EE9275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dirty="0"/>
              <a:t>Desalination plants</a:t>
            </a:r>
            <a:endParaRPr lang="en-SI" dirty="0"/>
          </a:p>
          <a:p>
            <a:pPr lvl="0"/>
            <a:r>
              <a:rPr lang="en-US" dirty="0"/>
              <a:t>Producers of RO membranes</a:t>
            </a:r>
            <a:endParaRPr lang="en-SI" dirty="0"/>
          </a:p>
          <a:p>
            <a:pPr marL="0" indent="0">
              <a:buNone/>
            </a:pPr>
            <a:endParaRPr lang="en-S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5DAA20-B5C7-1323-25D4-DF0E3B6E04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en-US" dirty="0"/>
              <a:t>Universities​</a:t>
            </a:r>
            <a:endParaRPr lang="en-SI" dirty="0"/>
          </a:p>
          <a:p>
            <a:pPr lvl="0"/>
            <a:r>
              <a:rPr lang="en-US" dirty="0"/>
              <a:t>Research​</a:t>
            </a:r>
            <a:endParaRPr lang="en-S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98F0D-1F8D-020F-BECF-63295C98D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974BFD-E988-4EA2-9992-7617904DB45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707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številke diapozitiva 1">
            <a:extLst>
              <a:ext uri="{FF2B5EF4-FFF2-40B4-BE49-F238E27FC236}">
                <a16:creationId xmlns:a16="http://schemas.microsoft.com/office/drawing/2014/main" id="{FEE0EB35-C809-3B4A-38FB-1A1D09413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974BFD-E988-4EA2-9992-7617904DB45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9BAE6F98-F69A-1387-A209-606FAE414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Libera - Solutions for particle accelerators </a:t>
            </a:r>
            <a:endParaRPr lang="sl-SI" dirty="0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2DD6BBEF-2DF5-84C1-53B5-4306E608C2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3400" y="2009977"/>
            <a:ext cx="7197725" cy="3555890"/>
          </a:xfrm>
        </p:spPr>
        <p:txBody>
          <a:bodyPr numCol="2">
            <a:normAutofit/>
          </a:bodyPr>
          <a:lstStyle/>
          <a:p>
            <a:pPr fontAlgn="base"/>
            <a:r>
              <a:rPr lang="en-AU" b="1" dirty="0"/>
              <a:t>Beam Diagnostics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Beam Position Monitoring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Beam Loss monitoring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Beam current / Beam phase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​</a:t>
            </a:r>
          </a:p>
          <a:p>
            <a:pPr fontAlgn="base"/>
            <a:r>
              <a:rPr lang="en-AU" b="1" dirty="0"/>
              <a:t>LLRF controls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LINAC 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Proton synchrotrons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​</a:t>
            </a:r>
          </a:p>
          <a:p>
            <a:pPr fontAlgn="base"/>
            <a:endParaRPr lang="en-AU" b="1" dirty="0"/>
          </a:p>
          <a:p>
            <a:pPr fontAlgn="base"/>
            <a:r>
              <a:rPr lang="en-AU" b="1" dirty="0"/>
              <a:t>RF generation and transfer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Reference Master Oscillators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RF distribution systems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​</a:t>
            </a:r>
          </a:p>
          <a:p>
            <a:pPr fontAlgn="base"/>
            <a:endParaRPr lang="en-AU" b="1" dirty="0"/>
          </a:p>
          <a:p>
            <a:pPr fontAlgn="base"/>
            <a:r>
              <a:rPr lang="en-AU" b="1" dirty="0"/>
              <a:t>General Purpose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RF Digitizers 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Current Meters</a:t>
            </a:r>
            <a:endParaRPr lang="en-US" dirty="0"/>
          </a:p>
          <a:p>
            <a:endParaRPr lang="sl-SI" dirty="0"/>
          </a:p>
        </p:txBody>
      </p:sp>
      <p:pic>
        <p:nvPicPr>
          <p:cNvPr id="11" name="Označba mesta slike 10">
            <a:extLst>
              <a:ext uri="{FF2B5EF4-FFF2-40B4-BE49-F238E27FC236}">
                <a16:creationId xmlns:a16="http://schemas.microsoft.com/office/drawing/2014/main" id="{7CF67E0D-FC6E-79EA-F10C-48BE75A3FE9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705" r="70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Označba mesta slike 12">
            <a:extLst>
              <a:ext uri="{FF2B5EF4-FFF2-40B4-BE49-F238E27FC236}">
                <a16:creationId xmlns:a16="http://schemas.microsoft.com/office/drawing/2014/main" id="{94C7BAAC-C9BA-9346-1D0A-5D91E2A08CA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4224" r="422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68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3675C-4E04-8C8D-2A5E-1A46B9D0CA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1690688"/>
            <a:ext cx="5148944" cy="4258079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EA9332"/>
              </a:buClr>
              <a:buFont typeface="Arial" panose="020B0604020202020204" pitchFamily="34" charset="0"/>
              <a:buChar char="•"/>
            </a:pPr>
            <a:r>
              <a:rPr lang="en-US" dirty="0"/>
              <a:t>One of multiple adapters for the Libera instruments.</a:t>
            </a:r>
          </a:p>
          <a:p>
            <a:pPr marL="285750" indent="-285750">
              <a:buClr>
                <a:srgbClr val="EA9332"/>
              </a:buClr>
              <a:buFont typeface="Arial" panose="020B0604020202020204" pitchFamily="34" charset="0"/>
              <a:buChar char="•"/>
            </a:pPr>
            <a:r>
              <a:rPr lang="en-US" dirty="0"/>
              <a:t>Supports integration of Libera instruments into Tango control system.</a:t>
            </a:r>
          </a:p>
          <a:p>
            <a:pPr marL="285750" indent="-285750">
              <a:buClr>
                <a:srgbClr val="EA9332"/>
              </a:buClr>
              <a:buFont typeface="Arial" panose="020B0604020202020204" pitchFamily="34" charset="0"/>
              <a:buChar char="•"/>
            </a:pPr>
            <a:r>
              <a:rPr lang="en-US" dirty="0"/>
              <a:t>Upgrade to Tango framework 9.2.2 performed 10 years ago.</a:t>
            </a:r>
          </a:p>
          <a:p>
            <a:pPr marL="285750" indent="-285750">
              <a:buClr>
                <a:srgbClr val="EA9332"/>
              </a:buClr>
              <a:buFont typeface="Arial" panose="020B0604020202020204" pitchFamily="34" charset="0"/>
              <a:buChar char="•"/>
            </a:pPr>
            <a:r>
              <a:rPr lang="en-US" dirty="0"/>
              <a:t>Upgrade to Tango framework 9.5.0 finished in 2025.</a:t>
            </a:r>
          </a:p>
          <a:p>
            <a:pPr marL="285750" indent="-285750">
              <a:buClr>
                <a:srgbClr val="EA9332"/>
              </a:buClr>
              <a:buFont typeface="Arial" panose="020B0604020202020204" pitchFamily="34" charset="0"/>
              <a:buChar char="•"/>
            </a:pPr>
            <a:r>
              <a:rPr lang="en-US" dirty="0"/>
              <a:t>Configuration driven architecture – attributes are generated based on mapping files.</a:t>
            </a:r>
          </a:p>
          <a:p>
            <a:pPr marL="285750" indent="-285750">
              <a:buClr>
                <a:srgbClr val="EA9332"/>
              </a:buClr>
              <a:buFont typeface="Arial" panose="020B0604020202020204" pitchFamily="34" charset="0"/>
              <a:buChar char="•"/>
            </a:pPr>
            <a:r>
              <a:rPr lang="en-US" dirty="0"/>
              <a:t>Running as a separate process on the Libera instrument.</a:t>
            </a:r>
          </a:p>
          <a:p>
            <a:pPr marL="285750" indent="-285750">
              <a:buClr>
                <a:srgbClr val="EA9332"/>
              </a:buClr>
              <a:buFont typeface="Arial" panose="020B0604020202020204" pitchFamily="34" charset="0"/>
              <a:buChar char="•"/>
            </a:pPr>
            <a:r>
              <a:rPr lang="en-US" dirty="0"/>
              <a:t>Running on a variety of CPU architectures (x86, </a:t>
            </a:r>
            <a:r>
              <a:rPr lang="en-US" dirty="0" err="1"/>
              <a:t>armelx</a:t>
            </a:r>
            <a:r>
              <a:rPr lang="en-US" dirty="0"/>
              <a:t>, </a:t>
            </a:r>
            <a:r>
              <a:rPr lang="en-US" dirty="0" err="1"/>
              <a:t>armhf</a:t>
            </a:r>
            <a:r>
              <a:rPr lang="en-US" dirty="0"/>
              <a:t>, arm64) and OS (Ubuntu, </a:t>
            </a:r>
            <a:r>
              <a:rPr lang="en-US" dirty="0" err="1"/>
              <a:t>Buildroot</a:t>
            </a:r>
            <a:r>
              <a:rPr lang="en-US" dirty="0"/>
              <a:t>) versions.</a:t>
            </a:r>
          </a:p>
          <a:p>
            <a:pPr marL="285750" indent="-285750">
              <a:buClr>
                <a:srgbClr val="EA933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EA933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EA933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EA9332"/>
              </a:buClr>
              <a:buFont typeface="Arial" panose="020B0604020202020204" pitchFamily="34" charset="0"/>
              <a:buChar char="•"/>
            </a:pPr>
            <a:endParaRPr lang="en-SI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A4006D3-5D42-6759-F33A-02E3E5FE2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5562600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EA9332"/>
                </a:solidFill>
                <a:latin typeface="Montserrat" panose="00000500000000000000" pitchFamily="2" charset="-18"/>
                <a:ea typeface="Gotham Book" charset="0"/>
                <a:cs typeface="Arial"/>
              </a:rPr>
              <a:t>Tango Device Server for Libera instruments</a:t>
            </a:r>
            <a:endParaRPr lang="en-SI" dirty="0">
              <a:solidFill>
                <a:srgbClr val="EA9332"/>
              </a:solidFill>
              <a:latin typeface="Montserrat" panose="00000500000000000000" pitchFamily="2" charset="-18"/>
            </a:endParaRPr>
          </a:p>
        </p:txBody>
      </p:sp>
      <p:pic>
        <p:nvPicPr>
          <p:cNvPr id="12" name="Slika 3" descr="Slika, ki vsebuje besede besedilo, diagram, posnetek zaslona, pravokotnik&#10;&#10;Vsebina, ustvarjena z UI, morda ni pravilna.">
            <a:extLst>
              <a:ext uri="{FF2B5EF4-FFF2-40B4-BE49-F238E27FC236}">
                <a16:creationId xmlns:a16="http://schemas.microsoft.com/office/drawing/2014/main" id="{99DF702D-8AE1-7EB9-40FD-1A4775C82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529" y="935450"/>
            <a:ext cx="5554133" cy="53732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70989F-A39A-712A-9872-50676F27C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974BFD-E988-4EA2-9992-7617904DB45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774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8D006-3DF7-56BC-854D-7C23972BA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A9332"/>
                </a:solidFill>
              </a:rPr>
              <a:t>Upgrade of Tango Device Server to Tango 9.5.0 and evolution</a:t>
            </a:r>
            <a:endParaRPr lang="en-SI" dirty="0">
              <a:solidFill>
                <a:srgbClr val="EA933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7440E-10D7-509D-3CD6-2DDE7A3D18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242424"/>
                </a:solidFill>
                <a:latin typeface="Montserrat" pitchFamily="2" charset="-18"/>
              </a:rPr>
              <a:t>Upgrade motivation:</a:t>
            </a:r>
          </a:p>
          <a:p>
            <a:r>
              <a:rPr lang="en-US" dirty="0">
                <a:solidFill>
                  <a:srgbClr val="242424"/>
                </a:solidFill>
                <a:latin typeface="Montserrat" pitchFamily="2" charset="-18"/>
              </a:rPr>
              <a:t>Longterm support of the Tango framework.</a:t>
            </a:r>
          </a:p>
          <a:p>
            <a:r>
              <a:rPr lang="en-US" dirty="0">
                <a:solidFill>
                  <a:srgbClr val="242424"/>
                </a:solidFill>
                <a:latin typeface="Montserrat" pitchFamily="2" charset="-18"/>
              </a:rPr>
              <a:t>Bug fixes in the Tango framework.</a:t>
            </a:r>
          </a:p>
          <a:p>
            <a:r>
              <a:rPr lang="en-US" dirty="0">
                <a:solidFill>
                  <a:srgbClr val="242424"/>
                </a:solidFill>
                <a:latin typeface="Montserrat" pitchFamily="2" charset="-18"/>
              </a:rPr>
              <a:t>Introduction of new OS version.</a:t>
            </a:r>
          </a:p>
          <a:p>
            <a:r>
              <a:rPr lang="en-US" dirty="0">
                <a:solidFill>
                  <a:srgbClr val="242424"/>
                </a:solidFill>
                <a:latin typeface="Montserrat" pitchFamily="2" charset="-18"/>
              </a:rPr>
              <a:t>Introduction of new Tango features.</a:t>
            </a:r>
          </a:p>
          <a:p>
            <a:endParaRPr lang="en-US" b="1" dirty="0">
              <a:solidFill>
                <a:srgbClr val="242424"/>
              </a:solidFill>
              <a:latin typeface="Montserrat" pitchFamily="2" charset="-18"/>
            </a:endParaRPr>
          </a:p>
          <a:p>
            <a:endParaRPr lang="en-US" b="1" dirty="0">
              <a:solidFill>
                <a:srgbClr val="242424"/>
              </a:solidFill>
              <a:latin typeface="Montserrat" pitchFamily="2" charset="-18"/>
            </a:endParaRPr>
          </a:p>
          <a:p>
            <a:endParaRPr lang="en-US" b="1" dirty="0">
              <a:solidFill>
                <a:srgbClr val="242424"/>
              </a:solidFill>
              <a:latin typeface="Montserrat" pitchFamily="2" charset="-18"/>
            </a:endParaRPr>
          </a:p>
          <a:p>
            <a:endParaRPr lang="en-US" b="1" dirty="0">
              <a:solidFill>
                <a:srgbClr val="242424"/>
              </a:solidFill>
              <a:latin typeface="Montserrat" pitchFamily="2" charset="-18"/>
            </a:endParaRPr>
          </a:p>
          <a:p>
            <a:endParaRPr lang="en-US" b="1" dirty="0">
              <a:solidFill>
                <a:srgbClr val="242424"/>
              </a:solidFill>
              <a:latin typeface="Montserrat" pitchFamily="2" charset="-18"/>
            </a:endParaRPr>
          </a:p>
          <a:p>
            <a:endParaRPr lang="en-S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156B0-2F1E-7F4D-83A1-89289037B0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Evolution and new features:</a:t>
            </a:r>
          </a:p>
          <a:p>
            <a:r>
              <a:rPr lang="en-US" dirty="0"/>
              <a:t>Driven by customer requirements.</a:t>
            </a:r>
          </a:p>
          <a:p>
            <a:r>
              <a:rPr lang="en-US" dirty="0"/>
              <a:t>Support for multiple device class types.</a:t>
            </a:r>
          </a:p>
          <a:p>
            <a:r>
              <a:rPr lang="en-US" dirty="0"/>
              <a:t>Introduction of states ALARM and FAULT</a:t>
            </a:r>
          </a:p>
          <a:p>
            <a:r>
              <a:rPr lang="en-US" dirty="0"/>
              <a:t>Support for Tango logging</a:t>
            </a:r>
          </a:p>
          <a:p>
            <a:r>
              <a:rPr lang="en-US" dirty="0"/>
              <a:t>New Tango commands for clearing the alarm state and log contents</a:t>
            </a:r>
          </a:p>
          <a:p>
            <a:r>
              <a:rPr lang="en-US" dirty="0"/>
              <a:t>Support for configurable location of the mapping file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S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20E026-678A-243A-CBE6-83AE792A3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974BFD-E988-4EA2-9992-7617904DB45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600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C3CD2-A294-6EAE-E8AE-D84FFAEF6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A132C-F526-866F-7C42-5FA9A638D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A9332"/>
                </a:solidFill>
              </a:rPr>
              <a:t>Planned improvements for the Tango Device Server</a:t>
            </a:r>
            <a:endParaRPr lang="en-SI" dirty="0">
              <a:solidFill>
                <a:srgbClr val="EA933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479B6-469B-6E12-EDC7-B448AFDC45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242424"/>
                </a:solidFill>
                <a:latin typeface="Montserrat" pitchFamily="2" charset="-18"/>
              </a:rPr>
              <a:t>Introduction of new features provided by Tango frameworks 10+:</a:t>
            </a:r>
          </a:p>
          <a:p>
            <a:r>
              <a:rPr lang="en-US" dirty="0">
                <a:solidFill>
                  <a:srgbClr val="242424"/>
                </a:solidFill>
                <a:latin typeface="Montserrat" pitchFamily="2" charset="-18"/>
              </a:rPr>
              <a:t>Support for alarm and warning hysteresis</a:t>
            </a:r>
          </a:p>
          <a:p>
            <a:r>
              <a:rPr lang="en-US" dirty="0">
                <a:solidFill>
                  <a:srgbClr val="242424"/>
                </a:solidFill>
                <a:latin typeface="Montserrat" pitchFamily="2" charset="-18"/>
              </a:rPr>
              <a:t>Support for Open Telemetry</a:t>
            </a:r>
          </a:p>
          <a:p>
            <a:r>
              <a:rPr lang="en-US" dirty="0">
                <a:solidFill>
                  <a:srgbClr val="242424"/>
                </a:solidFill>
                <a:latin typeface="Montserrat" pitchFamily="2" charset="-18"/>
              </a:rPr>
              <a:t>Use of the latest Tango protocol version</a:t>
            </a:r>
          </a:p>
          <a:p>
            <a:r>
              <a:rPr lang="en-US" dirty="0">
                <a:solidFill>
                  <a:srgbClr val="242424"/>
                </a:solidFill>
                <a:latin typeface="Montserrat" pitchFamily="2" charset="-18"/>
              </a:rPr>
              <a:t>Support for two-dimensional data type for signal attributes (</a:t>
            </a:r>
            <a:r>
              <a:rPr lang="en-US" dirty="0" err="1">
                <a:solidFill>
                  <a:srgbClr val="242424"/>
                </a:solidFill>
                <a:latin typeface="Montserrat" pitchFamily="2" charset="-18"/>
              </a:rPr>
              <a:t>DevDict</a:t>
            </a:r>
            <a:r>
              <a:rPr lang="en-US" dirty="0">
                <a:solidFill>
                  <a:srgbClr val="242424"/>
                </a:solidFill>
                <a:latin typeface="Montserrat" pitchFamily="2" charset="-18"/>
              </a:rPr>
              <a:t>)</a:t>
            </a:r>
          </a:p>
          <a:p>
            <a:r>
              <a:rPr lang="en-US" dirty="0">
                <a:solidFill>
                  <a:srgbClr val="242424"/>
                </a:solidFill>
                <a:latin typeface="Montserrat" pitchFamily="2" charset="-18"/>
              </a:rPr>
              <a:t>Usage of cybersecurity and encryption provided by the Tango framework </a:t>
            </a:r>
          </a:p>
          <a:p>
            <a:endParaRPr lang="en-US" b="1" dirty="0">
              <a:solidFill>
                <a:srgbClr val="242424"/>
              </a:solidFill>
              <a:latin typeface="Montserrat" pitchFamily="2" charset="-18"/>
            </a:endParaRPr>
          </a:p>
          <a:p>
            <a:endParaRPr lang="en-US" b="1" dirty="0">
              <a:solidFill>
                <a:srgbClr val="242424"/>
              </a:solidFill>
              <a:latin typeface="Montserrat" pitchFamily="2" charset="-18"/>
            </a:endParaRPr>
          </a:p>
          <a:p>
            <a:endParaRPr lang="en-US" b="1" dirty="0">
              <a:solidFill>
                <a:srgbClr val="242424"/>
              </a:solidFill>
              <a:latin typeface="Montserrat" pitchFamily="2" charset="-18"/>
            </a:endParaRPr>
          </a:p>
          <a:p>
            <a:endParaRPr lang="en-US" b="1" dirty="0">
              <a:solidFill>
                <a:srgbClr val="242424"/>
              </a:solidFill>
              <a:latin typeface="Montserrat" pitchFamily="2" charset="-18"/>
            </a:endParaRPr>
          </a:p>
          <a:p>
            <a:endParaRPr lang="en-US" b="1" dirty="0">
              <a:solidFill>
                <a:srgbClr val="242424"/>
              </a:solidFill>
              <a:latin typeface="Montserrat" pitchFamily="2" charset="-18"/>
            </a:endParaRPr>
          </a:p>
          <a:p>
            <a:endParaRPr lang="en-S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5B9D08-4A6E-561C-FAE4-04543E6B25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Planned improvements:</a:t>
            </a:r>
          </a:p>
          <a:p>
            <a:r>
              <a:rPr lang="en-US" dirty="0"/>
              <a:t>Introduce user friendly attributes' mapping file </a:t>
            </a:r>
          </a:p>
          <a:p>
            <a:r>
              <a:rPr lang="en-US" dirty="0"/>
              <a:t>Add support for min/max values for alarm and warning properties to the mapping file</a:t>
            </a:r>
          </a:p>
          <a:p>
            <a:r>
              <a:rPr lang="en-US" dirty="0"/>
              <a:t>Support for general purpose attribute properties (description, label, unit)</a:t>
            </a:r>
          </a:p>
          <a:p>
            <a:r>
              <a:rPr lang="en-US" dirty="0"/>
              <a:t>Support for archive events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S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ABB9A1-5E67-9D1B-0E03-A5736D65E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974BFD-E988-4EA2-9992-7617904DB45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403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AED0-FC4D-7626-FF7F-1E1E17F15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A9332"/>
                </a:solidFill>
              </a:rPr>
              <a:t>Conclusions</a:t>
            </a:r>
            <a:endParaRPr lang="en-SI" dirty="0">
              <a:solidFill>
                <a:srgbClr val="EA933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005F6-0923-B7C1-3CA9-46979C14B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Configuration driven architecture serves us well</a:t>
            </a:r>
          </a:p>
          <a:p>
            <a:r>
              <a:rPr lang="en-US" dirty="0"/>
              <a:t>Our Tango Device Server is in constant evolution driven by external and internal factors</a:t>
            </a:r>
          </a:p>
          <a:p>
            <a:r>
              <a:rPr lang="en-US" dirty="0"/>
              <a:t>The Tango framework is flexible enough and has the performance required, to support the use cases needed by our customers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S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E28E1-6FB5-2709-5B61-A45479437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974BFD-E988-4EA2-9992-7617904DB45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D29955D-7830-851C-E9A1-EC97BFEE4ECD}"/>
              </a:ext>
            </a:extLst>
          </p:cNvPr>
          <p:cNvSpPr txBox="1">
            <a:spLocks/>
          </p:cNvSpPr>
          <p:nvPr/>
        </p:nvSpPr>
        <p:spPr>
          <a:xfrm>
            <a:off x="1045422" y="3754761"/>
            <a:ext cx="1839806" cy="3524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A9332"/>
              </a:buClr>
              <a:buSzPct val="100000"/>
              <a:buFont typeface="Arial" panose="020B0604020202020204" pitchFamily="34" charset="0"/>
              <a:buChar char="•"/>
              <a:tabLst>
                <a:tab pos="0" algn="ctr"/>
              </a:tabLst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THANK YOU!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533656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0851EB82-1D61-7843-B3E0-0B5FBA00AC4D}" vid="{E14E392D-C27E-614F-81AD-737F9C610F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ebf3a69-6d05-425d-81c2-19f1bd01b98a" xsi:nil="true"/>
    <Time xmlns="9c31adc7-b8bd-4260-8f36-512d9bd97450" xsi:nil="true"/>
    <Updated xmlns="9c31adc7-b8bd-4260-8f36-512d9bd97450" xsi:nil="true"/>
    <lcf76f155ced4ddcb4097134ff3c332f xmlns="9c31adc7-b8bd-4260-8f36-512d9bd9745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F8123EBF3D9A40A1265154C171B65E" ma:contentTypeVersion="23" ma:contentTypeDescription="Create a new document." ma:contentTypeScope="" ma:versionID="ac2e9626c69e0b0d8bd9170c1e19246f">
  <xsd:schema xmlns:xsd="http://www.w3.org/2001/XMLSchema" xmlns:xs="http://www.w3.org/2001/XMLSchema" xmlns:p="http://schemas.microsoft.com/office/2006/metadata/properties" xmlns:ns2="9c31adc7-b8bd-4260-8f36-512d9bd97450" xmlns:ns3="0ebf3a69-6d05-425d-81c2-19f1bd01b98a" targetNamespace="http://schemas.microsoft.com/office/2006/metadata/properties" ma:root="true" ma:fieldsID="aa97a9bf859eed9cb3bb84260a0a043e" ns2:_="" ns3:_="">
    <xsd:import namespace="9c31adc7-b8bd-4260-8f36-512d9bd97450"/>
    <xsd:import namespace="0ebf3a69-6d05-425d-81c2-19f1bd01b9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Updated" minOccurs="0"/>
                <xsd:element ref="ns2:MediaLengthInSeconds" minOccurs="0"/>
                <xsd:element ref="ns2:Time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31adc7-b8bd-4260-8f36-512d9bd974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Updated" ma:index="18" nillable="true" ma:displayName="Updated" ma:description="22 april 2020" ma:format="DateOnly" ma:internalName="Updated">
      <xsd:simpleType>
        <xsd:restriction base="dms:DateTime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Time" ma:index="20" nillable="true" ma:displayName="Time" ma:format="DateTime" ma:internalName="Time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06f4d62-253f-4699-9280-2d212e9c8c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bf3a69-6d05-425d-81c2-19f1bd01b98a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29581ee-1d58-4482-94cd-edc3b47e7dce}" ma:internalName="TaxCatchAll" ma:showField="CatchAllData" ma:web="0ebf3a69-6d05-425d-81c2-19f1bd01b9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78B488-96D6-469A-930C-8BE018DFAF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1CA8D5-AADF-492E-8865-C49CBD0556CF}">
  <ds:schemaRefs>
    <ds:schemaRef ds:uri="http://schemas.microsoft.com/office/2006/metadata/properties"/>
    <ds:schemaRef ds:uri="http://schemas.microsoft.com/office/infopath/2007/PartnerControls"/>
    <ds:schemaRef ds:uri="0ebf3a69-6d05-425d-81c2-19f1bd01b98a"/>
    <ds:schemaRef ds:uri="9c31adc7-b8bd-4260-8f36-512d9bd97450"/>
  </ds:schemaRefs>
</ds:datastoreItem>
</file>

<file path=customXml/itemProps3.xml><?xml version="1.0" encoding="utf-8"?>
<ds:datastoreItem xmlns:ds="http://schemas.openxmlformats.org/officeDocument/2006/customXml" ds:itemID="{3029AF9F-B435-4467-ADDD-3C6FB9611B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31adc7-b8bd-4260-8f36-512d9bd97450"/>
    <ds:schemaRef ds:uri="0ebf3a69-6d05-425d-81c2-19f1bd01b9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</TotalTime>
  <Words>518</Words>
  <Application>Microsoft Office PowerPoint</Application>
  <PresentationFormat>Widescreen</PresentationFormat>
  <Paragraphs>120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Outline</vt:lpstr>
      <vt:lpstr>Instrumentation  Technologies</vt:lpstr>
      <vt:lpstr>PowerPoint Presentation</vt:lpstr>
      <vt:lpstr>Libera - Solutions for particle accelerators </vt:lpstr>
      <vt:lpstr>Tango Device Server for Libera instruments</vt:lpstr>
      <vt:lpstr>Upgrade of Tango Device Server to Tango 9.5.0 and evolution</vt:lpstr>
      <vt:lpstr>Planned improvements for the Tango Device Server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Martina Birsa</dc:creator>
  <cp:lastModifiedBy>Martina Birsa</cp:lastModifiedBy>
  <cp:revision>12</cp:revision>
  <dcterms:created xsi:type="dcterms:W3CDTF">2026-05-29T09:25:33Z</dcterms:created>
  <dcterms:modified xsi:type="dcterms:W3CDTF">2026-06-05T07:22:33Z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0x010100A1F8123EBF3D9A40A1265154C171B65E</vt:lpwstr>
  </property>
  <property fmtid="{D5CDD505-2E9C-101B-9397-08002B2CF9AE}" pid="3" name="MediaServiceImageTags">
    <vt:lpwstr/>
  </property>
</Properties>
</file>