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  <p:sldMasterId id="2147483691" r:id="rId5"/>
    <p:sldMasterId id="2147483767" r:id="rId6"/>
    <p:sldMasterId id="2147483773" r:id="rId7"/>
    <p:sldMasterId id="2147483776" r:id="rId8"/>
  </p:sldMasterIdLst>
  <p:notesMasterIdLst>
    <p:notesMasterId r:id="rId30"/>
  </p:notesMasterIdLst>
  <p:handoutMasterIdLst>
    <p:handoutMasterId r:id="rId31"/>
  </p:handoutMasterIdLst>
  <p:sldIdLst>
    <p:sldId id="266" r:id="rId9"/>
    <p:sldId id="279" r:id="rId10"/>
    <p:sldId id="306" r:id="rId11"/>
    <p:sldId id="280" r:id="rId12"/>
    <p:sldId id="272" r:id="rId13"/>
    <p:sldId id="281" r:id="rId14"/>
    <p:sldId id="311" r:id="rId15"/>
    <p:sldId id="282" r:id="rId16"/>
    <p:sldId id="309" r:id="rId17"/>
    <p:sldId id="283" r:id="rId18"/>
    <p:sldId id="303" r:id="rId19"/>
    <p:sldId id="285" r:id="rId20"/>
    <p:sldId id="308" r:id="rId21"/>
    <p:sldId id="312" r:id="rId22"/>
    <p:sldId id="287" r:id="rId23"/>
    <p:sldId id="301" r:id="rId24"/>
    <p:sldId id="305" r:id="rId25"/>
    <p:sldId id="288" r:id="rId26"/>
    <p:sldId id="314" r:id="rId27"/>
    <p:sldId id="289" r:id="rId28"/>
    <p:sldId id="315" r:id="rId29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A96BF5C-4944-47F3-A6D7-85BC541E068C}">
          <p14:sldIdLst>
            <p14:sldId id="266"/>
          </p14:sldIdLst>
        </p14:section>
        <p14:section name="Section par défaut" id="{124DA84B-8F83-4294-8AA2-0A9DA1ED7B4D}">
          <p14:sldIdLst>
            <p14:sldId id="279"/>
            <p14:sldId id="306"/>
            <p14:sldId id="280"/>
            <p14:sldId id="272"/>
            <p14:sldId id="281"/>
            <p14:sldId id="311"/>
            <p14:sldId id="282"/>
            <p14:sldId id="309"/>
            <p14:sldId id="283"/>
            <p14:sldId id="303"/>
            <p14:sldId id="285"/>
            <p14:sldId id="308"/>
            <p14:sldId id="312"/>
            <p14:sldId id="287"/>
            <p14:sldId id="301"/>
            <p14:sldId id="305"/>
            <p14:sldId id="288"/>
            <p14:sldId id="314"/>
            <p14:sldId id="289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D94CB4-C5FB-95D8-35D4-DC362670E57C}" name="TISON Alexandre" initials="TA" userId="S::alexandre.tison@synchrotron-soleil.fr::25989cb3-9ac8-4f9e-95b0-71f3e12190fa" providerId="AD"/>
  <p188:author id="{054EA1EA-3B9C-6C66-DD9F-1657C3B77674}" name="ABEILLE Gwenaelle" initials="AG" userId="S::gwenaelle.abeille@synchrotron-soleil.fr::07cae91e-5990-44d4-8b87-0a919d32ab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6DE"/>
    <a:srgbClr val="FCEFD0"/>
    <a:srgbClr val="DAE9F8"/>
    <a:srgbClr val="FFFFE5"/>
    <a:srgbClr val="F8D98C"/>
    <a:srgbClr val="F6CE6A"/>
    <a:srgbClr val="FBF2D9"/>
    <a:srgbClr val="D5FFE3"/>
    <a:srgbClr val="FFE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9AC66-D950-48F9-ABDD-D180DA153289}" v="2409" dt="2026-06-08T18:42:02.601"/>
    <p1510:client id="{B0E979F2-B40E-4D5B-A413-25EB7FB9EEFB}" v="322" dt="2026-06-08T08:23:16.384"/>
    <p1510:client id="{B7167D49-0346-A563-97C5-32E31C34AE8B}" v="28" dt="2026-06-08T07:36:56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B2219-F70B-46AA-B9AC-AD4B1D962F2A}" type="doc">
      <dgm:prSet loTypeId="urn:microsoft.com/office/officeart/2005/8/layout/h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C598AD10-4A19-48F7-A30B-65E86DCC515E}">
      <dgm:prSet phldrT="[Texte]"/>
      <dgm:spPr/>
      <dgm:t>
        <a:bodyPr/>
        <a:lstStyle/>
        <a:p>
          <a:r>
            <a:rPr lang="en" b="0" noProof="0" dirty="0"/>
            <a:t>Historical </a:t>
          </a:r>
          <a:r>
            <a:rPr lang="en" b="0" noProof="0" dirty="0">
              <a:latin typeface="Arial"/>
            </a:rPr>
            <a:t>(HDB) and Temporary (TDB) </a:t>
          </a:r>
          <a:endParaRPr lang="en" b="0" noProof="0" dirty="0"/>
        </a:p>
      </dgm:t>
    </dgm:pt>
    <dgm:pt modelId="{D030B04F-7301-4B71-97E6-AB25A3144C36}" type="parTrans" cxnId="{3C6D4803-2B6C-4785-B8BB-CC025C698E3C}">
      <dgm:prSet/>
      <dgm:spPr/>
      <dgm:t>
        <a:bodyPr/>
        <a:lstStyle/>
        <a:p>
          <a:endParaRPr lang="fr-FR"/>
        </a:p>
      </dgm:t>
    </dgm:pt>
    <dgm:pt modelId="{22E2A545-DB30-4D7F-B8F7-95832BC65050}" type="sibTrans" cxnId="{3C6D4803-2B6C-4785-B8BB-CC025C698E3C}">
      <dgm:prSet/>
      <dgm:spPr/>
      <dgm:t>
        <a:bodyPr/>
        <a:lstStyle/>
        <a:p>
          <a:endParaRPr lang="fr-FR"/>
        </a:p>
      </dgm:t>
    </dgm:pt>
    <dgm:pt modelId="{CF9979AC-72D6-4979-BA35-EE08C7FAD7BC}">
      <dgm:prSet phldrT="[Texte]"/>
      <dgm:spPr/>
      <dgm:t>
        <a:bodyPr/>
        <a:lstStyle/>
        <a:p>
          <a:r>
            <a:rPr lang="en" noProof="0" dirty="0"/>
            <a:t>Collect attributes w/ TANGO polling or events</a:t>
          </a:r>
        </a:p>
      </dgm:t>
    </dgm:pt>
    <dgm:pt modelId="{E381A7BA-04B8-4619-BEDA-C41E9EE03399}" type="parTrans" cxnId="{D6C93E6F-83F6-49B6-942A-1A4918C9B8CB}">
      <dgm:prSet/>
      <dgm:spPr/>
      <dgm:t>
        <a:bodyPr/>
        <a:lstStyle/>
        <a:p>
          <a:endParaRPr lang="fr-FR"/>
        </a:p>
      </dgm:t>
    </dgm:pt>
    <dgm:pt modelId="{662244F0-D686-4162-84F0-4943B97A3898}" type="sibTrans" cxnId="{D6C93E6F-83F6-49B6-942A-1A4918C9B8CB}">
      <dgm:prSet/>
      <dgm:spPr/>
      <dgm:t>
        <a:bodyPr/>
        <a:lstStyle/>
        <a:p>
          <a:endParaRPr lang="fr-FR"/>
        </a:p>
      </dgm:t>
    </dgm:pt>
    <dgm:pt modelId="{60214667-5FEF-4118-B39E-B0852517C82A}">
      <dgm:prSet phldrT="[Texte]" phldr="0"/>
      <dgm:spPr/>
      <dgm:t>
        <a:bodyPr/>
        <a:lstStyle/>
        <a:p>
          <a:r>
            <a:rPr lang="en" noProof="0" dirty="0"/>
            <a:t>Snap</a:t>
          </a:r>
        </a:p>
      </dgm:t>
    </dgm:pt>
    <dgm:pt modelId="{E96F53A2-5448-4016-81C2-174106AC4B70}" type="parTrans" cxnId="{E53B3ED4-5EEF-4991-A0F1-117815155FB1}">
      <dgm:prSet/>
      <dgm:spPr/>
      <dgm:t>
        <a:bodyPr/>
        <a:lstStyle/>
        <a:p>
          <a:endParaRPr lang="fr-FR"/>
        </a:p>
      </dgm:t>
    </dgm:pt>
    <dgm:pt modelId="{4284B062-D04E-49F2-B240-7F7AD46880EC}" type="sibTrans" cxnId="{E53B3ED4-5EEF-4991-A0F1-117815155FB1}">
      <dgm:prSet/>
      <dgm:spPr/>
      <dgm:t>
        <a:bodyPr/>
        <a:lstStyle/>
        <a:p>
          <a:endParaRPr lang="fr-FR"/>
        </a:p>
      </dgm:t>
    </dgm:pt>
    <dgm:pt modelId="{EBAC06A2-665D-4721-9288-C24055E10738}">
      <dgm:prSet phldrT="[Texte]" phldr="0"/>
      <dgm:spPr/>
      <dgm:t>
        <a:bodyPr/>
        <a:lstStyle/>
        <a:p>
          <a:r>
            <a:rPr lang="en" noProof="0" dirty="0"/>
            <a:t>On-demand collect of a set of attributes</a:t>
          </a:r>
        </a:p>
      </dgm:t>
    </dgm:pt>
    <dgm:pt modelId="{C0BA5C3B-DA0F-4942-9CBA-63F547B28448}" type="parTrans" cxnId="{1588206D-1EE8-4349-B3D5-A45F847D17E2}">
      <dgm:prSet/>
      <dgm:spPr/>
      <dgm:t>
        <a:bodyPr/>
        <a:lstStyle/>
        <a:p>
          <a:endParaRPr lang="fr-FR"/>
        </a:p>
      </dgm:t>
    </dgm:pt>
    <dgm:pt modelId="{C198E99D-C3EA-4789-9B18-9F14715501FE}" type="sibTrans" cxnId="{1588206D-1EE8-4349-B3D5-A45F847D17E2}">
      <dgm:prSet/>
      <dgm:spPr/>
      <dgm:t>
        <a:bodyPr/>
        <a:lstStyle/>
        <a:p>
          <a:endParaRPr lang="fr-FR"/>
        </a:p>
      </dgm:t>
    </dgm:pt>
    <dgm:pt modelId="{E22B894A-DC35-4462-9F47-75D2EAF9A317}">
      <dgm:prSet phldrT="[Texte]" phldr="0"/>
      <dgm:spPr/>
      <dgm:t>
        <a:bodyPr/>
        <a:lstStyle/>
        <a:p>
          <a:r>
            <a:rPr lang="en" b="0" i="0" noProof="0" dirty="0"/>
            <a:t>Compare &amp; restore system states</a:t>
          </a:r>
          <a:endParaRPr lang="en" noProof="0" dirty="0"/>
        </a:p>
      </dgm:t>
    </dgm:pt>
    <dgm:pt modelId="{D7DFE17D-8BF7-4719-B232-613B050A5D7C}" type="parTrans" cxnId="{49744EC8-2CB1-4579-AD82-1CB5BAFEAD9F}">
      <dgm:prSet/>
      <dgm:spPr/>
      <dgm:t>
        <a:bodyPr/>
        <a:lstStyle/>
        <a:p>
          <a:endParaRPr lang="fr-FR"/>
        </a:p>
      </dgm:t>
    </dgm:pt>
    <dgm:pt modelId="{83E8EB89-9F80-49E9-B4BB-B15F128B4BD7}" type="sibTrans" cxnId="{49744EC8-2CB1-4579-AD82-1CB5BAFEAD9F}">
      <dgm:prSet/>
      <dgm:spPr/>
      <dgm:t>
        <a:bodyPr/>
        <a:lstStyle/>
        <a:p>
          <a:endParaRPr lang="fr-FR"/>
        </a:p>
      </dgm:t>
    </dgm:pt>
    <dgm:pt modelId="{826667A2-0398-4E66-9D33-3E205AE4A161}">
      <dgm:prSet/>
      <dgm:spPr/>
      <dgm:t>
        <a:bodyPr/>
        <a:lstStyle/>
        <a:p>
          <a:r>
            <a:rPr lang="en" noProof="0" dirty="0"/>
            <a:t>TDB reset at each machine shutdown</a:t>
          </a:r>
        </a:p>
      </dgm:t>
    </dgm:pt>
    <dgm:pt modelId="{FDF315CC-41E6-47D4-B6C3-8350F69EFBC8}" type="parTrans" cxnId="{E18EB88F-D229-40E2-B189-5053CEB323DC}">
      <dgm:prSet/>
      <dgm:spPr/>
      <dgm:t>
        <a:bodyPr/>
        <a:lstStyle/>
        <a:p>
          <a:endParaRPr lang="fr-FR"/>
        </a:p>
      </dgm:t>
    </dgm:pt>
    <dgm:pt modelId="{D7CEF108-5799-4268-BB1F-BEA383552EDD}" type="sibTrans" cxnId="{E18EB88F-D229-40E2-B189-5053CEB323DC}">
      <dgm:prSet/>
      <dgm:spPr/>
      <dgm:t>
        <a:bodyPr/>
        <a:lstStyle/>
        <a:p>
          <a:endParaRPr lang="fr-FR"/>
        </a:p>
      </dgm:t>
    </dgm:pt>
    <dgm:pt modelId="{69022E41-44D7-4E19-892C-DAA7ADC80F23}">
      <dgm:prSet/>
      <dgm:spPr/>
      <dgm:t>
        <a:bodyPr/>
        <a:lstStyle/>
        <a:p>
          <a:r>
            <a:rPr lang="en" b="0" i="0" noProof="0" dirty="0"/>
            <a:t>HDB persistent data since 2006</a:t>
          </a:r>
          <a:endParaRPr lang="en" noProof="0" dirty="0"/>
        </a:p>
      </dgm:t>
    </dgm:pt>
    <dgm:pt modelId="{715715C3-680E-4E72-9C04-8CEC0F027AF5}" type="parTrans" cxnId="{37A62D24-6BB4-4533-B04C-8ACA0442E477}">
      <dgm:prSet/>
      <dgm:spPr/>
      <dgm:t>
        <a:bodyPr/>
        <a:lstStyle/>
        <a:p>
          <a:endParaRPr lang="fr-FR"/>
        </a:p>
      </dgm:t>
    </dgm:pt>
    <dgm:pt modelId="{CBAC4995-90A8-4FAB-9865-0C7E0469416D}" type="sibTrans" cxnId="{37A62D24-6BB4-4533-B04C-8ACA0442E477}">
      <dgm:prSet/>
      <dgm:spPr/>
      <dgm:t>
        <a:bodyPr/>
        <a:lstStyle/>
        <a:p>
          <a:endParaRPr lang="fr-FR"/>
        </a:p>
      </dgm:t>
    </dgm:pt>
    <dgm:pt modelId="{E9AA5FE3-DB04-4B12-B045-739E2DB2A291}">
      <dgm:prSet/>
      <dgm:spPr/>
      <dgm:t>
        <a:bodyPr/>
        <a:lstStyle/>
        <a:p>
          <a:pPr>
            <a:buNone/>
          </a:pPr>
          <a:endParaRPr lang="en" noProof="0" dirty="0"/>
        </a:p>
      </dgm:t>
    </dgm:pt>
    <dgm:pt modelId="{B572034D-3EDB-4B1B-8160-5C023985FE54}" type="parTrans" cxnId="{DAA6417B-BA40-43D9-90AD-B87E89AB46E3}">
      <dgm:prSet/>
      <dgm:spPr/>
      <dgm:t>
        <a:bodyPr/>
        <a:lstStyle/>
        <a:p>
          <a:endParaRPr lang="fr-FR"/>
        </a:p>
      </dgm:t>
    </dgm:pt>
    <dgm:pt modelId="{A10C9FE9-4068-4DCD-9304-80C04AC3DAB0}" type="sibTrans" cxnId="{DAA6417B-BA40-43D9-90AD-B87E89AB46E3}">
      <dgm:prSet/>
      <dgm:spPr/>
      <dgm:t>
        <a:bodyPr/>
        <a:lstStyle/>
        <a:p>
          <a:endParaRPr lang="fr-FR"/>
        </a:p>
      </dgm:t>
    </dgm:pt>
    <dgm:pt modelId="{68BFA3D4-CCF7-4AAB-BE5B-0D8EF92DFA29}" type="pres">
      <dgm:prSet presAssocID="{01FB2219-F70B-46AA-B9AC-AD4B1D962F2A}" presName="linearFlow" presStyleCnt="0">
        <dgm:presLayoutVars>
          <dgm:dir/>
          <dgm:animLvl val="lvl"/>
          <dgm:resizeHandles/>
        </dgm:presLayoutVars>
      </dgm:prSet>
      <dgm:spPr/>
    </dgm:pt>
    <dgm:pt modelId="{F5054F27-99A9-4D40-B06C-C42D472709B3}" type="pres">
      <dgm:prSet presAssocID="{C598AD10-4A19-48F7-A30B-65E86DCC515E}" presName="compositeNode" presStyleCnt="0">
        <dgm:presLayoutVars>
          <dgm:bulletEnabled val="1"/>
        </dgm:presLayoutVars>
      </dgm:prSet>
      <dgm:spPr/>
    </dgm:pt>
    <dgm:pt modelId="{173F73EE-CDB3-46A2-9363-CB10386AE35B}" type="pres">
      <dgm:prSet presAssocID="{C598AD10-4A19-48F7-A30B-65E86DCC515E}" presName="image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</dgm:spPr>
    </dgm:pt>
    <dgm:pt modelId="{4F7C7E80-C856-4FFF-8267-F2F8624D370D}" type="pres">
      <dgm:prSet presAssocID="{C598AD10-4A19-48F7-A30B-65E86DCC515E}" presName="childNode" presStyleLbl="node1" presStyleIdx="0" presStyleCnt="2">
        <dgm:presLayoutVars>
          <dgm:bulletEnabled val="1"/>
        </dgm:presLayoutVars>
      </dgm:prSet>
      <dgm:spPr/>
    </dgm:pt>
    <dgm:pt modelId="{A52AB17F-A6CE-4789-90BC-B56B0DA87417}" type="pres">
      <dgm:prSet presAssocID="{C598AD10-4A19-48F7-A30B-65E86DCC515E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892EFD6B-729F-4778-9D44-55DBE1534364}" type="pres">
      <dgm:prSet presAssocID="{22E2A545-DB30-4D7F-B8F7-95832BC65050}" presName="sibTrans" presStyleCnt="0"/>
      <dgm:spPr/>
    </dgm:pt>
    <dgm:pt modelId="{DF0F2CBC-F955-4AEB-8E66-1A2CE33627BD}" type="pres">
      <dgm:prSet presAssocID="{60214667-5FEF-4118-B39E-B0852517C82A}" presName="compositeNode" presStyleCnt="0">
        <dgm:presLayoutVars>
          <dgm:bulletEnabled val="1"/>
        </dgm:presLayoutVars>
      </dgm:prSet>
      <dgm:spPr/>
    </dgm:pt>
    <dgm:pt modelId="{906B2C2F-3FED-42F1-812B-996C95BC6BBA}" type="pres">
      <dgm:prSet presAssocID="{60214667-5FEF-4118-B39E-B0852517C82A}" presName="image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pareil photo contour"/>
        </a:ext>
      </dgm:extLst>
    </dgm:pt>
    <dgm:pt modelId="{1171AD4B-9FE4-4E86-B59E-317A52B78DF1}" type="pres">
      <dgm:prSet presAssocID="{60214667-5FEF-4118-B39E-B0852517C82A}" presName="childNode" presStyleLbl="node1" presStyleIdx="1" presStyleCnt="2">
        <dgm:presLayoutVars>
          <dgm:bulletEnabled val="1"/>
        </dgm:presLayoutVars>
      </dgm:prSet>
      <dgm:spPr/>
    </dgm:pt>
    <dgm:pt modelId="{C67625A7-BCEB-44B0-910C-7D9786E67F14}" type="pres">
      <dgm:prSet presAssocID="{60214667-5FEF-4118-B39E-B0852517C82A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3C6D4803-2B6C-4785-B8BB-CC025C698E3C}" srcId="{01FB2219-F70B-46AA-B9AC-AD4B1D962F2A}" destId="{C598AD10-4A19-48F7-A30B-65E86DCC515E}" srcOrd="0" destOrd="0" parTransId="{D030B04F-7301-4B71-97E6-AB25A3144C36}" sibTransId="{22E2A545-DB30-4D7F-B8F7-95832BC65050}"/>
    <dgm:cxn modelId="{97E50D19-6B3A-4C7B-A2B0-BBF9AFFA20DC}" type="presOf" srcId="{E9AA5FE3-DB04-4B12-B045-739E2DB2A291}" destId="{4F7C7E80-C856-4FFF-8267-F2F8624D370D}" srcOrd="0" destOrd="3" presId="urn:microsoft.com/office/officeart/2005/8/layout/hList2"/>
    <dgm:cxn modelId="{37A62D24-6BB4-4533-B04C-8ACA0442E477}" srcId="{C598AD10-4A19-48F7-A30B-65E86DCC515E}" destId="{69022E41-44D7-4E19-892C-DAA7ADC80F23}" srcOrd="2" destOrd="0" parTransId="{715715C3-680E-4E72-9C04-8CEC0F027AF5}" sibTransId="{CBAC4995-90A8-4FAB-9865-0C7E0469416D}"/>
    <dgm:cxn modelId="{1FE39C2E-AA33-4CB5-8D81-C6499E2B6DA5}" type="presOf" srcId="{EBAC06A2-665D-4721-9288-C24055E10738}" destId="{1171AD4B-9FE4-4E86-B59E-317A52B78DF1}" srcOrd="0" destOrd="0" presId="urn:microsoft.com/office/officeart/2005/8/layout/hList2"/>
    <dgm:cxn modelId="{23CD582F-64A5-43D4-88B1-3707B441C4D6}" type="presOf" srcId="{826667A2-0398-4E66-9D33-3E205AE4A161}" destId="{4F7C7E80-C856-4FFF-8267-F2F8624D370D}" srcOrd="0" destOrd="1" presId="urn:microsoft.com/office/officeart/2005/8/layout/hList2"/>
    <dgm:cxn modelId="{1588206D-1EE8-4349-B3D5-A45F847D17E2}" srcId="{60214667-5FEF-4118-B39E-B0852517C82A}" destId="{EBAC06A2-665D-4721-9288-C24055E10738}" srcOrd="0" destOrd="0" parTransId="{C0BA5C3B-DA0F-4942-9CBA-63F547B28448}" sibTransId="{C198E99D-C3EA-4789-9B18-9F14715501FE}"/>
    <dgm:cxn modelId="{D6C93E6F-83F6-49B6-942A-1A4918C9B8CB}" srcId="{C598AD10-4A19-48F7-A30B-65E86DCC515E}" destId="{CF9979AC-72D6-4979-BA35-EE08C7FAD7BC}" srcOrd="0" destOrd="0" parTransId="{E381A7BA-04B8-4619-BEDA-C41E9EE03399}" sibTransId="{662244F0-D686-4162-84F0-4943B97A3898}"/>
    <dgm:cxn modelId="{DAA6417B-BA40-43D9-90AD-B87E89AB46E3}" srcId="{C598AD10-4A19-48F7-A30B-65E86DCC515E}" destId="{E9AA5FE3-DB04-4B12-B045-739E2DB2A291}" srcOrd="3" destOrd="0" parTransId="{B572034D-3EDB-4B1B-8160-5C023985FE54}" sibTransId="{A10C9FE9-4068-4DCD-9304-80C04AC3DAB0}"/>
    <dgm:cxn modelId="{E18EB88F-D229-40E2-B189-5053CEB323DC}" srcId="{C598AD10-4A19-48F7-A30B-65E86DCC515E}" destId="{826667A2-0398-4E66-9D33-3E205AE4A161}" srcOrd="1" destOrd="0" parTransId="{FDF315CC-41E6-47D4-B6C3-8350F69EFBC8}" sibTransId="{D7CEF108-5799-4268-BB1F-BEA383552EDD}"/>
    <dgm:cxn modelId="{869D09A2-DBE5-4909-ABC7-61696028CFE6}" type="presOf" srcId="{01FB2219-F70B-46AA-B9AC-AD4B1D962F2A}" destId="{68BFA3D4-CCF7-4AAB-BE5B-0D8EF92DFA29}" srcOrd="0" destOrd="0" presId="urn:microsoft.com/office/officeart/2005/8/layout/hList2"/>
    <dgm:cxn modelId="{799BF2B1-BC59-464F-9C11-A3AE37A76829}" type="presOf" srcId="{60214667-5FEF-4118-B39E-B0852517C82A}" destId="{C67625A7-BCEB-44B0-910C-7D9786E67F14}" srcOrd="0" destOrd="0" presId="urn:microsoft.com/office/officeart/2005/8/layout/hList2"/>
    <dgm:cxn modelId="{1E2D6FBB-58B8-42EB-90F3-B27FE8F2768C}" type="presOf" srcId="{69022E41-44D7-4E19-892C-DAA7ADC80F23}" destId="{4F7C7E80-C856-4FFF-8267-F2F8624D370D}" srcOrd="0" destOrd="2" presId="urn:microsoft.com/office/officeart/2005/8/layout/hList2"/>
    <dgm:cxn modelId="{1548C5C4-9F84-4772-ACAC-6F33DEDF8B6F}" type="presOf" srcId="{C598AD10-4A19-48F7-A30B-65E86DCC515E}" destId="{A52AB17F-A6CE-4789-90BC-B56B0DA87417}" srcOrd="0" destOrd="0" presId="urn:microsoft.com/office/officeart/2005/8/layout/hList2"/>
    <dgm:cxn modelId="{49744EC8-2CB1-4579-AD82-1CB5BAFEAD9F}" srcId="{60214667-5FEF-4118-B39E-B0852517C82A}" destId="{E22B894A-DC35-4462-9F47-75D2EAF9A317}" srcOrd="1" destOrd="0" parTransId="{D7DFE17D-8BF7-4719-B232-613B050A5D7C}" sibTransId="{83E8EB89-9F80-49E9-B4BB-B15F128B4BD7}"/>
    <dgm:cxn modelId="{E53B3ED4-5EEF-4991-A0F1-117815155FB1}" srcId="{01FB2219-F70B-46AA-B9AC-AD4B1D962F2A}" destId="{60214667-5FEF-4118-B39E-B0852517C82A}" srcOrd="1" destOrd="0" parTransId="{E96F53A2-5448-4016-81C2-174106AC4B70}" sibTransId="{4284B062-D04E-49F2-B240-7F7AD46880EC}"/>
    <dgm:cxn modelId="{3968EED7-9223-4C4B-ADDD-EF41469227C9}" type="presOf" srcId="{CF9979AC-72D6-4979-BA35-EE08C7FAD7BC}" destId="{4F7C7E80-C856-4FFF-8267-F2F8624D370D}" srcOrd="0" destOrd="0" presId="urn:microsoft.com/office/officeart/2005/8/layout/hList2"/>
    <dgm:cxn modelId="{8AA84DF5-296C-4C1B-AC0A-0BCBD68786DC}" type="presOf" srcId="{E22B894A-DC35-4462-9F47-75D2EAF9A317}" destId="{1171AD4B-9FE4-4E86-B59E-317A52B78DF1}" srcOrd="0" destOrd="1" presId="urn:microsoft.com/office/officeart/2005/8/layout/hList2"/>
    <dgm:cxn modelId="{B2EEDD87-6853-47C7-8CB2-6AFC9D12280F}" type="presParOf" srcId="{68BFA3D4-CCF7-4AAB-BE5B-0D8EF92DFA29}" destId="{F5054F27-99A9-4D40-B06C-C42D472709B3}" srcOrd="0" destOrd="0" presId="urn:microsoft.com/office/officeart/2005/8/layout/hList2"/>
    <dgm:cxn modelId="{0F5ED9B5-8C81-4F75-98F1-1DE5C05C4679}" type="presParOf" srcId="{F5054F27-99A9-4D40-B06C-C42D472709B3}" destId="{173F73EE-CDB3-46A2-9363-CB10386AE35B}" srcOrd="0" destOrd="0" presId="urn:microsoft.com/office/officeart/2005/8/layout/hList2"/>
    <dgm:cxn modelId="{92EED838-DFC5-4942-9631-88EF3151AD7C}" type="presParOf" srcId="{F5054F27-99A9-4D40-B06C-C42D472709B3}" destId="{4F7C7E80-C856-4FFF-8267-F2F8624D370D}" srcOrd="1" destOrd="0" presId="urn:microsoft.com/office/officeart/2005/8/layout/hList2"/>
    <dgm:cxn modelId="{CF84D844-9B97-4F24-8CB9-EE03030FA475}" type="presParOf" srcId="{F5054F27-99A9-4D40-B06C-C42D472709B3}" destId="{A52AB17F-A6CE-4789-90BC-B56B0DA87417}" srcOrd="2" destOrd="0" presId="urn:microsoft.com/office/officeart/2005/8/layout/hList2"/>
    <dgm:cxn modelId="{28704599-7DCD-4660-8455-7B3D19B008DE}" type="presParOf" srcId="{68BFA3D4-CCF7-4AAB-BE5B-0D8EF92DFA29}" destId="{892EFD6B-729F-4778-9D44-55DBE1534364}" srcOrd="1" destOrd="0" presId="urn:microsoft.com/office/officeart/2005/8/layout/hList2"/>
    <dgm:cxn modelId="{81DE37C3-28ED-49AF-94B6-BB0E47D5B03A}" type="presParOf" srcId="{68BFA3D4-CCF7-4AAB-BE5B-0D8EF92DFA29}" destId="{DF0F2CBC-F955-4AEB-8E66-1A2CE33627BD}" srcOrd="2" destOrd="0" presId="urn:microsoft.com/office/officeart/2005/8/layout/hList2"/>
    <dgm:cxn modelId="{09668E80-4D68-4A46-9CEE-3E4FCE48BFC6}" type="presParOf" srcId="{DF0F2CBC-F955-4AEB-8E66-1A2CE33627BD}" destId="{906B2C2F-3FED-42F1-812B-996C95BC6BBA}" srcOrd="0" destOrd="0" presId="urn:microsoft.com/office/officeart/2005/8/layout/hList2"/>
    <dgm:cxn modelId="{8E24350F-9ABE-41DB-93A0-74F352B3A959}" type="presParOf" srcId="{DF0F2CBC-F955-4AEB-8E66-1A2CE33627BD}" destId="{1171AD4B-9FE4-4E86-B59E-317A52B78DF1}" srcOrd="1" destOrd="0" presId="urn:microsoft.com/office/officeart/2005/8/layout/hList2"/>
    <dgm:cxn modelId="{0BF9D12F-5D5E-4BBB-AB7A-29C726F222B1}" type="presParOf" srcId="{DF0F2CBC-F955-4AEB-8E66-1A2CE33627BD}" destId="{C67625A7-BCEB-44B0-910C-7D9786E67F1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AB17F-A6CE-4789-90BC-B56B0DA87417}">
      <dsp:nvSpPr>
        <dsp:cNvPr id="0" name=""/>
        <dsp:cNvSpPr/>
      </dsp:nvSpPr>
      <dsp:spPr>
        <a:xfrm rot="16200000">
          <a:off x="-1469656" y="2571261"/>
          <a:ext cx="3821268" cy="76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70999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0" kern="1200" noProof="0" dirty="0"/>
            <a:t>Historical </a:t>
          </a:r>
          <a:r>
            <a:rPr lang="en" sz="2600" b="0" kern="1200" noProof="0" dirty="0">
              <a:latin typeface="Arial"/>
            </a:rPr>
            <a:t>(HDB) and Temporary (TDB) </a:t>
          </a:r>
          <a:endParaRPr lang="en" sz="2600" b="0" kern="1200" noProof="0" dirty="0"/>
        </a:p>
      </dsp:txBody>
      <dsp:txXfrm>
        <a:off x="-1469656" y="2571261"/>
        <a:ext cx="3821268" cy="760817"/>
      </dsp:txXfrm>
    </dsp:sp>
    <dsp:sp modelId="{4F7C7E80-C856-4FFF-8267-F2F8624D370D}">
      <dsp:nvSpPr>
        <dsp:cNvPr id="0" name=""/>
        <dsp:cNvSpPr/>
      </dsp:nvSpPr>
      <dsp:spPr>
        <a:xfrm>
          <a:off x="821386" y="1041036"/>
          <a:ext cx="3789678" cy="38212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670999" rIns="234696" bIns="23469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600" kern="1200" noProof="0" dirty="0"/>
            <a:t>Collect attributes w/ TANGO polling or events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600" kern="1200" noProof="0" dirty="0"/>
            <a:t>TDB reset at each machine shutdown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600" b="0" i="0" kern="1200" noProof="0" dirty="0"/>
            <a:t>HDB persistent data since 2006</a:t>
          </a:r>
          <a:endParaRPr lang="en" sz="2600" kern="1200" noProof="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" sz="2600" kern="1200" noProof="0" dirty="0"/>
        </a:p>
      </dsp:txBody>
      <dsp:txXfrm>
        <a:off x="821386" y="1041036"/>
        <a:ext cx="3789678" cy="3821268"/>
      </dsp:txXfrm>
    </dsp:sp>
    <dsp:sp modelId="{173F73EE-CDB3-46A2-9363-CB10386AE35B}">
      <dsp:nvSpPr>
        <dsp:cNvPr id="0" name=""/>
        <dsp:cNvSpPr/>
      </dsp:nvSpPr>
      <dsp:spPr>
        <a:xfrm>
          <a:off x="60569" y="36757"/>
          <a:ext cx="1521635" cy="152163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625A7-BCEB-44B0-910C-7D9786E67F14}">
      <dsp:nvSpPr>
        <dsp:cNvPr id="0" name=""/>
        <dsp:cNvSpPr/>
      </dsp:nvSpPr>
      <dsp:spPr>
        <a:xfrm rot="16200000">
          <a:off x="4073378" y="2571261"/>
          <a:ext cx="3821268" cy="76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70999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kern="1200" noProof="0" dirty="0"/>
            <a:t>Snap</a:t>
          </a:r>
        </a:p>
      </dsp:txBody>
      <dsp:txXfrm>
        <a:off x="4073378" y="2571261"/>
        <a:ext cx="3821268" cy="760817"/>
      </dsp:txXfrm>
    </dsp:sp>
    <dsp:sp modelId="{1171AD4B-9FE4-4E86-B59E-317A52B78DF1}">
      <dsp:nvSpPr>
        <dsp:cNvPr id="0" name=""/>
        <dsp:cNvSpPr/>
      </dsp:nvSpPr>
      <dsp:spPr>
        <a:xfrm>
          <a:off x="6364421" y="1041036"/>
          <a:ext cx="3789678" cy="38212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670999" rIns="234696" bIns="23469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600" kern="1200" noProof="0" dirty="0"/>
            <a:t>On-demand collect of a set of attributes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600" b="0" i="0" kern="1200" noProof="0" dirty="0"/>
            <a:t>Compare &amp; restore system states</a:t>
          </a:r>
          <a:endParaRPr lang="en" sz="2600" kern="1200" noProof="0" dirty="0"/>
        </a:p>
      </dsp:txBody>
      <dsp:txXfrm>
        <a:off x="6364421" y="1041036"/>
        <a:ext cx="3789678" cy="3821268"/>
      </dsp:txXfrm>
    </dsp:sp>
    <dsp:sp modelId="{906B2C2F-3FED-42F1-812B-996C95BC6BBA}">
      <dsp:nvSpPr>
        <dsp:cNvPr id="0" name=""/>
        <dsp:cNvSpPr/>
      </dsp:nvSpPr>
      <dsp:spPr>
        <a:xfrm>
          <a:off x="5603603" y="36757"/>
          <a:ext cx="1521635" cy="152163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41B3394-7EE7-4282-B493-4CAE724A8C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9F0869-18BA-45C9-B2FD-B96F7F8E62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5332F-C92E-4389-A5FC-C6F0CBC0C46E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EA37F4-71E3-40E2-B0AF-FA3C2CB57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7D554E-F94F-433C-BA13-5D416A63AC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E30B2-2448-4C49-BCBE-E89C53690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81384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8582-32F8-4511-BE8E-9127F14BA016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F002-206D-4184-B39E-C7D93CBC5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45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13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736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68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Il </a:t>
            </a:r>
            <a:r>
              <a:rPr lang="en-US" err="1">
                <a:ea typeface="Calibri"/>
                <a:cs typeface="Calibri"/>
              </a:rPr>
              <a:t>va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s'en</a:t>
            </a:r>
            <a:r>
              <a:rPr lang="en-US">
                <a:ea typeface="Calibri"/>
                <a:cs typeface="Calibri"/>
              </a:rPr>
              <a:t> dire </a:t>
            </a:r>
            <a:r>
              <a:rPr lang="en-US" err="1">
                <a:ea typeface="Calibri"/>
                <a:cs typeface="Calibri"/>
              </a:rPr>
              <a:t>que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c'est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complexe</a:t>
            </a:r>
            <a:endParaRPr lang="en-US"/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Chose </a:t>
            </a:r>
            <a:r>
              <a:rPr lang="en-US" err="1">
                <a:ea typeface="Calibri"/>
                <a:cs typeface="Calibri"/>
              </a:rPr>
              <a:t>importante</a:t>
            </a:r>
            <a:r>
              <a:rPr lang="en-US">
                <a:ea typeface="Calibri"/>
                <a:cs typeface="Calibri"/>
              </a:rPr>
              <a:t> à voir: les tables "T_" portent les données du snap et </a:t>
            </a:r>
            <a:r>
              <a:rPr lang="en-US" err="1">
                <a:ea typeface="Calibri"/>
                <a:cs typeface="Calibri"/>
              </a:rPr>
              <a:t>c'est</a:t>
            </a:r>
            <a:r>
              <a:rPr lang="en-US">
                <a:ea typeface="Calibri"/>
                <a:cs typeface="Calibri"/>
              </a:rPr>
              <a:t> infernal pour </a:t>
            </a:r>
            <a:r>
              <a:rPr lang="en-US" err="1">
                <a:ea typeface="Calibri"/>
                <a:cs typeface="Calibri"/>
              </a:rPr>
              <a:t>aller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recup</a:t>
            </a:r>
            <a:r>
              <a:rPr lang="en-US">
                <a:ea typeface="Calibri"/>
                <a:cs typeface="Calibri"/>
              </a:rPr>
              <a:t> les données</a:t>
            </a:r>
          </a:p>
          <a:p>
            <a:pPr marL="171450" indent="-171450">
              <a:buFont typeface="Calibri"/>
              <a:buChar char="-"/>
            </a:pPr>
            <a:endParaRPr lang="en-US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Parler des </a:t>
            </a:r>
            <a:r>
              <a:rPr lang="en-US" err="1">
                <a:ea typeface="Calibri"/>
                <a:cs typeface="Calibri"/>
              </a:rPr>
              <a:t>différentes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possibilités</a:t>
            </a:r>
            <a:r>
              <a:rPr lang="en-US">
                <a:ea typeface="Calibri"/>
                <a:cs typeface="Calibri"/>
              </a:rPr>
              <a:t>: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Garder le </a:t>
            </a:r>
            <a:r>
              <a:rPr lang="en-US" err="1">
                <a:ea typeface="Calibri"/>
                <a:cs typeface="Calibri"/>
              </a:rPr>
              <a:t>schéma</a:t>
            </a:r>
            <a:r>
              <a:rPr lang="en-US">
                <a:ea typeface="Calibri"/>
                <a:cs typeface="Calibri"/>
              </a:rPr>
              <a:t> et faire </a:t>
            </a:r>
            <a:r>
              <a:rPr lang="en-US" err="1">
                <a:ea typeface="Calibri"/>
                <a:cs typeface="Calibri"/>
              </a:rPr>
              <a:t>évo</a:t>
            </a:r>
            <a:r>
              <a:rPr lang="en-US">
                <a:ea typeface="Calibri"/>
                <a:cs typeface="Calibri"/>
              </a:rPr>
              <a:t> le code =&gt; </a:t>
            </a:r>
            <a:r>
              <a:rPr lang="en-US" err="1">
                <a:ea typeface="Calibri"/>
                <a:cs typeface="Calibri"/>
              </a:rPr>
              <a:t>Problème</a:t>
            </a:r>
            <a:r>
              <a:rPr lang="en-US">
                <a:ea typeface="Calibri"/>
                <a:cs typeface="Calibri"/>
              </a:rPr>
              <a:t> long </a:t>
            </a:r>
            <a:r>
              <a:rPr lang="en-US" err="1">
                <a:ea typeface="Calibri"/>
                <a:cs typeface="Calibri"/>
              </a:rPr>
              <a:t>terme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Changer le </a:t>
            </a:r>
            <a:r>
              <a:rPr lang="en-US" err="1">
                <a:ea typeface="Calibri"/>
                <a:cs typeface="Calibri"/>
              </a:rPr>
              <a:t>schéma</a:t>
            </a:r>
            <a:r>
              <a:rPr lang="en-US">
                <a:ea typeface="Calibri"/>
                <a:cs typeface="Calibri"/>
              </a:rPr>
              <a:t> pour </a:t>
            </a:r>
            <a:r>
              <a:rPr lang="en-US" err="1">
                <a:ea typeface="Calibri"/>
                <a:cs typeface="Calibri"/>
              </a:rPr>
              <a:t>mettre</a:t>
            </a:r>
            <a:r>
              <a:rPr lang="en-US">
                <a:ea typeface="Calibri"/>
                <a:cs typeface="Calibri"/>
              </a:rPr>
              <a:t> les données </a:t>
            </a:r>
            <a:r>
              <a:rPr lang="en-US" err="1">
                <a:ea typeface="Calibri"/>
                <a:cs typeface="Calibri"/>
              </a:rPr>
              <a:t>d'une</a:t>
            </a:r>
            <a:r>
              <a:rPr lang="en-US">
                <a:ea typeface="Calibri"/>
                <a:cs typeface="Calibri"/>
              </a:rPr>
              <a:t> snapshot dans un JSON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Changer le </a:t>
            </a:r>
            <a:r>
              <a:rPr lang="en-US" err="1">
                <a:ea typeface="Calibri"/>
                <a:cs typeface="Calibri"/>
              </a:rPr>
              <a:t>schéma</a:t>
            </a:r>
            <a:r>
              <a:rPr lang="en-US">
                <a:ea typeface="Calibri"/>
                <a:cs typeface="Calibri"/>
              </a:rPr>
              <a:t> pour </a:t>
            </a:r>
            <a:r>
              <a:rPr lang="en-US" err="1">
                <a:ea typeface="Calibri"/>
                <a:cs typeface="Calibri"/>
              </a:rPr>
              <a:t>mettre</a:t>
            </a:r>
            <a:r>
              <a:rPr lang="en-US">
                <a:ea typeface="Calibri"/>
                <a:cs typeface="Calibri"/>
              </a:rPr>
              <a:t> les données et </a:t>
            </a:r>
            <a:r>
              <a:rPr lang="en-US" err="1">
                <a:ea typeface="Calibri"/>
                <a:cs typeface="Calibri"/>
              </a:rPr>
              <a:t>leur</a:t>
            </a:r>
            <a:r>
              <a:rPr lang="en-US">
                <a:ea typeface="Calibri"/>
                <a:cs typeface="Calibri"/>
              </a:rPr>
              <a:t> configuration dans un JSON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90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5">
            <a:extLst>
              <a:ext uri="{FF2B5EF4-FFF2-40B4-BE49-F238E27FC236}">
                <a16:creationId xmlns:a16="http://schemas.microsoft.com/office/drawing/2014/main" id="{FC3EBD57-B42C-C046-A344-94188974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65" y="3880119"/>
            <a:ext cx="9855511" cy="825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BD517349-5F6A-DB9F-9199-AA782E7C1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064" y="4523978"/>
            <a:ext cx="9855511" cy="490465"/>
          </a:xfrm>
          <a:prstGeom prst="rect">
            <a:avLst/>
          </a:prstGeom>
        </p:spPr>
        <p:txBody>
          <a:bodyPr/>
          <a:lstStyle>
            <a:lvl1pPr marL="10800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A041821-5217-8A21-65A9-8A29E2DCD66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38270"/>
          <a:stretch/>
        </p:blipFill>
        <p:spPr>
          <a:xfrm>
            <a:off x="9627146" y="0"/>
            <a:ext cx="2661542" cy="1075039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5B237D8E-D6BC-635F-FFEE-66E19FAE8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r="45770"/>
          <a:stretch/>
        </p:blipFill>
        <p:spPr>
          <a:xfrm>
            <a:off x="10344472" y="13222"/>
            <a:ext cx="1768153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2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Diapositiv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417C1D21-47CD-BA51-C4E2-B49EB6703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4827" y="6372000"/>
            <a:ext cx="9651800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rgbClr val="0E4194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DC0CEBF5-099C-F2C0-9CDA-02B8BD96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9662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E4194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29BFBE0-28EB-EAF7-4E29-11996A2B01E2}"/>
              </a:ext>
            </a:extLst>
          </p:cNvPr>
          <p:cNvCxnSpPr>
            <a:cxnSpLocks/>
          </p:cNvCxnSpPr>
          <p:nvPr userDrawn="1"/>
        </p:nvCxnSpPr>
        <p:spPr>
          <a:xfrm>
            <a:off x="1041014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DD06D05C-710F-6BC7-3BD3-0AFA2AE88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0755317" y="6174391"/>
            <a:ext cx="1099564" cy="643283"/>
          </a:xfrm>
          <a:prstGeom prst="rect">
            <a:avLst/>
          </a:prstGeom>
        </p:spPr>
      </p:pic>
      <p:pic>
        <p:nvPicPr>
          <p:cNvPr id="6" name="Image 5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A5DD8358-64A5-053A-2A88-D8A526282F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6"/>
          <a:stretch/>
        </p:blipFill>
        <p:spPr>
          <a:xfrm>
            <a:off x="69330" y="71729"/>
            <a:ext cx="1157704" cy="643283"/>
          </a:xfrm>
          <a:prstGeom prst="rect">
            <a:avLst/>
          </a:prstGeom>
        </p:spPr>
      </p:pic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D7BC5A8B-E3C2-C4A0-F6F2-D2A6F3FB2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419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824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EIL II - Titr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5">
            <a:extLst>
              <a:ext uri="{FF2B5EF4-FFF2-40B4-BE49-F238E27FC236}">
                <a16:creationId xmlns:a16="http://schemas.microsoft.com/office/drawing/2014/main" id="{1FD6769E-277C-39CC-3102-12E2E151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rgbClr val="0E419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82067B03-38E1-698F-CCC9-FBCA6D283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rgbClr val="0E41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6" name="Image 5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0507EFAE-7ABD-E64E-200A-8F71AD6A8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56"/>
          <a:stretch/>
        </p:blipFill>
        <p:spPr>
          <a:xfrm>
            <a:off x="9527" y="13222"/>
            <a:ext cx="1765994" cy="992593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96DCB141-3264-5239-140E-CB1DCE61F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0"/>
          <a:stretch/>
        </p:blipFill>
        <p:spPr>
          <a:xfrm>
            <a:off x="9552384" y="5865407"/>
            <a:ext cx="1665089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47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9C09D7E-59EB-BEFF-9239-97C74B15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7D660469-4C99-E499-F555-847F00451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3395" y="6372000"/>
            <a:ext cx="10585173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E8704074-533C-DA64-ED01-842AC1D73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C16BA71-0D4A-4FA3-C59C-67009C750C53}"/>
              </a:ext>
            </a:extLst>
          </p:cNvPr>
          <p:cNvCxnSpPr>
            <a:cxnSpLocks/>
          </p:cNvCxnSpPr>
          <p:nvPr userDrawn="1"/>
        </p:nvCxnSpPr>
        <p:spPr>
          <a:xfrm>
            <a:off x="1122208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950A27AB-0B26-D5EC-E334-0CF12DD398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71"/>
          <a:stretch/>
        </p:blipFill>
        <p:spPr>
          <a:xfrm>
            <a:off x="72851" y="76846"/>
            <a:ext cx="1165000" cy="631907"/>
          </a:xfrm>
          <a:prstGeom prst="rect">
            <a:avLst/>
          </a:prstGeom>
        </p:spPr>
      </p:pic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3658B5F2-45B9-2EA3-6D19-7B3FBFAAF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595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Diapositiv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417C1D21-47CD-BA51-C4E2-B49EB6703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7409" y="6372000"/>
            <a:ext cx="9651801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DC0CEBF5-099C-F2C0-9CDA-02B8BD96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9209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29BFBE0-28EB-EAF7-4E29-11996A2B01E2}"/>
              </a:ext>
            </a:extLst>
          </p:cNvPr>
          <p:cNvCxnSpPr>
            <a:cxnSpLocks/>
          </p:cNvCxnSpPr>
          <p:nvPr userDrawn="1"/>
        </p:nvCxnSpPr>
        <p:spPr>
          <a:xfrm>
            <a:off x="10432730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77C37365-1393-0B84-D9BD-B696AF768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3"/>
          <a:stretch/>
        </p:blipFill>
        <p:spPr>
          <a:xfrm>
            <a:off x="10848528" y="6180078"/>
            <a:ext cx="1003578" cy="631907"/>
          </a:xfrm>
          <a:prstGeom prst="rect">
            <a:avLst/>
          </a:prstGeom>
        </p:spPr>
      </p:pic>
      <p:pic>
        <p:nvPicPr>
          <p:cNvPr id="9" name="Image 8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643C17C2-EA1D-3C09-601A-636BFAEF3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71"/>
          <a:stretch/>
        </p:blipFill>
        <p:spPr>
          <a:xfrm>
            <a:off x="72851" y="76846"/>
            <a:ext cx="1165000" cy="631907"/>
          </a:xfrm>
          <a:prstGeom prst="rect">
            <a:avLst/>
          </a:prstGeom>
        </p:spPr>
      </p:pic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5070D137-2B17-B637-701B-326616459949}"/>
              </a:ext>
            </a:extLst>
          </p:cNvPr>
          <p:cNvSpPr txBox="1">
            <a:spLocks/>
          </p:cNvSpPr>
          <p:nvPr userDrawn="1"/>
        </p:nvSpPr>
        <p:spPr>
          <a:xfrm>
            <a:off x="10396627" y="5857181"/>
            <a:ext cx="429319" cy="36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rgbClr val="0E41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ED97571-453A-68E5-14E5-9FCC5010AA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8548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5">
            <a:extLst>
              <a:ext uri="{FF2B5EF4-FFF2-40B4-BE49-F238E27FC236}">
                <a16:creationId xmlns:a16="http://schemas.microsoft.com/office/drawing/2014/main" id="{FC3EBD57-B42C-C046-A344-94188974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65" y="3880119"/>
            <a:ext cx="9855511" cy="825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BD517349-5F6A-DB9F-9199-AA782E7C1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064" y="4523978"/>
            <a:ext cx="9855511" cy="490465"/>
          </a:xfrm>
          <a:prstGeom prst="rect">
            <a:avLst/>
          </a:prstGeom>
        </p:spPr>
        <p:txBody>
          <a:bodyPr/>
          <a:lstStyle>
            <a:lvl1pPr marL="10800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A041821-5217-8A21-65A9-8A29E2DCD66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38270"/>
          <a:stretch/>
        </p:blipFill>
        <p:spPr>
          <a:xfrm>
            <a:off x="9627146" y="0"/>
            <a:ext cx="2661542" cy="1075039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5B237D8E-D6BC-635F-FFEE-66E19FAE8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r="45770"/>
          <a:stretch/>
        </p:blipFill>
        <p:spPr>
          <a:xfrm>
            <a:off x="10344472" y="13222"/>
            <a:ext cx="1768153" cy="992593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1362B829-21D7-8F9B-D78D-FF4C57F2B2DF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4917" y="5782961"/>
            <a:ext cx="1827262" cy="107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7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9C09D7E-59EB-BEFF-9239-97C74B15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7D660469-4C99-E499-F555-847F00451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9417" y="6372000"/>
            <a:ext cx="10369151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rgbClr val="0E4194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E8704074-533C-DA64-ED01-842AC1D73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E4194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C16BA71-0D4A-4FA3-C59C-67009C750C53}"/>
              </a:ext>
            </a:extLst>
          </p:cNvPr>
          <p:cNvCxnSpPr>
            <a:cxnSpLocks/>
          </p:cNvCxnSpPr>
          <p:nvPr userDrawn="1"/>
        </p:nvCxnSpPr>
        <p:spPr>
          <a:xfrm>
            <a:off x="1122208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F1A835FA-3F39-0AAD-80E8-9DB44B729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6"/>
          <a:stretch/>
        </p:blipFill>
        <p:spPr>
          <a:xfrm>
            <a:off x="69330" y="71729"/>
            <a:ext cx="1157704" cy="643283"/>
          </a:xfrm>
          <a:prstGeom prst="rect">
            <a:avLst/>
          </a:prstGeom>
        </p:spPr>
      </p:pic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DAAA54F5-F9A3-770F-5526-4C64D41A12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419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6484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Diapositiv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417C1D21-47CD-BA51-C4E2-B49EB6703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4827" y="6372000"/>
            <a:ext cx="9651800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rgbClr val="0E4194"/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DC0CEBF5-099C-F2C0-9CDA-02B8BD96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9662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E4194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29BFBE0-28EB-EAF7-4E29-11996A2B01E2}"/>
              </a:ext>
            </a:extLst>
          </p:cNvPr>
          <p:cNvCxnSpPr>
            <a:cxnSpLocks/>
          </p:cNvCxnSpPr>
          <p:nvPr userDrawn="1"/>
        </p:nvCxnSpPr>
        <p:spPr>
          <a:xfrm>
            <a:off x="1041014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DD06D05C-710F-6BC7-3BD3-0AFA2AE88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0755317" y="6174391"/>
            <a:ext cx="1099564" cy="643283"/>
          </a:xfrm>
          <a:prstGeom prst="rect">
            <a:avLst/>
          </a:prstGeom>
        </p:spPr>
      </p:pic>
      <p:pic>
        <p:nvPicPr>
          <p:cNvPr id="6" name="Image 5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A5DD8358-64A5-053A-2A88-D8A526282F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6"/>
          <a:stretch/>
        </p:blipFill>
        <p:spPr>
          <a:xfrm>
            <a:off x="69330" y="71729"/>
            <a:ext cx="1157704" cy="643283"/>
          </a:xfrm>
          <a:prstGeom prst="rect">
            <a:avLst/>
          </a:prstGeom>
        </p:spPr>
      </p:pic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D7BC5A8B-E3C2-C4A0-F6F2-D2A6F3FB2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419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SOLEIL - fond blanc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2255573" y="743603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65577E63-86D5-4C34-AB5C-0B955682A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9D69DC1-4B91-4FAA-A572-2F9262C97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6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20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EIL II - Titr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5">
            <a:extLst>
              <a:ext uri="{FF2B5EF4-FFF2-40B4-BE49-F238E27FC236}">
                <a16:creationId xmlns:a16="http://schemas.microsoft.com/office/drawing/2014/main" id="{1FD6769E-277C-39CC-3102-12E2E151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rgbClr val="0E4194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82067B03-38E1-698F-CCC9-FBCA6D283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rgbClr val="0E41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6" name="Image 5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0507EFAE-7ABD-E64E-200A-8F71AD6A8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56"/>
          <a:stretch/>
        </p:blipFill>
        <p:spPr>
          <a:xfrm>
            <a:off x="9527" y="13222"/>
            <a:ext cx="1765994" cy="992593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96DCB141-3264-5239-140E-CB1DCE61F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0"/>
          <a:stretch/>
        </p:blipFill>
        <p:spPr>
          <a:xfrm>
            <a:off x="9552384" y="5865407"/>
            <a:ext cx="1665089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0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5">
            <a:extLst>
              <a:ext uri="{FF2B5EF4-FFF2-40B4-BE49-F238E27FC236}">
                <a16:creationId xmlns:a16="http://schemas.microsoft.com/office/drawing/2014/main" id="{0C76B200-C722-C759-AE46-2E6C0983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rgbClr val="0E419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E6A28407-404A-41AC-EAEC-705F5ADB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rgbClr val="0E41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6C18CBAD-6B27-47CA-46B3-A651430B4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8"/>
          <a:stretch/>
        </p:blipFill>
        <p:spPr>
          <a:xfrm>
            <a:off x="9527" y="13222"/>
            <a:ext cx="1693986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0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Titr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5">
            <a:extLst>
              <a:ext uri="{FF2B5EF4-FFF2-40B4-BE49-F238E27FC236}">
                <a16:creationId xmlns:a16="http://schemas.microsoft.com/office/drawing/2014/main" id="{1FD6769E-277C-39CC-3102-12E2E151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rgbClr val="0E419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82067B03-38E1-698F-CCC9-FBCA6D283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rgbClr val="0E41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6" name="Image 5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0507EFAE-7ABD-E64E-200A-8F71AD6A8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56"/>
          <a:stretch/>
        </p:blipFill>
        <p:spPr>
          <a:xfrm>
            <a:off x="9527" y="13222"/>
            <a:ext cx="1765994" cy="992593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96DCB141-3264-5239-140E-CB1DCE61F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0"/>
          <a:stretch/>
        </p:blipFill>
        <p:spPr>
          <a:xfrm>
            <a:off x="9552384" y="5865407"/>
            <a:ext cx="1665089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6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9C09D7E-59EB-BEFF-9239-97C74B15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7D660469-4C99-E499-F555-847F00451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9417" y="6372000"/>
            <a:ext cx="10369151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rgbClr val="0E4194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E8704074-533C-DA64-ED01-842AC1D73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E4194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C16BA71-0D4A-4FA3-C59C-67009C750C53}"/>
              </a:ext>
            </a:extLst>
          </p:cNvPr>
          <p:cNvCxnSpPr>
            <a:cxnSpLocks/>
          </p:cNvCxnSpPr>
          <p:nvPr userDrawn="1"/>
        </p:nvCxnSpPr>
        <p:spPr>
          <a:xfrm>
            <a:off x="1122208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F1A835FA-3F39-0AAD-80E8-9DB44B729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6"/>
          <a:stretch/>
        </p:blipFill>
        <p:spPr>
          <a:xfrm>
            <a:off x="69330" y="71729"/>
            <a:ext cx="1157704" cy="643283"/>
          </a:xfrm>
          <a:prstGeom prst="rect">
            <a:avLst/>
          </a:prstGeom>
        </p:spPr>
      </p:pic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DAAA54F5-F9A3-770F-5526-4C64D41A12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419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6034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F88ECE-C4BA-3B4E-916F-F266125825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>
          <a:xfrm>
            <a:off x="0" y="0"/>
            <a:ext cx="12201584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9EDAE3-99DE-4E91-96D2-8D0083ED4C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1302CCE-B7D4-D8F9-E27B-629240F88886}"/>
              </a:ext>
            </a:extLst>
          </p:cNvPr>
          <p:cNvCxnSpPr>
            <a:cxnSpLocks/>
          </p:cNvCxnSpPr>
          <p:nvPr userDrawn="1"/>
        </p:nvCxnSpPr>
        <p:spPr>
          <a:xfrm>
            <a:off x="141548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AADCE60-8262-E4EE-B010-B28381928646}"/>
              </a:ext>
            </a:extLst>
          </p:cNvPr>
          <p:cNvCxnSpPr>
            <a:cxnSpLocks/>
          </p:cNvCxnSpPr>
          <p:nvPr userDrawn="1"/>
        </p:nvCxnSpPr>
        <p:spPr>
          <a:xfrm>
            <a:off x="1415480" y="3992421"/>
            <a:ext cx="0" cy="948747"/>
          </a:xfrm>
          <a:prstGeom prst="line">
            <a:avLst/>
          </a:prstGeom>
          <a:ln w="8890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4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42" r:id="rId2"/>
  </p:sldLayoutIdLst>
  <p:hf hdr="0" ftr="0" dt="0"/>
  <p:txStyles>
    <p:titleStyle>
      <a:lvl1pPr marL="108000"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15479" y="0"/>
            <a:ext cx="10297145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7CC8EE-1817-4DF4-8528-9275D5B6CA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5E1E77-51B0-66D5-D260-A602FF45A0EA}"/>
              </a:ext>
            </a:extLst>
          </p:cNvPr>
          <p:cNvCxnSpPr>
            <a:cxnSpLocks/>
          </p:cNvCxnSpPr>
          <p:nvPr userDrawn="1"/>
        </p:nvCxnSpPr>
        <p:spPr>
          <a:xfrm>
            <a:off x="1415480" y="565200"/>
            <a:ext cx="10776520" cy="0"/>
          </a:xfrm>
          <a:prstGeom prst="line">
            <a:avLst/>
          </a:prstGeom>
          <a:ln>
            <a:solidFill>
              <a:srgbClr val="0E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  <p:sldLayoutId id="2147483759" r:id="rId3"/>
    <p:sldLayoutId id="2147483760" r:id="rId4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rgbClr val="0E41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E41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355E07BE-22E8-8A2F-F156-1437D8EE2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3ED6E2D-90A7-4D70-87D0-F2418BCE4D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D5C48AE-AB71-BC96-C6A5-8F24B79E249A}"/>
              </a:ext>
            </a:extLst>
          </p:cNvPr>
          <p:cNvCxnSpPr>
            <a:cxnSpLocks/>
          </p:cNvCxnSpPr>
          <p:nvPr/>
        </p:nvCxnSpPr>
        <p:spPr>
          <a:xfrm>
            <a:off x="11255200" y="0"/>
            <a:ext cx="0" cy="6858000"/>
          </a:xfrm>
          <a:prstGeom prst="line">
            <a:avLst/>
          </a:prstGeom>
          <a:ln>
            <a:solidFill>
              <a:srgbClr val="0E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FAC04D-4EFB-8CD6-C58F-13B14F68E06B}"/>
              </a:ext>
            </a:extLst>
          </p:cNvPr>
          <p:cNvCxnSpPr>
            <a:cxnSpLocks/>
          </p:cNvCxnSpPr>
          <p:nvPr/>
        </p:nvCxnSpPr>
        <p:spPr>
          <a:xfrm>
            <a:off x="11255200" y="2132856"/>
            <a:ext cx="0" cy="792088"/>
          </a:xfrm>
          <a:prstGeom prst="line">
            <a:avLst/>
          </a:prstGeom>
          <a:ln w="8890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51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rgbClr val="0E41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15479" y="0"/>
            <a:ext cx="10297145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7CC8EE-1817-4DF4-8528-9275D5B6CA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5E1E77-51B0-66D5-D260-A602FF45A0EA}"/>
              </a:ext>
            </a:extLst>
          </p:cNvPr>
          <p:cNvCxnSpPr>
            <a:cxnSpLocks/>
          </p:cNvCxnSpPr>
          <p:nvPr/>
        </p:nvCxnSpPr>
        <p:spPr>
          <a:xfrm>
            <a:off x="1415480" y="565200"/>
            <a:ext cx="10776520" cy="0"/>
          </a:xfrm>
          <a:prstGeom prst="line">
            <a:avLst/>
          </a:prstGeom>
          <a:ln>
            <a:solidFill>
              <a:srgbClr val="0E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39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9" r:id="rId3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rgbClr val="0E41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E41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2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15479" y="0"/>
            <a:ext cx="10297145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7CC8EE-1817-4DF4-8528-9275D5B6CA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5E1E77-51B0-66D5-D260-A602FF45A0EA}"/>
              </a:ext>
            </a:extLst>
          </p:cNvPr>
          <p:cNvCxnSpPr>
            <a:cxnSpLocks/>
          </p:cNvCxnSpPr>
          <p:nvPr/>
        </p:nvCxnSpPr>
        <p:spPr>
          <a:xfrm>
            <a:off x="1415479" y="565200"/>
            <a:ext cx="10776521" cy="0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206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E41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0.png"/><Relationship Id="rId7" Type="http://schemas.openxmlformats.org/officeDocument/2006/relationships/image" Target="../media/image12.png"/><Relationship Id="rId2" Type="http://schemas.openxmlformats.org/officeDocument/2006/relationships/image" Target="../media/image29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32.jpeg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svg"/><Relationship Id="rId2" Type="http://schemas.openxmlformats.org/officeDocument/2006/relationships/image" Target="../media/image29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32.jpeg"/><Relationship Id="rId4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synchrotron-soleil.fr/software-control-system/packaging/archivingroot/-/releases" TargetMode="External"/><Relationship Id="rId2" Type="http://schemas.openxmlformats.org/officeDocument/2006/relationships/hyperlink" Target="https://gitlab.synchrotron-soleil.fr/software-control-system/tango-controls-archiving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25064" y="3172453"/>
            <a:ext cx="9855511" cy="825975"/>
          </a:xfrm>
        </p:spPr>
        <p:txBody>
          <a:bodyPr>
            <a:normAutofit fontScale="90000"/>
          </a:bodyPr>
          <a:lstStyle/>
          <a:p>
            <a:r>
              <a:rPr lang="en" noProof="0" dirty="0">
                <a:latin typeface="Calibri" panose="020F0502020204030204" pitchFamily="34" charset="0"/>
                <a:cs typeface="Calibri" panose="020F0502020204030204" pitchFamily="34" charset="0"/>
              </a:rPr>
              <a:t>Modernizing TANGO Archiving at Synchrotron SOLEIL</a:t>
            </a:r>
            <a:br>
              <a:rPr lang="en" b="0" noProof="0" dirty="0"/>
            </a:br>
            <a:br>
              <a:rPr lang="en" b="0" noProof="0" dirty="0"/>
            </a:br>
            <a:endParaRPr lang="en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2F281EA9-A62B-51AE-BF29-6D749B8D53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pPr marL="107950"/>
            <a:r>
              <a:rPr lang="en" noProof="0" dirty="0">
                <a:latin typeface="Calibri"/>
                <a:ea typeface="Calibri"/>
                <a:cs typeface="Calibri"/>
              </a:rPr>
              <a:t>J.Guyot: database administrator</a:t>
            </a:r>
          </a:p>
          <a:p>
            <a:pPr marL="107950"/>
            <a:r>
              <a:rPr lang="en" noProof="0" dirty="0">
                <a:latin typeface="Calibri"/>
                <a:ea typeface="Calibri"/>
                <a:cs typeface="Calibri"/>
              </a:rPr>
              <a:t>R.Girardot: developer</a:t>
            </a:r>
          </a:p>
          <a:p>
            <a:pPr marL="107950"/>
            <a:r>
              <a:rPr lang="en" noProof="0" dirty="0">
                <a:latin typeface="Calibri"/>
                <a:ea typeface="Calibri"/>
                <a:cs typeface="Calibri"/>
              </a:rPr>
              <a:t>A.Tison: engineer apprentice, developer</a:t>
            </a:r>
          </a:p>
          <a:p>
            <a:pPr marL="107950"/>
            <a:r>
              <a:rPr lang="en" noProof="0" dirty="0">
                <a:latin typeface="Calibri"/>
                <a:ea typeface="Calibri"/>
                <a:cs typeface="Calibri"/>
              </a:rPr>
              <a:t>G.Abeillé: developer, product owner</a:t>
            </a:r>
          </a:p>
        </p:txBody>
      </p:sp>
    </p:spTree>
    <p:extLst>
      <p:ext uri="{BB962C8B-B14F-4D97-AF65-F5344CB8AC3E}">
        <p14:creationId xmlns:p14="http://schemas.microsoft.com/office/powerpoint/2010/main" val="53278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2F33B-51A7-8FBD-23C5-952348251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6BDDE-CE12-D81B-D628-868E5DFE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noProof="0" dirty="0"/>
              <a:t>TTS software architecture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093A092-A7FC-FB3B-4822-469272381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" noProof="0" smtClean="0"/>
              <a:pPr/>
              <a:t>10</a:t>
            </a:fld>
            <a:endParaRPr lang="en" noProof="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E6F950-1211-CF6D-CFE0-AABA62331C45}"/>
              </a:ext>
            </a:extLst>
          </p:cNvPr>
          <p:cNvSpPr/>
          <p:nvPr/>
        </p:nvSpPr>
        <p:spPr>
          <a:xfrm>
            <a:off x="4929728" y="3557451"/>
            <a:ext cx="2646947" cy="15387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b="1" noProof="0" dirty="0">
                <a:cs typeface="Arial"/>
              </a:rPr>
              <a:t>TTS API</a:t>
            </a:r>
          </a:p>
          <a:p>
            <a:pPr algn="ctr"/>
            <a:r>
              <a:rPr lang="en" noProof="0" dirty="0">
                <a:cs typeface="Arial"/>
              </a:rPr>
              <a:t>Insert / Fetch PG</a:t>
            </a:r>
          </a:p>
          <a:p>
            <a:pPr algn="ctr"/>
            <a:r>
              <a:rPr lang="en" noProof="0" dirty="0">
                <a:cs typeface="Arial"/>
              </a:rPr>
              <a:t>Fetch MySQL /Oracle</a:t>
            </a:r>
          </a:p>
          <a:p>
            <a:pPr algn="ctr"/>
            <a:r>
              <a:rPr lang="en" noProof="0" dirty="0">
                <a:cs typeface="Arial"/>
              </a:rPr>
              <a:t>Multi db fetch w/ filtering on dates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847A0F-4A7E-3AB3-6D37-A57CA675DC1B}"/>
              </a:ext>
            </a:extLst>
          </p:cNvPr>
          <p:cNvSpPr/>
          <p:nvPr/>
        </p:nvSpPr>
        <p:spPr>
          <a:xfrm>
            <a:off x="1168568" y="3791295"/>
            <a:ext cx="2646947" cy="9926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b="1" noProof="0" dirty="0">
                <a:cs typeface="Arial"/>
              </a:rPr>
              <a:t>Archiver device</a:t>
            </a:r>
          </a:p>
          <a:p>
            <a:pPr algn="ctr"/>
            <a:r>
              <a:rPr lang="en" noProof="0" dirty="0">
                <a:cs typeface="Arial"/>
              </a:rPr>
              <a:t>Ingest data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DF0D20-9741-0202-77D1-E520ABCF8A71}"/>
              </a:ext>
            </a:extLst>
          </p:cNvPr>
          <p:cNvSpPr/>
          <p:nvPr/>
        </p:nvSpPr>
        <p:spPr>
          <a:xfrm>
            <a:off x="1342239" y="2094999"/>
            <a:ext cx="2946079" cy="13286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b="1" noProof="0" dirty="0">
                <a:cs typeface="Arial"/>
              </a:rPr>
              <a:t>ArchiversMonitor device</a:t>
            </a:r>
          </a:p>
          <a:p>
            <a:pPr algn="ctr"/>
            <a:r>
              <a:rPr lang="en" noProof="0" dirty="0">
                <a:cs typeface="Arial"/>
              </a:rPr>
              <a:t>monitor archiver &amp; check last inserted values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6A08F4-2369-79CC-2B4E-018250C10C9F}"/>
              </a:ext>
            </a:extLst>
          </p:cNvPr>
          <p:cNvSpPr/>
          <p:nvPr/>
        </p:nvSpPr>
        <p:spPr>
          <a:xfrm>
            <a:off x="6388487" y="833797"/>
            <a:ext cx="2646947" cy="9926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b="1" noProof="0" dirty="0">
                <a:cs typeface="Arial"/>
              </a:rPr>
              <a:t>Extractor device</a:t>
            </a:r>
          </a:p>
          <a:p>
            <a:pPr algn="ctr"/>
            <a:r>
              <a:rPr lang="en" noProof="0" dirty="0">
                <a:cs typeface="Arial"/>
              </a:rPr>
              <a:t>fetch values from db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84EABB-3354-B7D6-A9CD-B3E28E520B4D}"/>
              </a:ext>
            </a:extLst>
          </p:cNvPr>
          <p:cNvSpPr/>
          <p:nvPr/>
        </p:nvSpPr>
        <p:spPr>
          <a:xfrm>
            <a:off x="3153778" y="782340"/>
            <a:ext cx="2646947" cy="9926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b="1" noProof="0" dirty="0">
                <a:cs typeface="Arial"/>
              </a:rPr>
              <a:t>Manager device</a:t>
            </a:r>
          </a:p>
          <a:p>
            <a:pPr algn="ctr"/>
            <a:r>
              <a:rPr lang="en" noProof="0" dirty="0">
                <a:cs typeface="Arial"/>
              </a:rPr>
              <a:t>start/stop attributes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6E2568-7E8E-FEBC-0C8C-E3D49073865D}"/>
              </a:ext>
            </a:extLst>
          </p:cNvPr>
          <p:cNvSpPr/>
          <p:nvPr/>
        </p:nvSpPr>
        <p:spPr>
          <a:xfrm>
            <a:off x="7903682" y="1902100"/>
            <a:ext cx="2646947" cy="10825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b="1" noProof="0" dirty="0">
                <a:cs typeface="Arial"/>
              </a:rPr>
              <a:t>Mambo</a:t>
            </a:r>
          </a:p>
          <a:p>
            <a:pPr algn="ctr"/>
            <a:r>
              <a:rPr lang="en" noProof="0" dirty="0">
                <a:cs typeface="Arial"/>
              </a:rPr>
              <a:t>start/stop attributes</a:t>
            </a:r>
          </a:p>
          <a:p>
            <a:pPr algn="ctr"/>
            <a:r>
              <a:rPr lang="en" noProof="0" dirty="0">
                <a:cs typeface="Arial"/>
              </a:rPr>
              <a:t>fetch values from db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93B85A-6DE4-DB0B-E35E-A8377B0F875D}"/>
              </a:ext>
            </a:extLst>
          </p:cNvPr>
          <p:cNvSpPr/>
          <p:nvPr/>
        </p:nvSpPr>
        <p:spPr>
          <a:xfrm>
            <a:off x="8947167" y="3135055"/>
            <a:ext cx="2646947" cy="11160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b="1" noProof="0" dirty="0">
                <a:cs typeface="Arial"/>
              </a:rPr>
              <a:t>GraphQL extractor API</a:t>
            </a:r>
          </a:p>
          <a:p>
            <a:pPr algn="ctr"/>
            <a:r>
              <a:rPr lang="en" noProof="0" dirty="0">
                <a:cs typeface="Arial"/>
              </a:rPr>
              <a:t>fetch values from db</a:t>
            </a:r>
          </a:p>
        </p:txBody>
      </p:sp>
      <p:pic>
        <p:nvPicPr>
          <p:cNvPr id="13" name="Graphic 12" descr="Jdbi logo">
            <a:extLst>
              <a:ext uri="{FF2B5EF4-FFF2-40B4-BE49-F238E27FC236}">
                <a16:creationId xmlns:a16="http://schemas.microsoft.com/office/drawing/2014/main" id="{7263E085-B556-51C7-A2E0-127E8F7204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14555" y="6283861"/>
            <a:ext cx="662696" cy="4481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72FF2F-79A0-55CB-0227-64D23A0B1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083" y="6131925"/>
            <a:ext cx="590550" cy="6000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D41019-8182-D1A8-D741-6AB06721B727}"/>
              </a:ext>
            </a:extLst>
          </p:cNvPr>
          <p:cNvSpPr txBox="1"/>
          <p:nvPr/>
        </p:nvSpPr>
        <p:spPr>
          <a:xfrm>
            <a:off x="5329633" y="6280711"/>
            <a:ext cx="11776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b="1" noProof="0" dirty="0"/>
              <a:t>HikariCP</a:t>
            </a:r>
          </a:p>
          <a:p>
            <a:pPr algn="ctr"/>
            <a:endParaRPr lang="en" noProof="0" dirty="0"/>
          </a:p>
        </p:txBody>
      </p:sp>
      <p:pic>
        <p:nvPicPr>
          <p:cNvPr id="16" name="Graphic 15" descr="Testcontainers Logo">
            <a:extLst>
              <a:ext uri="{FF2B5EF4-FFF2-40B4-BE49-F238E27FC236}">
                <a16:creationId xmlns:a16="http://schemas.microsoft.com/office/drawing/2014/main" id="{5F9928C6-F973-B4AE-1A40-731BDF98B3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1365" y="6203362"/>
            <a:ext cx="1819275" cy="457200"/>
          </a:xfrm>
          <a:prstGeom prst="rect">
            <a:avLst/>
          </a:prstGeom>
        </p:spPr>
      </p:pic>
      <p:pic>
        <p:nvPicPr>
          <p:cNvPr id="17" name="Picture 16" descr="Fichier:Guice.jpg — Wikipédia">
            <a:extLst>
              <a:ext uri="{FF2B5EF4-FFF2-40B4-BE49-F238E27FC236}">
                <a16:creationId xmlns:a16="http://schemas.microsoft.com/office/drawing/2014/main" id="{41695405-91EB-CBE9-14F0-C8B17CBA4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1073" y="6315810"/>
            <a:ext cx="772560" cy="257638"/>
          </a:xfrm>
          <a:prstGeom prst="rect">
            <a:avLst/>
          </a:prstGeom>
        </p:spPr>
      </p:pic>
      <p:sp>
        <p:nvSpPr>
          <p:cNvPr id="18" name="Cylinder 17">
            <a:extLst>
              <a:ext uri="{FF2B5EF4-FFF2-40B4-BE49-F238E27FC236}">
                <a16:creationId xmlns:a16="http://schemas.microsoft.com/office/drawing/2014/main" id="{6308B9A6-03C8-071D-E6A0-BDFCE84D13E5}"/>
              </a:ext>
            </a:extLst>
          </p:cNvPr>
          <p:cNvSpPr/>
          <p:nvPr/>
        </p:nvSpPr>
        <p:spPr>
          <a:xfrm>
            <a:off x="9490349" y="5293862"/>
            <a:ext cx="1313447" cy="521368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noProof="0" dirty="0">
                <a:cs typeface="Arial"/>
              </a:rPr>
              <a:t>Database</a:t>
            </a:r>
            <a:endParaRPr lang="en" noProof="0" dirty="0"/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A3ACF943-E50A-F691-0296-08D13EFD1541}"/>
              </a:ext>
            </a:extLst>
          </p:cNvPr>
          <p:cNvCxnSpPr>
            <a:cxnSpLocks/>
            <a:stCxn id="6" idx="3"/>
            <a:endCxn id="18" idx="2"/>
          </p:cNvCxnSpPr>
          <p:nvPr/>
        </p:nvCxnSpPr>
        <p:spPr>
          <a:xfrm>
            <a:off x="7576675" y="4326824"/>
            <a:ext cx="1913674" cy="1227722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8BBDDC-8658-06D1-D4E1-BB2612F7DFEB}"/>
              </a:ext>
            </a:extLst>
          </p:cNvPr>
          <p:cNvCxnSpPr>
            <a:cxnSpLocks/>
            <a:stCxn id="7" idx="3"/>
            <a:endCxn id="6" idx="0"/>
          </p:cNvCxnSpPr>
          <p:nvPr/>
        </p:nvCxnSpPr>
        <p:spPr>
          <a:xfrm flipV="1">
            <a:off x="3815515" y="3557451"/>
            <a:ext cx="2437687" cy="730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1">
            <a:extLst>
              <a:ext uri="{FF2B5EF4-FFF2-40B4-BE49-F238E27FC236}">
                <a16:creationId xmlns:a16="http://schemas.microsoft.com/office/drawing/2014/main" id="{33A0EF60-30B8-9F82-0B94-64F778366BEC}"/>
              </a:ext>
            </a:extLst>
          </p:cNvPr>
          <p:cNvCxnSpPr>
            <a:cxnSpLocks/>
            <a:stCxn id="8" idx="3"/>
            <a:endCxn id="6" idx="0"/>
          </p:cNvCxnSpPr>
          <p:nvPr/>
        </p:nvCxnSpPr>
        <p:spPr>
          <a:xfrm>
            <a:off x="4288318" y="2759309"/>
            <a:ext cx="1964884" cy="798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21">
            <a:extLst>
              <a:ext uri="{FF2B5EF4-FFF2-40B4-BE49-F238E27FC236}">
                <a16:creationId xmlns:a16="http://schemas.microsoft.com/office/drawing/2014/main" id="{A493BF13-470A-140E-423A-81EE00058180}"/>
              </a:ext>
            </a:extLst>
          </p:cNvPr>
          <p:cNvCxnSpPr>
            <a:cxnSpLocks/>
            <a:stCxn id="10" idx="2"/>
            <a:endCxn id="6" idx="0"/>
          </p:cNvCxnSpPr>
          <p:nvPr/>
        </p:nvCxnSpPr>
        <p:spPr>
          <a:xfrm>
            <a:off x="4477252" y="1774945"/>
            <a:ext cx="1775950" cy="1782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21">
            <a:extLst>
              <a:ext uri="{FF2B5EF4-FFF2-40B4-BE49-F238E27FC236}">
                <a16:creationId xmlns:a16="http://schemas.microsoft.com/office/drawing/2014/main" id="{FC075BF5-C045-0A80-D566-60DE8BA73615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 flipH="1">
            <a:off x="6253202" y="1826402"/>
            <a:ext cx="1458759" cy="1731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21">
            <a:extLst>
              <a:ext uri="{FF2B5EF4-FFF2-40B4-BE49-F238E27FC236}">
                <a16:creationId xmlns:a16="http://schemas.microsoft.com/office/drawing/2014/main" id="{DFB786E0-75C1-2A84-4483-304C008108E6}"/>
              </a:ext>
            </a:extLst>
          </p:cNvPr>
          <p:cNvCxnSpPr>
            <a:cxnSpLocks/>
            <a:stCxn id="11" idx="1"/>
            <a:endCxn id="6" idx="0"/>
          </p:cNvCxnSpPr>
          <p:nvPr/>
        </p:nvCxnSpPr>
        <p:spPr>
          <a:xfrm flipH="1">
            <a:off x="6253202" y="2443396"/>
            <a:ext cx="1650480" cy="1114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21">
            <a:extLst>
              <a:ext uri="{FF2B5EF4-FFF2-40B4-BE49-F238E27FC236}">
                <a16:creationId xmlns:a16="http://schemas.microsoft.com/office/drawing/2014/main" id="{E4EB3694-6C41-842E-DFE2-DECBF00882EB}"/>
              </a:ext>
            </a:extLst>
          </p:cNvPr>
          <p:cNvCxnSpPr>
            <a:cxnSpLocks/>
            <a:stCxn id="12" idx="1"/>
            <a:endCxn id="6" idx="0"/>
          </p:cNvCxnSpPr>
          <p:nvPr/>
        </p:nvCxnSpPr>
        <p:spPr>
          <a:xfrm flipH="1" flipV="1">
            <a:off x="6253202" y="3557451"/>
            <a:ext cx="2693965" cy="135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ylinder 17">
            <a:extLst>
              <a:ext uri="{FF2B5EF4-FFF2-40B4-BE49-F238E27FC236}">
                <a16:creationId xmlns:a16="http://schemas.microsoft.com/office/drawing/2014/main" id="{CCB25C1C-9CD6-6BA6-870E-3B891AE62049}"/>
              </a:ext>
            </a:extLst>
          </p:cNvPr>
          <p:cNvSpPr/>
          <p:nvPr/>
        </p:nvSpPr>
        <p:spPr>
          <a:xfrm>
            <a:off x="9893905" y="4929081"/>
            <a:ext cx="1313447" cy="521368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noProof="0" dirty="0">
                <a:cs typeface="Arial"/>
              </a:rPr>
              <a:t>Database</a:t>
            </a:r>
            <a:endParaRPr lang="en" noProof="0" dirty="0"/>
          </a:p>
        </p:txBody>
      </p:sp>
      <p:sp>
        <p:nvSpPr>
          <p:cNvPr id="53" name="Cylinder 17">
            <a:extLst>
              <a:ext uri="{FF2B5EF4-FFF2-40B4-BE49-F238E27FC236}">
                <a16:creationId xmlns:a16="http://schemas.microsoft.com/office/drawing/2014/main" id="{E8F3B9C5-299F-FE5A-3E94-6C3E6AE34C28}"/>
              </a:ext>
            </a:extLst>
          </p:cNvPr>
          <p:cNvSpPr/>
          <p:nvPr/>
        </p:nvSpPr>
        <p:spPr>
          <a:xfrm>
            <a:off x="10270640" y="4590104"/>
            <a:ext cx="1313447" cy="521368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noProof="0" dirty="0">
                <a:cs typeface="Arial"/>
              </a:rPr>
              <a:t>Database</a:t>
            </a:r>
            <a:endParaRPr lang="en" noProof="0" dirty="0"/>
          </a:p>
        </p:txBody>
      </p:sp>
      <p:pic>
        <p:nvPicPr>
          <p:cNvPr id="61" name="Graphic 9">
            <a:extLst>
              <a:ext uri="{FF2B5EF4-FFF2-40B4-BE49-F238E27FC236}">
                <a16:creationId xmlns:a16="http://schemas.microsoft.com/office/drawing/2014/main" id="{4933B254-828F-987B-933F-46F2BDE8C4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68073" y="5505924"/>
            <a:ext cx="768839" cy="405300"/>
          </a:xfrm>
          <a:prstGeom prst="rect">
            <a:avLst/>
          </a:prstGeom>
        </p:spPr>
      </p:pic>
      <p:pic>
        <p:nvPicPr>
          <p:cNvPr id="62" name="Picture 12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ADBDA8B8-4BDE-8217-F37E-EBF3647A6EA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6534" b="11988"/>
          <a:stretch>
            <a:fillRect/>
          </a:stretch>
        </p:blipFill>
        <p:spPr>
          <a:xfrm>
            <a:off x="11143262" y="5080215"/>
            <a:ext cx="1115853" cy="597745"/>
          </a:xfrm>
          <a:prstGeom prst="rect">
            <a:avLst/>
          </a:prstGeom>
        </p:spPr>
      </p:pic>
      <p:pic>
        <p:nvPicPr>
          <p:cNvPr id="63" name="Graphic 8">
            <a:extLst>
              <a:ext uri="{FF2B5EF4-FFF2-40B4-BE49-F238E27FC236}">
                <a16:creationId xmlns:a16="http://schemas.microsoft.com/office/drawing/2014/main" id="{A54DD0C0-BA16-66EE-AE73-5F4ADD8683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48124" y="4349602"/>
            <a:ext cx="583684" cy="568710"/>
          </a:xfrm>
          <a:prstGeom prst="rect">
            <a:avLst/>
          </a:prstGeom>
        </p:spPr>
      </p:pic>
      <p:sp>
        <p:nvSpPr>
          <p:cNvPr id="85" name="ZoneTexte 84">
            <a:extLst>
              <a:ext uri="{FF2B5EF4-FFF2-40B4-BE49-F238E27FC236}">
                <a16:creationId xmlns:a16="http://schemas.microsoft.com/office/drawing/2014/main" id="{D18ED29A-DFA0-D9E4-C095-862814C66C17}"/>
              </a:ext>
            </a:extLst>
          </p:cNvPr>
          <p:cNvSpPr txBox="1"/>
          <p:nvPr/>
        </p:nvSpPr>
        <p:spPr>
          <a:xfrm>
            <a:off x="1259680" y="5293862"/>
            <a:ext cx="309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noProof="0" dirty="0"/>
              <a:t>Still in Java 8 / migration to Java 21 in progress</a:t>
            </a:r>
          </a:p>
        </p:txBody>
      </p:sp>
    </p:spTree>
    <p:extLst>
      <p:ext uri="{BB962C8B-B14F-4D97-AF65-F5344CB8AC3E}">
        <p14:creationId xmlns:p14="http://schemas.microsoft.com/office/powerpoint/2010/main" val="3752417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71BCD-BC8C-B56D-D220-E8331531F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noProof="0" dirty="0"/>
              <a:t>TTS infrastructure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2D266D4-E2AE-C932-5B9F-DA1F17AD7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" noProof="0" smtClean="0"/>
              <a:pPr/>
              <a:t>11</a:t>
            </a:fld>
            <a:endParaRPr lang="en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69A8A2-A360-2A5D-B6B1-3904DA2F08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3778" y="642660"/>
            <a:ext cx="11088582" cy="5067264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" noProof="0" dirty="0"/>
              <a:t>Designed for </a:t>
            </a:r>
            <a:r>
              <a:rPr lang="en" b="1" noProof="0" dirty="0"/>
              <a:t>high availability &amp; scalability</a:t>
            </a:r>
            <a:endParaRPr lang="en" noProof="0" dirty="0">
              <a:latin typeface="Arial"/>
              <a:cs typeface="Arial"/>
            </a:endParaRPr>
          </a:p>
          <a:p>
            <a:r>
              <a:rPr lang="en" noProof="0" dirty="0">
                <a:latin typeface="Arial"/>
                <a:cs typeface="Arial"/>
              </a:rPr>
              <a:t>3 clusters (VM servers):</a:t>
            </a:r>
            <a:endParaRPr lang="en" noProof="0" dirty="0"/>
          </a:p>
          <a:p>
            <a:pPr lvl="1" fontAlgn="t"/>
            <a:r>
              <a:rPr lang="en" noProof="0" dirty="0"/>
              <a:t>Machine</a:t>
            </a:r>
          </a:p>
          <a:p>
            <a:pPr lvl="1" fontAlgn="t"/>
            <a:r>
              <a:rPr lang="en" noProof="0" dirty="0"/>
              <a:t>Beamlines</a:t>
            </a:r>
          </a:p>
          <a:p>
            <a:pPr lvl="1" fontAlgn="t"/>
            <a:r>
              <a:rPr lang="en" noProof="0" dirty="0"/>
              <a:t>Standby (disaster recovery)</a:t>
            </a:r>
          </a:p>
          <a:p>
            <a:pPr fontAlgn="t"/>
            <a:r>
              <a:rPr lang="en" noProof="0" dirty="0"/>
              <a:t>3-node cluster setup:</a:t>
            </a:r>
          </a:p>
          <a:p>
            <a:pPr lvl="1" fontAlgn="t"/>
            <a:r>
              <a:rPr lang="en" noProof="0" dirty="0"/>
              <a:t>1 write node</a:t>
            </a:r>
          </a:p>
          <a:p>
            <a:pPr lvl="1" fontAlgn="t"/>
            <a:r>
              <a:rPr lang="en" noProof="0" dirty="0"/>
              <a:t>2 read nodes</a:t>
            </a:r>
          </a:p>
          <a:p>
            <a:pPr lvl="1" fontAlgn="t"/>
            <a:r>
              <a:rPr lang="en" noProof="0" dirty="0">
                <a:latin typeface="Arial"/>
                <a:cs typeface="Arial"/>
              </a:rPr>
              <a:t>Dedicated databases for cold data</a:t>
            </a:r>
            <a:endParaRPr lang="en" noProof="0" dirty="0"/>
          </a:p>
          <a:p>
            <a:pPr fontAlgn="t"/>
            <a:r>
              <a:rPr lang="en" noProof="0" dirty="0"/>
              <a:t>Key components:</a:t>
            </a:r>
          </a:p>
          <a:p>
            <a:pPr lvl="1" fontAlgn="t"/>
            <a:r>
              <a:rPr lang="en" noProof="0" dirty="0"/>
              <a:t>HAProxy (failover)</a:t>
            </a:r>
          </a:p>
          <a:p>
            <a:pPr lvl="1" fontAlgn="t"/>
            <a:r>
              <a:rPr lang="en" noProof="0" dirty="0"/>
              <a:t>PgBouncer (connection pooling)</a:t>
            </a:r>
          </a:p>
          <a:p>
            <a:pPr fontAlgn="t"/>
            <a:r>
              <a:rPr lang="en" dirty="0"/>
              <a:t>Backups:</a:t>
            </a:r>
          </a:p>
          <a:p>
            <a:pPr lvl="1" fontAlgn="t"/>
            <a:r>
              <a:rPr lang="en" dirty="0"/>
              <a:t>Full: weekly (300 GB, 1h45)</a:t>
            </a:r>
          </a:p>
          <a:p>
            <a:pPr lvl="1" fontAlgn="t"/>
            <a:r>
              <a:rPr lang="en" dirty="0"/>
              <a:t>Incremental: daily (10 min)</a:t>
            </a:r>
          </a:p>
          <a:p>
            <a:pPr fontAlgn="t"/>
            <a:endParaRPr lang="en" noProof="0" dirty="0"/>
          </a:p>
        </p:txBody>
      </p:sp>
      <p:pic>
        <p:nvPicPr>
          <p:cNvPr id="5" name="Image 4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0B760120-0063-96C2-D00D-ED4CF540A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509" y="727752"/>
            <a:ext cx="7346690" cy="5779214"/>
          </a:xfrm>
          <a:prstGeom prst="rect">
            <a:avLst/>
          </a:prstGeom>
        </p:spPr>
      </p:pic>
      <p:pic>
        <p:nvPicPr>
          <p:cNvPr id="6" name="Image 5" descr="repos / data-engineering / pgbouncer · GitLab">
            <a:extLst>
              <a:ext uri="{FF2B5EF4-FFF2-40B4-BE49-F238E27FC236}">
                <a16:creationId xmlns:a16="http://schemas.microsoft.com/office/drawing/2014/main" id="{1D814BAA-8405-59BD-ED2F-C7A14B28A3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418" b="32933"/>
          <a:stretch>
            <a:fillRect/>
          </a:stretch>
        </p:blipFill>
        <p:spPr>
          <a:xfrm>
            <a:off x="6532678" y="5249647"/>
            <a:ext cx="1585315" cy="517594"/>
          </a:xfrm>
          <a:prstGeom prst="rect">
            <a:avLst/>
          </a:prstGeom>
        </p:spPr>
      </p:pic>
      <p:pic>
        <p:nvPicPr>
          <p:cNvPr id="7" name="Image 6" descr="HAProxy — Wikipédia">
            <a:extLst>
              <a:ext uri="{FF2B5EF4-FFF2-40B4-BE49-F238E27FC236}">
                <a16:creationId xmlns:a16="http://schemas.microsoft.com/office/drawing/2014/main" id="{30D6BAA3-0C48-55B0-32F0-FD9F2FA8F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528" y="3832529"/>
            <a:ext cx="861208" cy="67739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1BCE87E-D6D1-8245-FD7B-EBFCE63A3718}"/>
              </a:ext>
            </a:extLst>
          </p:cNvPr>
          <p:cNvSpPr txBox="1"/>
          <p:nvPr/>
        </p:nvSpPr>
        <p:spPr>
          <a:xfrm>
            <a:off x="5193726" y="4356018"/>
            <a:ext cx="112087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err="1"/>
              <a:t>GraphQL</a:t>
            </a:r>
            <a:r>
              <a:rPr lang="fr-FR" sz="1100" dirty="0"/>
              <a:t> API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424B89F-B165-C7B9-162E-2C6469F9CF96}"/>
              </a:ext>
            </a:extLst>
          </p:cNvPr>
          <p:cNvSpPr txBox="1"/>
          <p:nvPr/>
        </p:nvSpPr>
        <p:spPr>
          <a:xfrm>
            <a:off x="5050172" y="2855787"/>
            <a:ext cx="137579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err="1"/>
              <a:t>Archivers</a:t>
            </a:r>
            <a:r>
              <a:rPr lang="fr-FR" sz="1100" dirty="0"/>
              <a:t> Monitor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075FED4-2A19-4CDD-CB41-9CBC376973F4}"/>
              </a:ext>
            </a:extLst>
          </p:cNvPr>
          <p:cNvCxnSpPr>
            <a:cxnSpLocks/>
          </p:cNvCxnSpPr>
          <p:nvPr/>
        </p:nvCxnSpPr>
        <p:spPr>
          <a:xfrm>
            <a:off x="6532678" y="1248697"/>
            <a:ext cx="0" cy="454631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8280CDC-46FF-074A-135E-FC95ECB7888E}"/>
              </a:ext>
            </a:extLst>
          </p:cNvPr>
          <p:cNvSpPr txBox="1"/>
          <p:nvPr/>
        </p:nvSpPr>
        <p:spPr>
          <a:xfrm>
            <a:off x="6060604" y="5791200"/>
            <a:ext cx="947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TTS API</a:t>
            </a:r>
          </a:p>
        </p:txBody>
      </p:sp>
    </p:spTree>
    <p:extLst>
      <p:ext uri="{BB962C8B-B14F-4D97-AF65-F5344CB8AC3E}">
        <p14:creationId xmlns:p14="http://schemas.microsoft.com/office/powerpoint/2010/main" val="72452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D03B0-6616-5984-57BE-75190E540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413C9-7866-17BD-83CD-2850A0AAC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" noProof="0" dirty="0"/>
              <a:t>TTS migration strategy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CE28935-7BCA-1CA0-FEF1-D2983BA930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1620CC9-C982-429E-97C9-9F71A6603CFC}" type="slidenum">
              <a:rPr lang="en" noProof="0" smtClean="0"/>
              <a:pPr>
                <a:spcAft>
                  <a:spcPts val="600"/>
                </a:spcAft>
              </a:pPr>
              <a:t>12</a:t>
            </a:fld>
            <a:endParaRPr lang="en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62812C-FEB2-40F5-FF25-20F8566B1D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rmAutofit fontScale="92500" lnSpcReduction="20000"/>
          </a:bodyPr>
          <a:lstStyle/>
          <a:p>
            <a:pPr fontAlgn="t"/>
            <a:r>
              <a:rPr lang="en" b="1" noProof="0" dirty="0"/>
              <a:t>Progressive and safe transition</a:t>
            </a:r>
            <a:endParaRPr lang="en" noProof="0" dirty="0"/>
          </a:p>
          <a:p>
            <a:pPr fontAlgn="t"/>
            <a:r>
              <a:rPr lang="en" noProof="0" dirty="0"/>
              <a:t>Coexistence of:</a:t>
            </a:r>
          </a:p>
          <a:p>
            <a:pPr lvl="1" fontAlgn="t"/>
            <a:r>
              <a:rPr lang="en" noProof="0" dirty="0"/>
              <a:t>Legacy systems (HDB/TDB)</a:t>
            </a:r>
          </a:p>
          <a:p>
            <a:pPr lvl="1" fontAlgn="t"/>
            <a:r>
              <a:rPr lang="en" noProof="0" dirty="0"/>
              <a:t>New system (TTS)</a:t>
            </a:r>
          </a:p>
          <a:p>
            <a:pPr fontAlgn="t"/>
            <a:r>
              <a:rPr lang="en" noProof="0" dirty="0"/>
              <a:t>Multi-DB access layer: → transparent for users</a:t>
            </a:r>
          </a:p>
          <a:p>
            <a:pPr fontAlgn="t"/>
            <a:r>
              <a:rPr lang="en" noProof="0" dirty="0"/>
              <a:t>Gradual migration: Accelerators, Labs, Beamlines </a:t>
            </a:r>
          </a:p>
          <a:p>
            <a:pPr fontAlgn="t"/>
            <a:r>
              <a:rPr lang="en" noProof="0" dirty="0"/>
              <a:t>👉 Zero disruption for operations</a:t>
            </a:r>
          </a:p>
          <a:p>
            <a:endParaRPr lang="en" noProof="0" dirty="0">
              <a:latin typeface="Arial"/>
              <a:cs typeface="Arial"/>
            </a:endParaRPr>
          </a:p>
          <a:p>
            <a:pPr fontAlgn="t"/>
            <a:r>
              <a:rPr lang="en" b="1" noProof="0" dirty="0"/>
              <a:t>Current situation:</a:t>
            </a:r>
          </a:p>
          <a:p>
            <a:pPr lvl="1" fontAlgn="t"/>
            <a:r>
              <a:rPr lang="en" noProof="0" dirty="0"/>
              <a:t>✅ Accelerators:</a:t>
            </a:r>
          </a:p>
          <a:p>
            <a:pPr lvl="2" fontAlgn="t"/>
            <a:r>
              <a:rPr lang="en" noProof="0" dirty="0"/>
              <a:t>TTS in production since 2024</a:t>
            </a:r>
          </a:p>
          <a:p>
            <a:pPr lvl="2" fontAlgn="t"/>
            <a:r>
              <a:rPr lang="en" noProof="0" dirty="0"/>
              <a:t>HDB insertion stopped (2026)</a:t>
            </a:r>
          </a:p>
          <a:p>
            <a:pPr lvl="1" fontAlgn="t"/>
            <a:r>
              <a:rPr lang="en" noProof="0" dirty="0"/>
              <a:t>✅ Labs: Fully migrated (2025–2026)</a:t>
            </a:r>
          </a:p>
          <a:p>
            <a:pPr lvl="1" fontAlgn="t"/>
            <a:r>
              <a:rPr lang="en" noProof="0" dirty="0"/>
              <a:t>🔄 Beamlines: 7 / 29 migrated. Migration of all beamlines expected for end of summer 2026.</a:t>
            </a:r>
          </a:p>
          <a:p>
            <a:pPr lvl="1" fontAlgn="t"/>
            <a:r>
              <a:rPr lang="en" noProof="0" dirty="0"/>
              <a:t>🔄 Preparing Grafana infrastructure for beamlines</a:t>
            </a:r>
          </a:p>
        </p:txBody>
      </p:sp>
    </p:spTree>
    <p:extLst>
      <p:ext uri="{BB962C8B-B14F-4D97-AF65-F5344CB8AC3E}">
        <p14:creationId xmlns:p14="http://schemas.microsoft.com/office/powerpoint/2010/main" val="696653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E2B6D-F7BD-A5A1-F09E-984221447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61E597-09F6-53AB-341E-F7C8B3D2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fontAlgn="t"/>
            <a:r>
              <a:rPr lang="en" noProof="0" dirty="0"/>
              <a:t>Data Strategy: Managing data growth</a:t>
            </a:r>
            <a:endParaRPr lang="en" b="0" noProof="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EE1C405-612B-1B9D-AC30-9AF3AD502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1620CC9-C982-429E-97C9-9F71A6603CFC}" type="slidenum">
              <a:rPr lang="en" noProof="0" smtClean="0"/>
              <a:pPr>
                <a:spcAft>
                  <a:spcPts val="600"/>
                </a:spcAft>
              </a:pPr>
              <a:t>13</a:t>
            </a:fld>
            <a:endParaRPr lang="en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1BF208-9315-35A4-7E99-04A83724E7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968" y="1083762"/>
            <a:ext cx="11088582" cy="5067264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pPr fontAlgn="t"/>
            <a:r>
              <a:rPr lang="en" dirty="0"/>
              <a:t>Accelerator workload:</a:t>
            </a:r>
          </a:p>
          <a:p>
            <a:pPr lvl="1" fontAlgn="t"/>
            <a:r>
              <a:rPr lang="en" dirty="0"/>
              <a:t>35,700 attributes</a:t>
            </a:r>
          </a:p>
          <a:p>
            <a:pPr lvl="1" fontAlgn="t"/>
            <a:r>
              <a:rPr lang="en" dirty="0"/>
              <a:t>~2,500 inserts/sec</a:t>
            </a:r>
          </a:p>
          <a:p>
            <a:pPr lvl="1" fontAlgn="t"/>
            <a:r>
              <a:rPr lang="en" dirty="0"/>
              <a:t>1.2 TB of data per year</a:t>
            </a:r>
          </a:p>
          <a:p>
            <a:pPr fontAlgn="t"/>
            <a:endParaRPr lang="en" noProof="0" dirty="0"/>
          </a:p>
          <a:p>
            <a:pPr fontAlgn="t"/>
            <a:r>
              <a:rPr lang="en" noProof="0" dirty="0"/>
              <a:t>Retention policies depends on each use case:</a:t>
            </a:r>
          </a:p>
          <a:p>
            <a:pPr lvl="1" fontAlgn="t"/>
            <a:r>
              <a:rPr lang="en" noProof="0" dirty="0"/>
              <a:t>For beamlines</a:t>
            </a:r>
            <a:r>
              <a:rPr lang="en" dirty="0"/>
              <a:t>:</a:t>
            </a:r>
            <a:r>
              <a:rPr lang="en" noProof="0" dirty="0"/>
              <a:t> one year is sufficient for some of them, some want to keep everything</a:t>
            </a:r>
          </a:p>
          <a:p>
            <a:pPr lvl="1" fontAlgn="t"/>
            <a:r>
              <a:rPr lang="en" noProof="0" dirty="0"/>
              <a:t>For accelerators: keep some data at vitam eternam, some for one year</a:t>
            </a:r>
          </a:p>
          <a:p>
            <a:pPr lvl="1" fontAlgn="t"/>
            <a:r>
              <a:rPr lang="en" noProof="0" dirty="0"/>
              <a:t>Data decimation may be used, decimation strategy has to be defined per attribute</a:t>
            </a:r>
          </a:p>
          <a:p>
            <a:pPr marL="457200" lvl="1" indent="0" fontAlgn="t">
              <a:buNone/>
            </a:pPr>
            <a:endParaRPr lang="en" noProof="0" dirty="0"/>
          </a:p>
          <a:p>
            <a:pPr fontAlgn="t"/>
            <a:r>
              <a:rPr lang="en" noProof="0" dirty="0"/>
              <a:t>Optimization techniques:</a:t>
            </a:r>
          </a:p>
          <a:p>
            <a:pPr lvl="1" fontAlgn="t"/>
            <a:r>
              <a:rPr lang="en" noProof="0" dirty="0"/>
              <a:t>    Timescale compression (×7 gain)</a:t>
            </a:r>
          </a:p>
          <a:p>
            <a:pPr lvl="1"/>
            <a:r>
              <a:rPr lang="en" noProof="0" dirty="0">
                <a:latin typeface="Arial"/>
                <a:cs typeface="Arial"/>
              </a:rPr>
              <a:t>    Pause some attributes during technical shutdowns for accelerators</a:t>
            </a:r>
          </a:p>
          <a:p>
            <a:pPr lvl="1"/>
            <a:r>
              <a:rPr lang="en" noProof="0" dirty="0">
                <a:latin typeface="Arial"/>
                <a:cs typeface="Arial"/>
              </a:rPr>
              <a:t>    Delete some attributes older than a period of time, in accordance to user needs</a:t>
            </a:r>
          </a:p>
          <a:p>
            <a:pPr lvl="1"/>
            <a:r>
              <a:rPr lang="en" noProof="0" dirty="0">
                <a:latin typeface="Arial"/>
                <a:cs typeface="Arial"/>
              </a:rPr>
              <a:t>Upcoming Decimation: to be implemented (avg, lttb, asap_smooth…)</a:t>
            </a:r>
            <a:endParaRPr lang="en" noProof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6DC3BCB-52B3-A5A1-ECDF-76F54B10B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29" y="5102342"/>
            <a:ext cx="304800" cy="304800"/>
          </a:xfrm>
          <a:prstGeom prst="rect">
            <a:avLst/>
          </a:prstGeom>
          <a:ln cap="flat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56B86C-149C-B8BB-A669-7BE3A2C53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45" y="4715997"/>
            <a:ext cx="383942" cy="38394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D3A6726-CA62-9A52-996C-04DA1E05A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7" y="545056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2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AD7C6-8CC7-51F0-A124-4BBEB4184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4811769-C047-A06B-8E6F-5CB0E3039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noProof="0" dirty="0"/>
              <a:t>Modernizing Snap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9278F492-46B0-6AAF-A2DE-709326A7EF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2227154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39895-E084-92E1-6308-D45EE8DC9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30385-A47C-0B4D-F87F-FA5997726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noProof="0" dirty="0"/>
              <a:t>SNAP Modernization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C612F8-E14B-80CC-796E-36D42B26FA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" noProof="0" smtClean="0"/>
              <a:pPr/>
              <a:t>15</a:t>
            </a:fld>
            <a:endParaRPr lang="en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C9226E-EE8F-51C9-C512-B80BCA519F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endParaRPr lang="en" noProof="0" dirty="0"/>
          </a:p>
          <a:p>
            <a:r>
              <a:rPr lang="en" noProof="0" dirty="0">
                <a:latin typeface="Arial"/>
                <a:cs typeface="Arial"/>
              </a:rPr>
              <a:t>We have applied the same strategy as for TTS:</a:t>
            </a:r>
          </a:p>
          <a:p>
            <a:pPr lvl="1"/>
            <a:r>
              <a:rPr lang="en" noProof="0" dirty="0">
                <a:latin typeface="Arial"/>
                <a:cs typeface="Arial"/>
              </a:rPr>
              <a:t>Keep existing interfaces (devices and GUI)</a:t>
            </a:r>
          </a:p>
          <a:p>
            <a:pPr lvl="1"/>
            <a:r>
              <a:rPr lang="en" noProof="0" dirty="0">
                <a:latin typeface="Arial"/>
                <a:cs typeface="Arial"/>
              </a:rPr>
              <a:t>Exit from Oracle, and migrate to PostGreSQL DB</a:t>
            </a:r>
          </a:p>
          <a:p>
            <a:r>
              <a:rPr lang="en" noProof="0" dirty="0">
                <a:latin typeface="Arial"/>
                <a:cs typeface="Arial"/>
              </a:rPr>
              <a:t>Improvements</a:t>
            </a:r>
            <a:r>
              <a:rPr lang="en" b="1" noProof="0" dirty="0">
                <a:latin typeface="Arial"/>
                <a:cs typeface="Arial"/>
              </a:rPr>
              <a:t> </a:t>
            </a:r>
            <a:r>
              <a:rPr lang="en" noProof="0" dirty="0">
                <a:latin typeface="Arial"/>
                <a:cs typeface="Arial"/>
              </a:rPr>
              <a:t>:</a:t>
            </a:r>
          </a:p>
          <a:p>
            <a:pPr lvl="1" fontAlgn="t"/>
            <a:r>
              <a:rPr lang="en" noProof="0" dirty="0">
                <a:latin typeface="Arial"/>
                <a:cs typeface="Arial"/>
              </a:rPr>
              <a:t>Simplified DB schema </a:t>
            </a:r>
          </a:p>
          <a:p>
            <a:pPr lvl="1" fontAlgn="t"/>
            <a:r>
              <a:rPr lang="en" noProof="0" dirty="0">
                <a:latin typeface="Arial"/>
                <a:cs typeface="Arial"/>
              </a:rPr>
              <a:t>Merge 2 devices (Archiver/Manager w/ code duplication)</a:t>
            </a:r>
          </a:p>
          <a:p>
            <a:pPr lvl="1"/>
            <a:r>
              <a:rPr lang="en" noProof="0" dirty="0">
                <a:latin typeface="Arial"/>
                <a:cs typeface="Arial"/>
              </a:rPr>
              <a:t>Replace old API and devices, keep Bensikin</a:t>
            </a:r>
          </a:p>
          <a:p>
            <a:pPr lvl="1"/>
            <a:r>
              <a:rPr lang="en" noProof="0" dirty="0">
                <a:latin typeface="Arial"/>
                <a:cs typeface="Arial"/>
              </a:rPr>
              <a:t>Prepared for future extensions</a:t>
            </a:r>
          </a:p>
          <a:p>
            <a:pPr lvl="2"/>
            <a:r>
              <a:rPr lang="en" noProof="0" dirty="0">
                <a:latin typeface="Arial"/>
                <a:cs typeface="Arial"/>
              </a:rPr>
              <a:t>Like snapshotting properties in addition of attributes values</a:t>
            </a:r>
          </a:p>
          <a:p>
            <a:pPr marL="457200" lvl="1" indent="0">
              <a:buNone/>
            </a:pPr>
            <a:endParaRPr lang="en" noProof="0" dirty="0"/>
          </a:p>
          <a:p>
            <a:pPr marL="0" indent="0">
              <a:buNone/>
            </a:pPr>
            <a:endParaRPr lang="en" noProof="0" dirty="0"/>
          </a:p>
          <a:p>
            <a:pPr lvl="1"/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2827268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C3A34-D910-83E0-6A68-1F6540E7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noProof="0" dirty="0">
                <a:latin typeface="Arial"/>
                <a:cs typeface="Arial"/>
              </a:rPr>
              <a:t>SNAP database revamping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E814F-D0C6-50B8-C28A-09385E324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91440" tIns="45720" rIns="91440" bIns="45720" anchor="ctr"/>
          <a:lstStyle/>
          <a:p>
            <a:r>
              <a:rPr lang="en" noProof="0" dirty="0"/>
              <a:t>Soutenance Polytech | 26/05/2026</a:t>
            </a:r>
            <a:endParaRPr lang="en" noProof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D2125-4B02-BC27-4B17-6D7C1301FB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" noProof="0" smtClean="0"/>
              <a:pPr/>
              <a:t>16</a:t>
            </a:fld>
            <a:endParaRPr lang="en" noProof="0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0855F9E2-6E2A-9500-6B2C-77560A06F0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61257" y="895368"/>
            <a:ext cx="5437950" cy="5067264"/>
          </a:xfrm>
        </p:spPr>
        <p:txBody>
          <a:bodyPr/>
          <a:lstStyle/>
          <a:p>
            <a:r>
              <a:rPr lang="en" noProof="0" dirty="0"/>
              <a:t>The old DB schema was containing several tables for data</a:t>
            </a:r>
          </a:p>
          <a:p>
            <a:r>
              <a:rPr lang="en" noProof="0" dirty="0"/>
              <a:t>In PostGreSQL, only one table for values, using JSONB column type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42B8343-CAAE-C661-C41C-1DDE6E090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09" y="661613"/>
            <a:ext cx="5855291" cy="4380511"/>
          </a:xfrm>
          <a:prstGeom prst="rect">
            <a:avLst/>
          </a:prstGeom>
        </p:spPr>
      </p:pic>
      <p:pic>
        <p:nvPicPr>
          <p:cNvPr id="5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078DCBC-18D7-B527-77AA-52DC343611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654" t="10361" r="6541"/>
          <a:stretch>
            <a:fillRect/>
          </a:stretch>
        </p:blipFill>
        <p:spPr>
          <a:xfrm>
            <a:off x="5497000" y="2641243"/>
            <a:ext cx="6695000" cy="4311202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C4AF85E-CFD4-9690-3D1D-85D07B939E69}"/>
              </a:ext>
            </a:extLst>
          </p:cNvPr>
          <p:cNvCxnSpPr/>
          <p:nvPr/>
        </p:nvCxnSpPr>
        <p:spPr>
          <a:xfrm>
            <a:off x="5246835" y="2943971"/>
            <a:ext cx="705016" cy="48502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149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9CBB2-88C1-2492-2B97-8D9FE68C5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D7C637-FC41-E499-F5E8-BAF265EA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noProof="0" dirty="0"/>
              <a:t>Snap Software architecture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9FEF8A8-5EC9-5201-C030-CA77E25896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" noProof="0" smtClean="0"/>
              <a:pPr/>
              <a:t>17</a:t>
            </a:fld>
            <a:endParaRPr lang="en" noProof="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8D3F2C-4A5F-6DB6-1A22-48BA12B83C52}"/>
              </a:ext>
            </a:extLst>
          </p:cNvPr>
          <p:cNvSpPr/>
          <p:nvPr/>
        </p:nvSpPr>
        <p:spPr>
          <a:xfrm>
            <a:off x="4275386" y="4438296"/>
            <a:ext cx="2646947" cy="9926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b="1" noProof="0" dirty="0">
                <a:cs typeface="Arial"/>
              </a:rPr>
              <a:t>Snap API</a:t>
            </a:r>
          </a:p>
          <a:p>
            <a:pPr algn="ctr"/>
            <a:r>
              <a:rPr lang="en" noProof="0" dirty="0">
                <a:cs typeface="Arial"/>
              </a:rPr>
              <a:t>Insert / Fetch in PG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905CD6-B700-F3A0-9D91-3CDDBD4E504D}"/>
              </a:ext>
            </a:extLst>
          </p:cNvPr>
          <p:cNvSpPr/>
          <p:nvPr/>
        </p:nvSpPr>
        <p:spPr>
          <a:xfrm>
            <a:off x="1516435" y="3247610"/>
            <a:ext cx="2646947" cy="9926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b="1" noProof="0" dirty="0">
                <a:cs typeface="Arial"/>
              </a:rPr>
              <a:t>Device Archiver</a:t>
            </a:r>
          </a:p>
          <a:p>
            <a:pPr algn="ctr"/>
            <a:r>
              <a:rPr lang="en" noProof="0" dirty="0">
                <a:cs typeface="Arial"/>
              </a:rPr>
              <a:t>collect &amp; insert</a:t>
            </a:r>
          </a:p>
          <a:p>
            <a:pPr algn="ctr"/>
            <a:r>
              <a:rPr lang="en" noProof="0" dirty="0">
                <a:cs typeface="Arial"/>
              </a:rPr>
              <a:t>Manage contexts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B3551F-3CF8-F698-AC76-4D7A1226F9CE}"/>
              </a:ext>
            </a:extLst>
          </p:cNvPr>
          <p:cNvSpPr/>
          <p:nvPr/>
        </p:nvSpPr>
        <p:spPr>
          <a:xfrm>
            <a:off x="4006159" y="1600114"/>
            <a:ext cx="2646947" cy="9926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b="1" noProof="0" dirty="0">
                <a:cs typeface="Arial"/>
              </a:rPr>
              <a:t>Device Extractor</a:t>
            </a:r>
          </a:p>
          <a:p>
            <a:pPr algn="ctr"/>
            <a:r>
              <a:rPr lang="en" noProof="0" dirty="0">
                <a:cs typeface="Arial"/>
              </a:rPr>
              <a:t>fetch values from db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F95EB7-EF1A-EB9D-5024-1A7212890750}"/>
              </a:ext>
            </a:extLst>
          </p:cNvPr>
          <p:cNvSpPr/>
          <p:nvPr/>
        </p:nvSpPr>
        <p:spPr>
          <a:xfrm>
            <a:off x="6744963" y="2455776"/>
            <a:ext cx="2658670" cy="12153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b="1" noProof="0" dirty="0">
                <a:cs typeface="Arial"/>
              </a:rPr>
              <a:t>Bensikin</a:t>
            </a:r>
          </a:p>
          <a:p>
            <a:pPr algn="ctr"/>
            <a:r>
              <a:rPr lang="en" noProof="0" dirty="0">
                <a:cs typeface="Arial"/>
              </a:rPr>
              <a:t>start/stop attributes</a:t>
            </a:r>
          </a:p>
          <a:p>
            <a:pPr algn="ctr"/>
            <a:r>
              <a:rPr lang="en" noProof="0" dirty="0">
                <a:cs typeface="Arial"/>
              </a:rPr>
              <a:t>fetch values from db</a:t>
            </a:r>
          </a:p>
          <a:p>
            <a:pPr algn="ctr"/>
            <a:endParaRPr lang="en" noProof="0" dirty="0">
              <a:cs typeface="Arial"/>
            </a:endParaRPr>
          </a:p>
        </p:txBody>
      </p:sp>
      <p:pic>
        <p:nvPicPr>
          <p:cNvPr id="13" name="Graphic 12" descr="Jdbi logo">
            <a:extLst>
              <a:ext uri="{FF2B5EF4-FFF2-40B4-BE49-F238E27FC236}">
                <a16:creationId xmlns:a16="http://schemas.microsoft.com/office/drawing/2014/main" id="{FC3BACB1-FDAA-70E9-9E7A-1A82BD86B41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14555" y="6283861"/>
            <a:ext cx="662696" cy="4481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458E40-CD79-811A-9386-2D9E70BF2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083" y="6131925"/>
            <a:ext cx="590550" cy="6000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780A9D-FEB5-C152-A114-1B15E917BE46}"/>
              </a:ext>
            </a:extLst>
          </p:cNvPr>
          <p:cNvSpPr txBox="1"/>
          <p:nvPr/>
        </p:nvSpPr>
        <p:spPr>
          <a:xfrm>
            <a:off x="5329633" y="6280711"/>
            <a:ext cx="11776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b="1" noProof="0" dirty="0"/>
              <a:t>HikariCP</a:t>
            </a:r>
          </a:p>
          <a:p>
            <a:pPr algn="ctr"/>
            <a:endParaRPr lang="en" noProof="0" dirty="0"/>
          </a:p>
        </p:txBody>
      </p:sp>
      <p:pic>
        <p:nvPicPr>
          <p:cNvPr id="16" name="Graphic 15" descr="Testcontainers Logo">
            <a:extLst>
              <a:ext uri="{FF2B5EF4-FFF2-40B4-BE49-F238E27FC236}">
                <a16:creationId xmlns:a16="http://schemas.microsoft.com/office/drawing/2014/main" id="{AE3808E2-4E98-F40F-E4A5-338454152F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1365" y="6203362"/>
            <a:ext cx="1819275" cy="457200"/>
          </a:xfrm>
          <a:prstGeom prst="rect">
            <a:avLst/>
          </a:prstGeom>
        </p:spPr>
      </p:pic>
      <p:pic>
        <p:nvPicPr>
          <p:cNvPr id="17" name="Picture 16" descr="Fichier:Guice.jpg — Wikipédia">
            <a:extLst>
              <a:ext uri="{FF2B5EF4-FFF2-40B4-BE49-F238E27FC236}">
                <a16:creationId xmlns:a16="http://schemas.microsoft.com/office/drawing/2014/main" id="{18865171-17B1-6240-56FF-1EE3FB75D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1073" y="6315810"/>
            <a:ext cx="772560" cy="257638"/>
          </a:xfrm>
          <a:prstGeom prst="rect">
            <a:avLst/>
          </a:prstGeom>
        </p:spPr>
      </p:pic>
      <p:sp>
        <p:nvSpPr>
          <p:cNvPr id="18" name="Cylinder 17">
            <a:extLst>
              <a:ext uri="{FF2B5EF4-FFF2-40B4-BE49-F238E27FC236}">
                <a16:creationId xmlns:a16="http://schemas.microsoft.com/office/drawing/2014/main" id="{5F2C6AA7-CF08-5546-D2F6-7622DADDA957}"/>
              </a:ext>
            </a:extLst>
          </p:cNvPr>
          <p:cNvSpPr/>
          <p:nvPr/>
        </p:nvSpPr>
        <p:spPr>
          <a:xfrm>
            <a:off x="7636100" y="4673914"/>
            <a:ext cx="1313447" cy="521368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noProof="0" dirty="0">
                <a:cs typeface="Arial"/>
              </a:rPr>
              <a:t>Database</a:t>
            </a:r>
            <a:endParaRPr lang="en" noProof="0" dirty="0"/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312A233-5E62-BF11-10F7-06B507849493}"/>
              </a:ext>
            </a:extLst>
          </p:cNvPr>
          <p:cNvCxnSpPr>
            <a:cxnSpLocks/>
            <a:stCxn id="6" idx="3"/>
            <a:endCxn id="18" idx="2"/>
          </p:cNvCxnSpPr>
          <p:nvPr/>
        </p:nvCxnSpPr>
        <p:spPr>
          <a:xfrm flipV="1">
            <a:off x="6922333" y="4934598"/>
            <a:ext cx="713767" cy="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729463-5F42-98EB-106B-9A6F7DE3CBCB}"/>
              </a:ext>
            </a:extLst>
          </p:cNvPr>
          <p:cNvCxnSpPr>
            <a:cxnSpLocks/>
            <a:stCxn id="7" idx="3"/>
            <a:endCxn id="6" idx="0"/>
          </p:cNvCxnSpPr>
          <p:nvPr/>
        </p:nvCxnSpPr>
        <p:spPr>
          <a:xfrm>
            <a:off x="4163382" y="3743913"/>
            <a:ext cx="1435478" cy="694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21">
            <a:extLst>
              <a:ext uri="{FF2B5EF4-FFF2-40B4-BE49-F238E27FC236}">
                <a16:creationId xmlns:a16="http://schemas.microsoft.com/office/drawing/2014/main" id="{23EA085A-CCED-8493-3D34-B19FC164B128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>
            <a:off x="5329633" y="2592719"/>
            <a:ext cx="269227" cy="1845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21">
            <a:extLst>
              <a:ext uri="{FF2B5EF4-FFF2-40B4-BE49-F238E27FC236}">
                <a16:creationId xmlns:a16="http://schemas.microsoft.com/office/drawing/2014/main" id="{790D2FDF-B2A5-C7FF-C3A5-A01E36C80221}"/>
              </a:ext>
            </a:extLst>
          </p:cNvPr>
          <p:cNvCxnSpPr>
            <a:cxnSpLocks/>
            <a:stCxn id="11" idx="2"/>
            <a:endCxn id="6" idx="0"/>
          </p:cNvCxnSpPr>
          <p:nvPr/>
        </p:nvCxnSpPr>
        <p:spPr>
          <a:xfrm flipH="1">
            <a:off x="5598860" y="3671119"/>
            <a:ext cx="2475438" cy="767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oogle Shape;84;p19">
            <a:extLst>
              <a:ext uri="{FF2B5EF4-FFF2-40B4-BE49-F238E27FC236}">
                <a16:creationId xmlns:a16="http://schemas.microsoft.com/office/drawing/2014/main" id="{95C444D5-3D66-7874-A450-68B3EEB365F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2089" t="19712" r="17482" b="24289"/>
          <a:stretch/>
        </p:blipFill>
        <p:spPr>
          <a:xfrm>
            <a:off x="2033068" y="6224038"/>
            <a:ext cx="788494" cy="38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raphic 8">
            <a:extLst>
              <a:ext uri="{FF2B5EF4-FFF2-40B4-BE49-F238E27FC236}">
                <a16:creationId xmlns:a16="http://schemas.microsoft.com/office/drawing/2014/main" id="{3C1CC08E-5084-FE40-2506-EC1550498E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49547" y="4314030"/>
            <a:ext cx="738719" cy="719768"/>
          </a:xfrm>
          <a:prstGeom prst="rect">
            <a:avLst/>
          </a:prstGeom>
        </p:spPr>
      </p:pic>
      <p:sp>
        <p:nvSpPr>
          <p:cNvPr id="85" name="ZoneTexte 84">
            <a:extLst>
              <a:ext uri="{FF2B5EF4-FFF2-40B4-BE49-F238E27FC236}">
                <a16:creationId xmlns:a16="http://schemas.microsoft.com/office/drawing/2014/main" id="{154C7A57-E42F-B394-30A5-7E2065EFB030}"/>
              </a:ext>
            </a:extLst>
          </p:cNvPr>
          <p:cNvSpPr txBox="1"/>
          <p:nvPr/>
        </p:nvSpPr>
        <p:spPr>
          <a:xfrm>
            <a:off x="2746518" y="6259963"/>
            <a:ext cx="93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noProof="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086447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B80B1-E483-39E1-DC61-1DFD53499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75C94C-69F9-FFA5-5B4B-65B1FA462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" noProof="0" dirty="0"/>
              <a:t>SNAP Status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3A146F-099E-FB86-1569-9F0353A577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" noProof="0" smtClean="0"/>
              <a:pPr/>
              <a:t>18</a:t>
            </a:fld>
            <a:endParaRPr lang="en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9A63E0-D458-9028-A8B1-F0A55E4F7C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pPr fontAlgn="t"/>
            <a:r>
              <a:rPr lang="en" b="1" noProof="0" dirty="0">
                <a:latin typeface="Arial"/>
                <a:cs typeface="Arial"/>
              </a:rPr>
              <a:t>Current progress</a:t>
            </a:r>
            <a:endParaRPr lang="en" noProof="0" dirty="0">
              <a:latin typeface="Arial"/>
              <a:cs typeface="Arial"/>
            </a:endParaRPr>
          </a:p>
          <a:p>
            <a:pPr fontAlgn="t"/>
            <a:r>
              <a:rPr lang="en" noProof="0" dirty="0">
                <a:latin typeface="Arial"/>
                <a:cs typeface="Arial"/>
              </a:rPr>
              <a:t>✅ Development complete</a:t>
            </a:r>
            <a:br>
              <a:rPr lang="en" noProof="0" dirty="0"/>
            </a:br>
            <a:r>
              <a:rPr lang="en" noProof="0" dirty="0">
                <a:latin typeface="Arial"/>
                <a:cs typeface="Arial"/>
              </a:rPr>
              <a:t>🔄 Testing on accelerators</a:t>
            </a:r>
          </a:p>
          <a:p>
            <a:pPr fontAlgn="t"/>
            <a:r>
              <a:rPr lang="en" noProof="0" dirty="0">
                <a:latin typeface="Arial"/>
                <a:cs typeface="Arial"/>
              </a:rPr>
              <a:t>Next steps:</a:t>
            </a:r>
          </a:p>
          <a:p>
            <a:pPr lvl="1" fontAlgn="t"/>
            <a:r>
              <a:rPr lang="en" noProof="0" dirty="0">
                <a:latin typeface="Arial"/>
                <a:cs typeface="Arial"/>
              </a:rPr>
              <a:t>Fix remaining issues</a:t>
            </a:r>
          </a:p>
          <a:p>
            <a:pPr lvl="1" fontAlgn="t"/>
            <a:r>
              <a:rPr lang="en" noProof="0" dirty="0"/>
              <a:t>User validation</a:t>
            </a:r>
          </a:p>
          <a:p>
            <a:pPr lvl="1" fontAlgn="t"/>
            <a:r>
              <a:rPr lang="en" noProof="0" dirty="0">
                <a:latin typeface="Arial"/>
                <a:cs typeface="Arial"/>
              </a:rPr>
              <a:t>Production rollout on accelerators &amp; beamlines</a:t>
            </a:r>
          </a:p>
        </p:txBody>
      </p:sp>
    </p:spTree>
    <p:extLst>
      <p:ext uri="{BB962C8B-B14F-4D97-AF65-F5344CB8AC3E}">
        <p14:creationId xmlns:p14="http://schemas.microsoft.com/office/powerpoint/2010/main" val="3497659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552C2-F921-EBF0-A5DE-4ACCE00D2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BB8D854-22B4-2AF6-A800-3E9866AC3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noProof="0" dirty="0"/>
              <a:t>Conclusion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A53A4604-6FA9-3657-AECB-00EC1244D9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381835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D4066-5249-116F-7379-D9E6F545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" noProof="0" dirty="0"/>
              <a:t>Context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603E571-D46C-1231-F209-3278A3A98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1620CC9-C982-429E-97C9-9F71A6603CFC}" type="slidenum">
              <a:rPr lang="en" noProof="0" smtClean="0"/>
              <a:pPr>
                <a:spcAft>
                  <a:spcPts val="600"/>
                </a:spcAft>
              </a:pPr>
              <a:t>2</a:t>
            </a:fld>
            <a:endParaRPr lang="en" noProof="0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6CF4916-C9F8-19E5-858B-32E4D1535EF0}"/>
              </a:ext>
            </a:extLst>
          </p:cNvPr>
          <p:cNvSpPr txBox="1">
            <a:spLocks/>
          </p:cNvSpPr>
          <p:nvPr/>
        </p:nvSpPr>
        <p:spPr>
          <a:xfrm>
            <a:off x="692003" y="5972287"/>
            <a:ext cx="11088582" cy="216283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4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" noProof="0" dirty="0">
              <a:latin typeface="Arial"/>
              <a:cs typeface="Arial"/>
            </a:endParaRP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B3D93BE1-D9F2-B080-272C-6669EBA1E553}"/>
              </a:ext>
            </a:extLst>
          </p:cNvPr>
          <p:cNvSpPr txBox="1">
            <a:spLocks/>
          </p:cNvSpPr>
          <p:nvPr/>
        </p:nvSpPr>
        <p:spPr>
          <a:xfrm>
            <a:off x="618821" y="981706"/>
            <a:ext cx="11088582" cy="499058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4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noProof="0" dirty="0">
                <a:latin typeface="Arial"/>
                <a:cs typeface="Arial"/>
              </a:rPr>
              <a:t>A critical system for SOLEIL operations</a:t>
            </a:r>
          </a:p>
          <a:p>
            <a:pPr marL="0" indent="0" algn="ctr">
              <a:buNone/>
            </a:pPr>
            <a:endParaRPr lang="en" noProof="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" noProof="0" dirty="0"/>
              <a:t>Handles </a:t>
            </a:r>
            <a:r>
              <a:rPr lang="en" b="1" noProof="0" dirty="0"/>
              <a:t>high-frequency time-series data</a:t>
            </a:r>
            <a:r>
              <a:rPr lang="en" noProof="0" dirty="0"/>
              <a:t> &amp; </a:t>
            </a:r>
            <a:r>
              <a:rPr lang="en" b="1" noProof="0" dirty="0"/>
              <a:t>on-demand snapshots</a:t>
            </a:r>
            <a:endParaRPr lang="en" noProof="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" noProof="0" dirty="0"/>
          </a:p>
          <a:p>
            <a:pPr marL="0" indent="0" algn="ctr">
              <a:buNone/>
            </a:pPr>
            <a:r>
              <a:rPr lang="en" noProof="0" dirty="0"/>
              <a:t>In production since 2006, </a:t>
            </a:r>
          </a:p>
          <a:p>
            <a:pPr marL="0" indent="0" algn="ctr">
              <a:buNone/>
            </a:pPr>
            <a:r>
              <a:rPr lang="en" noProof="0" dirty="0"/>
              <a:t>Used on accelerators, 29 beamlines and 5 labs</a:t>
            </a:r>
          </a:p>
          <a:p>
            <a:pPr marL="0" indent="0" algn="ctr">
              <a:buNone/>
            </a:pPr>
            <a:endParaRPr lang="en" noProof="0" dirty="0"/>
          </a:p>
          <a:p>
            <a:pPr marL="0" indent="0" algn="ctr">
              <a:buNone/>
            </a:pPr>
            <a:r>
              <a:rPr lang="en" noProof="0" dirty="0"/>
              <a:t>+40k attributes collected</a:t>
            </a:r>
          </a:p>
          <a:p>
            <a:pPr marL="0" indent="0" algn="ctr">
              <a:buNone/>
            </a:pPr>
            <a:r>
              <a:rPr lang="en" noProof="0" dirty="0"/>
              <a:t>Originally based mostly on </a:t>
            </a:r>
            <a:r>
              <a:rPr lang="en" b="1" noProof="0" dirty="0"/>
              <a:t>Oracle DB </a:t>
            </a:r>
            <a:r>
              <a:rPr lang="en" noProof="0" dirty="0"/>
              <a:t>(and MySQL)</a:t>
            </a:r>
          </a:p>
          <a:p>
            <a:pPr marL="0" indent="0" algn="ctr">
              <a:buNone/>
            </a:pPr>
            <a:endParaRPr lang="en" noProof="0" dirty="0"/>
          </a:p>
          <a:p>
            <a:pPr marL="0" indent="0" algn="ctr">
              <a:buNone/>
            </a:pPr>
            <a:r>
              <a:rPr lang="en" noProof="0" dirty="0"/>
              <a:t>Migration to </a:t>
            </a:r>
            <a:r>
              <a:rPr lang="en" b="1" noProof="0" dirty="0"/>
              <a:t>PostGreSQL/Timescale</a:t>
            </a:r>
            <a:r>
              <a:rPr lang="en" noProof="0" dirty="0"/>
              <a:t> in progress</a:t>
            </a:r>
          </a:p>
          <a:p>
            <a:pPr marL="0" indent="0" algn="ctr">
              <a:buNone/>
            </a:pPr>
            <a:endParaRPr lang="en" noProof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566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FEAA8-653A-06EC-28EA-AD0B0421F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E08553-1FC4-E29C-EE08-E0904045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noProof="0" dirty="0"/>
              <a:t>Next Steps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59C278D-B3EB-A809-3D44-E4A7BED46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" noProof="0" smtClean="0"/>
              <a:pPr/>
              <a:t>20</a:t>
            </a:fld>
            <a:endParaRPr lang="en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431955-96D7-A18B-1C2E-BD5D5F11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t"/>
            <a:r>
              <a:rPr lang="en" noProof="0" dirty="0"/>
              <a:t>Complete TTS beamline migration</a:t>
            </a:r>
          </a:p>
          <a:p>
            <a:pPr fontAlgn="t"/>
            <a:r>
              <a:rPr lang="en" noProof="0" dirty="0"/>
              <a:t>Implement TTS data decimation</a:t>
            </a:r>
          </a:p>
          <a:p>
            <a:pPr fontAlgn="t"/>
            <a:r>
              <a:rPr lang="en" noProof="0" dirty="0"/>
              <a:t>Validate SNAP in accelerators, and migrate beamlines afterwards</a:t>
            </a:r>
          </a:p>
          <a:p>
            <a:pPr fontAlgn="t"/>
            <a:r>
              <a:rPr lang="en" noProof="0" dirty="0"/>
              <a:t>Improve CI/CD pipelines</a:t>
            </a:r>
          </a:p>
          <a:p>
            <a:pPr lvl="1" fontAlgn="t"/>
            <a:r>
              <a:rPr lang="en" noProof="0" dirty="0"/>
              <a:t>Jenkins → GitLab CI</a:t>
            </a:r>
          </a:p>
          <a:p>
            <a:pPr lvl="1" fontAlgn="t"/>
            <a:r>
              <a:rPr lang="en" noProof="0" dirty="0"/>
              <a:t>Java 21 upgrade in progress</a:t>
            </a:r>
          </a:p>
          <a:p>
            <a:pPr lvl="1"/>
            <a:r>
              <a:rPr lang="en" noProof="0" dirty="0"/>
              <a:t>But binaries are still on an internal repository (artifactory)</a:t>
            </a:r>
          </a:p>
          <a:p>
            <a:pPr lvl="1"/>
            <a:r>
              <a:rPr lang="en" noProof="0" dirty="0"/>
              <a:t>Meanwhile, manual publication of a zip package containing all binaries and scripts</a:t>
            </a:r>
          </a:p>
          <a:p>
            <a:r>
              <a:rPr lang="en" noProof="0" dirty="0"/>
              <a:t>Code:</a:t>
            </a:r>
          </a:p>
          <a:p>
            <a:pPr lvl="1"/>
            <a:r>
              <a:rPr lang="en" noProof="0" dirty="0">
                <a:hlinkClick r:id="rId2"/>
              </a:rPr>
              <a:t>https://gitlab.synchrotron-soleil.fr/software-control-system/tango-controls-archiving</a:t>
            </a:r>
            <a:endParaRPr lang="en" noProof="0" dirty="0"/>
          </a:p>
          <a:p>
            <a:r>
              <a:rPr lang="en" noProof="0" dirty="0"/>
              <a:t>Package:</a:t>
            </a:r>
          </a:p>
          <a:p>
            <a:pPr lvl="1"/>
            <a:r>
              <a:rPr lang="en" noProof="0" dirty="0">
                <a:hlinkClick r:id="rId3"/>
              </a:rPr>
              <a:t>https://gitlab.synchrotron-soleil.fr/software-control-system/packaging/archivingroot/-/releases</a:t>
            </a:r>
            <a:endParaRPr lang="en" noProof="0" dirty="0"/>
          </a:p>
          <a:p>
            <a:endParaRPr lang="en" noProof="0" dirty="0"/>
          </a:p>
          <a:p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3319564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F429F-FFEC-BF4F-5A6B-9C5FAD16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noProof="0" dirty="0"/>
              <a:t>Acknowledgments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75D57D-1532-D3FB-C0F1-49B2905A0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91440" tIns="45720" rIns="91440" bIns="45720" anchor="ctr"/>
          <a:lstStyle/>
          <a:p>
            <a:endParaRPr lang="en" noProof="0" dirty="0"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FAF70E-4D5B-A766-8B89-4BC99119D6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" noProof="0" smtClean="0"/>
              <a:pPr/>
              <a:t>21</a:t>
            </a:fld>
            <a:endParaRPr lang="en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D9CFB9-F11B-FE52-FC5A-F428279DE5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" dirty="0"/>
              <a:t>SOLEIL:</a:t>
            </a:r>
            <a:endParaRPr lang="en" noProof="0" dirty="0"/>
          </a:p>
          <a:p>
            <a:pPr lvl="1"/>
            <a:r>
              <a:rPr lang="en" noProof="0" dirty="0"/>
              <a:t>Acceleratos: Thomas Marion, Xavier Delétoille, Laurent Nadolski </a:t>
            </a:r>
          </a:p>
          <a:p>
            <a:pPr lvl="1"/>
            <a:r>
              <a:rPr lang="en" noProof="0" dirty="0"/>
              <a:t>Experiments: Alina Vlad, Sebastian </a:t>
            </a:r>
            <a:r>
              <a:rPr lang="fr-FR" dirty="0" err="1"/>
              <a:t>Schoader</a:t>
            </a:r>
            <a:r>
              <a:rPr lang="en" noProof="0" dirty="0"/>
              <a:t>, Denis Menut</a:t>
            </a:r>
          </a:p>
          <a:p>
            <a:pPr lvl="1"/>
            <a:r>
              <a:rPr lang="en" noProof="0" dirty="0"/>
              <a:t>Controls: </a:t>
            </a:r>
            <a:r>
              <a:rPr lang="en" noProof="0"/>
              <a:t>Patrick Madela</a:t>
            </a:r>
            <a:r>
              <a:rPr lang="en" noProof="0" dirty="0"/>
              <a:t>, Hiba Kendi, S.Lê, Yves-Marie Abiven</a:t>
            </a:r>
          </a:p>
          <a:p>
            <a:r>
              <a:rPr lang="en" noProof="0" dirty="0"/>
              <a:t>And the TANGO community</a:t>
            </a:r>
          </a:p>
        </p:txBody>
      </p:sp>
    </p:spTree>
    <p:extLst>
      <p:ext uri="{BB962C8B-B14F-4D97-AF65-F5344CB8AC3E}">
        <p14:creationId xmlns:p14="http://schemas.microsoft.com/office/powerpoint/2010/main" val="332421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CF148-90AB-5ECA-C01C-6058D91EF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0133F19F-272C-BD59-CC2C-17BDA6F231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7222897"/>
              </p:ext>
            </p:extLst>
          </p:nvPr>
        </p:nvGraphicFramePr>
        <p:xfrm>
          <a:off x="988665" y="979469"/>
          <a:ext cx="10214669" cy="4899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FD636C17-73E4-4773-74D3-D2EB3016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" noProof="0" dirty="0"/>
              <a:t>Legacy System Overview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50A8A6-CB90-5CBE-B54F-4EDC89C05A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1620CC9-C982-429E-97C9-9F71A6603CFC}" type="slidenum">
              <a:rPr lang="en" noProof="0" smtClean="0"/>
              <a:pPr>
                <a:spcAft>
                  <a:spcPts val="600"/>
                </a:spcAft>
              </a:pPr>
              <a:t>3</a:t>
            </a:fld>
            <a:endParaRPr lang="en" noProof="0" dirty="0"/>
          </a:p>
        </p:txBody>
      </p:sp>
      <p:pic>
        <p:nvPicPr>
          <p:cNvPr id="100" name="Graphic 99">
            <a:extLst>
              <a:ext uri="{FF2B5EF4-FFF2-40B4-BE49-F238E27FC236}">
                <a16:creationId xmlns:a16="http://schemas.microsoft.com/office/drawing/2014/main" id="{0FDA9680-EC90-51B7-0A54-3DEAA73DDF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90343" y="4843795"/>
            <a:ext cx="1012158" cy="533568"/>
          </a:xfrm>
          <a:prstGeom prst="rect">
            <a:avLst/>
          </a:prstGeom>
        </p:spPr>
      </p:pic>
      <p:pic>
        <p:nvPicPr>
          <p:cNvPr id="102" name="Picture 101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22C9A17F-AC5F-323D-41CA-5BB2FE431E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6648" y="3891652"/>
            <a:ext cx="1115853" cy="107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8AA192A-44E0-C9FA-489C-A16BB46BC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noProof="0" dirty="0"/>
              <a:t>Legacy HDB/TDB architecture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393EE9-87DB-DA90-D75A-45B76E68D6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" noProof="0" smtClean="0"/>
              <a:pPr/>
              <a:t>4</a:t>
            </a:fld>
            <a:endParaRPr lang="en" noProof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663A82-4699-9B73-2B40-C10619555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891" y="706974"/>
            <a:ext cx="6818790" cy="3510982"/>
          </a:xfrm>
          <a:prstGeom prst="rect">
            <a:avLst/>
          </a:prstGeom>
        </p:spPr>
      </p:pic>
      <p:pic>
        <p:nvPicPr>
          <p:cNvPr id="11" name="Image 10" descr="Unicode Systems LLC - Software Application Development for Financial  Services &amp; Banking">
            <a:extLst>
              <a:ext uri="{FF2B5EF4-FFF2-40B4-BE49-F238E27FC236}">
                <a16:creationId xmlns:a16="http://schemas.microsoft.com/office/drawing/2014/main" id="{AA5681F5-95B0-B09B-5328-03193A447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4118" y="2871911"/>
            <a:ext cx="646564" cy="418667"/>
          </a:xfrm>
          <a:prstGeom prst="rect">
            <a:avLst/>
          </a:prstGeom>
        </p:spPr>
      </p:pic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id="{52036D44-3E70-31BA-82D2-9DE9C9033347}"/>
              </a:ext>
            </a:extLst>
          </p:cNvPr>
          <p:cNvSpPr/>
          <p:nvPr/>
        </p:nvSpPr>
        <p:spPr>
          <a:xfrm>
            <a:off x="1555249" y="4448499"/>
            <a:ext cx="1989376" cy="10019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sz="1600" b="1" noProof="0" dirty="0">
                <a:cs typeface="Arial"/>
              </a:rPr>
              <a:t>HDB/TDB API</a:t>
            </a:r>
          </a:p>
          <a:p>
            <a:pPr algn="ctr"/>
            <a:r>
              <a:rPr lang="en" sz="1600" noProof="0" dirty="0">
                <a:cs typeface="Arial"/>
              </a:rPr>
              <a:t>Insert / Fetch</a:t>
            </a:r>
          </a:p>
        </p:txBody>
      </p: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71BCD1C3-9AE6-5687-D7F5-60DB20472200}"/>
              </a:ext>
            </a:extLst>
          </p:cNvPr>
          <p:cNvSpPr/>
          <p:nvPr/>
        </p:nvSpPr>
        <p:spPr>
          <a:xfrm>
            <a:off x="328851" y="3171439"/>
            <a:ext cx="1989376" cy="6463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sz="1600" b="1" noProof="0" dirty="0">
                <a:cs typeface="Arial"/>
              </a:rPr>
              <a:t>Archiver device</a:t>
            </a:r>
          </a:p>
          <a:p>
            <a:pPr algn="ctr"/>
            <a:r>
              <a:rPr lang="en" sz="1600" noProof="0" dirty="0">
                <a:cs typeface="Arial"/>
              </a:rPr>
              <a:t>collect &amp; insert</a:t>
            </a: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0E2F5F00-F4F1-7EFD-BC40-210D0E94BD7B}"/>
              </a:ext>
            </a:extLst>
          </p:cNvPr>
          <p:cNvSpPr/>
          <p:nvPr/>
        </p:nvSpPr>
        <p:spPr>
          <a:xfrm>
            <a:off x="552034" y="1391142"/>
            <a:ext cx="1989376" cy="145886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sz="1600" b="1" noProof="0" dirty="0">
                <a:cs typeface="Arial"/>
              </a:rPr>
              <a:t>Watcher device</a:t>
            </a:r>
          </a:p>
          <a:p>
            <a:pPr algn="ctr"/>
            <a:r>
              <a:rPr lang="en" sz="1600" noProof="0" dirty="0">
                <a:cs typeface="Arial"/>
              </a:rPr>
              <a:t>monitor archiver &amp; check last inserted values</a:t>
            </a: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8BE2DB47-8641-0BB9-2A8D-66A38E01CDE1}"/>
              </a:ext>
            </a:extLst>
          </p:cNvPr>
          <p:cNvSpPr/>
          <p:nvPr/>
        </p:nvSpPr>
        <p:spPr>
          <a:xfrm>
            <a:off x="2993515" y="1610047"/>
            <a:ext cx="1989376" cy="8214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sz="1600" b="1" noProof="0" dirty="0">
                <a:cs typeface="Arial"/>
              </a:rPr>
              <a:t>Extractor device</a:t>
            </a:r>
          </a:p>
          <a:p>
            <a:pPr algn="ctr"/>
            <a:r>
              <a:rPr lang="en" sz="1600" noProof="0" dirty="0">
                <a:cs typeface="Arial"/>
              </a:rPr>
              <a:t>fetch values from db</a:t>
            </a: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660291F2-D9B4-E517-758D-C71A62185D49}"/>
              </a:ext>
            </a:extLst>
          </p:cNvPr>
          <p:cNvSpPr/>
          <p:nvPr/>
        </p:nvSpPr>
        <p:spPr>
          <a:xfrm>
            <a:off x="2007264" y="703260"/>
            <a:ext cx="1989376" cy="6463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sz="1600" b="1" noProof="0" dirty="0">
                <a:cs typeface="Arial"/>
              </a:rPr>
              <a:t>Manager device</a:t>
            </a:r>
          </a:p>
          <a:p>
            <a:pPr algn="ctr"/>
            <a:r>
              <a:rPr lang="en" sz="1600" noProof="0" dirty="0">
                <a:cs typeface="Arial"/>
              </a:rPr>
              <a:t>start/stop attributes</a:t>
            </a:r>
          </a:p>
        </p:txBody>
      </p:sp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7B0420BD-98BC-0E0C-8A64-596F5AB0A748}"/>
              </a:ext>
            </a:extLst>
          </p:cNvPr>
          <p:cNvSpPr/>
          <p:nvPr/>
        </p:nvSpPr>
        <p:spPr>
          <a:xfrm>
            <a:off x="3490859" y="3179911"/>
            <a:ext cx="1989376" cy="13764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sz="1600" b="1" noProof="0" dirty="0">
                <a:cs typeface="Arial"/>
              </a:rPr>
              <a:t>Mambo</a:t>
            </a:r>
          </a:p>
          <a:p>
            <a:pPr algn="ctr"/>
            <a:r>
              <a:rPr lang="en" sz="1600" noProof="0" dirty="0">
                <a:cs typeface="Arial"/>
              </a:rPr>
              <a:t>start/stop attributes</a:t>
            </a:r>
          </a:p>
          <a:p>
            <a:pPr algn="ctr"/>
            <a:r>
              <a:rPr lang="en" sz="1600" noProof="0" dirty="0">
                <a:cs typeface="Arial"/>
              </a:rPr>
              <a:t>fetch values from db</a:t>
            </a:r>
          </a:p>
          <a:p>
            <a:pPr algn="ctr"/>
            <a:endParaRPr lang="en" sz="1600" noProof="0" dirty="0">
              <a:cs typeface="Arial"/>
            </a:endParaRPr>
          </a:p>
        </p:txBody>
      </p:sp>
      <p:sp>
        <p:nvSpPr>
          <p:cNvPr id="14" name="Rectangle: Rounded Corners 11">
            <a:extLst>
              <a:ext uri="{FF2B5EF4-FFF2-40B4-BE49-F238E27FC236}">
                <a16:creationId xmlns:a16="http://schemas.microsoft.com/office/drawing/2014/main" id="{19F544E3-4126-7E1F-7593-255F9792246A}"/>
              </a:ext>
            </a:extLst>
          </p:cNvPr>
          <p:cNvSpPr/>
          <p:nvPr/>
        </p:nvSpPr>
        <p:spPr>
          <a:xfrm>
            <a:off x="4382962" y="4911054"/>
            <a:ext cx="2593127" cy="13764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sz="1600" b="1" noProof="0" dirty="0">
                <a:cs typeface="Arial"/>
              </a:rPr>
              <a:t>GraphQL extractor API</a:t>
            </a:r>
          </a:p>
          <a:p>
            <a:pPr algn="ctr"/>
            <a:r>
              <a:rPr lang="en" sz="1600" noProof="0" dirty="0">
                <a:cs typeface="Arial"/>
              </a:rPr>
              <a:t>fetch values from db</a:t>
            </a:r>
          </a:p>
          <a:p>
            <a:pPr algn="ctr"/>
            <a:endParaRPr lang="en" sz="1600" noProof="0" dirty="0">
              <a:cs typeface="Arial"/>
            </a:endParaRPr>
          </a:p>
        </p:txBody>
      </p:sp>
      <p:sp>
        <p:nvSpPr>
          <p:cNvPr id="15" name="Cylinder 17">
            <a:extLst>
              <a:ext uri="{FF2B5EF4-FFF2-40B4-BE49-F238E27FC236}">
                <a16:creationId xmlns:a16="http://schemas.microsoft.com/office/drawing/2014/main" id="{0F36EE80-D3AB-4D69-FC58-15366F4B5D80}"/>
              </a:ext>
            </a:extLst>
          </p:cNvPr>
          <p:cNvSpPr/>
          <p:nvPr/>
        </p:nvSpPr>
        <p:spPr>
          <a:xfrm>
            <a:off x="1876341" y="5790402"/>
            <a:ext cx="1330138" cy="633607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noProof="0" dirty="0">
                <a:cs typeface="Arial"/>
              </a:rPr>
              <a:t>Database</a:t>
            </a:r>
            <a:endParaRPr lang="en" sz="1600" noProof="0" dirty="0"/>
          </a:p>
        </p:txBody>
      </p:sp>
      <p:cxnSp>
        <p:nvCxnSpPr>
          <p:cNvPr id="16" name="Connector: Elbow 20">
            <a:extLst>
              <a:ext uri="{FF2B5EF4-FFF2-40B4-BE49-F238E27FC236}">
                <a16:creationId xmlns:a16="http://schemas.microsoft.com/office/drawing/2014/main" id="{77798F9C-C017-44D1-A638-532FB1EED469}"/>
              </a:ext>
            </a:extLst>
          </p:cNvPr>
          <p:cNvCxnSpPr>
            <a:cxnSpLocks/>
            <a:stCxn id="2" idx="2"/>
            <a:endCxn id="15" idx="0"/>
          </p:cNvCxnSpPr>
          <p:nvPr/>
        </p:nvCxnSpPr>
        <p:spPr>
          <a:xfrm rot="5400000">
            <a:off x="2296496" y="5695363"/>
            <a:ext cx="498356" cy="8527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1">
            <a:extLst>
              <a:ext uri="{FF2B5EF4-FFF2-40B4-BE49-F238E27FC236}">
                <a16:creationId xmlns:a16="http://schemas.microsoft.com/office/drawing/2014/main" id="{6CA558AC-FF42-C818-F9A3-7D34B68B4324}"/>
              </a:ext>
            </a:extLst>
          </p:cNvPr>
          <p:cNvCxnSpPr>
            <a:cxnSpLocks/>
            <a:stCxn id="3" idx="3"/>
            <a:endCxn id="2" idx="0"/>
          </p:cNvCxnSpPr>
          <p:nvPr/>
        </p:nvCxnSpPr>
        <p:spPr>
          <a:xfrm>
            <a:off x="2318227" y="3494605"/>
            <a:ext cx="231710" cy="953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1">
            <a:extLst>
              <a:ext uri="{FF2B5EF4-FFF2-40B4-BE49-F238E27FC236}">
                <a16:creationId xmlns:a16="http://schemas.microsoft.com/office/drawing/2014/main" id="{C335624C-7480-22EC-3D5C-47BEBA1C92A1}"/>
              </a:ext>
            </a:extLst>
          </p:cNvPr>
          <p:cNvCxnSpPr>
            <a:cxnSpLocks/>
            <a:stCxn id="5" idx="3"/>
            <a:endCxn id="2" idx="0"/>
          </p:cNvCxnSpPr>
          <p:nvPr/>
        </p:nvCxnSpPr>
        <p:spPr>
          <a:xfrm>
            <a:off x="2541410" y="2120575"/>
            <a:ext cx="8527" cy="2327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21">
            <a:extLst>
              <a:ext uri="{FF2B5EF4-FFF2-40B4-BE49-F238E27FC236}">
                <a16:creationId xmlns:a16="http://schemas.microsoft.com/office/drawing/2014/main" id="{27FAFA9B-AE7E-B139-981A-21AC6165B254}"/>
              </a:ext>
            </a:extLst>
          </p:cNvPr>
          <p:cNvCxnSpPr>
            <a:cxnSpLocks/>
            <a:stCxn id="8" idx="2"/>
            <a:endCxn id="2" idx="0"/>
          </p:cNvCxnSpPr>
          <p:nvPr/>
        </p:nvCxnSpPr>
        <p:spPr>
          <a:xfrm flipH="1">
            <a:off x="2549937" y="1349591"/>
            <a:ext cx="452015" cy="3098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21">
            <a:extLst>
              <a:ext uri="{FF2B5EF4-FFF2-40B4-BE49-F238E27FC236}">
                <a16:creationId xmlns:a16="http://schemas.microsoft.com/office/drawing/2014/main" id="{B3255AE4-2148-3AC9-88C0-3476FA0A8D5A}"/>
              </a:ext>
            </a:extLst>
          </p:cNvPr>
          <p:cNvCxnSpPr>
            <a:cxnSpLocks/>
            <a:stCxn id="7" idx="2"/>
            <a:endCxn id="2" idx="0"/>
          </p:cNvCxnSpPr>
          <p:nvPr/>
        </p:nvCxnSpPr>
        <p:spPr>
          <a:xfrm flipH="1">
            <a:off x="2549937" y="2431460"/>
            <a:ext cx="1438266" cy="2017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1">
            <a:extLst>
              <a:ext uri="{FF2B5EF4-FFF2-40B4-BE49-F238E27FC236}">
                <a16:creationId xmlns:a16="http://schemas.microsoft.com/office/drawing/2014/main" id="{2F538DA3-C65C-BF5F-B56B-424D0C976C2F}"/>
              </a:ext>
            </a:extLst>
          </p:cNvPr>
          <p:cNvCxnSpPr>
            <a:cxnSpLocks/>
            <a:stCxn id="13" idx="1"/>
            <a:endCxn id="2" idx="0"/>
          </p:cNvCxnSpPr>
          <p:nvPr/>
        </p:nvCxnSpPr>
        <p:spPr>
          <a:xfrm flipH="1">
            <a:off x="2549937" y="3868144"/>
            <a:ext cx="940922" cy="580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E349AB-E457-F6C9-0BDF-64D06223E732}"/>
              </a:ext>
            </a:extLst>
          </p:cNvPr>
          <p:cNvCxnSpPr>
            <a:cxnSpLocks/>
            <a:stCxn id="14" idx="1"/>
            <a:endCxn id="2" idx="3"/>
          </p:cNvCxnSpPr>
          <p:nvPr/>
        </p:nvCxnSpPr>
        <p:spPr>
          <a:xfrm flipH="1" flipV="1">
            <a:off x="3544625" y="4949474"/>
            <a:ext cx="838337" cy="649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9">
            <a:extLst>
              <a:ext uri="{FF2B5EF4-FFF2-40B4-BE49-F238E27FC236}">
                <a16:creationId xmlns:a16="http://schemas.microsoft.com/office/drawing/2014/main" id="{8F34D546-0CC1-5E11-3E32-F883A80EE7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0034" y="5721535"/>
            <a:ext cx="760711" cy="401016"/>
          </a:xfrm>
          <a:prstGeom prst="rect">
            <a:avLst/>
          </a:prstGeom>
        </p:spPr>
      </p:pic>
      <p:pic>
        <p:nvPicPr>
          <p:cNvPr id="59" name="Google Shape;84;p19">
            <a:extLst>
              <a:ext uri="{FF2B5EF4-FFF2-40B4-BE49-F238E27FC236}">
                <a16:creationId xmlns:a16="http://schemas.microsoft.com/office/drawing/2014/main" id="{701CE142-0637-F46B-221D-6B766C18731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2089" t="19712" r="17482" b="24289"/>
          <a:stretch/>
        </p:blipFill>
        <p:spPr>
          <a:xfrm>
            <a:off x="631289" y="4497131"/>
            <a:ext cx="788494" cy="38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12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0203F9C1-48F0-D6FD-41EF-1B7E94DA346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6534" b="11988"/>
          <a:stretch>
            <a:fillRect/>
          </a:stretch>
        </p:blipFill>
        <p:spPr>
          <a:xfrm>
            <a:off x="3231085" y="6253127"/>
            <a:ext cx="1115853" cy="597745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A818D6D9-B2C1-BE4F-7F5A-5E4E10D0F1D6}"/>
              </a:ext>
            </a:extLst>
          </p:cNvPr>
          <p:cNvSpPr txBox="1"/>
          <p:nvPr/>
        </p:nvSpPr>
        <p:spPr>
          <a:xfrm>
            <a:off x="7105475" y="5389386"/>
            <a:ext cx="262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noProof="0" dirty="0"/>
              <a:t>-&gt; details on next slide</a:t>
            </a:r>
          </a:p>
        </p:txBody>
      </p:sp>
    </p:spTree>
    <p:extLst>
      <p:ext uri="{BB962C8B-B14F-4D97-AF65-F5344CB8AC3E}">
        <p14:creationId xmlns:p14="http://schemas.microsoft.com/office/powerpoint/2010/main" val="3613129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37FF08-A025-44DB-B2E7-F83F06B1C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noProof="0" dirty="0">
                <a:latin typeface="+mj-lt"/>
                <a:cs typeface="Dreaming Outloud Pro" panose="03050502040302030504" pitchFamily="66" charset="0"/>
              </a:rPr>
              <a:t>Web apps upon HDB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2131519E-2B1A-530D-9F94-D6D82EA497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" noProof="0" dirty="0"/>
          </a:p>
        </p:txBody>
      </p:sp>
      <p:pic>
        <p:nvPicPr>
          <p:cNvPr id="5" name="Google Shape;261;p38">
            <a:extLst>
              <a:ext uri="{FF2B5EF4-FFF2-40B4-BE49-F238E27FC236}">
                <a16:creationId xmlns:a16="http://schemas.microsoft.com/office/drawing/2014/main" id="{146E7307-3895-F048-34BE-3DA370AC26C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2928" y="3120828"/>
            <a:ext cx="7264106" cy="362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5C517B7C-682F-91BA-AB86-C775252243FE}"/>
              </a:ext>
            </a:extLst>
          </p:cNvPr>
          <p:cNvGrpSpPr/>
          <p:nvPr/>
        </p:nvGrpSpPr>
        <p:grpSpPr>
          <a:xfrm>
            <a:off x="453748" y="3526610"/>
            <a:ext cx="4046477" cy="2663401"/>
            <a:chOff x="2012779" y="4367873"/>
            <a:chExt cx="3752323" cy="231646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1EF9E31-3F9D-CB3D-7CF7-521CB1CA418F}"/>
                </a:ext>
              </a:extLst>
            </p:cNvPr>
            <p:cNvSpPr/>
            <p:nvPr/>
          </p:nvSpPr>
          <p:spPr>
            <a:xfrm>
              <a:off x="3346897" y="5918688"/>
              <a:ext cx="1105925" cy="662505"/>
            </a:xfrm>
            <a:custGeom>
              <a:avLst/>
              <a:gdLst>
                <a:gd name="csX0" fmla="*/ 0 w 1105925"/>
                <a:gd name="csY0" fmla="*/ 0 h 662505"/>
                <a:gd name="csX1" fmla="*/ 530844 w 1105925"/>
                <a:gd name="csY1" fmla="*/ 0 h 662505"/>
                <a:gd name="csX2" fmla="*/ 1105925 w 1105925"/>
                <a:gd name="csY2" fmla="*/ 0 h 662505"/>
                <a:gd name="csX3" fmla="*/ 1105925 w 1105925"/>
                <a:gd name="csY3" fmla="*/ 662505 h 662505"/>
                <a:gd name="csX4" fmla="*/ 541903 w 1105925"/>
                <a:gd name="csY4" fmla="*/ 662505 h 662505"/>
                <a:gd name="csX5" fmla="*/ 0 w 1105925"/>
                <a:gd name="csY5" fmla="*/ 662505 h 662505"/>
                <a:gd name="csX6" fmla="*/ 0 w 1105925"/>
                <a:gd name="csY6" fmla="*/ 0 h 6625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105925" h="662505" fill="none" extrusionOk="0">
                  <a:moveTo>
                    <a:pt x="0" y="0"/>
                  </a:moveTo>
                  <a:cubicBezTo>
                    <a:pt x="117439" y="4803"/>
                    <a:pt x="380924" y="15372"/>
                    <a:pt x="530844" y="0"/>
                  </a:cubicBezTo>
                  <a:cubicBezTo>
                    <a:pt x="680764" y="-15372"/>
                    <a:pt x="888108" y="-6792"/>
                    <a:pt x="1105925" y="0"/>
                  </a:cubicBezTo>
                  <a:cubicBezTo>
                    <a:pt x="1105391" y="273739"/>
                    <a:pt x="1135654" y="500985"/>
                    <a:pt x="1105925" y="662505"/>
                  </a:cubicBezTo>
                  <a:cubicBezTo>
                    <a:pt x="940519" y="689890"/>
                    <a:pt x="798778" y="653976"/>
                    <a:pt x="541903" y="662505"/>
                  </a:cubicBezTo>
                  <a:cubicBezTo>
                    <a:pt x="285028" y="671034"/>
                    <a:pt x="247890" y="681041"/>
                    <a:pt x="0" y="662505"/>
                  </a:cubicBezTo>
                  <a:cubicBezTo>
                    <a:pt x="5922" y="406439"/>
                    <a:pt x="3725" y="292430"/>
                    <a:pt x="0" y="0"/>
                  </a:cubicBezTo>
                  <a:close/>
                </a:path>
                <a:path w="1105925" h="662505" stroke="0" extrusionOk="0">
                  <a:moveTo>
                    <a:pt x="0" y="0"/>
                  </a:moveTo>
                  <a:cubicBezTo>
                    <a:pt x="208992" y="-11469"/>
                    <a:pt x="381233" y="22558"/>
                    <a:pt x="564022" y="0"/>
                  </a:cubicBezTo>
                  <a:cubicBezTo>
                    <a:pt x="746811" y="-22558"/>
                    <a:pt x="913763" y="12153"/>
                    <a:pt x="1105925" y="0"/>
                  </a:cubicBezTo>
                  <a:cubicBezTo>
                    <a:pt x="1119007" y="317372"/>
                    <a:pt x="1135555" y="432992"/>
                    <a:pt x="1105925" y="662505"/>
                  </a:cubicBezTo>
                  <a:cubicBezTo>
                    <a:pt x="920422" y="651579"/>
                    <a:pt x="781839" y="675957"/>
                    <a:pt x="564022" y="662505"/>
                  </a:cubicBezTo>
                  <a:cubicBezTo>
                    <a:pt x="346205" y="649053"/>
                    <a:pt x="253389" y="661379"/>
                    <a:pt x="0" y="662505"/>
                  </a:cubicBezTo>
                  <a:cubicBezTo>
                    <a:pt x="16461" y="514117"/>
                    <a:pt x="31022" y="29278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18191836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 noProof="0" dirty="0"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BC1354C-838B-133B-F4EA-6FCBD160B91C}"/>
                </a:ext>
              </a:extLst>
            </p:cNvPr>
            <p:cNvSpPr/>
            <p:nvPr/>
          </p:nvSpPr>
          <p:spPr>
            <a:xfrm>
              <a:off x="2886071" y="4884880"/>
              <a:ext cx="940283" cy="66250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 noProof="0" dirty="0"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  <p:sp>
          <p:nvSpPr>
            <p:cNvPr id="11" name="Google Shape;240;p37">
              <a:extLst>
                <a:ext uri="{FF2B5EF4-FFF2-40B4-BE49-F238E27FC236}">
                  <a16:creationId xmlns:a16="http://schemas.microsoft.com/office/drawing/2014/main" id="{400C7608-8ABC-D4D6-BDC3-E99192B046A2}"/>
                </a:ext>
              </a:extLst>
            </p:cNvPr>
            <p:cNvSpPr/>
            <p:nvPr/>
          </p:nvSpPr>
          <p:spPr>
            <a:xfrm>
              <a:off x="2012779" y="5815543"/>
              <a:ext cx="1057872" cy="868794"/>
            </a:xfrm>
            <a:custGeom>
              <a:avLst/>
              <a:gdLst>
                <a:gd name="csX0" fmla="*/ 0 w 1057872"/>
                <a:gd name="csY0" fmla="*/ 144827 h 868794"/>
                <a:gd name="csX1" fmla="*/ 528936 w 1057872"/>
                <a:gd name="csY1" fmla="*/ 0 h 868794"/>
                <a:gd name="csX2" fmla="*/ 1057872 w 1057872"/>
                <a:gd name="csY2" fmla="*/ 144827 h 868794"/>
                <a:gd name="csX3" fmla="*/ 1057872 w 1057872"/>
                <a:gd name="csY3" fmla="*/ 723966 h 868794"/>
                <a:gd name="csX4" fmla="*/ 528936 w 1057872"/>
                <a:gd name="csY4" fmla="*/ 868794 h 868794"/>
                <a:gd name="csX5" fmla="*/ 0 w 1057872"/>
                <a:gd name="csY5" fmla="*/ 723966 h 868794"/>
                <a:gd name="csX6" fmla="*/ 0 w 1057872"/>
                <a:gd name="csY6" fmla="*/ 144827 h 868794"/>
                <a:gd name="csX0" fmla="*/ 1057872 w 1057872"/>
                <a:gd name="csY0" fmla="*/ 144827 h 868794"/>
                <a:gd name="csX1" fmla="*/ 528936 w 1057872"/>
                <a:gd name="csY1" fmla="*/ 289655 h 868794"/>
                <a:gd name="csX2" fmla="*/ 0 w 1057872"/>
                <a:gd name="csY2" fmla="*/ 144827 h 868794"/>
                <a:gd name="csX0" fmla="*/ 0 w 1057872"/>
                <a:gd name="csY0" fmla="*/ 144827 h 868794"/>
                <a:gd name="csX1" fmla="*/ 528936 w 1057872"/>
                <a:gd name="csY1" fmla="*/ 0 h 868794"/>
                <a:gd name="csX2" fmla="*/ 1057872 w 1057872"/>
                <a:gd name="csY2" fmla="*/ 144827 h 868794"/>
                <a:gd name="csX3" fmla="*/ 1057872 w 1057872"/>
                <a:gd name="csY3" fmla="*/ 723966 h 868794"/>
                <a:gd name="csX4" fmla="*/ 528936 w 1057872"/>
                <a:gd name="csY4" fmla="*/ 868794 h 868794"/>
                <a:gd name="csX5" fmla="*/ 0 w 1057872"/>
                <a:gd name="csY5" fmla="*/ 723966 h 868794"/>
                <a:gd name="csX6" fmla="*/ 0 w 1057872"/>
                <a:gd name="csY6" fmla="*/ 144827 h 86879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57872" h="868794" stroke="0" extrusionOk="0">
                  <a:moveTo>
                    <a:pt x="0" y="144827"/>
                  </a:moveTo>
                  <a:cubicBezTo>
                    <a:pt x="-51833" y="32840"/>
                    <a:pt x="213584" y="8735"/>
                    <a:pt x="528936" y="0"/>
                  </a:cubicBezTo>
                  <a:cubicBezTo>
                    <a:pt x="835573" y="3065"/>
                    <a:pt x="1040358" y="65369"/>
                    <a:pt x="1057872" y="144827"/>
                  </a:cubicBezTo>
                  <a:cubicBezTo>
                    <a:pt x="1039226" y="302868"/>
                    <a:pt x="1031495" y="493232"/>
                    <a:pt x="1057872" y="723966"/>
                  </a:cubicBezTo>
                  <a:cubicBezTo>
                    <a:pt x="1058188" y="828707"/>
                    <a:pt x="814715" y="848507"/>
                    <a:pt x="528936" y="868794"/>
                  </a:cubicBezTo>
                  <a:cubicBezTo>
                    <a:pt x="240010" y="857128"/>
                    <a:pt x="-8918" y="798134"/>
                    <a:pt x="0" y="723966"/>
                  </a:cubicBezTo>
                  <a:cubicBezTo>
                    <a:pt x="11080" y="527835"/>
                    <a:pt x="10636" y="323493"/>
                    <a:pt x="0" y="144827"/>
                  </a:cubicBezTo>
                  <a:close/>
                </a:path>
                <a:path w="1057872" h="868794" fill="none" extrusionOk="0">
                  <a:moveTo>
                    <a:pt x="1057872" y="144827"/>
                  </a:moveTo>
                  <a:cubicBezTo>
                    <a:pt x="1102043" y="260966"/>
                    <a:pt x="851844" y="335549"/>
                    <a:pt x="528936" y="289655"/>
                  </a:cubicBezTo>
                  <a:cubicBezTo>
                    <a:pt x="237718" y="298576"/>
                    <a:pt x="5143" y="232764"/>
                    <a:pt x="0" y="144827"/>
                  </a:cubicBezTo>
                </a:path>
                <a:path w="1057872" h="868794" fill="none" extrusionOk="0">
                  <a:moveTo>
                    <a:pt x="0" y="144827"/>
                  </a:moveTo>
                  <a:cubicBezTo>
                    <a:pt x="-17769" y="93022"/>
                    <a:pt x="186926" y="2662"/>
                    <a:pt x="528936" y="0"/>
                  </a:cubicBezTo>
                  <a:cubicBezTo>
                    <a:pt x="829129" y="16068"/>
                    <a:pt x="1050971" y="68451"/>
                    <a:pt x="1057872" y="144827"/>
                  </a:cubicBezTo>
                  <a:cubicBezTo>
                    <a:pt x="1065163" y="334962"/>
                    <a:pt x="1035087" y="481146"/>
                    <a:pt x="1057872" y="723966"/>
                  </a:cubicBezTo>
                  <a:cubicBezTo>
                    <a:pt x="1064082" y="784880"/>
                    <a:pt x="850367" y="900532"/>
                    <a:pt x="528936" y="868794"/>
                  </a:cubicBezTo>
                  <a:cubicBezTo>
                    <a:pt x="239502" y="877162"/>
                    <a:pt x="12969" y="808520"/>
                    <a:pt x="0" y="723966"/>
                  </a:cubicBezTo>
                  <a:cubicBezTo>
                    <a:pt x="24549" y="558824"/>
                    <a:pt x="22558" y="341550"/>
                    <a:pt x="0" y="144827"/>
                  </a:cubicBezTo>
                  <a:close/>
                </a:path>
                <a:path w="1057872" h="868794" fill="none" stroke="0" extrusionOk="0">
                  <a:moveTo>
                    <a:pt x="1057872" y="144827"/>
                  </a:moveTo>
                  <a:cubicBezTo>
                    <a:pt x="1045815" y="241599"/>
                    <a:pt x="831126" y="295316"/>
                    <a:pt x="528936" y="289655"/>
                  </a:cubicBezTo>
                  <a:cubicBezTo>
                    <a:pt x="249295" y="292646"/>
                    <a:pt x="-14147" y="222555"/>
                    <a:pt x="0" y="144827"/>
                  </a:cubicBezTo>
                </a:path>
                <a:path w="1057872" h="868794" fill="none" stroke="0" extrusionOk="0">
                  <a:moveTo>
                    <a:pt x="0" y="144827"/>
                  </a:moveTo>
                  <a:cubicBezTo>
                    <a:pt x="28625" y="99876"/>
                    <a:pt x="277801" y="-35849"/>
                    <a:pt x="528936" y="0"/>
                  </a:cubicBezTo>
                  <a:cubicBezTo>
                    <a:pt x="823360" y="-11035"/>
                    <a:pt x="1041249" y="67542"/>
                    <a:pt x="1057872" y="144827"/>
                  </a:cubicBezTo>
                  <a:cubicBezTo>
                    <a:pt x="1070508" y="359745"/>
                    <a:pt x="1080845" y="525351"/>
                    <a:pt x="1057872" y="723966"/>
                  </a:cubicBezTo>
                  <a:cubicBezTo>
                    <a:pt x="1047919" y="841450"/>
                    <a:pt x="816250" y="854463"/>
                    <a:pt x="528936" y="868794"/>
                  </a:cubicBezTo>
                  <a:cubicBezTo>
                    <a:pt x="240924" y="867968"/>
                    <a:pt x="17834" y="806878"/>
                    <a:pt x="0" y="723966"/>
                  </a:cubicBezTo>
                  <a:cubicBezTo>
                    <a:pt x="-16250" y="482621"/>
                    <a:pt x="5965" y="275219"/>
                    <a:pt x="0" y="14482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sd="1219033472">
                    <a:prstGeom prst="flowChartMagneticDisk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200" noProof="0" dirty="0"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HDB</a:t>
              </a:r>
            </a:p>
            <a:p>
              <a:pPr algn="ctr"/>
              <a:r>
                <a:rPr lang="en" sz="1200" noProof="0" dirty="0"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accelerators</a:t>
              </a:r>
            </a:p>
          </p:txBody>
        </p:sp>
        <p:pic>
          <p:nvPicPr>
            <p:cNvPr id="13" name="Google Shape;242;p37">
              <a:extLst>
                <a:ext uri="{FF2B5EF4-FFF2-40B4-BE49-F238E27FC236}">
                  <a16:creationId xmlns:a16="http://schemas.microsoft.com/office/drawing/2014/main" id="{6DC7B5AB-B193-7945-7F58-7A276662F1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9037" t="6090" r="18278" b="13665"/>
            <a:stretch/>
          </p:blipFill>
          <p:spPr>
            <a:xfrm>
              <a:off x="5212610" y="4367873"/>
              <a:ext cx="552492" cy="720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50;p37">
              <a:extLst>
                <a:ext uri="{FF2B5EF4-FFF2-40B4-BE49-F238E27FC236}">
                  <a16:creationId xmlns:a16="http://schemas.microsoft.com/office/drawing/2014/main" id="{B11E5BBF-2BB4-D5E8-B875-2E0714FA813F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14048" y="4895746"/>
              <a:ext cx="918805" cy="662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51;p37">
              <a:extLst>
                <a:ext uri="{FF2B5EF4-FFF2-40B4-BE49-F238E27FC236}">
                  <a16:creationId xmlns:a16="http://schemas.microsoft.com/office/drawing/2014/main" id="{33F19EF4-7598-A1DD-CE6A-665174631A1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25692" r="21135" b="10"/>
            <a:stretch/>
          </p:blipFill>
          <p:spPr>
            <a:xfrm>
              <a:off x="3383322" y="5034530"/>
              <a:ext cx="451662" cy="435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52;p37">
              <a:extLst>
                <a:ext uri="{FF2B5EF4-FFF2-40B4-BE49-F238E27FC236}">
                  <a16:creationId xmlns:a16="http://schemas.microsoft.com/office/drawing/2014/main" id="{F76138C7-B0D6-C8A2-C325-A679265F4015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612037" y="6260932"/>
              <a:ext cx="575643" cy="3071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53;p37">
              <a:extLst>
                <a:ext uri="{FF2B5EF4-FFF2-40B4-BE49-F238E27FC236}">
                  <a16:creationId xmlns:a16="http://schemas.microsoft.com/office/drawing/2014/main" id="{6565DA0F-39E2-1FCE-5C1B-8E47D9B8212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17505" t="27931" r="15113" b="26211"/>
            <a:stretch/>
          </p:blipFill>
          <p:spPr>
            <a:xfrm>
              <a:off x="2179645" y="5905958"/>
              <a:ext cx="403434" cy="15855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67742F04-237F-4C7F-07CE-2B77F3C53C81}"/>
                </a:ext>
              </a:extLst>
            </p:cNvPr>
            <p:cNvCxnSpPr>
              <a:cxnSpLocks/>
              <a:stCxn id="13" idx="2"/>
              <a:endCxn id="54" idx="3"/>
            </p:cNvCxnSpPr>
            <p:nvPr/>
          </p:nvCxnSpPr>
          <p:spPr>
            <a:xfrm rot="5400000">
              <a:off x="4390242" y="5151327"/>
              <a:ext cx="1161194" cy="103603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0">
              <a:extLst>
                <a:ext uri="{FF2B5EF4-FFF2-40B4-BE49-F238E27FC236}">
                  <a16:creationId xmlns:a16="http://schemas.microsoft.com/office/drawing/2014/main" id="{56A0E2BE-9067-4D3D-462E-8B099EB1D65D}"/>
                </a:ext>
              </a:extLst>
            </p:cNvPr>
            <p:cNvCxnSpPr>
              <a:cxnSpLocks/>
              <a:stCxn id="54" idx="1"/>
              <a:endCxn id="11" idx="4"/>
            </p:cNvCxnSpPr>
            <p:nvPr/>
          </p:nvCxnSpPr>
          <p:spPr>
            <a:xfrm flipH="1">
              <a:off x="3070651" y="6249941"/>
              <a:ext cx="2762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cteur droit avec flèche 30">
              <a:extLst>
                <a:ext uri="{FF2B5EF4-FFF2-40B4-BE49-F238E27FC236}">
                  <a16:creationId xmlns:a16="http://schemas.microsoft.com/office/drawing/2014/main" id="{305FDA53-23F3-42FB-5DEB-313323734C39}"/>
                </a:ext>
              </a:extLst>
            </p:cNvPr>
            <p:cNvCxnSpPr>
              <a:cxnSpLocks/>
              <a:stCxn id="13" idx="1"/>
              <a:endCxn id="20" idx="0"/>
            </p:cNvCxnSpPr>
            <p:nvPr/>
          </p:nvCxnSpPr>
          <p:spPr>
            <a:xfrm rot="10800000" flipV="1">
              <a:off x="4473452" y="4728310"/>
              <a:ext cx="739159" cy="16743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necteur droit avec flèche 30">
              <a:extLst>
                <a:ext uri="{FF2B5EF4-FFF2-40B4-BE49-F238E27FC236}">
                  <a16:creationId xmlns:a16="http://schemas.microsoft.com/office/drawing/2014/main" id="{9FA4C6F1-D914-8E93-421B-580946F19AFF}"/>
                </a:ext>
              </a:extLst>
            </p:cNvPr>
            <p:cNvCxnSpPr>
              <a:cxnSpLocks/>
              <a:stCxn id="20" idx="2"/>
              <a:endCxn id="54" idx="0"/>
            </p:cNvCxnSpPr>
            <p:nvPr/>
          </p:nvCxnSpPr>
          <p:spPr>
            <a:xfrm rot="5400000">
              <a:off x="4006438" y="5451674"/>
              <a:ext cx="360437" cy="57359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15CFC18D-40B0-DDAC-0BE1-5CF99BF653CC}"/>
                </a:ext>
              </a:extLst>
            </p:cNvPr>
            <p:cNvSpPr txBox="1"/>
            <p:nvPr/>
          </p:nvSpPr>
          <p:spPr>
            <a:xfrm>
              <a:off x="2856148" y="5070757"/>
              <a:ext cx="725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800" noProof="0" dirty="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Machine</a:t>
              </a:r>
            </a:p>
            <a:p>
              <a:r>
                <a:rPr lang="en" sz="800" noProof="0" dirty="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Status</a:t>
              </a:r>
            </a:p>
          </p:txBody>
        </p:sp>
        <p:pic>
          <p:nvPicPr>
            <p:cNvPr id="2050" name="Picture 2" descr="GraphQL | A query language for your API">
              <a:extLst>
                <a:ext uri="{FF2B5EF4-FFF2-40B4-BE49-F238E27FC236}">
                  <a16:creationId xmlns:a16="http://schemas.microsoft.com/office/drawing/2014/main" id="{39E2C165-A5DF-2711-01E4-58FECA380B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747" y="5959303"/>
              <a:ext cx="755953" cy="32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1" name="Connecteur droit avec flèche 30">
              <a:extLst>
                <a:ext uri="{FF2B5EF4-FFF2-40B4-BE49-F238E27FC236}">
                  <a16:creationId xmlns:a16="http://schemas.microsoft.com/office/drawing/2014/main" id="{37E63977-5E84-B35B-77A4-2282367DB4E2}"/>
                </a:ext>
              </a:extLst>
            </p:cNvPr>
            <p:cNvCxnSpPr>
              <a:cxnSpLocks/>
              <a:stCxn id="50" idx="2"/>
              <a:endCxn id="54" idx="0"/>
            </p:cNvCxnSpPr>
            <p:nvPr/>
          </p:nvCxnSpPr>
          <p:spPr>
            <a:xfrm rot="16200000" flipH="1">
              <a:off x="3442385" y="5461212"/>
              <a:ext cx="371303" cy="54364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4" name="Connecteur droit avec flèche 30">
              <a:extLst>
                <a:ext uri="{FF2B5EF4-FFF2-40B4-BE49-F238E27FC236}">
                  <a16:creationId xmlns:a16="http://schemas.microsoft.com/office/drawing/2014/main" id="{6531E11A-0871-7D41-02E9-22BE2B1DBC5B}"/>
                </a:ext>
              </a:extLst>
            </p:cNvPr>
            <p:cNvCxnSpPr>
              <a:cxnSpLocks/>
              <a:stCxn id="13" idx="1"/>
              <a:endCxn id="50" idx="0"/>
            </p:cNvCxnSpPr>
            <p:nvPr/>
          </p:nvCxnSpPr>
          <p:spPr>
            <a:xfrm rot="10800000" flipV="1">
              <a:off x="3356214" y="4728310"/>
              <a:ext cx="1856397" cy="15657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EB9E68B-1537-69F4-167E-5E31E4A14675}"/>
              </a:ext>
            </a:extLst>
          </p:cNvPr>
          <p:cNvSpPr txBox="1"/>
          <p:nvPr/>
        </p:nvSpPr>
        <p:spPr>
          <a:xfrm>
            <a:off x="6496216" y="2425627"/>
            <a:ext cx="1403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 b="1" noProof="0" dirty="0">
                <a:latin typeface="+mj-lt"/>
                <a:cs typeface="Dreaming Outloud Pro" panose="03050502040302030504" pitchFamily="66" charset="0"/>
              </a:rPr>
              <a:t>Machine status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BD2E688-2B69-A2AF-9CB0-75A7F89A9001}"/>
              </a:ext>
            </a:extLst>
          </p:cNvPr>
          <p:cNvSpPr txBox="1"/>
          <p:nvPr/>
        </p:nvSpPr>
        <p:spPr>
          <a:xfrm>
            <a:off x="9987485" y="2843829"/>
            <a:ext cx="2204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 b="1" noProof="0" dirty="0">
                <a:latin typeface="+mj-lt"/>
                <a:cs typeface="Dreaming Outloud Pro" panose="03050502040302030504" pitchFamily="66" charset="0"/>
              </a:rPr>
              <a:t>Grafana dashboards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6C6CA1-CEF1-11DB-50F9-0FBC3A0E458E}"/>
              </a:ext>
            </a:extLst>
          </p:cNvPr>
          <p:cNvSpPr txBox="1"/>
          <p:nvPr/>
        </p:nvSpPr>
        <p:spPr>
          <a:xfrm>
            <a:off x="1689356" y="6168541"/>
            <a:ext cx="2478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 b="1" noProof="0" dirty="0">
                <a:latin typeface="+mj-lt"/>
                <a:cs typeface="Dreaming Outloud Pro" panose="03050502040302030504" pitchFamily="66" charset="0"/>
              </a:rPr>
              <a:t>GraphQL API to archiving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9C96E8B-4429-FA39-58D2-CF9F65D002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339" y="668774"/>
            <a:ext cx="6305877" cy="232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4059F1D-D3EE-7B46-4A06-56C8A574FE58}"/>
              </a:ext>
            </a:extLst>
          </p:cNvPr>
          <p:cNvSpPr/>
          <p:nvPr/>
        </p:nvSpPr>
        <p:spPr>
          <a:xfrm>
            <a:off x="3393020" y="5295055"/>
            <a:ext cx="1214207" cy="760494"/>
          </a:xfrm>
          <a:custGeom>
            <a:avLst/>
            <a:gdLst>
              <a:gd name="csX0" fmla="*/ 0 w 1214207"/>
              <a:gd name="csY0" fmla="*/ 0 h 760494"/>
              <a:gd name="csX1" fmla="*/ 619246 w 1214207"/>
              <a:gd name="csY1" fmla="*/ 0 h 760494"/>
              <a:gd name="csX2" fmla="*/ 1214207 w 1214207"/>
              <a:gd name="csY2" fmla="*/ 0 h 760494"/>
              <a:gd name="csX3" fmla="*/ 1214207 w 1214207"/>
              <a:gd name="csY3" fmla="*/ 357432 h 760494"/>
              <a:gd name="csX4" fmla="*/ 1214207 w 1214207"/>
              <a:gd name="csY4" fmla="*/ 760494 h 760494"/>
              <a:gd name="csX5" fmla="*/ 582819 w 1214207"/>
              <a:gd name="csY5" fmla="*/ 760494 h 760494"/>
              <a:gd name="csX6" fmla="*/ 0 w 1214207"/>
              <a:gd name="csY6" fmla="*/ 760494 h 760494"/>
              <a:gd name="csX7" fmla="*/ 0 w 1214207"/>
              <a:gd name="csY7" fmla="*/ 372642 h 760494"/>
              <a:gd name="csX8" fmla="*/ 0 w 1214207"/>
              <a:gd name="csY8" fmla="*/ 0 h 7604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14207" h="760494" fill="none" extrusionOk="0">
                <a:moveTo>
                  <a:pt x="0" y="0"/>
                </a:moveTo>
                <a:cubicBezTo>
                  <a:pt x="256954" y="-18373"/>
                  <a:pt x="334103" y="19297"/>
                  <a:pt x="619246" y="0"/>
                </a:cubicBezTo>
                <a:cubicBezTo>
                  <a:pt x="904389" y="-19297"/>
                  <a:pt x="1042065" y="-24338"/>
                  <a:pt x="1214207" y="0"/>
                </a:cubicBezTo>
                <a:cubicBezTo>
                  <a:pt x="1205745" y="150376"/>
                  <a:pt x="1214604" y="271971"/>
                  <a:pt x="1214207" y="357432"/>
                </a:cubicBezTo>
                <a:cubicBezTo>
                  <a:pt x="1213810" y="442893"/>
                  <a:pt x="1216787" y="646371"/>
                  <a:pt x="1214207" y="760494"/>
                </a:cubicBezTo>
                <a:cubicBezTo>
                  <a:pt x="960811" y="755419"/>
                  <a:pt x="877778" y="769748"/>
                  <a:pt x="582819" y="760494"/>
                </a:cubicBezTo>
                <a:cubicBezTo>
                  <a:pt x="287860" y="751240"/>
                  <a:pt x="221295" y="771612"/>
                  <a:pt x="0" y="760494"/>
                </a:cubicBezTo>
                <a:cubicBezTo>
                  <a:pt x="5157" y="593579"/>
                  <a:pt x="-4771" y="502175"/>
                  <a:pt x="0" y="372642"/>
                </a:cubicBezTo>
                <a:cubicBezTo>
                  <a:pt x="4771" y="243109"/>
                  <a:pt x="3195" y="79716"/>
                  <a:pt x="0" y="0"/>
                </a:cubicBezTo>
                <a:close/>
              </a:path>
              <a:path w="1214207" h="760494" stroke="0" extrusionOk="0">
                <a:moveTo>
                  <a:pt x="0" y="0"/>
                </a:moveTo>
                <a:cubicBezTo>
                  <a:pt x="263953" y="17089"/>
                  <a:pt x="377444" y="28637"/>
                  <a:pt x="619246" y="0"/>
                </a:cubicBezTo>
                <a:cubicBezTo>
                  <a:pt x="861048" y="-28637"/>
                  <a:pt x="1082603" y="-23059"/>
                  <a:pt x="1214207" y="0"/>
                </a:cubicBezTo>
                <a:cubicBezTo>
                  <a:pt x="1215379" y="169669"/>
                  <a:pt x="1224144" y="213706"/>
                  <a:pt x="1214207" y="372642"/>
                </a:cubicBezTo>
                <a:cubicBezTo>
                  <a:pt x="1204270" y="531578"/>
                  <a:pt x="1233368" y="572564"/>
                  <a:pt x="1214207" y="760494"/>
                </a:cubicBezTo>
                <a:cubicBezTo>
                  <a:pt x="985498" y="785197"/>
                  <a:pt x="786995" y="739028"/>
                  <a:pt x="631388" y="760494"/>
                </a:cubicBezTo>
                <a:cubicBezTo>
                  <a:pt x="475781" y="781960"/>
                  <a:pt x="168940" y="731051"/>
                  <a:pt x="0" y="760494"/>
                </a:cubicBezTo>
                <a:cubicBezTo>
                  <a:pt x="-14130" y="604029"/>
                  <a:pt x="-7678" y="544303"/>
                  <a:pt x="0" y="387852"/>
                </a:cubicBezTo>
                <a:cubicBezTo>
                  <a:pt x="7678" y="231401"/>
                  <a:pt x="-4957" y="13834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819183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7" name="Image 16" descr="Import/Export APIs in WSO2 API Manager 2.6.0 with Configurations | by  Sumudu Sahan Weerasuriya | Medium">
            <a:extLst>
              <a:ext uri="{FF2B5EF4-FFF2-40B4-BE49-F238E27FC236}">
                <a16:creationId xmlns:a16="http://schemas.microsoft.com/office/drawing/2014/main" id="{20985443-7FD7-9F46-AE42-A61491F4BDE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30081" b="28756"/>
          <a:stretch>
            <a:fillRect/>
          </a:stretch>
        </p:blipFill>
        <p:spPr>
          <a:xfrm>
            <a:off x="3420110" y="5546547"/>
            <a:ext cx="1145364" cy="2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1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79B4D-C1AE-0B81-82C5-512BBBB51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630E11F-2F4A-C2E5-DC0C-44374133D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noProof="0" dirty="0"/>
              <a:t>Legacy Snap architecture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162C13-30A2-BB87-4C95-93CD496DD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" noProof="0" smtClean="0"/>
              <a:pPr/>
              <a:t>6</a:t>
            </a:fld>
            <a:endParaRPr lang="en" noProof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385705-A125-7E03-CF87-FB3D5DF0D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396" y="450435"/>
            <a:ext cx="7701700" cy="3964468"/>
          </a:xfrm>
          <a:prstGeom prst="rect">
            <a:avLst/>
          </a:prstGeom>
        </p:spPr>
      </p:pic>
      <p:pic>
        <p:nvPicPr>
          <p:cNvPr id="3" name="Image 2" descr="Unicode Systems LLC - Software Application Development for Financial  Services &amp; Banking">
            <a:extLst>
              <a:ext uri="{FF2B5EF4-FFF2-40B4-BE49-F238E27FC236}">
                <a16:creationId xmlns:a16="http://schemas.microsoft.com/office/drawing/2014/main" id="{BD491E36-8FE3-40C9-E2F9-2532E066F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920" y="2532181"/>
            <a:ext cx="832139" cy="494708"/>
          </a:xfrm>
          <a:prstGeom prst="rect">
            <a:avLst/>
          </a:prstGeom>
        </p:spPr>
      </p:pic>
      <p:sp>
        <p:nvSpPr>
          <p:cNvPr id="15" name="Rectangle: Rounded Corners 5">
            <a:extLst>
              <a:ext uri="{FF2B5EF4-FFF2-40B4-BE49-F238E27FC236}">
                <a16:creationId xmlns:a16="http://schemas.microsoft.com/office/drawing/2014/main" id="{D9E17B0C-6C82-023D-0207-359A55AE420D}"/>
              </a:ext>
            </a:extLst>
          </p:cNvPr>
          <p:cNvSpPr/>
          <p:nvPr/>
        </p:nvSpPr>
        <p:spPr>
          <a:xfrm>
            <a:off x="552034" y="4470185"/>
            <a:ext cx="2646947" cy="9926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b="1" noProof="0" dirty="0">
                <a:cs typeface="Arial"/>
              </a:rPr>
              <a:t>Snap API</a:t>
            </a:r>
          </a:p>
          <a:p>
            <a:pPr algn="ctr"/>
            <a:r>
              <a:rPr lang="en" noProof="0" dirty="0">
                <a:cs typeface="Arial"/>
              </a:rPr>
              <a:t>Insert / Fetch in PG</a:t>
            </a:r>
          </a:p>
        </p:txBody>
      </p: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882C7C74-9A56-A759-B733-8399F5107A0A}"/>
              </a:ext>
            </a:extLst>
          </p:cNvPr>
          <p:cNvSpPr/>
          <p:nvPr/>
        </p:nvSpPr>
        <p:spPr>
          <a:xfrm>
            <a:off x="43128" y="2458269"/>
            <a:ext cx="1675384" cy="12718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sz="1600" b="1" noProof="0" dirty="0">
                <a:cs typeface="Arial"/>
              </a:rPr>
              <a:t>Archiver device</a:t>
            </a:r>
          </a:p>
          <a:p>
            <a:pPr algn="ctr"/>
            <a:r>
              <a:rPr lang="en" sz="1600" noProof="0" dirty="0">
                <a:cs typeface="Arial"/>
              </a:rPr>
              <a:t>collect &amp; insert</a:t>
            </a:r>
          </a:p>
          <a:p>
            <a:pPr algn="ctr"/>
            <a:r>
              <a:rPr lang="en" sz="1600" noProof="0" dirty="0">
                <a:cs typeface="Arial"/>
              </a:rPr>
              <a:t>Manage contexts</a:t>
            </a:r>
          </a:p>
        </p:txBody>
      </p:sp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id="{2412526F-D327-8EBD-04CE-A34BF0594DDC}"/>
              </a:ext>
            </a:extLst>
          </p:cNvPr>
          <p:cNvSpPr/>
          <p:nvPr/>
        </p:nvSpPr>
        <p:spPr>
          <a:xfrm>
            <a:off x="2317615" y="2836188"/>
            <a:ext cx="1989376" cy="8473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sz="1600" b="1" noProof="0" dirty="0">
                <a:cs typeface="Arial"/>
              </a:rPr>
              <a:t>Extractor device</a:t>
            </a:r>
          </a:p>
          <a:p>
            <a:pPr algn="ctr"/>
            <a:r>
              <a:rPr lang="en" sz="1600" noProof="0" dirty="0">
                <a:cs typeface="Arial"/>
              </a:rPr>
              <a:t>fetch values from db</a:t>
            </a:r>
          </a:p>
        </p:txBody>
      </p:sp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950395BC-DE6F-4764-8A94-5199DC221446}"/>
              </a:ext>
            </a:extLst>
          </p:cNvPr>
          <p:cNvSpPr/>
          <p:nvPr/>
        </p:nvSpPr>
        <p:spPr>
          <a:xfrm>
            <a:off x="2527709" y="1324038"/>
            <a:ext cx="1989376" cy="11331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sz="1600" b="1" noProof="0" dirty="0">
                <a:cs typeface="Arial"/>
              </a:rPr>
              <a:t>Bensikin</a:t>
            </a:r>
          </a:p>
          <a:p>
            <a:pPr algn="ctr"/>
            <a:r>
              <a:rPr lang="en" sz="1600" noProof="0" dirty="0">
                <a:cs typeface="Arial"/>
              </a:rPr>
              <a:t>configuration</a:t>
            </a:r>
          </a:p>
          <a:p>
            <a:pPr algn="ctr"/>
            <a:r>
              <a:rPr lang="en" sz="1600" noProof="0" dirty="0">
                <a:cs typeface="Arial"/>
              </a:rPr>
              <a:t>fetch values</a:t>
            </a:r>
          </a:p>
          <a:p>
            <a:pPr algn="ctr"/>
            <a:endParaRPr lang="en" sz="1600" noProof="0" dirty="0">
              <a:cs typeface="Arial"/>
            </a:endParaRPr>
          </a:p>
        </p:txBody>
      </p:sp>
      <p:sp>
        <p:nvSpPr>
          <p:cNvPr id="19" name="Cylinder 17">
            <a:extLst>
              <a:ext uri="{FF2B5EF4-FFF2-40B4-BE49-F238E27FC236}">
                <a16:creationId xmlns:a16="http://schemas.microsoft.com/office/drawing/2014/main" id="{647F8A22-1ECA-B409-9A53-48E2F7F5E421}"/>
              </a:ext>
            </a:extLst>
          </p:cNvPr>
          <p:cNvSpPr/>
          <p:nvPr/>
        </p:nvSpPr>
        <p:spPr>
          <a:xfrm>
            <a:off x="1218783" y="5957940"/>
            <a:ext cx="1313447" cy="521368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noProof="0" dirty="0">
                <a:cs typeface="Arial"/>
              </a:rPr>
              <a:t>Database</a:t>
            </a:r>
            <a:endParaRPr lang="en" noProof="0" dirty="0"/>
          </a:p>
        </p:txBody>
      </p:sp>
      <p:cxnSp>
        <p:nvCxnSpPr>
          <p:cNvPr id="20" name="Connector: Elbow 20">
            <a:extLst>
              <a:ext uri="{FF2B5EF4-FFF2-40B4-BE49-F238E27FC236}">
                <a16:creationId xmlns:a16="http://schemas.microsoft.com/office/drawing/2014/main" id="{5C62312B-60C5-8DAE-D42C-BF6A451A77DF}"/>
              </a:ext>
            </a:extLst>
          </p:cNvPr>
          <p:cNvCxnSpPr>
            <a:cxnSpLocks/>
            <a:stCxn id="15" idx="2"/>
            <a:endCxn id="19" idx="1"/>
          </p:cNvCxnSpPr>
          <p:nvPr/>
        </p:nvCxnSpPr>
        <p:spPr>
          <a:xfrm rot="5400000">
            <a:off x="1627933" y="5710365"/>
            <a:ext cx="495150" cy="1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1">
            <a:extLst>
              <a:ext uri="{FF2B5EF4-FFF2-40B4-BE49-F238E27FC236}">
                <a16:creationId xmlns:a16="http://schemas.microsoft.com/office/drawing/2014/main" id="{3A5D955F-BC74-2563-5B9B-C4BF49983922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880820" y="3730143"/>
            <a:ext cx="994688" cy="740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BB2A4B-E0B6-59CF-5840-939F71FF3B30}"/>
              </a:ext>
            </a:extLst>
          </p:cNvPr>
          <p:cNvCxnSpPr>
            <a:cxnSpLocks/>
            <a:stCxn id="17" idx="2"/>
            <a:endCxn id="15" idx="0"/>
          </p:cNvCxnSpPr>
          <p:nvPr/>
        </p:nvCxnSpPr>
        <p:spPr>
          <a:xfrm flipH="1">
            <a:off x="1875508" y="3683504"/>
            <a:ext cx="1436795" cy="786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1">
            <a:extLst>
              <a:ext uri="{FF2B5EF4-FFF2-40B4-BE49-F238E27FC236}">
                <a16:creationId xmlns:a16="http://schemas.microsoft.com/office/drawing/2014/main" id="{CB69489B-8923-E86E-064B-FBDF953C9C3B}"/>
              </a:ext>
            </a:extLst>
          </p:cNvPr>
          <p:cNvCxnSpPr>
            <a:cxnSpLocks/>
            <a:stCxn id="18" idx="2"/>
            <a:endCxn id="15" idx="0"/>
          </p:cNvCxnSpPr>
          <p:nvPr/>
        </p:nvCxnSpPr>
        <p:spPr>
          <a:xfrm flipH="1">
            <a:off x="1875508" y="2457154"/>
            <a:ext cx="1646889" cy="2013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9">
            <a:extLst>
              <a:ext uri="{FF2B5EF4-FFF2-40B4-BE49-F238E27FC236}">
                <a16:creationId xmlns:a16="http://schemas.microsoft.com/office/drawing/2014/main" id="{2C871B36-2B0F-9B4C-D001-9834A1D89C60}"/>
              </a:ext>
            </a:extLst>
          </p:cNvPr>
          <p:cNvSpPr/>
          <p:nvPr/>
        </p:nvSpPr>
        <p:spPr>
          <a:xfrm>
            <a:off x="30077" y="708227"/>
            <a:ext cx="1989376" cy="8753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" sz="1600" b="1" noProof="0" dirty="0">
                <a:cs typeface="Arial"/>
              </a:rPr>
              <a:t> Manager device</a:t>
            </a:r>
          </a:p>
          <a:p>
            <a:pPr algn="ctr"/>
            <a:r>
              <a:rPr lang="en" sz="1600" noProof="0" dirty="0">
                <a:cs typeface="Arial"/>
              </a:rPr>
              <a:t>configuration</a:t>
            </a:r>
          </a:p>
        </p:txBody>
      </p:sp>
      <p:cxnSp>
        <p:nvCxnSpPr>
          <p:cNvPr id="45" name="Straight Arrow Connector 21">
            <a:extLst>
              <a:ext uri="{FF2B5EF4-FFF2-40B4-BE49-F238E27FC236}">
                <a16:creationId xmlns:a16="http://schemas.microsoft.com/office/drawing/2014/main" id="{32C417F5-41DF-42D4-6B2B-06DFE5337A78}"/>
              </a:ext>
            </a:extLst>
          </p:cNvPr>
          <p:cNvCxnSpPr>
            <a:cxnSpLocks/>
            <a:stCxn id="34" idx="2"/>
            <a:endCxn id="15" idx="0"/>
          </p:cNvCxnSpPr>
          <p:nvPr/>
        </p:nvCxnSpPr>
        <p:spPr>
          <a:xfrm>
            <a:off x="1024765" y="1583594"/>
            <a:ext cx="850743" cy="2886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Graphic 9">
            <a:extLst>
              <a:ext uri="{FF2B5EF4-FFF2-40B4-BE49-F238E27FC236}">
                <a16:creationId xmlns:a16="http://schemas.microsoft.com/office/drawing/2014/main" id="{4BABAF2A-A450-B089-10C5-524450B17A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464" y="5555767"/>
            <a:ext cx="760711" cy="401016"/>
          </a:xfrm>
          <a:prstGeom prst="rect">
            <a:avLst/>
          </a:prstGeom>
        </p:spPr>
      </p:pic>
      <p:pic>
        <p:nvPicPr>
          <p:cNvPr id="50" name="Picture 12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9E5FBF3F-8977-D8FE-8CAD-0330A3194B2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6534" b="11988"/>
          <a:stretch>
            <a:fillRect/>
          </a:stretch>
        </p:blipFill>
        <p:spPr>
          <a:xfrm>
            <a:off x="2519890" y="5620068"/>
            <a:ext cx="1115853" cy="597745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2DF6D7A7-BAB9-083D-9F7F-AAEDDCCF67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412" y="4453036"/>
            <a:ext cx="7296036" cy="3837927"/>
          </a:xfrm>
          <a:prstGeom prst="rect">
            <a:avLst/>
          </a:prstGeom>
        </p:spPr>
      </p:pic>
      <p:sp>
        <p:nvSpPr>
          <p:cNvPr id="74" name="Rectangle: Rounded Corners 10">
            <a:extLst>
              <a:ext uri="{FF2B5EF4-FFF2-40B4-BE49-F238E27FC236}">
                <a16:creationId xmlns:a16="http://schemas.microsoft.com/office/drawing/2014/main" id="{C3605197-4651-822C-E89B-DB4AF37DDF00}"/>
              </a:ext>
            </a:extLst>
          </p:cNvPr>
          <p:cNvSpPr/>
          <p:nvPr/>
        </p:nvSpPr>
        <p:spPr>
          <a:xfrm>
            <a:off x="3342926" y="4400846"/>
            <a:ext cx="1701486" cy="9926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" b="1" noProof="0" dirty="0">
              <a:cs typeface="Arial"/>
            </a:endParaRPr>
          </a:p>
          <a:p>
            <a:pPr algn="ctr"/>
            <a:r>
              <a:rPr lang="en" b="1" noProof="0" dirty="0">
                <a:cs typeface="Arial"/>
              </a:rPr>
              <a:t>Python GUIs</a:t>
            </a:r>
          </a:p>
          <a:p>
            <a:pPr algn="ctr"/>
            <a:r>
              <a:rPr lang="en" noProof="0" dirty="0">
                <a:cs typeface="Arial"/>
              </a:rPr>
              <a:t>Developed by operators</a:t>
            </a:r>
          </a:p>
          <a:p>
            <a:pPr algn="ctr"/>
            <a:endParaRPr lang="en" noProof="0" dirty="0">
              <a:cs typeface="Arial"/>
            </a:endParaRPr>
          </a:p>
        </p:txBody>
      </p:sp>
      <p:cxnSp>
        <p:nvCxnSpPr>
          <p:cNvPr id="75" name="Straight Arrow Connector 21">
            <a:extLst>
              <a:ext uri="{FF2B5EF4-FFF2-40B4-BE49-F238E27FC236}">
                <a16:creationId xmlns:a16="http://schemas.microsoft.com/office/drawing/2014/main" id="{FEF6AE62-13D6-7514-F5DC-5F22F41E1093}"/>
              </a:ext>
            </a:extLst>
          </p:cNvPr>
          <p:cNvCxnSpPr>
            <a:cxnSpLocks/>
            <a:stCxn id="74" idx="0"/>
            <a:endCxn id="17" idx="2"/>
          </p:cNvCxnSpPr>
          <p:nvPr/>
        </p:nvCxnSpPr>
        <p:spPr>
          <a:xfrm flipH="1" flipV="1">
            <a:off x="3312303" y="3683504"/>
            <a:ext cx="881366" cy="717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21">
            <a:extLst>
              <a:ext uri="{FF2B5EF4-FFF2-40B4-BE49-F238E27FC236}">
                <a16:creationId xmlns:a16="http://schemas.microsoft.com/office/drawing/2014/main" id="{26041AB3-EADF-3909-A691-53BB7BC7CD60}"/>
              </a:ext>
            </a:extLst>
          </p:cNvPr>
          <p:cNvCxnSpPr>
            <a:cxnSpLocks/>
            <a:stCxn id="74" idx="0"/>
            <a:endCxn id="16" idx="2"/>
          </p:cNvCxnSpPr>
          <p:nvPr/>
        </p:nvCxnSpPr>
        <p:spPr>
          <a:xfrm flipH="1" flipV="1">
            <a:off x="880820" y="3730143"/>
            <a:ext cx="3312849" cy="670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Google Shape;84;p19">
            <a:extLst>
              <a:ext uri="{FF2B5EF4-FFF2-40B4-BE49-F238E27FC236}">
                <a16:creationId xmlns:a16="http://schemas.microsoft.com/office/drawing/2014/main" id="{D2C6DDF1-62A5-39A8-C6EA-5DEED203A64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22089" t="19712" r="17482" b="24289"/>
          <a:stretch/>
        </p:blipFill>
        <p:spPr>
          <a:xfrm>
            <a:off x="133174" y="3997279"/>
            <a:ext cx="788494" cy="384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72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C12FAF8A-C46B-49CF-309F-1B620673D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noProof="0" dirty="0"/>
              <a:t>Modernizing HDB/TDB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91059F0C-0C40-465E-0A29-3FF72B9B2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30973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3A032-3D00-93F2-95A7-F13FF65C7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5BA68A-FEBB-AF04-2388-7589AC5A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" noProof="0" dirty="0"/>
              <a:t>Key Challenges &amp; Constraints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73A729-E330-7D47-C52C-E6FB441E81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" noProof="0" smtClean="0"/>
              <a:pPr/>
              <a:t>8</a:t>
            </a:fld>
            <a:endParaRPr lang="en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8551C9-8A89-3E2B-A749-04186C35E1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" noProof="0" dirty="0"/>
              <a:t>Why was change needed?</a:t>
            </a:r>
            <a:br>
              <a:rPr lang="en" noProof="0" dirty="0"/>
            </a:br>
            <a:endParaRPr lang="en" noProof="0" dirty="0"/>
          </a:p>
          <a:p>
            <a:pPr fontAlgn="t"/>
            <a:r>
              <a:rPr lang="en" noProof="0" dirty="0"/>
              <a:t>      High </a:t>
            </a:r>
            <a:r>
              <a:rPr lang="en" b="1" noProof="0" dirty="0"/>
              <a:t>Oracle licensing costs</a:t>
            </a:r>
            <a:endParaRPr lang="en" noProof="0" dirty="0"/>
          </a:p>
          <a:p>
            <a:pPr fontAlgn="t"/>
            <a:r>
              <a:rPr lang="en" noProof="0" dirty="0"/>
              <a:t>Aging and complex codebase (especially legacy DB APIs)</a:t>
            </a:r>
          </a:p>
          <a:p>
            <a:pPr fontAlgn="t"/>
            <a:r>
              <a:rPr lang="en" noProof="0" dirty="0"/>
              <a:t>Manage increasing data volume for SOLEIL II</a:t>
            </a:r>
          </a:p>
          <a:p>
            <a:pPr fontAlgn="t"/>
            <a:r>
              <a:rPr lang="en" noProof="0" dirty="0"/>
              <a:t>👉 Need for </a:t>
            </a:r>
            <a:r>
              <a:rPr lang="en" b="1" noProof="0" dirty="0"/>
              <a:t>modern, scalable, maintainable solution</a:t>
            </a:r>
          </a:p>
          <a:p>
            <a:pPr fontAlgn="t"/>
            <a:endParaRPr lang="en" b="1" noProof="0" dirty="0"/>
          </a:p>
          <a:p>
            <a:pPr marL="0" indent="0" fontAlgn="t">
              <a:buNone/>
            </a:pPr>
            <a:r>
              <a:rPr lang="en" b="1" noProof="0" dirty="0"/>
              <a:t>Migration constraints:</a:t>
            </a:r>
            <a:endParaRPr lang="en" noProof="0" dirty="0"/>
          </a:p>
          <a:p>
            <a:pPr fontAlgn="t"/>
            <a:r>
              <a:rPr lang="en" noProof="0" dirty="0"/>
              <a:t>No operational disruption demand</a:t>
            </a:r>
          </a:p>
          <a:p>
            <a:pPr fontAlgn="t"/>
            <a:r>
              <a:rPr lang="en" noProof="0" dirty="0"/>
              <a:t>Maintain existing user interfaces</a:t>
            </a:r>
          </a:p>
          <a:p>
            <a:pPr fontAlgn="t"/>
            <a:r>
              <a:rPr lang="en" noProof="0" dirty="0"/>
              <a:t>Migrate existing TDB/HDB configuration with polling and events.</a:t>
            </a:r>
          </a:p>
          <a:p>
            <a:pPr fontAlgn="t"/>
            <a:r>
              <a:rPr lang="en" noProof="0" dirty="0"/>
              <a:t>Leverage internal expertise (SQL / DBA / Java)</a:t>
            </a:r>
          </a:p>
          <a:p>
            <a:pPr fontAlgn="t"/>
            <a:endParaRPr lang="en" noProof="0" dirty="0"/>
          </a:p>
          <a:p>
            <a:endParaRPr lang="en" noProof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1E15E15-F119-7A6E-C530-03C795F68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3" y="1595041"/>
            <a:ext cx="695876" cy="69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1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8ACC6-1073-D7FA-12EC-A9B02A62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noProof="0" dirty="0"/>
              <a:t>Target Solution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C1ADCE-D2D7-D5D5-0595-2167EBB76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" noProof="0" smtClean="0"/>
              <a:pPr/>
              <a:t>9</a:t>
            </a:fld>
            <a:endParaRPr lang="en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BE8567-3C4B-718F-FCD1-BC2533783B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en" b="1" noProof="0" dirty="0"/>
              <a:t>Introducing Tango TimeSeries (TTS):</a:t>
            </a:r>
          </a:p>
          <a:p>
            <a:pPr fontAlgn="t"/>
            <a:r>
              <a:rPr lang="en" noProof="0" dirty="0"/>
              <a:t>In place of legacy HDB and TDB → Keep interfaces, modernize backend</a:t>
            </a:r>
          </a:p>
          <a:p>
            <a:pPr fontAlgn="t"/>
            <a:endParaRPr lang="en" noProof="0" dirty="0"/>
          </a:p>
          <a:p>
            <a:pPr fontAlgn="t"/>
            <a:r>
              <a:rPr lang="en" noProof="0" dirty="0"/>
              <a:t>PostgreSQL/TimescaleDB </a:t>
            </a:r>
            <a:r>
              <a:rPr lang="en" noProof="0" dirty="0">
                <a:latin typeface="Arial"/>
                <a:cs typeface="Arial"/>
              </a:rPr>
              <a:t>w/ HDB++ DB schema</a:t>
            </a:r>
          </a:p>
          <a:p>
            <a:pPr fontAlgn="t"/>
            <a:r>
              <a:rPr lang="en" noProof="0" dirty="0">
                <a:latin typeface="Arial"/>
                <a:cs typeface="Arial"/>
              </a:rPr>
              <a:t>But with an added table « modes » for archiving configuration :</a:t>
            </a:r>
          </a:p>
          <a:p>
            <a:pPr lvl="1" fontAlgn="t"/>
            <a:r>
              <a:rPr lang="en" noProof="0" dirty="0">
                <a:latin typeface="Arial"/>
                <a:cs typeface="Arial"/>
              </a:rPr>
              <a:t>Maintain existing HDB/TDB modes: periodic, difference, relative, theshold, event</a:t>
            </a:r>
          </a:p>
          <a:p>
            <a:pPr lvl="1" fontAlgn="t"/>
            <a:r>
              <a:rPr lang="en" noProof="0" dirty="0">
                <a:latin typeface="Arial"/>
                <a:cs typeface="Arial"/>
              </a:rPr>
              <a:t>Allow to migrate smoothly existing conf. from TDB/HDB</a:t>
            </a:r>
            <a:br>
              <a:rPr lang="en" noProof="0">
                <a:latin typeface="Arial"/>
                <a:cs typeface="Arial"/>
              </a:rPr>
            </a:br>
            <a:endParaRPr lang="en" noProof="0" dirty="0">
              <a:latin typeface="Arial"/>
              <a:cs typeface="Arial"/>
            </a:endParaRPr>
          </a:p>
          <a:p>
            <a:pPr fontAlgn="t"/>
            <a:r>
              <a:rPr lang="en" noProof="0" dirty="0"/>
              <a:t>New Java API layer for DB access</a:t>
            </a:r>
          </a:p>
          <a:p>
            <a:pPr fontAlgn="t"/>
            <a:r>
              <a:rPr lang="en" noProof="0" dirty="0"/>
              <a:t>Add transparent access to multiple databases :</a:t>
            </a:r>
          </a:p>
          <a:p>
            <a:pPr lvl="1" fontAlgn="t"/>
            <a:r>
              <a:rPr lang="en" noProof="0" dirty="0"/>
              <a:t>to legacy HDB </a:t>
            </a:r>
          </a:p>
          <a:p>
            <a:pPr lvl="1" fontAlgn="t"/>
            <a:r>
              <a:rPr lang="en" noProof="0" dirty="0"/>
              <a:t>and different cold TTS DBs (one per year)</a:t>
            </a:r>
          </a:p>
          <a:p>
            <a:pPr fontAlgn="t"/>
            <a:endParaRPr lang="en" noProof="0" dirty="0"/>
          </a:p>
          <a:p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792890322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">
  <a:themeElements>
    <a:clrScheme name="Synchrotron SOLEIL">
      <a:dk1>
        <a:srgbClr val="000000"/>
      </a:dk1>
      <a:lt1>
        <a:srgbClr val="FFFFFF"/>
      </a:lt1>
      <a:dk2>
        <a:srgbClr val="004C9C"/>
      </a:dk2>
      <a:lt2>
        <a:srgbClr val="FBBA06"/>
      </a:lt2>
      <a:accent1>
        <a:srgbClr val="00ADA8"/>
      </a:accent1>
      <a:accent2>
        <a:srgbClr val="E73E2A"/>
      </a:accent2>
      <a:accent3>
        <a:srgbClr val="5BAC48"/>
      </a:accent3>
      <a:accent4>
        <a:srgbClr val="007DC6"/>
      </a:accent4>
      <a:accent5>
        <a:srgbClr val="9B3C8C"/>
      </a:accent5>
      <a:accent6>
        <a:srgbClr val="EA9600"/>
      </a:accent6>
      <a:hlink>
        <a:srgbClr val="000000"/>
      </a:hlink>
      <a:folHlink>
        <a:srgbClr val="7F7F7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apositive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re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iapositive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iapositive - Fond foncé">
  <a:themeElements>
    <a:clrScheme name="Synchrotron SOLEIL">
      <a:dk1>
        <a:srgbClr val="000000"/>
      </a:dk1>
      <a:lt1>
        <a:srgbClr val="FFFFFF"/>
      </a:lt1>
      <a:dk2>
        <a:srgbClr val="004C9C"/>
      </a:dk2>
      <a:lt2>
        <a:srgbClr val="FBBA06"/>
      </a:lt2>
      <a:accent1>
        <a:srgbClr val="00ADA8"/>
      </a:accent1>
      <a:accent2>
        <a:srgbClr val="E73E2A"/>
      </a:accent2>
      <a:accent3>
        <a:srgbClr val="5BAC48"/>
      </a:accent3>
      <a:accent4>
        <a:srgbClr val="007DC6"/>
      </a:accent4>
      <a:accent5>
        <a:srgbClr val="9B3C8C"/>
      </a:accent5>
      <a:accent6>
        <a:srgbClr val="EA9600"/>
      </a:accent6>
      <a:hlink>
        <a:srgbClr val="000000"/>
      </a:hlink>
      <a:folHlink>
        <a:srgbClr val="7F7F7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114091e-e68a-4827-a234-fa8c4bc5804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F297D3F294BD4FA415634F5454F7B7" ma:contentTypeVersion="13" ma:contentTypeDescription="Crée un document." ma:contentTypeScope="" ma:versionID="688cf67765dccd4a292dc46ea1af8295">
  <xsd:schema xmlns:xsd="http://www.w3.org/2001/XMLSchema" xmlns:xs="http://www.w3.org/2001/XMLSchema" xmlns:p="http://schemas.microsoft.com/office/2006/metadata/properties" xmlns:ns3="3114091e-e68a-4827-a234-fa8c4bc58040" xmlns:ns4="7ba55e36-b9bd-4839-a1b9-17c47e93f8fa" targetNamespace="http://schemas.microsoft.com/office/2006/metadata/properties" ma:root="true" ma:fieldsID="1ae5c4cd348a5f41adb4a4cd851e5cc8" ns3:_="" ns4:_="">
    <xsd:import namespace="3114091e-e68a-4827-a234-fa8c4bc58040"/>
    <xsd:import namespace="7ba55e36-b9bd-4839-a1b9-17c47e93f8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14091e-e68a-4827-a234-fa8c4bc580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55e36-b9bd-4839-a1b9-17c47e93f8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65C6E9-4756-44E7-9800-E6CE7B8FB0E5}">
  <ds:schemaRefs>
    <ds:schemaRef ds:uri="http://schemas.microsoft.com/office/2006/metadata/properties"/>
    <ds:schemaRef ds:uri="http://purl.org/dc/elements/1.1/"/>
    <ds:schemaRef ds:uri="7ba55e36-b9bd-4839-a1b9-17c47e93f8fa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114091e-e68a-4827-a234-fa8c4bc5804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7C5E91-693F-4903-B324-2D5B985C9989}">
  <ds:schemaRefs>
    <ds:schemaRef ds:uri="3114091e-e68a-4827-a234-fa8c4bc58040"/>
    <ds:schemaRef ds:uri="7ba55e36-b9bd-4839-a1b9-17c47e93f8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3D7024D-44E0-4DC9-B048-905852EEDF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10822</TotalTime>
  <Words>1163</Words>
  <Application>Microsoft Office PowerPoint</Application>
  <PresentationFormat>Grand écran</PresentationFormat>
  <Paragraphs>254</Paragraphs>
  <Slides>21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Dreaming Outloud Pro</vt:lpstr>
      <vt:lpstr>Couverture</vt:lpstr>
      <vt:lpstr>Diapositive - Fond blanc</vt:lpstr>
      <vt:lpstr>Titre - Fond blanc</vt:lpstr>
      <vt:lpstr>1_Diapositive - Fond blanc</vt:lpstr>
      <vt:lpstr>Diapositive - Fond foncé</vt:lpstr>
      <vt:lpstr>Modernizing TANGO Archiving at Synchrotron SOLEIL  </vt:lpstr>
      <vt:lpstr>Context</vt:lpstr>
      <vt:lpstr>Legacy System Overview</vt:lpstr>
      <vt:lpstr>Legacy HDB/TDB architecture</vt:lpstr>
      <vt:lpstr>Web apps upon HDB</vt:lpstr>
      <vt:lpstr>Legacy Snap architecture</vt:lpstr>
      <vt:lpstr>Modernizing HDB/TDB</vt:lpstr>
      <vt:lpstr>Key Challenges &amp; Constraints</vt:lpstr>
      <vt:lpstr>Target Solution</vt:lpstr>
      <vt:lpstr>TTS software architecture</vt:lpstr>
      <vt:lpstr>TTS infrastructure</vt:lpstr>
      <vt:lpstr>TTS migration strategy</vt:lpstr>
      <vt:lpstr>Data Strategy: Managing data growth</vt:lpstr>
      <vt:lpstr>Modernizing Snap</vt:lpstr>
      <vt:lpstr>SNAP Modernization</vt:lpstr>
      <vt:lpstr>SNAP database revamping</vt:lpstr>
      <vt:lpstr>Snap Software architecture</vt:lpstr>
      <vt:lpstr>SNAP Status</vt:lpstr>
      <vt:lpstr>Conclusion</vt:lpstr>
      <vt:lpstr>Next Steps  </vt:lpstr>
      <vt:lpstr>Acknowledgments</vt:lpstr>
    </vt:vector>
  </TitlesOfParts>
  <Company>Synchrotron SOLEIL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YAO Stephanie</dc:creator>
  <cp:lastModifiedBy>ABEILLE Gwenaelle</cp:lastModifiedBy>
  <cp:revision>5</cp:revision>
  <cp:lastPrinted>2018-10-16T09:18:49Z</cp:lastPrinted>
  <dcterms:created xsi:type="dcterms:W3CDTF">2016-11-25T17:34:53Z</dcterms:created>
  <dcterms:modified xsi:type="dcterms:W3CDTF">2026-06-10T07:15:34Z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0x01010021F297D3F294BD4FA415634F5454F7B7</vt:lpwstr>
  </property>
</Properties>
</file>