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sldIdLst>
    <p:sldId id="257" r:id="rId6"/>
    <p:sldId id="274" r:id="rId7"/>
    <p:sldId id="281" r:id="rId8"/>
    <p:sldId id="282" r:id="rId9"/>
    <p:sldId id="270" r:id="rId10"/>
    <p:sldId id="292" r:id="rId11"/>
    <p:sldId id="283" r:id="rId12"/>
    <p:sldId id="293" r:id="rId13"/>
    <p:sldId id="285" r:id="rId14"/>
    <p:sldId id="291" r:id="rId15"/>
    <p:sldId id="275" r:id="rId16"/>
    <p:sldId id="276" r:id="rId17"/>
    <p:sldId id="277" r:id="rId18"/>
    <p:sldId id="280" r:id="rId19"/>
    <p:sldId id="279" r:id="rId20"/>
    <p:sldId id="272" r:id="rId21"/>
    <p:sldId id="284" r:id="rId22"/>
    <p:sldId id="286" r:id="rId23"/>
    <p:sldId id="289" r:id="rId24"/>
    <p:sldId id="288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EBF"/>
    <a:srgbClr val="FFE8CB"/>
    <a:srgbClr val="3274D9"/>
    <a:srgbClr val="E02F44"/>
    <a:srgbClr val="FF780A"/>
    <a:srgbClr val="E0B400"/>
    <a:srgbClr val="55A64A"/>
    <a:srgbClr val="538ECD"/>
    <a:srgbClr val="FFF8F0"/>
    <a:srgbClr val="F4E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6320"/>
  </p:normalViewPr>
  <p:slideViewPr>
    <p:cSldViewPr snapToGrid="0" snapToObjects="1" showGuides="1">
      <p:cViewPr varScale="1">
        <p:scale>
          <a:sx n="106" d="100"/>
          <a:sy n="106" d="100"/>
        </p:scale>
        <p:origin x="330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2026-06-09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9DF94E-7FFF-494A-BAA0-214AB0500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A9B53288-F758-3E4E-AE32-84B959CB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1E984F-C848-8F4D-A99F-B3BE48DF6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8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664AF-EF34-974A-BE10-B22FFE6F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1ED6CE4-25B7-7A4A-B764-4AC9858FF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6918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F3E3F9-9F48-264B-8620-DD3196638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982786DB-3388-0E4C-8FF0-A17880751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5808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28CADB-C3B8-F847-AFA7-DCFD1D1E6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59CC79-F6F8-1A45-8038-41AA5DB5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CCD5A-18DF-904F-94B3-DDD03830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B4C6163D-BC6B-0340-8BAC-A4608E80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9455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8AD3F8A-4843-B649-BC83-D4C5BD1BF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C9C4B1-9724-C441-B3F5-B5F27E172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A948CD-2C31-FF47-ADAB-46F8B040A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7A4A0B93-A713-A441-B889-4A536ADB0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6843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60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27BD4-F6D6-F14F-94B9-D455994C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0011" y="6242746"/>
            <a:ext cx="1066800" cy="3556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5543480-C7A0-F94A-85BA-B2E748B2D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662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8535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16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816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1C976-25C9-DE4A-AA64-F3EECED0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2300" y="6242746"/>
            <a:ext cx="1066800" cy="355600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D4B38C2-4353-CA49-AEB9-261C5AAEF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51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0753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EF5933F-C18B-EE46-A6B6-D804A282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8764A-2FF4-9141-ABB8-299BD67D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715DC382-1B39-5846-9981-2CE4D1D04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4380CF-C65F-3C4E-9149-EDA769A1D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05A2723-6472-8045-B304-59B7935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2361600"/>
            <a:ext cx="4009493" cy="71555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53" y="3189600"/>
            <a:ext cx="3985640" cy="357918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Contact info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C2CFDAB-1D9F-2745-8BBA-887DF1138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600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5C5276-D2D9-7645-9B9A-B753B2CE8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601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B7C16CE-32D2-7B41-B48D-F1F2535B4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601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728964D8-948C-7442-9D0F-57FBD145B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732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EBB4A8-F185-C743-B3F2-FF2184655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733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EF312E7-5159-6649-BB9D-0550C502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0733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tshållare för bild 3">
            <a:extLst>
              <a:ext uri="{FF2B5EF4-FFF2-40B4-BE49-F238E27FC236}">
                <a16:creationId xmlns:a16="http://schemas.microsoft.com/office/drawing/2014/main" id="{24B4F50B-03B1-F44C-A413-3550A4BBB6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37600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D6D6FC2-3506-7646-AE0A-9FC214708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7601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B1680C1-FA5C-0E46-A8F6-08FF034312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7601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latshållare för bild 3">
            <a:extLst>
              <a:ext uri="{FF2B5EF4-FFF2-40B4-BE49-F238E27FC236}">
                <a16:creationId xmlns:a16="http://schemas.microsoft.com/office/drawing/2014/main" id="{1CB6487A-AEBA-0540-AED1-31DBE64A00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732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C4A15876-21FF-7C41-8690-4A1BA06A0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733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19836D-A276-C541-A9CF-30D063FE6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0733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6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6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shor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6EF3-F892-C347-A5C6-B8347439D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64000"/>
            <a:ext cx="10521950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F8511-9768-0047-8341-C87EB105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99826-6D9E-DB48-B356-AC6AA9971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6400"/>
            <a:ext cx="10515600" cy="784830"/>
          </a:xfrm>
        </p:spPr>
        <p:txBody>
          <a:bodyPr anchor="b" anchorCtr="0">
            <a:sp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en-GB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F758FEDD-B499-5D4A-983D-6C19F042E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727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318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2589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622A222-6517-6E48-9F68-515A9E4B8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EDABE6-1440-884D-923B-EA84CD67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83843F2-8A09-1242-A740-5C2533E6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1D79B7-FE85-F64C-8DBC-2F2609B8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1F5251-98BF-D24E-9EC1-E3D169D5F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4D990A2-161D-5844-95D8-A918FA79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879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9DD9D88-A35F-8E4C-BAFC-13DD3B0B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C6FEF7-81AC-2640-8434-CABB260B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09/06/2026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82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79" r:id="rId16"/>
    <p:sldLayoutId id="2147483680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81" r:id="rId24"/>
    <p:sldLayoutId id="214748369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dmiego/sardana/-/tree/motor-archiv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itlab.com/dmiego/sardana-icepap/-/tree/motor-archiv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Archiving Sardana elements</a:t>
            </a:r>
          </a:p>
        </p:txBody>
      </p:sp>
      <p:sp>
        <p:nvSpPr>
          <p:cNvPr id="3" name="Google Shape;166;p1">
            <a:extLst>
              <a:ext uri="{FF2B5EF4-FFF2-40B4-BE49-F238E27FC236}">
                <a16:creationId xmlns:a16="http://schemas.microsoft.com/office/drawing/2014/main" id="{11D6E19F-C79D-FD48-A513-A1395C2D4C9D}"/>
              </a:ext>
            </a:extLst>
          </p:cNvPr>
          <p:cNvSpPr txBox="1">
            <a:spLocks/>
          </p:cNvSpPr>
          <p:nvPr/>
        </p:nvSpPr>
        <p:spPr>
          <a:xfrm>
            <a:off x="159910" y="6260177"/>
            <a:ext cx="260750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Dmitry Egorov</a:t>
            </a:r>
          </a:p>
        </p:txBody>
      </p:sp>
      <p:sp>
        <p:nvSpPr>
          <p:cNvPr id="4" name="Google Shape;166;p1">
            <a:extLst>
              <a:ext uri="{FF2B5EF4-FFF2-40B4-BE49-F238E27FC236}">
                <a16:creationId xmlns:a16="http://schemas.microsoft.com/office/drawing/2014/main" id="{A04FAFE2-AC4B-FE13-12C8-69025CFF7894}"/>
              </a:ext>
            </a:extLst>
          </p:cNvPr>
          <p:cNvSpPr txBox="1">
            <a:spLocks/>
          </p:cNvSpPr>
          <p:nvPr/>
        </p:nvSpPr>
        <p:spPr>
          <a:xfrm>
            <a:off x="3494639" y="4149211"/>
            <a:ext cx="45207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40th Tango Community meeting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 Jun 8 – 12, 2026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ALBA </a:t>
            </a:r>
            <a:r>
              <a:rPr lang="es-ES" sz="2000" dirty="0" err="1">
                <a:solidFill>
                  <a:schemeClr val="bg1"/>
                </a:solidFill>
              </a:rPr>
              <a:t>Synchrotron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1FE98-2861-9E5D-983A-5074D085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E628E4-E7F1-5DCC-ED23-92DB2FF6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08B88-E8AC-D46E-A5D2-8BD7A2A78A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Subscribe to archiving events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26ECC-4D60-EBD4-CB5B-172C04FD44AD}"/>
              </a:ext>
            </a:extLst>
          </p:cNvPr>
          <p:cNvSpPr txBox="1"/>
          <p:nvPr/>
        </p:nvSpPr>
        <p:spPr>
          <a:xfrm>
            <a:off x="-1" y="939489"/>
            <a:ext cx="12191999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EventData[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attr_name = 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tango://b-v-veritas-csdb-0.maxiv.lu.se:10000/b316a-o02/opt/mono-01-m2pit/position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attr_value = DeviceAttribute(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data_format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tango._tango.AttrDataFormat.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SCALAR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has_failed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is_empty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position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nb_read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nb_written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quality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tango._tango.AttrQuality.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ATTR_VALID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r_dimension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AttributeDimension(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TimeVal(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tv_nsec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1780661934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tv_usec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101238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tango._tango.CmdArgType.DevDouble,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3.0446556158196554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w_dimension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AttributeDimension(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w_value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3.0446494033420493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device = </a:t>
            </a:r>
            <a:r>
              <a:rPr lang="" sz="1400" dirty="0">
                <a:solidFill>
                  <a:srgbClr val="236EBF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Motor(b316a-o02/opt/mono-01-m2pit)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err = 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errors = ()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event = 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archive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reception_date = TimeVal(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tv_nsec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819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1780661934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tv_usec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103010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C11DB-7D17-A97A-C5B3-1F3054B4A071}"/>
              </a:ext>
            </a:extLst>
          </p:cNvPr>
          <p:cNvSpPr txBox="1"/>
          <p:nvPr/>
        </p:nvSpPr>
        <p:spPr>
          <a:xfrm>
            <a:off x="0" y="4180344"/>
            <a:ext cx="121920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EventData[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attr_name = 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tango://b-v-veritas-csdb-0.maxiv.lu.se:10000/pm/mono_energy_calib_ctrl/1/position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attr_value = DeviceAttribute(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data_format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tango._tango.AttrDataFormat.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SCALAR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has_failed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is_empty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Position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nb_read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nb_written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quality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tango._tango.AttrQuality.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ATTR_VALID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r_dimension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AttributeDimension(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TimeVal(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tv_nsec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1780662392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tv_usec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806433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tango._tango.CmdArgType.DevDouble,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576.5995760672288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w_dimension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AttributeDimension(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dim_x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dim_y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w_value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576.6000000000165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device = </a:t>
            </a:r>
            <a:r>
              <a:rPr lang="" sz="1400" b="0" dirty="0">
                <a:solidFill>
                  <a:srgbClr val="236EBF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PseudoMotor(pm/mono_energy_calib_ctrl/1)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err = </a:t>
            </a:r>
            <a:r>
              <a:rPr lang="" sz="14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errors = ()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event = 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archive</a:t>
            </a:r>
            <a:r>
              <a:rPr lang="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reception_date = TimeVal(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tv_nsec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903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1780662392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tv_usec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808568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FD336-333F-1109-0C45-26390778B180}"/>
              </a:ext>
            </a:extLst>
          </p:cNvPr>
          <p:cNvSpPr txBox="1"/>
          <p:nvPr/>
        </p:nvSpPr>
        <p:spPr>
          <a:xfrm>
            <a:off x="0" y="539379"/>
            <a:ext cx="1760220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1" dirty="0"/>
              <a:t>Physical motor</a:t>
            </a:r>
            <a:endParaRPr lang="LID4096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821F5-587D-1525-E3C2-9BF4EE46337D}"/>
              </a:ext>
            </a:extLst>
          </p:cNvPr>
          <p:cNvSpPr txBox="1"/>
          <p:nvPr/>
        </p:nvSpPr>
        <p:spPr>
          <a:xfrm>
            <a:off x="-1" y="3780234"/>
            <a:ext cx="1760220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1" dirty="0"/>
              <a:t>PseudoMotor</a:t>
            </a:r>
            <a:endParaRPr lang="LID4096" sz="2000" b="1" dirty="0"/>
          </a:p>
        </p:txBody>
      </p:sp>
    </p:spTree>
    <p:extLst>
      <p:ext uri="{BB962C8B-B14F-4D97-AF65-F5344CB8AC3E}">
        <p14:creationId xmlns:p14="http://schemas.microsoft.com/office/powerpoint/2010/main" val="389087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55111-3056-83AF-2A66-BBECA78CC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13B839A-5BD6-61E8-854E-F155E073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46461-0C31-3B40-89B4-80DB46646F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It Has Already Helped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47DAA-4298-9176-2483-A7BE844C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430"/>
            <a:ext cx="12192000" cy="5369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CE14D9-772C-8057-FB2F-7215254ADD33}"/>
              </a:ext>
            </a:extLst>
          </p:cNvPr>
          <p:cNvSpPr/>
          <p:nvPr/>
        </p:nvSpPr>
        <p:spPr>
          <a:xfrm>
            <a:off x="3234612" y="1459562"/>
            <a:ext cx="1237861" cy="448092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B7A98-7390-B564-0A21-C62B040725DE}"/>
              </a:ext>
            </a:extLst>
          </p:cNvPr>
          <p:cNvSpPr txBox="1"/>
          <p:nvPr/>
        </p:nvSpPr>
        <p:spPr>
          <a:xfrm>
            <a:off x="2469365" y="6113570"/>
            <a:ext cx="72532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5A64A"/>
                </a:solidFill>
              </a:rPr>
              <a:t>Green</a:t>
            </a:r>
            <a:r>
              <a:rPr lang="en-US" dirty="0"/>
              <a:t> and </a:t>
            </a:r>
            <a:r>
              <a:rPr lang="en-US" dirty="0">
                <a:solidFill>
                  <a:srgbClr val="E0B400"/>
                </a:solidFill>
              </a:rPr>
              <a:t>yellow</a:t>
            </a:r>
            <a:r>
              <a:rPr lang="en-US" dirty="0"/>
              <a:t> – physical motors positions, </a:t>
            </a:r>
            <a:r>
              <a:rPr lang="en-US" dirty="0">
                <a:solidFill>
                  <a:srgbClr val="3274D9"/>
                </a:solidFill>
              </a:rPr>
              <a:t>blue</a:t>
            </a:r>
            <a:r>
              <a:rPr lang="en-US" dirty="0"/>
              <a:t> – </a:t>
            </a:r>
            <a:r>
              <a:rPr lang="en-US" dirty="0" err="1"/>
              <a:t>pseudomotor</a:t>
            </a:r>
            <a:r>
              <a:rPr lang="en-US" dirty="0"/>
              <a:t> position,</a:t>
            </a:r>
          </a:p>
          <a:p>
            <a:pPr algn="ctr"/>
            <a:r>
              <a:rPr lang="en-US" dirty="0">
                <a:solidFill>
                  <a:srgbClr val="FF780A"/>
                </a:solidFill>
              </a:rPr>
              <a:t>Orange</a:t>
            </a:r>
            <a:r>
              <a:rPr lang="en-US" dirty="0"/>
              <a:t> and </a:t>
            </a:r>
            <a:r>
              <a:rPr lang="en-US" dirty="0">
                <a:solidFill>
                  <a:srgbClr val="E02F44"/>
                </a:solidFill>
              </a:rPr>
              <a:t>red</a:t>
            </a:r>
            <a:r>
              <a:rPr lang="en-US" dirty="0"/>
              <a:t> – physical motors states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38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DD556-6D5E-0A97-931B-405FF7830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3D75A0D-C462-DC4F-D427-96BA0D65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038B8-8122-7633-4A1E-36D4B19E62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It Has Already Helped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3B9DF-E6DB-28C4-AF5A-F38EE811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194"/>
            <a:ext cx="12192000" cy="54136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BF4458-02E3-08F5-ED6E-B6B831C25CEE}"/>
              </a:ext>
            </a:extLst>
          </p:cNvPr>
          <p:cNvCxnSpPr>
            <a:cxnSpLocks/>
          </p:cNvCxnSpPr>
          <p:nvPr/>
        </p:nvCxnSpPr>
        <p:spPr>
          <a:xfrm flipV="1">
            <a:off x="3061252" y="2612571"/>
            <a:ext cx="372413" cy="68059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EA13EB-3CA2-6D6D-0B30-2BA3443B7088}"/>
              </a:ext>
            </a:extLst>
          </p:cNvPr>
          <p:cNvSpPr txBox="1"/>
          <p:nvPr/>
        </p:nvSpPr>
        <p:spPr>
          <a:xfrm>
            <a:off x="1762540" y="3353434"/>
            <a:ext cx="28361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Target positions are reached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C8D7AE-6F12-5422-09A6-014135EE1BE9}"/>
              </a:ext>
            </a:extLst>
          </p:cNvPr>
          <p:cNvCxnSpPr>
            <a:cxnSpLocks/>
          </p:cNvCxnSpPr>
          <p:nvPr/>
        </p:nvCxnSpPr>
        <p:spPr>
          <a:xfrm flipH="1">
            <a:off x="4055165" y="1020417"/>
            <a:ext cx="384313" cy="47045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E3CCD8-EBA7-1346-8F4C-A8FC1A27192D}"/>
              </a:ext>
            </a:extLst>
          </p:cNvPr>
          <p:cNvSpPr txBox="1"/>
          <p:nvPr/>
        </p:nvSpPr>
        <p:spPr>
          <a:xfrm>
            <a:off x="4525617" y="835751"/>
            <a:ext cx="29657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One of the motors</a:t>
            </a:r>
            <a:r>
              <a:rPr lang="ru-RU" dirty="0"/>
              <a:t> </a:t>
            </a:r>
            <a:r>
              <a:rPr lang="en-US" dirty="0"/>
              <a:t>is still busy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7929-F9C3-D316-66BF-B1E7A380C288}"/>
              </a:ext>
            </a:extLst>
          </p:cNvPr>
          <p:cNvSpPr txBox="1"/>
          <p:nvPr/>
        </p:nvSpPr>
        <p:spPr>
          <a:xfrm>
            <a:off x="2469365" y="6113570"/>
            <a:ext cx="72532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5A64A"/>
                </a:solidFill>
              </a:rPr>
              <a:t>Green</a:t>
            </a:r>
            <a:r>
              <a:rPr lang="en-US" dirty="0"/>
              <a:t> and </a:t>
            </a:r>
            <a:r>
              <a:rPr lang="en-US" dirty="0">
                <a:solidFill>
                  <a:srgbClr val="E0B400"/>
                </a:solidFill>
              </a:rPr>
              <a:t>yellow</a:t>
            </a:r>
            <a:r>
              <a:rPr lang="en-US" dirty="0"/>
              <a:t> – physical motors positions, </a:t>
            </a:r>
            <a:r>
              <a:rPr lang="en-US" dirty="0">
                <a:solidFill>
                  <a:srgbClr val="3274D9"/>
                </a:solidFill>
              </a:rPr>
              <a:t>blue</a:t>
            </a:r>
            <a:r>
              <a:rPr lang="en-US" dirty="0"/>
              <a:t> – </a:t>
            </a:r>
            <a:r>
              <a:rPr lang="en-US" dirty="0" err="1"/>
              <a:t>pseudomotor</a:t>
            </a:r>
            <a:r>
              <a:rPr lang="en-US" dirty="0"/>
              <a:t> position,</a:t>
            </a:r>
          </a:p>
          <a:p>
            <a:pPr algn="ctr"/>
            <a:r>
              <a:rPr lang="en-US" dirty="0">
                <a:solidFill>
                  <a:srgbClr val="FF780A"/>
                </a:solidFill>
              </a:rPr>
              <a:t>Orange</a:t>
            </a:r>
            <a:r>
              <a:rPr lang="en-US" dirty="0"/>
              <a:t> and </a:t>
            </a:r>
            <a:r>
              <a:rPr lang="en-US">
                <a:solidFill>
                  <a:srgbClr val="E02F44"/>
                </a:solidFill>
              </a:rPr>
              <a:t>red</a:t>
            </a:r>
            <a:r>
              <a:rPr lang="en-US"/>
              <a:t> regions – </a:t>
            </a:r>
            <a:r>
              <a:rPr lang="en-US" dirty="0"/>
              <a:t>physical motors states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700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9B187-5854-3169-1CA1-CE07AC62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D0F5F7D-3734-E8B3-5022-2F0F3260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47213-F918-7738-4870-0412A875B5E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It Has Already Helped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C7C1B-B44F-0101-C5D5-974C0F6C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430"/>
            <a:ext cx="12192000" cy="5369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DC495-AC45-3120-0856-E93DEAF76EBE}"/>
              </a:ext>
            </a:extLst>
          </p:cNvPr>
          <p:cNvSpPr txBox="1"/>
          <p:nvPr/>
        </p:nvSpPr>
        <p:spPr>
          <a:xfrm>
            <a:off x="1995777" y="1068562"/>
            <a:ext cx="14603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Before tuning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A65E2-16AB-74A3-96A1-6DC901E4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761"/>
            <a:ext cx="12192000" cy="5412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3F7B8B-E980-B4E2-7943-B216E6DA68EE}"/>
              </a:ext>
            </a:extLst>
          </p:cNvPr>
          <p:cNvSpPr txBox="1"/>
          <p:nvPr/>
        </p:nvSpPr>
        <p:spPr>
          <a:xfrm>
            <a:off x="2007650" y="1068562"/>
            <a:ext cx="1315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After tuning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887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8E2B1-1F20-ABD6-60F8-8BA3DA4B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8975EF-79C9-1FA2-F61A-B355BB60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624"/>
            <a:ext cx="12192000" cy="492075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9603476-8CAF-326F-55D7-CC254FA8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DEA92-307F-D756-52AE-916C979FB8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Grafana dashboard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168A3-3FC8-C39B-9CBA-14367E1D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87" y="1364450"/>
            <a:ext cx="3528024" cy="184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F78ED-F811-F9FE-B812-1771A1E54EF4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1226820"/>
            <a:ext cx="1897380" cy="158496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39A6-0454-D706-F3BA-F632F9660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000039E-0665-D187-993C-A2DC3C83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8D9EC-124E-9578-10D2-5F09859DD8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Bonus: a naive attempt to add aliases to the HDB++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2966E-E388-9CDA-7BAA-62742718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07" y="3701655"/>
            <a:ext cx="3024429" cy="291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6E72BD-C348-A91C-2E2C-084D5748B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701" y="3879013"/>
            <a:ext cx="2905530" cy="256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924C91-FEF6-6A6A-26B2-A7776F117451}"/>
              </a:ext>
            </a:extLst>
          </p:cNvPr>
          <p:cNvSpPr txBox="1"/>
          <p:nvPr/>
        </p:nvSpPr>
        <p:spPr>
          <a:xfrm>
            <a:off x="1003024" y="715133"/>
            <a:ext cx="1018595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" b="0" dirty="0">
                <a:solidFill>
                  <a:srgbClr val="0000FF"/>
                </a:solidFill>
                <a:effectLst/>
                <a:latin typeface="Roboto Mono" panose="020F0502020204030204" pitchFamily="49" charset="0"/>
              </a:rPr>
              <a:t>SELECT</a:t>
            </a:r>
            <a:endParaRPr lang="" b="0" dirty="0">
              <a:solidFill>
                <a:srgbClr val="000000"/>
              </a:solidFill>
              <a:effectLst/>
              <a:latin typeface="Roboto Mono" panose="020F0502020204030204" pitchFamily="49" charset="0"/>
            </a:endParaRPr>
          </a:p>
          <a:p>
            <a:pPr>
              <a:buNone/>
            </a:pP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  data_time </a:t>
            </a:r>
            <a:r>
              <a:rPr lang="" b="0" dirty="0">
                <a:solidFill>
                  <a:srgbClr val="0000FF"/>
                </a:solidFill>
                <a:effectLst/>
                <a:latin typeface="Roboto Mono" panose="020F0502020204030204" pitchFamily="49" charset="0"/>
              </a:rPr>
              <a:t>AS</a:t>
            </a: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 "time",</a:t>
            </a:r>
          </a:p>
          <a:p>
            <a:pPr>
              <a:buNone/>
            </a:pP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  value_r </a:t>
            </a:r>
            <a:r>
              <a:rPr lang="" b="0" dirty="0">
                <a:solidFill>
                  <a:srgbClr val="0000FF"/>
                </a:solidFill>
                <a:effectLst/>
                <a:latin typeface="Roboto Mono" panose="020F0502020204030204" pitchFamily="49" charset="0"/>
              </a:rPr>
              <a:t>as</a:t>
            </a: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 "$Motor",</a:t>
            </a:r>
          </a:p>
          <a:p>
            <a:pPr>
              <a:buNone/>
            </a:pP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  value_w </a:t>
            </a:r>
            <a:r>
              <a:rPr lang="" b="0" dirty="0">
                <a:solidFill>
                  <a:srgbClr val="0000FF"/>
                </a:solidFill>
                <a:effectLst/>
                <a:latin typeface="Roboto Mono" panose="020F0502020204030204" pitchFamily="49" charset="0"/>
              </a:rPr>
              <a:t>as</a:t>
            </a: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 "${Motor}_write"</a:t>
            </a:r>
          </a:p>
          <a:p>
            <a:pPr>
              <a:buNone/>
            </a:pPr>
            <a:r>
              <a:rPr lang="" b="0" dirty="0">
                <a:solidFill>
                  <a:srgbClr val="0000FF"/>
                </a:solidFill>
                <a:effectLst/>
                <a:latin typeface="Roboto Mono" panose="020F0502020204030204" pitchFamily="49" charset="0"/>
              </a:rPr>
              <a:t>FROM</a:t>
            </a: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 att_scalar_devdouble</a:t>
            </a:r>
          </a:p>
          <a:p>
            <a:pPr>
              <a:buNone/>
            </a:pPr>
            <a:r>
              <a:rPr lang="" b="0" dirty="0">
                <a:solidFill>
                  <a:srgbClr val="0000FF"/>
                </a:solidFill>
                <a:effectLst/>
                <a:latin typeface="Roboto Mono" panose="020F0502020204030204" pitchFamily="49" charset="0"/>
              </a:rPr>
              <a:t>WHERE</a:t>
            </a:r>
            <a:endParaRPr lang="" b="0" dirty="0">
              <a:solidFill>
                <a:srgbClr val="000000"/>
              </a:solidFill>
              <a:effectLst/>
              <a:latin typeface="Roboto Mono" panose="020F0502020204030204" pitchFamily="49" charset="0"/>
            </a:endParaRPr>
          </a:p>
          <a:p>
            <a:pPr>
              <a:buNone/>
            </a:pP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 $__timeFilter(data_time)</a:t>
            </a:r>
          </a:p>
          <a:p>
            <a:pPr>
              <a:buNone/>
            </a:pP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 </a:t>
            </a:r>
            <a:r>
              <a:rPr lang="" b="0" dirty="0">
                <a:solidFill>
                  <a:srgbClr val="778899"/>
                </a:solidFill>
                <a:effectLst/>
                <a:latin typeface="Roboto Mono" panose="020F0502020204030204" pitchFamily="49" charset="0"/>
              </a:rPr>
              <a:t>AND</a:t>
            </a:r>
            <a:endParaRPr lang="" b="0" dirty="0">
              <a:solidFill>
                <a:srgbClr val="000000"/>
              </a:solidFill>
              <a:effectLst/>
              <a:latin typeface="Roboto Mono" panose="020F0502020204030204" pitchFamily="49" charset="0"/>
            </a:endParaRPr>
          </a:p>
          <a:p>
            <a:pPr>
              <a:buNone/>
            </a:pP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 att_conf_id </a:t>
            </a:r>
            <a:r>
              <a:rPr lang="" b="0" dirty="0">
                <a:solidFill>
                  <a:srgbClr val="778899"/>
                </a:solidFill>
                <a:effectLst/>
                <a:latin typeface="Roboto Mono" panose="020F0502020204030204" pitchFamily="49" charset="0"/>
              </a:rPr>
              <a:t>=</a:t>
            </a: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 (</a:t>
            </a:r>
            <a:r>
              <a:rPr lang="" b="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select</a:t>
            </a:r>
            <a:r>
              <a:rPr lang="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 att_conf_id </a:t>
            </a:r>
            <a:r>
              <a:rPr lang="" b="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from</a:t>
            </a:r>
            <a:r>
              <a:rPr lang="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 att_alias </a:t>
            </a:r>
            <a:r>
              <a:rPr lang="" b="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where</a:t>
            </a:r>
            <a:r>
              <a:rPr lang="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 alias </a:t>
            </a:r>
            <a:r>
              <a:rPr lang="" b="0" dirty="0">
                <a:solidFill>
                  <a:srgbClr val="778899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=</a:t>
            </a:r>
            <a:r>
              <a:rPr lang="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 </a:t>
            </a:r>
            <a:r>
              <a:rPr lang="" b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 Mono" panose="020F0502020204030204" pitchFamily="49" charset="0"/>
              </a:rPr>
              <a:t>'$Motor'</a:t>
            </a: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)</a:t>
            </a:r>
          </a:p>
          <a:p>
            <a:pPr>
              <a:buNone/>
            </a:pPr>
            <a:r>
              <a:rPr lang="" b="0" dirty="0">
                <a:solidFill>
                  <a:srgbClr val="0000FF"/>
                </a:solidFill>
                <a:effectLst/>
                <a:latin typeface="Roboto Mono" panose="020F0502020204030204" pitchFamily="49" charset="0"/>
              </a:rPr>
              <a:t>ORDER</a:t>
            </a:r>
            <a:r>
              <a:rPr lang="" b="0" dirty="0">
                <a:solidFill>
                  <a:srgbClr val="000000"/>
                </a:solidFill>
                <a:effectLst/>
                <a:latin typeface="Roboto Mono" panose="020F0502020204030204" pitchFamily="49" charset="0"/>
              </a:rPr>
              <a:t> BY data_time</a:t>
            </a:r>
          </a:p>
        </p:txBody>
      </p:sp>
    </p:spTree>
    <p:extLst>
      <p:ext uri="{BB962C8B-B14F-4D97-AF65-F5344CB8AC3E}">
        <p14:creationId xmlns:p14="http://schemas.microsoft.com/office/powerpoint/2010/main" val="148391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7E52-92FF-7E4E-D8B0-EDE3D1FC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DE2A-DB37-C2A8-C5C2-96E750BE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546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65A8E-E1A0-9893-1E6D-8D5156D34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D70A87-39BC-ABEE-122C-895ABB69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ED8B7-C3BC-D0F5-D0F0-B2D7DC48CD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Sardana and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IcePAP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controller modifications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7ABDD-94F9-7AF9-2429-589C5501C4A9}"/>
              </a:ext>
            </a:extLst>
          </p:cNvPr>
          <p:cNvSpPr txBox="1"/>
          <p:nvPr/>
        </p:nvSpPr>
        <p:spPr>
          <a:xfrm>
            <a:off x="-2" y="3917563"/>
            <a:ext cx="12192000" cy="137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ctrl_event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ev_src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ev_type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ev_val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ev_type.name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init_attribute_values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axis, axis_name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ev_val,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.GetAxisName(ev_val)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._elements[axis]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.pool_ctrl.get_element(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axis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axis)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._check_if_archived(axis, axis_name,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.attributes[axis][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use_encoder_source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AA038-223E-AA47-D0DE-660CCF2054B2}"/>
              </a:ext>
            </a:extLst>
          </p:cNvPr>
          <p:cNvSpPr txBox="1"/>
          <p:nvPr/>
        </p:nvSpPr>
        <p:spPr>
          <a:xfrm>
            <a:off x="-2" y="5768036"/>
            <a:ext cx="12191999" cy="1118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_check_if_archived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axis_id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axis_name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use_enc_source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use_enc_source: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axis_name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.HighUsageAxes: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.archived_enc_axes[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high_usage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].add(axis_id)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2A552-1740-CDD7-AB46-11CA6A79D6E9}"/>
              </a:ext>
            </a:extLst>
          </p:cNvPr>
          <p:cNvSpPr txBox="1"/>
          <p:nvPr/>
        </p:nvSpPr>
        <p:spPr>
          <a:xfrm>
            <a:off x="2" y="1335118"/>
            <a:ext cx="1219199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init_attribute_values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attr_values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Optional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[Dict[</a:t>
            </a:r>
            <a:r>
              <a:rPr lang="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Any]]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"""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Initialize attributes with (default) values.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"""</a:t>
            </a: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b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   ………</a:t>
            </a:r>
          </a:p>
          <a:p>
            <a:pPr>
              <a:lnSpc>
                <a:spcPts val="2025"/>
              </a:lnSpc>
              <a:buNone/>
            </a:pP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.controller.fire_event(EventType(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init_attribute_values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._axis)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D29642-8547-6163-CE4A-373C0EA36FBE}"/>
              </a:ext>
            </a:extLst>
          </p:cNvPr>
          <p:cNvSpPr txBox="1"/>
          <p:nvPr/>
        </p:nvSpPr>
        <p:spPr>
          <a:xfrm>
            <a:off x="0" y="585590"/>
            <a:ext cx="4015740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LID4096" sz="2000" b="1" dirty="0">
                <a:latin typeface="Consolas" panose="020B0609020204030204" pitchFamily="49" charset="0"/>
              </a:rPr>
              <a:t>sardana/pool/poolelement.py</a:t>
            </a:r>
            <a:endParaRPr lang="LID4096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003F98-4120-0A7F-B608-47FAF8A1A084}"/>
              </a:ext>
            </a:extLst>
          </p:cNvPr>
          <p:cNvSpPr txBox="1"/>
          <p:nvPr/>
        </p:nvSpPr>
        <p:spPr>
          <a:xfrm>
            <a:off x="-2" y="3151513"/>
            <a:ext cx="4861560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sardana_icepap/ctrl/IcePAPCtrl.py</a:t>
            </a:r>
            <a:endParaRPr lang="LID4096" sz="2000" b="1" dirty="0"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53B258-E83F-4289-62F6-B3883AD21E9B}"/>
              </a:ext>
            </a:extLst>
          </p:cNvPr>
          <p:cNvSpPr txBox="1"/>
          <p:nvPr/>
        </p:nvSpPr>
        <p:spPr>
          <a:xfrm>
            <a:off x="2" y="951034"/>
            <a:ext cx="7764778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Notify listeners when element attributes are initialized and values are assigned</a:t>
            </a:r>
            <a:endParaRPr lang="en-SE" sz="2000" dirty="0"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F8EA3F-0F2D-BBCD-5654-6DD77AC95995}"/>
              </a:ext>
            </a:extLst>
          </p:cNvPr>
          <p:cNvSpPr txBox="1"/>
          <p:nvPr/>
        </p:nvSpPr>
        <p:spPr>
          <a:xfrm>
            <a:off x="-2" y="3540780"/>
            <a:ext cx="5623562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Listen to “</a:t>
            </a:r>
            <a:r>
              <a:rPr lang="en-US" b="1" dirty="0" err="1"/>
              <a:t>init</a:t>
            </a:r>
            <a:r>
              <a:rPr lang="en-US" b="1" dirty="0"/>
              <a:t> attributes” event to check if axis is archived</a:t>
            </a:r>
            <a:endParaRPr lang="en-SE" sz="2000" dirty="0"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5C4870-30BE-ED7A-F927-554D81EBABD7}"/>
              </a:ext>
            </a:extLst>
          </p:cNvPr>
          <p:cNvSpPr txBox="1"/>
          <p:nvPr/>
        </p:nvSpPr>
        <p:spPr>
          <a:xfrm>
            <a:off x="-2" y="5398704"/>
            <a:ext cx="3954782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Sort axes by “type” and encoder usage</a:t>
            </a:r>
            <a:endParaRPr lang="en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111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F01D4-AFBA-1F17-0FF1-72BCFD7A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1555A07-9493-5A93-A467-647764FD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29E98-2F3A-71C6-CB63-F7F4D28A18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IcePAP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controller modifications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BFB5E-6FAA-CC61-8D04-7CE3DBF4E293}"/>
              </a:ext>
            </a:extLst>
          </p:cNvPr>
          <p:cNvSpPr txBox="1"/>
          <p:nvPr/>
        </p:nvSpPr>
        <p:spPr>
          <a:xfrm>
            <a:off x="0" y="2070404"/>
            <a:ext cx="12191998" cy="6052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getHighUsagePositions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.readPositions(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.archived_enc_axes[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high_usage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E4314F-2AE0-4FC9-97AE-C6E9B9E071B7}"/>
              </a:ext>
            </a:extLst>
          </p:cNvPr>
          <p:cNvSpPr txBox="1"/>
          <p:nvPr/>
        </p:nvSpPr>
        <p:spPr>
          <a:xfrm>
            <a:off x="1" y="3546776"/>
            <a:ext cx="12191999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readPositions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axes_to_read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chunk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.divide_by_chunks(axes_to_read):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chunk: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t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threading.Thread(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.read_in_background,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(chunk, 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MEASURE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t.start()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({axis: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.attributes[axis][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position_value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axis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axes_to_read})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53326-2ACC-465F-AB27-562BA8B4B5F1}"/>
              </a:ext>
            </a:extLst>
          </p:cNvPr>
          <p:cNvSpPr txBox="1"/>
          <p:nvPr/>
        </p:nvSpPr>
        <p:spPr>
          <a:xfrm>
            <a:off x="0" y="1192897"/>
            <a:ext cx="4815841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sardana_icepap/ctrl/IcePAPCtrl.py</a:t>
            </a:r>
            <a:endParaRPr lang="LID4096" sz="2000" b="1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D1D13-9C56-67F3-89B2-59F6E467AED4}"/>
              </a:ext>
            </a:extLst>
          </p:cNvPr>
          <p:cNvSpPr txBox="1"/>
          <p:nvPr/>
        </p:nvSpPr>
        <p:spPr>
          <a:xfrm>
            <a:off x="0" y="1628002"/>
            <a:ext cx="2979420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“</a:t>
            </a:r>
            <a:r>
              <a:rPr lang="en-US" sz="2000" b="1" dirty="0" err="1">
                <a:effectLst/>
              </a:rPr>
              <a:t>read_attribute</a:t>
            </a:r>
            <a:r>
              <a:rPr lang="en-US" sz="2000" b="1" dirty="0">
                <a:effectLst/>
              </a:rPr>
              <a:t>” function</a:t>
            </a:r>
            <a:endParaRPr lang="en-SE" sz="20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71CA1-915E-6A1E-C4BD-E481BF982C44}"/>
              </a:ext>
            </a:extLst>
          </p:cNvPr>
          <p:cNvSpPr txBox="1"/>
          <p:nvPr/>
        </p:nvSpPr>
        <p:spPr>
          <a:xfrm>
            <a:off x="-1" y="3080082"/>
            <a:ext cx="6972300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Split list of axes to batches and read </a:t>
            </a:r>
            <a:r>
              <a:rPr lang="en-US" sz="2000" b="1" dirty="0"/>
              <a:t>them in background thread</a:t>
            </a:r>
            <a:endParaRPr lang="en-SE" sz="20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ACED4-9981-EFCF-3ADF-3EA66F691F1B}"/>
              </a:ext>
            </a:extLst>
          </p:cNvPr>
          <p:cNvSpPr txBox="1"/>
          <p:nvPr/>
        </p:nvSpPr>
        <p:spPr>
          <a:xfrm>
            <a:off x="1489710" y="5311160"/>
            <a:ext cx="8850630" cy="707886"/>
          </a:xfrm>
          <a:prstGeom prst="rect">
            <a:avLst/>
          </a:prstGeom>
          <a:solidFill>
            <a:srgbClr val="FFE8CB"/>
          </a:solidFill>
        </p:spPr>
        <p:txBody>
          <a:bodyPr wrap="square">
            <a:spAutoFit/>
          </a:bodyPr>
          <a:lstStyle/>
          <a:p>
            <a:pPr algn="ctr"/>
            <a:r>
              <a:rPr lang="" sz="2000" dirty="0"/>
              <a:t>The original list is split up to ensure that each request to the hardware takes less than </a:t>
            </a:r>
            <a:r>
              <a:rPr lang="" sz="2000" b="1" dirty="0"/>
              <a:t>10 ms</a:t>
            </a:r>
            <a:r>
              <a:rPr lang="" sz="2000" dirty="0"/>
              <a:t>, which is the </a:t>
            </a:r>
            <a:r>
              <a:rPr lang="en-US" sz="2000" dirty="0"/>
              <a:t>Sardana scan</a:t>
            </a:r>
            <a:r>
              <a:rPr lang="" sz="2000" dirty="0"/>
              <a:t> reading interval.</a:t>
            </a:r>
            <a:endParaRPr lang="en-SE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52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A6F38-989B-3213-2636-E0289C1B2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571E3CB-8AE2-705B-CBD8-FF9DAA3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073E1-DD47-002D-DC02-7112CAEADD7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Sardana modifications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316FF-77B5-11FD-C660-892384020629}"/>
              </a:ext>
            </a:extLst>
          </p:cNvPr>
          <p:cNvSpPr txBox="1"/>
          <p:nvPr/>
        </p:nvSpPr>
        <p:spPr>
          <a:xfrm>
            <a:off x="0" y="752445"/>
            <a:ext cx="4815841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sardana_icepap/ctrl/IcePAPCtrl.py</a:t>
            </a:r>
            <a:endParaRPr lang="LID4096" sz="2000" b="1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31C6D-7342-A6BB-5CF6-568E95840EBA}"/>
              </a:ext>
            </a:extLst>
          </p:cNvPr>
          <p:cNvSpPr txBox="1"/>
          <p:nvPr/>
        </p:nvSpPr>
        <p:spPr>
          <a:xfrm>
            <a:off x="9212580" y="752445"/>
            <a:ext cx="2979420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“</a:t>
            </a:r>
            <a:r>
              <a:rPr lang="en-US" sz="2000" b="1" dirty="0" err="1">
                <a:effectLst/>
              </a:rPr>
              <a:t>read_attribute</a:t>
            </a:r>
            <a:r>
              <a:rPr lang="en-US" sz="2000" b="1" dirty="0">
                <a:effectLst/>
              </a:rPr>
              <a:t>” function</a:t>
            </a:r>
            <a:endParaRPr lang="en-SE" sz="20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7D701-727A-80AA-2A6A-6378D1D455CA}"/>
              </a:ext>
            </a:extLst>
          </p:cNvPr>
          <p:cNvSpPr txBox="1"/>
          <p:nvPr/>
        </p:nvSpPr>
        <p:spPr>
          <a:xfrm>
            <a:off x="0" y="1152555"/>
            <a:ext cx="12191998" cy="5734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read_in_background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axes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register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ans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.ipap.get_fpos(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axes,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register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register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axis, value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08134A"/>
                </a:solidFill>
                <a:effectLst/>
                <a:latin typeface="Consolas" panose="020B0609020204030204" pitchFamily="49" charset="0"/>
              </a:rPr>
              <a:t>zip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(axes, ans):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eval_globals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numpy.__dict__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spu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.attributes[axis][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step_per_unit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eval_locals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value, 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value,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SPU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spu, 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spu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spu}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enc_src_formula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.attributes[axis][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encoder_source_formula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dial_pos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08134A"/>
                </a:solidFill>
                <a:effectLst/>
                <a:latin typeface="Consolas" panose="020B0609020204030204" pitchFamily="49" charset="0"/>
              </a:rPr>
              <a:t>eval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(enc_src_formula,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            eval_globals,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            eval_locals)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.attributes[axis][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position_value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(dial_pos)</a:t>
            </a:r>
          </a:p>
          <a:p>
            <a:pPr>
              <a:lnSpc>
                <a:spcPts val="2025"/>
              </a:lnSpc>
              <a:buNone/>
            </a:pP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last_state_value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.attributes[axis][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last_state_value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if axis is Moving - it's managed by PoolMotion</a:t>
            </a: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we don't want to push data from here, because it comes from another thread</a:t>
            </a: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it might come later and has old value, which can be confusing</a:t>
            </a: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last_state_value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State.Moving: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._elements[axis].put_dial_position(SardanaValue(dial_pos),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propagate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64DF6-2559-73D5-5595-A96FE2633EEA}"/>
              </a:ext>
            </a:extLst>
          </p:cNvPr>
          <p:cNvSpPr txBox="1"/>
          <p:nvPr/>
        </p:nvSpPr>
        <p:spPr>
          <a:xfrm>
            <a:off x="5273040" y="1619884"/>
            <a:ext cx="3710940" cy="400110"/>
          </a:xfrm>
          <a:prstGeom prst="rect">
            <a:avLst/>
          </a:prstGeom>
          <a:solidFill>
            <a:srgbClr val="FFE8CB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Query raw values from hardware</a:t>
            </a:r>
            <a:endParaRPr lang="en-SE" sz="2000" dirty="0">
              <a:effectLst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F74F12-3484-7958-A76B-D28D87037F14}"/>
              </a:ext>
            </a:extLst>
          </p:cNvPr>
          <p:cNvCxnSpPr>
            <a:cxnSpLocks/>
          </p:cNvCxnSpPr>
          <p:nvPr/>
        </p:nvCxnSpPr>
        <p:spPr>
          <a:xfrm flipH="1" flipV="1">
            <a:off x="3764280" y="1714179"/>
            <a:ext cx="1508758" cy="10576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8ABB89-7A52-E17E-0B66-C485B1572643}"/>
              </a:ext>
            </a:extLst>
          </p:cNvPr>
          <p:cNvSpPr txBox="1"/>
          <p:nvPr/>
        </p:nvSpPr>
        <p:spPr>
          <a:xfrm>
            <a:off x="7452360" y="4099137"/>
            <a:ext cx="3863340" cy="400110"/>
          </a:xfrm>
          <a:prstGeom prst="rect">
            <a:avLst/>
          </a:prstGeom>
          <a:solidFill>
            <a:srgbClr val="FFE8CB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Calculate position from raw values</a:t>
            </a:r>
            <a:endParaRPr lang="en-SE" sz="2000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4BF8F3-0F03-5F04-DABA-9EB7E98B564C}"/>
              </a:ext>
            </a:extLst>
          </p:cNvPr>
          <p:cNvSpPr txBox="1"/>
          <p:nvPr/>
        </p:nvSpPr>
        <p:spPr>
          <a:xfrm>
            <a:off x="8382000" y="4780059"/>
            <a:ext cx="3810000" cy="400110"/>
          </a:xfrm>
          <a:prstGeom prst="rect">
            <a:avLst/>
          </a:prstGeom>
          <a:solidFill>
            <a:srgbClr val="FFE8CB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Push new values to Motor Devices</a:t>
            </a:r>
            <a:endParaRPr lang="en-SE" sz="2000" dirty="0">
              <a:effectLst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101CE4-6582-AA66-2685-7F021BA5D9A2}"/>
              </a:ext>
            </a:extLst>
          </p:cNvPr>
          <p:cNvCxnSpPr>
            <a:cxnSpLocks/>
          </p:cNvCxnSpPr>
          <p:nvPr/>
        </p:nvCxnSpPr>
        <p:spPr>
          <a:xfrm flipH="1">
            <a:off x="6195060" y="5138207"/>
            <a:ext cx="2263140" cy="140737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811E1ED-1765-95DE-496A-65163782025C}"/>
              </a:ext>
            </a:extLst>
          </p:cNvPr>
          <p:cNvSpPr/>
          <p:nvPr/>
        </p:nvSpPr>
        <p:spPr>
          <a:xfrm>
            <a:off x="4110989" y="6504549"/>
            <a:ext cx="6899911" cy="347673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766574-0D47-6075-C62F-ABC1DB73ACDA}"/>
              </a:ext>
            </a:extLst>
          </p:cNvPr>
          <p:cNvSpPr/>
          <p:nvPr/>
        </p:nvSpPr>
        <p:spPr>
          <a:xfrm>
            <a:off x="1068703" y="3988407"/>
            <a:ext cx="4090037" cy="791652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A85E54-0733-4B00-FFCA-5EB1B0826E2E}"/>
              </a:ext>
            </a:extLst>
          </p:cNvPr>
          <p:cNvSpPr/>
          <p:nvPr/>
        </p:nvSpPr>
        <p:spPr>
          <a:xfrm>
            <a:off x="556263" y="1424112"/>
            <a:ext cx="3208016" cy="1052387"/>
          </a:xfrm>
          <a:prstGeom prst="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878947-B098-C19C-AE9E-5F3F208F8DE2}"/>
              </a:ext>
            </a:extLst>
          </p:cNvPr>
          <p:cNvCxnSpPr>
            <a:cxnSpLocks/>
          </p:cNvCxnSpPr>
          <p:nvPr/>
        </p:nvCxnSpPr>
        <p:spPr>
          <a:xfrm flipH="1">
            <a:off x="5273040" y="4360353"/>
            <a:ext cx="1973580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A39DF-FA83-436D-E3D9-C0274B14C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D3BD1C-695D-7D7B-9954-A7C5077BC68B}"/>
              </a:ext>
            </a:extLst>
          </p:cNvPr>
          <p:cNvSpPr/>
          <p:nvPr/>
        </p:nvSpPr>
        <p:spPr>
          <a:xfrm>
            <a:off x="135834" y="590931"/>
            <a:ext cx="11920330" cy="60484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rgbClr val="FFE8CB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FC13D7E-0074-B736-D81D-24CB16D8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273D2-C27E-F071-E93F-BCD1FD7BA7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Sardana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heavily simplified)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structure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E0BB2-C5C9-24FD-39AC-4145EBAC748D}"/>
              </a:ext>
            </a:extLst>
          </p:cNvPr>
          <p:cNvSpPr/>
          <p:nvPr/>
        </p:nvSpPr>
        <p:spPr>
          <a:xfrm>
            <a:off x="9238227" y="3353058"/>
            <a:ext cx="2382845" cy="95240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Z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Device: motor/ctrl/3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D743E7-EE42-4C5C-03CC-C058E75AB877}"/>
              </a:ext>
            </a:extLst>
          </p:cNvPr>
          <p:cNvSpPr/>
          <p:nvPr/>
        </p:nvSpPr>
        <p:spPr>
          <a:xfrm>
            <a:off x="9231288" y="2213023"/>
            <a:ext cx="2382845" cy="95240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Device: motor/ctrl/2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E190F-6459-F2FF-C8D1-CE7D68FEDF04}"/>
              </a:ext>
            </a:extLst>
          </p:cNvPr>
          <p:cNvSpPr/>
          <p:nvPr/>
        </p:nvSpPr>
        <p:spPr>
          <a:xfrm>
            <a:off x="9237670" y="1018731"/>
            <a:ext cx="2382845" cy="95284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Device: motor/ctrl/1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D50ED-BA29-AF87-F261-AC1B862E6E91}"/>
              </a:ext>
            </a:extLst>
          </p:cNvPr>
          <p:cNvSpPr/>
          <p:nvPr/>
        </p:nvSpPr>
        <p:spPr>
          <a:xfrm>
            <a:off x="894467" y="4444313"/>
            <a:ext cx="3159809" cy="136033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Pool device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Device: </a:t>
            </a:r>
            <a:r>
              <a:rPr lang="en-US" dirty="0" err="1"/>
              <a:t>ctrl_sys</a:t>
            </a:r>
            <a:r>
              <a:rPr lang="en-US" dirty="0"/>
              <a:t>/Pool/1</a:t>
            </a:r>
            <a:endParaRPr lang="LID4096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B68A77-5A56-FF2A-1856-34A2F8D6FCBC}"/>
              </a:ext>
            </a:extLst>
          </p:cNvPr>
          <p:cNvSpPr/>
          <p:nvPr/>
        </p:nvSpPr>
        <p:spPr>
          <a:xfrm>
            <a:off x="190499" y="972813"/>
            <a:ext cx="4576761" cy="2399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MotorController</a:t>
            </a:r>
            <a:r>
              <a:rPr lang="en-US" dirty="0"/>
              <a:t> class source file</a:t>
            </a:r>
            <a:endParaRPr lang="LID4096" dirty="0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CAA9AD76-4066-416F-7903-8AA5886520FE}"/>
              </a:ext>
            </a:extLst>
          </p:cNvPr>
          <p:cNvSpPr/>
          <p:nvPr/>
        </p:nvSpPr>
        <p:spPr>
          <a:xfrm>
            <a:off x="706862" y="1448912"/>
            <a:ext cx="3535019" cy="888409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 logic:</a:t>
            </a:r>
          </a:p>
          <a:p>
            <a:pPr algn="ctr"/>
            <a:r>
              <a:rPr lang="en-US" dirty="0"/>
              <a:t>Hardware connection, configuration, etc.</a:t>
            </a:r>
            <a:endParaRPr lang="LID4096" dirty="0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605547E-D50A-5B98-3A50-49F106C1111C}"/>
              </a:ext>
            </a:extLst>
          </p:cNvPr>
          <p:cNvSpPr/>
          <p:nvPr/>
        </p:nvSpPr>
        <p:spPr>
          <a:xfrm>
            <a:off x="315987" y="2379086"/>
            <a:ext cx="4316767" cy="888410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Axes logic:</a:t>
            </a:r>
          </a:p>
          <a:p>
            <a:pPr algn="ctr"/>
            <a:r>
              <a:rPr lang="en-US" dirty="0"/>
              <a:t>Mapping values and commands to channels - position, limits, state, stop(), etc.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8456FF-D144-FA14-EB51-1B46BC4F8A75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2474372" y="3371816"/>
            <a:ext cx="4508" cy="1072497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6DC2B1-F609-1C3A-73EE-7E62A0D06D12}"/>
              </a:ext>
            </a:extLst>
          </p:cNvPr>
          <p:cNvSpPr txBox="1"/>
          <p:nvPr/>
        </p:nvSpPr>
        <p:spPr>
          <a:xfrm>
            <a:off x="1014111" y="3792296"/>
            <a:ext cx="2921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Dynamically loaded packages</a:t>
            </a:r>
            <a:endParaRPr lang="LID4096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6FA6C1A-7DBD-4206-19F4-5C3698AF4AA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025418" y="1495156"/>
            <a:ext cx="5212252" cy="36825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1D324234-E11E-C60F-0FAB-888DE10BA3AD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 flipV="1">
            <a:off x="4054276" y="2689224"/>
            <a:ext cx="5177012" cy="243525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8F8E455F-AED4-FA4B-A0A8-29C205D84A25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025418" y="3829259"/>
            <a:ext cx="5212809" cy="135997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4BC03-0160-67D7-90B4-2B85A0EB20FC}"/>
              </a:ext>
            </a:extLst>
          </p:cNvPr>
          <p:cNvSpPr/>
          <p:nvPr/>
        </p:nvSpPr>
        <p:spPr>
          <a:xfrm>
            <a:off x="5329673" y="2959880"/>
            <a:ext cx="3159809" cy="136033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Controller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Device: controller/</a:t>
            </a:r>
            <a:r>
              <a:rPr lang="en-US" dirty="0" err="1"/>
              <a:t>motor_ctrl</a:t>
            </a:r>
            <a:r>
              <a:rPr lang="en-US" dirty="0"/>
              <a:t>/1</a:t>
            </a:r>
            <a:endParaRPr lang="LID409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8D5352-38BE-6538-DB01-903174D355A7}"/>
              </a:ext>
            </a:extLst>
          </p:cNvPr>
          <p:cNvSpPr txBox="1"/>
          <p:nvPr/>
        </p:nvSpPr>
        <p:spPr>
          <a:xfrm>
            <a:off x="4955491" y="615802"/>
            <a:ext cx="297593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Sardana Device Server</a:t>
            </a:r>
            <a:endParaRPr lang="LID4096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3DC1A4-4B1D-0DC6-3326-A9ED31E849EF}"/>
              </a:ext>
            </a:extLst>
          </p:cNvPr>
          <p:cNvSpPr/>
          <p:nvPr/>
        </p:nvSpPr>
        <p:spPr>
          <a:xfrm>
            <a:off x="9231288" y="5451126"/>
            <a:ext cx="2366279" cy="95284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XYZ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Device: motor/ctrl/123</a:t>
            </a:r>
            <a:endParaRPr lang="LID4096" dirty="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6FA783C7-FFC5-D271-4D34-6C0FFA2ECFA4}"/>
              </a:ext>
            </a:extLst>
          </p:cNvPr>
          <p:cNvCxnSpPr>
            <a:cxnSpLocks/>
            <a:stCxn id="13" idx="3"/>
            <a:endCxn id="45" idx="1"/>
          </p:cNvCxnSpPr>
          <p:nvPr/>
        </p:nvCxnSpPr>
        <p:spPr>
          <a:xfrm>
            <a:off x="4054276" y="5124483"/>
            <a:ext cx="5177012" cy="80306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9E25D72-61F5-73F0-D850-B3BA2CD3D6E4}"/>
              </a:ext>
            </a:extLst>
          </p:cNvPr>
          <p:cNvSpPr txBox="1"/>
          <p:nvPr/>
        </p:nvSpPr>
        <p:spPr>
          <a:xfrm>
            <a:off x="10194893" y="449392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  <a:endParaRPr lang="LID4096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DB97DD-A0E4-531D-C5C8-7D1DE5F1F54E}"/>
              </a:ext>
            </a:extLst>
          </p:cNvPr>
          <p:cNvSpPr txBox="1"/>
          <p:nvPr/>
        </p:nvSpPr>
        <p:spPr>
          <a:xfrm>
            <a:off x="2370296" y="5705514"/>
            <a:ext cx="59187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Init Controller device with </a:t>
            </a:r>
            <a:r>
              <a:rPr lang="" dirty="0"/>
              <a:t>SardanaDevice</a:t>
            </a:r>
            <a:r>
              <a:rPr lang="en-US" dirty="0"/>
              <a:t> structure </a:t>
            </a:r>
          </a:p>
          <a:p>
            <a:pPr algn="ctr"/>
            <a:r>
              <a:rPr lang="en-US" dirty="0"/>
              <a:t>(dynamic attributes, commands)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D6839AD-400F-03C7-45E3-2DFC640D9847}"/>
              </a:ext>
            </a:extLst>
          </p:cNvPr>
          <p:cNvSpPr/>
          <p:nvPr/>
        </p:nvSpPr>
        <p:spPr>
          <a:xfrm>
            <a:off x="8985250" y="800468"/>
            <a:ext cx="2817113" cy="5752732"/>
          </a:xfrm>
          <a:prstGeom prst="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8579C2-70F6-F81A-FE4C-BBB6E5ED89FB}"/>
              </a:ext>
            </a:extLst>
          </p:cNvPr>
          <p:cNvSpPr txBox="1"/>
          <p:nvPr/>
        </p:nvSpPr>
        <p:spPr>
          <a:xfrm>
            <a:off x="5237540" y="1448912"/>
            <a:ext cx="21471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Sardana elements</a:t>
            </a:r>
          </a:p>
          <a:p>
            <a:pPr algn="ctr"/>
            <a:r>
              <a:rPr lang="en-US" dirty="0"/>
              <a:t>belong to Controller</a:t>
            </a:r>
            <a:endParaRPr lang="LID4096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67AD09-C472-E307-233C-4D3AAE31EA71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4276" y="3892311"/>
            <a:ext cx="1355453" cy="123217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11D3-B738-7EE2-A517-FC78EF548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55FB638-5E46-CC52-A8E1-87A6A205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91F30-7594-E48B-D412-252C0B5C3AE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Sardana modifications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B840A-6671-EC2F-FEBB-D780A41230DC}"/>
              </a:ext>
            </a:extLst>
          </p:cNvPr>
          <p:cNvSpPr txBox="1"/>
          <p:nvPr/>
        </p:nvSpPr>
        <p:spPr>
          <a:xfrm>
            <a:off x="1" y="1334753"/>
            <a:ext cx="12191997" cy="1887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initialize_dynamic_attributes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attrs 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PoolElementDevice.initialize_dynamic_attributes(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b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   ……</a:t>
            </a:r>
          </a:p>
          <a:p>
            <a:pPr>
              <a:lnSpc>
                <a:spcPts val="2025"/>
              </a:lnSpc>
              <a:buNone/>
            </a:pP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.set_archive_event(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position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" b="0" dirty="0">
                <a:solidFill>
                  <a:srgbClr val="BCBEC4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.set_archive_event(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005B-7C37-4948-B778-D8600092BDE7}"/>
              </a:ext>
            </a:extLst>
          </p:cNvPr>
          <p:cNvSpPr txBox="1"/>
          <p:nvPr/>
        </p:nvSpPr>
        <p:spPr>
          <a:xfrm>
            <a:off x="0" y="558247"/>
            <a:ext cx="9052560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latin typeface="Consolas" panose="020B0609020204030204" pitchFamily="49" charset="0"/>
              </a:rPr>
              <a:t>sardana/tango/pool/Motor.py + sardana/tango/pool/PseudoMotor.py</a:t>
            </a:r>
            <a:endParaRPr lang="LID4096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25FD3-215C-1423-42BE-143E0A8B70CC}"/>
              </a:ext>
            </a:extLst>
          </p:cNvPr>
          <p:cNvSpPr txBox="1"/>
          <p:nvPr/>
        </p:nvSpPr>
        <p:spPr>
          <a:xfrm>
            <a:off x="2" y="965421"/>
            <a:ext cx="5067298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Configure devices to push archive events from code</a:t>
            </a:r>
            <a:endParaRPr lang="en-SE" sz="20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B0D31-5D6C-0031-76C5-4EF37AA44491}"/>
              </a:ext>
            </a:extLst>
          </p:cNvPr>
          <p:cNvSpPr txBox="1"/>
          <p:nvPr/>
        </p:nvSpPr>
        <p:spPr>
          <a:xfrm>
            <a:off x="6" y="3643206"/>
            <a:ext cx="5212078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latin typeface="Consolas" panose="020B0609020204030204" pitchFamily="49" charset="0"/>
              </a:rPr>
              <a:t>sardana/tango/core/SardanaDevice.py</a:t>
            </a:r>
            <a:endParaRPr lang="LID4096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B0346-308F-A97B-5220-E01093CB1D38}"/>
              </a:ext>
            </a:extLst>
          </p:cNvPr>
          <p:cNvSpPr txBox="1"/>
          <p:nvPr/>
        </p:nvSpPr>
        <p:spPr>
          <a:xfrm>
            <a:off x="0" y="4043316"/>
            <a:ext cx="11049000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" b="1" dirty="0">
                <a:latin typeface="Consolas" panose="020B0609020204030204" pitchFamily="49" charset="0"/>
              </a:rPr>
              <a:t>put_dial_position() </a:t>
            </a:r>
            <a:r>
              <a:rPr lang="en-US" sz="2000" b="1" dirty="0">
                <a:effectLst/>
              </a:rPr>
              <a:t>triggers </a:t>
            </a:r>
            <a:r>
              <a:rPr lang="en-US" sz="2000" b="1" dirty="0">
                <a:effectLst/>
                <a:latin typeface="Consolas" panose="020B0609020204030204" pitchFamily="49" charset="0"/>
              </a:rPr>
              <a:t>_</a:t>
            </a:r>
            <a:r>
              <a:rPr lang="en-US" sz="2000" b="1" dirty="0" err="1">
                <a:effectLst/>
                <a:latin typeface="Consolas" panose="020B0609020204030204" pitchFamily="49" charset="0"/>
              </a:rPr>
              <a:t>set_attribute_push</a:t>
            </a:r>
            <a:r>
              <a:rPr lang="en-US" sz="2000" b="1" dirty="0">
                <a:effectLst/>
                <a:latin typeface="Consolas" panose="020B0609020204030204" pitchFamily="49" charset="0"/>
              </a:rPr>
              <a:t>()</a:t>
            </a:r>
            <a:r>
              <a:rPr lang="en-US" sz="2000" b="1" dirty="0">
                <a:effectLst/>
              </a:rPr>
              <a:t>, which already pushes change events </a:t>
            </a:r>
            <a:endParaRPr lang="en-SE" sz="2000" b="1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C3E55-ACB1-E4C1-5A59-ADC303CCC09F}"/>
              </a:ext>
            </a:extLst>
          </p:cNvPr>
          <p:cNvSpPr txBox="1"/>
          <p:nvPr/>
        </p:nvSpPr>
        <p:spPr>
          <a:xfrm>
            <a:off x="6" y="4456318"/>
            <a:ext cx="12191994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_set_attribute_push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w_value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timestamp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               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quality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b="0" dirty="0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priority</a:t>
            </a:r>
            <a:r>
              <a:rPr lang="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2025"/>
              </a:lnSpc>
              <a:buNone/>
            </a:pPr>
            <a:endParaRPr lang="" dirty="0">
              <a:solidFill>
                <a:srgbClr val="CF8E6D"/>
              </a:solidFill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CF8E6D"/>
                </a:solidFill>
                <a:latin typeface="Consolas" panose="020B0609020204030204" pitchFamily="49" charset="0"/>
              </a:rPr>
              <a:t>   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……</a:t>
            </a:r>
          </a:p>
          <a:p>
            <a:pPr>
              <a:lnSpc>
                <a:spcPts val="2025"/>
              </a:lnSpc>
              <a:buNone/>
            </a:pPr>
            <a:endParaRPr lang="" dirty="0">
              <a:solidFill>
                <a:srgbClr val="236EBF"/>
              </a:solidFill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CF8E6D"/>
                </a:solidFill>
                <a:latin typeface="Consolas" panose="020B0609020204030204" pitchFamily="49" charset="0"/>
              </a:rPr>
              <a:t>   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  args 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=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attr_name, value, timestamp, quality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BCBEC4"/>
                </a:solidFill>
                <a:latin typeface="Consolas" panose="020B0609020204030204" pitchFamily="49" charset="0"/>
              </a:rPr>
              <a:t>self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.push_change_event(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*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args)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CF8E6D"/>
                </a:solidFill>
                <a:latin typeface="Consolas" panose="020B0609020204030204" pitchFamily="49" charset="0"/>
              </a:rPr>
              <a:t>if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attr_name 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==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position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    </a:t>
            </a:r>
            <a:r>
              <a:rPr lang="" dirty="0">
                <a:solidFill>
                  <a:srgbClr val="BCBEC4"/>
                </a:solidFill>
                <a:latin typeface="Consolas" panose="020B0609020204030204" pitchFamily="49" charset="0"/>
              </a:rPr>
              <a:t>self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.push_archive_event(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*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args)</a:t>
            </a:r>
          </a:p>
        </p:txBody>
      </p:sp>
    </p:spTree>
    <p:extLst>
      <p:ext uri="{BB962C8B-B14F-4D97-AF65-F5344CB8AC3E}">
        <p14:creationId xmlns:p14="http://schemas.microsoft.com/office/powerpoint/2010/main" val="183848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0CA7-9C16-21AC-AFCF-ECDB8A4B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461A9C8-3226-3EBD-ADFC-5BF9EDF5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CBB9-E35C-EB64-98CF-5212918C96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Tango attributes read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6A324-89A7-D2DA-A6B8-2C29152D6CD5}"/>
              </a:ext>
            </a:extLst>
          </p:cNvPr>
          <p:cNvSpPr/>
          <p:nvPr/>
        </p:nvSpPr>
        <p:spPr>
          <a:xfrm>
            <a:off x="2638086" y="2708274"/>
            <a:ext cx="2132452" cy="59093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Z</a:t>
            </a:r>
          </a:p>
          <a:p>
            <a:pPr algn="ctr"/>
            <a:r>
              <a:rPr lang="en-US" dirty="0"/>
              <a:t>Device: motor/ctrl/3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4026F-9827-04C7-5D15-30BB8557D20F}"/>
              </a:ext>
            </a:extLst>
          </p:cNvPr>
          <p:cNvSpPr/>
          <p:nvPr/>
        </p:nvSpPr>
        <p:spPr>
          <a:xfrm>
            <a:off x="2638087" y="1863503"/>
            <a:ext cx="2132451" cy="59093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Y</a:t>
            </a:r>
          </a:p>
          <a:p>
            <a:pPr algn="ctr"/>
            <a:r>
              <a:rPr lang="en-US" dirty="0"/>
              <a:t>Device: motor/ctrl/2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05F5B3-F1B1-23D8-935F-E5380D5A605B}"/>
              </a:ext>
            </a:extLst>
          </p:cNvPr>
          <p:cNvSpPr/>
          <p:nvPr/>
        </p:nvSpPr>
        <p:spPr>
          <a:xfrm>
            <a:off x="2638087" y="1018732"/>
            <a:ext cx="2132695" cy="59093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X</a:t>
            </a:r>
          </a:p>
          <a:p>
            <a:pPr algn="ctr"/>
            <a:r>
              <a:rPr lang="en-US" dirty="0"/>
              <a:t>Device: motor/ctrl/1</a:t>
            </a:r>
            <a:endParaRPr lang="LID4096" dirty="0"/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5B68EB87-B75C-41CF-31DF-4338226A6D87}"/>
              </a:ext>
            </a:extLst>
          </p:cNvPr>
          <p:cNvSpPr/>
          <p:nvPr/>
        </p:nvSpPr>
        <p:spPr>
          <a:xfrm>
            <a:off x="1921567" y="986205"/>
            <a:ext cx="642730" cy="6559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2705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7172CC84-0B51-D88C-012F-55C80AA6CE17}"/>
              </a:ext>
            </a:extLst>
          </p:cNvPr>
          <p:cNvSpPr/>
          <p:nvPr/>
        </p:nvSpPr>
        <p:spPr>
          <a:xfrm>
            <a:off x="1921567" y="1830976"/>
            <a:ext cx="642730" cy="6559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2705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1B516D0A-076F-6AE8-EA04-0AB32B4CCC1E}"/>
              </a:ext>
            </a:extLst>
          </p:cNvPr>
          <p:cNvSpPr/>
          <p:nvPr/>
        </p:nvSpPr>
        <p:spPr>
          <a:xfrm>
            <a:off x="1921567" y="2675747"/>
            <a:ext cx="642730" cy="6559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2705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E7EEFA-977D-E1E6-BD2D-F00950246B82}"/>
              </a:ext>
            </a:extLst>
          </p:cNvPr>
          <p:cNvSpPr txBox="1"/>
          <p:nvPr/>
        </p:nvSpPr>
        <p:spPr>
          <a:xfrm>
            <a:off x="377690" y="1697302"/>
            <a:ext cx="13914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Position attribute</a:t>
            </a:r>
          </a:p>
          <a:p>
            <a:pPr algn="ctr"/>
            <a:r>
              <a:rPr lang="en-US" dirty="0"/>
              <a:t> polling</a:t>
            </a:r>
            <a:endParaRPr lang="LID4096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386D17-AD8F-CA9F-2CB3-7AD6EB2CE589}"/>
              </a:ext>
            </a:extLst>
          </p:cNvPr>
          <p:cNvSpPr/>
          <p:nvPr/>
        </p:nvSpPr>
        <p:spPr>
          <a:xfrm>
            <a:off x="6831023" y="828262"/>
            <a:ext cx="4532715" cy="26007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MotorController</a:t>
            </a:r>
            <a:r>
              <a:rPr lang="en-US" dirty="0"/>
              <a:t> class source file</a:t>
            </a:r>
            <a:endParaRPr lang="LID4096" dirty="0"/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EDF34553-29C2-37DF-70C7-E83C126E5E49}"/>
              </a:ext>
            </a:extLst>
          </p:cNvPr>
          <p:cNvSpPr/>
          <p:nvPr/>
        </p:nvSpPr>
        <p:spPr>
          <a:xfrm>
            <a:off x="7329870" y="1448912"/>
            <a:ext cx="3535019" cy="888409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 logic:</a:t>
            </a:r>
          </a:p>
          <a:p>
            <a:pPr algn="ctr"/>
            <a:r>
              <a:rPr lang="en-US" dirty="0"/>
              <a:t>Hardware connection, configuration, etc.</a:t>
            </a:r>
            <a:endParaRPr lang="LID4096" dirty="0"/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FDFB77CB-3BD3-FA17-26A3-EB3BB53821F1}"/>
              </a:ext>
            </a:extLst>
          </p:cNvPr>
          <p:cNvSpPr/>
          <p:nvPr/>
        </p:nvSpPr>
        <p:spPr>
          <a:xfrm>
            <a:off x="6976779" y="2388201"/>
            <a:ext cx="4254438" cy="888409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Axes logic:</a:t>
            </a:r>
          </a:p>
          <a:p>
            <a:pPr algn="ctr"/>
            <a:r>
              <a:rPr lang="en-US" dirty="0"/>
              <a:t>Mapping values and commands to channels - position, limits, state, stop,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362D45D-505A-AC48-75E9-7A93BB14A15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770782" y="1314198"/>
            <a:ext cx="3295845" cy="51677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AFAB5DF-310B-368B-4EA0-EC7BB49D51F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770538" y="1893117"/>
            <a:ext cx="3296089" cy="26585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254018F-31E7-DDDB-6FCE-9835ADF0D41C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770538" y="1958340"/>
            <a:ext cx="3296089" cy="104540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4220D0D-6B58-873C-36A5-56C5B36B0484}"/>
              </a:ext>
            </a:extLst>
          </p:cNvPr>
          <p:cNvCxnSpPr/>
          <p:nvPr/>
        </p:nvCxnSpPr>
        <p:spPr>
          <a:xfrm>
            <a:off x="443948" y="4161183"/>
            <a:ext cx="112047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1A1004D-5EF9-0819-9148-FC0D2F1A9A05}"/>
              </a:ext>
            </a:extLst>
          </p:cNvPr>
          <p:cNvCxnSpPr>
            <a:cxnSpLocks/>
          </p:cNvCxnSpPr>
          <p:nvPr/>
        </p:nvCxnSpPr>
        <p:spPr>
          <a:xfrm>
            <a:off x="443948" y="5612296"/>
            <a:ext cx="111384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E0BA617-E38E-1B48-44F3-0B92DEDE5169}"/>
              </a:ext>
            </a:extLst>
          </p:cNvPr>
          <p:cNvSpPr/>
          <p:nvPr/>
        </p:nvSpPr>
        <p:spPr>
          <a:xfrm>
            <a:off x="636106" y="4230758"/>
            <a:ext cx="3419059" cy="13252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read_position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7EB8E7-5981-C43B-B38C-9CCA7C931DB3}"/>
              </a:ext>
            </a:extLst>
          </p:cNvPr>
          <p:cNvSpPr/>
          <p:nvPr/>
        </p:nvSpPr>
        <p:spPr>
          <a:xfrm>
            <a:off x="723146" y="4601821"/>
            <a:ext cx="979757" cy="8282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position value</a:t>
            </a:r>
            <a:endParaRPr lang="LID4096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6B9DAC-72C8-C265-5B43-183B9381440F}"/>
              </a:ext>
            </a:extLst>
          </p:cNvPr>
          <p:cNvSpPr/>
          <p:nvPr/>
        </p:nvSpPr>
        <p:spPr>
          <a:xfrm>
            <a:off x="1852834" y="4601820"/>
            <a:ext cx="979757" cy="8282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state value</a:t>
            </a:r>
            <a:endParaRPr lang="LID4096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D9A270-496D-9314-B047-1812F96187E3}"/>
              </a:ext>
            </a:extLst>
          </p:cNvPr>
          <p:cNvSpPr/>
          <p:nvPr/>
        </p:nvSpPr>
        <p:spPr>
          <a:xfrm>
            <a:off x="2982522" y="4601824"/>
            <a:ext cx="979757" cy="82826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  <a:p>
            <a:pPr algn="ctr"/>
            <a:r>
              <a:rPr lang="en-US" dirty="0"/>
              <a:t>Sardana</a:t>
            </a:r>
          </a:p>
          <a:p>
            <a:pPr algn="ctr"/>
            <a:r>
              <a:rPr lang="en-US" dirty="0"/>
              <a:t>“magic”</a:t>
            </a:r>
            <a:endParaRPr lang="LID4096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365FCE-1473-3113-E9AA-6C908F8C8B83}"/>
              </a:ext>
            </a:extLst>
          </p:cNvPr>
          <p:cNvSpPr/>
          <p:nvPr/>
        </p:nvSpPr>
        <p:spPr>
          <a:xfrm>
            <a:off x="4207565" y="4230758"/>
            <a:ext cx="3419059" cy="13252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read_position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8596CA-1E6C-4AF1-11F2-889DB14DA749}"/>
              </a:ext>
            </a:extLst>
          </p:cNvPr>
          <p:cNvSpPr/>
          <p:nvPr/>
        </p:nvSpPr>
        <p:spPr>
          <a:xfrm>
            <a:off x="4294605" y="4601821"/>
            <a:ext cx="979757" cy="8282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position value</a:t>
            </a:r>
            <a:endParaRPr lang="LID4096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B78CF6C-CD33-D127-C0CA-3DB4A4895246}"/>
              </a:ext>
            </a:extLst>
          </p:cNvPr>
          <p:cNvSpPr/>
          <p:nvPr/>
        </p:nvSpPr>
        <p:spPr>
          <a:xfrm>
            <a:off x="5424293" y="4601820"/>
            <a:ext cx="979757" cy="8282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state value</a:t>
            </a:r>
            <a:endParaRPr lang="LID4096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9A984-FEB7-2442-741C-2CD289F4B422}"/>
              </a:ext>
            </a:extLst>
          </p:cNvPr>
          <p:cNvSpPr/>
          <p:nvPr/>
        </p:nvSpPr>
        <p:spPr>
          <a:xfrm>
            <a:off x="6553981" y="4601824"/>
            <a:ext cx="979757" cy="82826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  <a:p>
            <a:pPr algn="ctr"/>
            <a:r>
              <a:rPr lang="en-US" dirty="0"/>
              <a:t>Sardana</a:t>
            </a:r>
          </a:p>
          <a:p>
            <a:pPr algn="ctr"/>
            <a:r>
              <a:rPr lang="en-US" dirty="0"/>
              <a:t>“magic”</a:t>
            </a:r>
            <a:endParaRPr lang="LID4096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9A9A04-FA6B-CB0B-389D-3F816BCE7FFE}"/>
              </a:ext>
            </a:extLst>
          </p:cNvPr>
          <p:cNvSpPr/>
          <p:nvPr/>
        </p:nvSpPr>
        <p:spPr>
          <a:xfrm>
            <a:off x="7776555" y="4224131"/>
            <a:ext cx="3419059" cy="13252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read_position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6176CD-D8F9-2359-AD77-8E3B60AB79F6}"/>
              </a:ext>
            </a:extLst>
          </p:cNvPr>
          <p:cNvSpPr/>
          <p:nvPr/>
        </p:nvSpPr>
        <p:spPr>
          <a:xfrm>
            <a:off x="7863595" y="4595194"/>
            <a:ext cx="979757" cy="8282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position value</a:t>
            </a:r>
            <a:endParaRPr lang="LID4096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F3874C-5F4A-3F7B-5415-DA4834CB890D}"/>
              </a:ext>
            </a:extLst>
          </p:cNvPr>
          <p:cNvSpPr/>
          <p:nvPr/>
        </p:nvSpPr>
        <p:spPr>
          <a:xfrm>
            <a:off x="8993283" y="4595193"/>
            <a:ext cx="979757" cy="8282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state value</a:t>
            </a:r>
            <a:endParaRPr lang="LID4096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42A60A-7E00-E6C3-1CC0-8B5E338126B0}"/>
              </a:ext>
            </a:extLst>
          </p:cNvPr>
          <p:cNvSpPr/>
          <p:nvPr/>
        </p:nvSpPr>
        <p:spPr>
          <a:xfrm>
            <a:off x="10122971" y="4595197"/>
            <a:ext cx="979757" cy="82826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  <a:p>
            <a:pPr algn="ctr"/>
            <a:r>
              <a:rPr lang="en-US" dirty="0"/>
              <a:t>Sardana</a:t>
            </a:r>
          </a:p>
          <a:p>
            <a:pPr algn="ctr"/>
            <a:r>
              <a:rPr lang="en-US" dirty="0"/>
              <a:t>“magic”</a:t>
            </a:r>
            <a:endParaRPr lang="LID4096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8F4217-C363-D885-B329-226FBB7D7821}"/>
              </a:ext>
            </a:extLst>
          </p:cNvPr>
          <p:cNvSpPr txBox="1"/>
          <p:nvPr/>
        </p:nvSpPr>
        <p:spPr>
          <a:xfrm>
            <a:off x="3694310" y="5763329"/>
            <a:ext cx="4372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Hardware communication</a:t>
            </a:r>
            <a:endParaRPr lang="LID4096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5001E4-181D-9A28-B387-D48221464762}"/>
              </a:ext>
            </a:extLst>
          </p:cNvPr>
          <p:cNvSpPr txBox="1"/>
          <p:nvPr/>
        </p:nvSpPr>
        <p:spPr>
          <a:xfrm>
            <a:off x="4814120" y="2865894"/>
            <a:ext cx="21326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Read_attribute</a:t>
            </a:r>
            <a:r>
              <a:rPr lang="en-US" dirty="0"/>
              <a:t>() * 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783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9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E64A1-8ADA-A2EE-CB06-6A9CEA3D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E805153D-908B-929A-CB2D-F058449FD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142" y="474560"/>
            <a:ext cx="5674499" cy="42438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68CF75-C73F-40E1-ACBA-4794B918525E}"/>
              </a:ext>
            </a:extLst>
          </p:cNvPr>
          <p:cNvSpPr/>
          <p:nvPr/>
        </p:nvSpPr>
        <p:spPr>
          <a:xfrm>
            <a:off x="488950" y="5565183"/>
            <a:ext cx="790975" cy="3710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2690FE5-EA10-B2A7-E566-5B1A62FD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7C6AC-D712-9FB7-745A-191F1522BA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Tango attributes read (during a scan)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23CBC0-19D7-E2A9-C164-EF4C338EDC8F}"/>
              </a:ext>
            </a:extLst>
          </p:cNvPr>
          <p:cNvCxnSpPr>
            <a:cxnSpLocks/>
          </p:cNvCxnSpPr>
          <p:nvPr/>
        </p:nvCxnSpPr>
        <p:spPr>
          <a:xfrm>
            <a:off x="417164" y="5537476"/>
            <a:ext cx="11040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FD1FE02-A583-5126-C91A-8E263A4A0A1E}"/>
              </a:ext>
            </a:extLst>
          </p:cNvPr>
          <p:cNvSpPr/>
          <p:nvPr/>
        </p:nvSpPr>
        <p:spPr>
          <a:xfrm>
            <a:off x="1066663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228BF1-9CFC-A752-D476-4397E696B132}"/>
              </a:ext>
            </a:extLst>
          </p:cNvPr>
          <p:cNvSpPr/>
          <p:nvPr/>
        </p:nvSpPr>
        <p:spPr>
          <a:xfrm>
            <a:off x="981849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5BE75-CA37-CF24-5CA3-A57247DDE1F3}"/>
              </a:ext>
            </a:extLst>
          </p:cNvPr>
          <p:cNvSpPr/>
          <p:nvPr/>
        </p:nvSpPr>
        <p:spPr>
          <a:xfrm>
            <a:off x="897035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E64DF-94D1-1E0E-6837-8209CFF6D56F}"/>
              </a:ext>
            </a:extLst>
          </p:cNvPr>
          <p:cNvSpPr/>
          <p:nvPr/>
        </p:nvSpPr>
        <p:spPr>
          <a:xfrm>
            <a:off x="812221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CDACE-E77F-706C-142B-238BAF72A3E9}"/>
              </a:ext>
            </a:extLst>
          </p:cNvPr>
          <p:cNvSpPr/>
          <p:nvPr/>
        </p:nvSpPr>
        <p:spPr>
          <a:xfrm>
            <a:off x="727407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0A4E-287C-7F59-CDEA-25D66E14AE00}"/>
              </a:ext>
            </a:extLst>
          </p:cNvPr>
          <p:cNvSpPr/>
          <p:nvPr/>
        </p:nvSpPr>
        <p:spPr>
          <a:xfrm>
            <a:off x="642593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33A24-B335-3E64-4C1D-AEB1D649D0D5}"/>
              </a:ext>
            </a:extLst>
          </p:cNvPr>
          <p:cNvSpPr/>
          <p:nvPr/>
        </p:nvSpPr>
        <p:spPr>
          <a:xfrm>
            <a:off x="5577791" y="556759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B03457-920B-A74E-C8E3-DA215063272F}"/>
              </a:ext>
            </a:extLst>
          </p:cNvPr>
          <p:cNvSpPr/>
          <p:nvPr/>
        </p:nvSpPr>
        <p:spPr>
          <a:xfrm>
            <a:off x="388151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DBEB01-C3C6-EA04-5CE4-C76077372128}"/>
              </a:ext>
            </a:extLst>
          </p:cNvPr>
          <p:cNvSpPr/>
          <p:nvPr/>
        </p:nvSpPr>
        <p:spPr>
          <a:xfrm>
            <a:off x="303337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EDE6C9-AE6C-1CF0-11BE-FA2C45199021}"/>
              </a:ext>
            </a:extLst>
          </p:cNvPr>
          <p:cNvSpPr/>
          <p:nvPr/>
        </p:nvSpPr>
        <p:spPr>
          <a:xfrm>
            <a:off x="218523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DCB8A-2B90-53AA-CFF3-A28184ADF086}"/>
              </a:ext>
            </a:extLst>
          </p:cNvPr>
          <p:cNvSpPr/>
          <p:nvPr/>
        </p:nvSpPr>
        <p:spPr>
          <a:xfrm>
            <a:off x="133709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F4982-8BAD-9F9C-F8E6-D7FB30A4A8FD}"/>
              </a:ext>
            </a:extLst>
          </p:cNvPr>
          <p:cNvSpPr/>
          <p:nvPr/>
        </p:nvSpPr>
        <p:spPr>
          <a:xfrm>
            <a:off x="494133" y="556759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D2AB83-8217-0573-6AD9-8F6BB14430F2}"/>
              </a:ext>
            </a:extLst>
          </p:cNvPr>
          <p:cNvCxnSpPr>
            <a:cxnSpLocks/>
          </p:cNvCxnSpPr>
          <p:nvPr/>
        </p:nvCxnSpPr>
        <p:spPr>
          <a:xfrm>
            <a:off x="417164" y="5964332"/>
            <a:ext cx="11040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DC262FD-B1D8-D062-98D2-6CF81C155974}"/>
              </a:ext>
            </a:extLst>
          </p:cNvPr>
          <p:cNvSpPr txBox="1"/>
          <p:nvPr/>
        </p:nvSpPr>
        <p:spPr>
          <a:xfrm>
            <a:off x="3622524" y="6032085"/>
            <a:ext cx="4372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Hardware communication</a:t>
            </a:r>
            <a:endParaRPr lang="LID409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236814-2387-96D3-1F99-EB8A4C540B2D}"/>
              </a:ext>
            </a:extLst>
          </p:cNvPr>
          <p:cNvSpPr txBox="1"/>
          <p:nvPr/>
        </p:nvSpPr>
        <p:spPr>
          <a:xfrm>
            <a:off x="544013" y="760169"/>
            <a:ext cx="4976613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Absolute scan for specified motor:</a:t>
            </a: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ascan motor_x </a:t>
            </a:r>
            <a:r>
              <a:rPr lang="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0.1</a:t>
            </a:r>
          </a:p>
          <a:p>
            <a:pPr>
              <a:lnSpc>
                <a:spcPts val="2025"/>
              </a:lnSpc>
            </a:pPr>
            <a:r>
              <a:rPr lang="en-US" sz="1200" dirty="0">
                <a:solidFill>
                  <a:srgbClr val="236EBF"/>
                </a:solidFill>
                <a:latin typeface="Consolas" panose="020B0609020204030204" pitchFamily="49" charset="0"/>
              </a:rPr>
              <a:t>&lt;motor&gt; &lt;</a:t>
            </a:r>
            <a:r>
              <a:rPr lang="en-US" sz="1200" dirty="0" err="1">
                <a:solidFill>
                  <a:srgbClr val="236EBF"/>
                </a:solidFill>
                <a:latin typeface="Consolas" panose="020B0609020204030204" pitchFamily="49" charset="0"/>
              </a:rPr>
              <a:t>start_pos</a:t>
            </a:r>
            <a:r>
              <a:rPr lang="en-US" sz="1200" dirty="0">
                <a:solidFill>
                  <a:srgbClr val="236EBF"/>
                </a:solidFill>
                <a:latin typeface="Consolas" panose="020B0609020204030204" pitchFamily="49" charset="0"/>
              </a:rPr>
              <a:t>&gt; &lt;</a:t>
            </a:r>
            <a:r>
              <a:rPr lang="en-US" sz="1200" dirty="0" err="1">
                <a:solidFill>
                  <a:srgbClr val="236EBF"/>
                </a:solidFill>
                <a:latin typeface="Consolas" panose="020B0609020204030204" pitchFamily="49" charset="0"/>
              </a:rPr>
              <a:t>final_pos</a:t>
            </a:r>
            <a:r>
              <a:rPr lang="en-US" sz="1200" dirty="0">
                <a:solidFill>
                  <a:srgbClr val="236EBF"/>
                </a:solidFill>
                <a:latin typeface="Consolas" panose="020B0609020204030204" pitchFamily="49" charset="0"/>
              </a:rPr>
              <a:t>&gt; &lt;</a:t>
            </a:r>
            <a:r>
              <a:rPr lang="en-US" sz="1200" dirty="0" err="1">
                <a:solidFill>
                  <a:srgbClr val="236EBF"/>
                </a:solidFill>
                <a:latin typeface="Consolas" panose="020B0609020204030204" pitchFamily="49" charset="0"/>
              </a:rPr>
              <a:t>nr_interv</a:t>
            </a:r>
            <a:r>
              <a:rPr lang="en-US" sz="1200" dirty="0">
                <a:solidFill>
                  <a:srgbClr val="236EBF"/>
                </a:solidFill>
                <a:latin typeface="Consolas" panose="020B0609020204030204" pitchFamily="49" charset="0"/>
              </a:rPr>
              <a:t>&gt; &lt;</a:t>
            </a:r>
            <a:r>
              <a:rPr lang="en-US" sz="1200" dirty="0" err="1">
                <a:solidFill>
                  <a:srgbClr val="236EBF"/>
                </a:solidFill>
                <a:latin typeface="Consolas" panose="020B0609020204030204" pitchFamily="49" charset="0"/>
              </a:rPr>
              <a:t>integ_time</a:t>
            </a:r>
            <a:r>
              <a:rPr lang="en-US" sz="1200" dirty="0">
                <a:solidFill>
                  <a:srgbClr val="236EBF"/>
                </a:solidFill>
                <a:latin typeface="Consolas" panose="020B0609020204030204" pitchFamily="49" charset="0"/>
              </a:rPr>
              <a:t>&gt;</a:t>
            </a:r>
            <a:endParaRPr lang="" sz="1200" dirty="0">
              <a:solidFill>
                <a:srgbClr val="236EBF"/>
              </a:solidFill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endParaRPr lang="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E7498E60-634B-B45E-1B6A-252D21937B5E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6764257" y="4081222"/>
            <a:ext cx="4297862" cy="1483963"/>
          </a:xfrm>
          <a:prstGeom prst="curvedConnector2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713E0527-F9AE-D904-3A1B-B251A4B897E8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 flipV="1">
            <a:off x="889622" y="3691761"/>
            <a:ext cx="6332467" cy="1875834"/>
          </a:xfrm>
          <a:prstGeom prst="curvedConnector2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eft Brace 71">
            <a:extLst>
              <a:ext uri="{FF2B5EF4-FFF2-40B4-BE49-F238E27FC236}">
                <a16:creationId xmlns:a16="http://schemas.microsoft.com/office/drawing/2014/main" id="{80CE77D3-6A91-EB26-E8F8-6F7C8CE9741B}"/>
              </a:ext>
            </a:extLst>
          </p:cNvPr>
          <p:cNvSpPr/>
          <p:nvPr/>
        </p:nvSpPr>
        <p:spPr>
          <a:xfrm rot="5400000">
            <a:off x="5898467" y="793035"/>
            <a:ext cx="154807" cy="9267189"/>
          </a:xfrm>
          <a:prstGeom prst="leftBrace">
            <a:avLst>
              <a:gd name="adj1" fmla="val 63604"/>
              <a:gd name="adj2" fmla="val 50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7C6DFB-27B2-B042-0491-BCEAB733DC46}"/>
              </a:ext>
            </a:extLst>
          </p:cNvPr>
          <p:cNvSpPr txBox="1"/>
          <p:nvPr/>
        </p:nvSpPr>
        <p:spPr>
          <a:xfrm>
            <a:off x="4962320" y="4946450"/>
            <a:ext cx="20873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All motors polling</a:t>
            </a:r>
            <a:endParaRPr lang="LID4096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465191-6746-FFA8-7109-4622BEF1C7BC}"/>
              </a:ext>
            </a:extLst>
          </p:cNvPr>
          <p:cNvSpPr txBox="1"/>
          <p:nvPr/>
        </p:nvSpPr>
        <p:spPr>
          <a:xfrm>
            <a:off x="4924849" y="5566390"/>
            <a:ext cx="4298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/>
              <a:t>…</a:t>
            </a:r>
            <a:endParaRPr lang="LID4096" sz="20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1F63BF-0569-2FE6-2DA5-F15A34ED3E11}"/>
              </a:ext>
            </a:extLst>
          </p:cNvPr>
          <p:cNvSpPr txBox="1"/>
          <p:nvPr/>
        </p:nvSpPr>
        <p:spPr>
          <a:xfrm>
            <a:off x="259513" y="2102311"/>
            <a:ext cx="6790168" cy="2616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PyDs_PythonError: Exception: Cannot move: already in motion</a:t>
            </a:r>
          </a:p>
          <a:p>
            <a:pPr>
              <a:buNone/>
            </a:pPr>
            <a:endParaRPr lang="" sz="1600" dirty="0"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Hint: in Spock execute `www` to get more details</a:t>
            </a: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  motor_x</a:t>
            </a: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  1</a:t>
            </a: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  motor_x</a:t>
            </a: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  2</a:t>
            </a: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Motion failed due to: DevFailed[</a:t>
            </a: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DevError[</a:t>
            </a:r>
          </a:p>
          <a:p>
            <a:pPr>
              <a:buNone/>
            </a:pPr>
            <a:r>
              <a:rPr lang="" sz="1600" dirty="0">
                <a:latin typeface="Consolas" panose="020B0609020204030204" pitchFamily="49" charset="0"/>
              </a:rPr>
              <a:t>    desc = Exception: Cannot move: already in motion</a:t>
            </a:r>
          </a:p>
        </p:txBody>
      </p:sp>
    </p:spTree>
    <p:extLst>
      <p:ext uri="{BB962C8B-B14F-4D97-AF65-F5344CB8AC3E}">
        <p14:creationId xmlns:p14="http://schemas.microsoft.com/office/powerpoint/2010/main" val="2863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2" grpId="0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72" grpId="0" animBg="1"/>
      <p:bldP spid="73" grpId="0" animBg="1"/>
      <p:bldP spid="74" grpId="0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0CF3485-E607-8241-9076-08730119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48D38-79A5-90A7-A09D-5AA2696231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Queuing issues…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AAD5B-2B55-E996-EF4D-2277AF91F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>
            <a:fillRect/>
          </a:stretch>
        </p:blipFill>
        <p:spPr bwMode="auto">
          <a:xfrm>
            <a:off x="6096000" y="1134694"/>
            <a:ext cx="6057592" cy="40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5F9DBD-25DC-D897-0149-271B6EEE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569"/>
            <a:ext cx="5847220" cy="3814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47AC0-0502-4C30-D152-441022854D91}"/>
              </a:ext>
            </a:extLst>
          </p:cNvPr>
          <p:cNvSpPr txBox="1"/>
          <p:nvPr/>
        </p:nvSpPr>
        <p:spPr>
          <a:xfrm>
            <a:off x="3042080" y="5555938"/>
            <a:ext cx="59266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It’s difficult to control priorities or sort the queue with requests from different devices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456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C780D-CA56-6C9C-3A24-83957B6B4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00BF67BB-6EDC-A5BF-2057-9918B350069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08553CA-6E43-4FC0-3379-682EC7DA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D1340-A368-7CBB-FE59-4296957D67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Queuing issues…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DCF14A-5905-AD52-223C-2C80A466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39" y="590931"/>
            <a:ext cx="7236520" cy="481680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0E264BB-F91D-EB07-0623-DF9CCC845AA5}"/>
              </a:ext>
            </a:extLst>
          </p:cNvPr>
          <p:cNvSpPr/>
          <p:nvPr/>
        </p:nvSpPr>
        <p:spPr>
          <a:xfrm>
            <a:off x="488950" y="5565183"/>
            <a:ext cx="790975" cy="3710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D5759A-C38C-4478-344F-929A3B24AFA3}"/>
              </a:ext>
            </a:extLst>
          </p:cNvPr>
          <p:cNvCxnSpPr>
            <a:cxnSpLocks/>
          </p:cNvCxnSpPr>
          <p:nvPr/>
        </p:nvCxnSpPr>
        <p:spPr>
          <a:xfrm>
            <a:off x="417164" y="5537476"/>
            <a:ext cx="11040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C6B485C-ED25-44C6-7F2C-E867020786AB}"/>
              </a:ext>
            </a:extLst>
          </p:cNvPr>
          <p:cNvSpPr/>
          <p:nvPr/>
        </p:nvSpPr>
        <p:spPr>
          <a:xfrm>
            <a:off x="1066663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404B21-2D25-C7E5-3236-057D85E949DC}"/>
              </a:ext>
            </a:extLst>
          </p:cNvPr>
          <p:cNvSpPr/>
          <p:nvPr/>
        </p:nvSpPr>
        <p:spPr>
          <a:xfrm>
            <a:off x="981849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F887C3-239D-A47A-71CF-AA40222ECBE3}"/>
              </a:ext>
            </a:extLst>
          </p:cNvPr>
          <p:cNvSpPr/>
          <p:nvPr/>
        </p:nvSpPr>
        <p:spPr>
          <a:xfrm>
            <a:off x="897035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A12DE0-A549-46D6-AA99-80BBE5345144}"/>
              </a:ext>
            </a:extLst>
          </p:cNvPr>
          <p:cNvSpPr/>
          <p:nvPr/>
        </p:nvSpPr>
        <p:spPr>
          <a:xfrm>
            <a:off x="812221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5EFFC5-4688-DDC2-A3F4-0AEB176B6184}"/>
              </a:ext>
            </a:extLst>
          </p:cNvPr>
          <p:cNvSpPr/>
          <p:nvPr/>
        </p:nvSpPr>
        <p:spPr>
          <a:xfrm>
            <a:off x="727407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CE4CBE-7F3A-CF5E-F78E-11B936295266}"/>
              </a:ext>
            </a:extLst>
          </p:cNvPr>
          <p:cNvSpPr/>
          <p:nvPr/>
        </p:nvSpPr>
        <p:spPr>
          <a:xfrm>
            <a:off x="642593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7CCEC9-3DDE-4E9E-D79F-C09FC515C56A}"/>
              </a:ext>
            </a:extLst>
          </p:cNvPr>
          <p:cNvSpPr/>
          <p:nvPr/>
        </p:nvSpPr>
        <p:spPr>
          <a:xfrm>
            <a:off x="5577791" y="556759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E720A1-47FA-1D1C-B1B9-4BA5683E63CB}"/>
              </a:ext>
            </a:extLst>
          </p:cNvPr>
          <p:cNvSpPr/>
          <p:nvPr/>
        </p:nvSpPr>
        <p:spPr>
          <a:xfrm>
            <a:off x="388151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544B78-C907-428E-DCA6-88AFDDAE28CB}"/>
              </a:ext>
            </a:extLst>
          </p:cNvPr>
          <p:cNvSpPr/>
          <p:nvPr/>
        </p:nvSpPr>
        <p:spPr>
          <a:xfrm>
            <a:off x="3033371" y="5565185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B8D25F-15C5-A1ED-6FCE-DD004644690D}"/>
              </a:ext>
            </a:extLst>
          </p:cNvPr>
          <p:cNvSpPr/>
          <p:nvPr/>
        </p:nvSpPr>
        <p:spPr>
          <a:xfrm>
            <a:off x="218523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924ECC-710D-DF47-16B5-51DF9F9C74DD}"/>
              </a:ext>
            </a:extLst>
          </p:cNvPr>
          <p:cNvSpPr/>
          <p:nvPr/>
        </p:nvSpPr>
        <p:spPr>
          <a:xfrm>
            <a:off x="1337091" y="5566390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A9B82F-BD05-4F73-53E3-33D1975C3EDA}"/>
              </a:ext>
            </a:extLst>
          </p:cNvPr>
          <p:cNvSpPr/>
          <p:nvPr/>
        </p:nvSpPr>
        <p:spPr>
          <a:xfrm>
            <a:off x="494133" y="5567595"/>
            <a:ext cx="790975" cy="3710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AF71CD-B485-808D-FB84-1E3B3C414F00}"/>
              </a:ext>
            </a:extLst>
          </p:cNvPr>
          <p:cNvCxnSpPr>
            <a:cxnSpLocks/>
          </p:cNvCxnSpPr>
          <p:nvPr/>
        </p:nvCxnSpPr>
        <p:spPr>
          <a:xfrm>
            <a:off x="417164" y="5964332"/>
            <a:ext cx="11040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Brace 52">
            <a:extLst>
              <a:ext uri="{FF2B5EF4-FFF2-40B4-BE49-F238E27FC236}">
                <a16:creationId xmlns:a16="http://schemas.microsoft.com/office/drawing/2014/main" id="{4140EB56-675A-866B-BD0A-3DE51959DE12}"/>
              </a:ext>
            </a:extLst>
          </p:cNvPr>
          <p:cNvSpPr/>
          <p:nvPr/>
        </p:nvSpPr>
        <p:spPr>
          <a:xfrm rot="5400000">
            <a:off x="5790341" y="710772"/>
            <a:ext cx="371060" cy="9267189"/>
          </a:xfrm>
          <a:prstGeom prst="leftBrace">
            <a:avLst>
              <a:gd name="adj1" fmla="val 63604"/>
              <a:gd name="adj2" fmla="val 56304"/>
            </a:avLst>
          </a:prstGeom>
          <a:solidFill>
            <a:srgbClr val="236EBF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5709D5-1531-9B51-8822-0A4FD7D70F68}"/>
              </a:ext>
            </a:extLst>
          </p:cNvPr>
          <p:cNvSpPr txBox="1"/>
          <p:nvPr/>
        </p:nvSpPr>
        <p:spPr>
          <a:xfrm>
            <a:off x="4924849" y="5566390"/>
            <a:ext cx="4298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/>
              <a:t>…</a:t>
            </a:r>
            <a:endParaRPr lang="LID4096" sz="2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C4B98B-BB31-1970-D0FC-CB2F923D070B}"/>
              </a:ext>
            </a:extLst>
          </p:cNvPr>
          <p:cNvSpPr/>
          <p:nvPr/>
        </p:nvSpPr>
        <p:spPr>
          <a:xfrm>
            <a:off x="483767" y="6361011"/>
            <a:ext cx="790975" cy="3710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DB6F241-5249-1D51-DF3E-24B572EFBBF8}"/>
              </a:ext>
            </a:extLst>
          </p:cNvPr>
          <p:cNvCxnSpPr>
            <a:cxnSpLocks/>
          </p:cNvCxnSpPr>
          <p:nvPr/>
        </p:nvCxnSpPr>
        <p:spPr>
          <a:xfrm>
            <a:off x="411981" y="6333304"/>
            <a:ext cx="11040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73B5043-FE0D-B677-9BC9-DD6C56EFE90C}"/>
              </a:ext>
            </a:extLst>
          </p:cNvPr>
          <p:cNvSpPr/>
          <p:nvPr/>
        </p:nvSpPr>
        <p:spPr>
          <a:xfrm>
            <a:off x="10661448" y="6361013"/>
            <a:ext cx="790975" cy="3710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458AD83-8265-DFA2-445C-F53DAC346413}"/>
              </a:ext>
            </a:extLst>
          </p:cNvPr>
          <p:cNvSpPr/>
          <p:nvPr/>
        </p:nvSpPr>
        <p:spPr>
          <a:xfrm>
            <a:off x="488950" y="6363423"/>
            <a:ext cx="790975" cy="371061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4B3DB1-9487-5EF0-3414-8228703123AD}"/>
              </a:ext>
            </a:extLst>
          </p:cNvPr>
          <p:cNvCxnSpPr>
            <a:cxnSpLocks/>
          </p:cNvCxnSpPr>
          <p:nvPr/>
        </p:nvCxnSpPr>
        <p:spPr>
          <a:xfrm>
            <a:off x="411981" y="6760160"/>
            <a:ext cx="11040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2D8E60E-59C8-5A82-093B-9A85C25279FD}"/>
              </a:ext>
            </a:extLst>
          </p:cNvPr>
          <p:cNvSpPr/>
          <p:nvPr/>
        </p:nvSpPr>
        <p:spPr>
          <a:xfrm>
            <a:off x="7781925" y="6361013"/>
            <a:ext cx="2827541" cy="3710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92CA092-27FE-F0E1-0F2D-CF4C216D1AF9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1279925" y="6548954"/>
            <a:ext cx="5607061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2CF0E8D-08D3-AF39-AF8E-EA54099289EE}"/>
              </a:ext>
            </a:extLst>
          </p:cNvPr>
          <p:cNvSpPr/>
          <p:nvPr/>
        </p:nvSpPr>
        <p:spPr>
          <a:xfrm>
            <a:off x="6938968" y="6361013"/>
            <a:ext cx="790975" cy="3710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ID4096" dirty="0"/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32B90A93-271D-5B85-85A8-600AD1C2B977}"/>
              </a:ext>
            </a:extLst>
          </p:cNvPr>
          <p:cNvSpPr/>
          <p:nvPr/>
        </p:nvSpPr>
        <p:spPr>
          <a:xfrm>
            <a:off x="8042956" y="4958229"/>
            <a:ext cx="446667" cy="1325878"/>
          </a:xfrm>
          <a:prstGeom prst="upArrow">
            <a:avLst>
              <a:gd name="adj1" fmla="val 44169"/>
              <a:gd name="adj2" fmla="val 42752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82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/>
      <p:bldP spid="55" grpId="0" animBg="1"/>
      <p:bldP spid="57" grpId="0" animBg="1"/>
      <p:bldP spid="68" grpId="0" animBg="1"/>
      <p:bldP spid="73" grpId="0" animBg="1"/>
      <p:bldP spid="76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86CE0-F197-24D4-6926-49F6D1C4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3B41149-0603-FF2F-80D3-127E275F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BCB4D-3DCF-E724-9C8F-746A11D83B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can we read values in batches?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223B0-05E5-DE02-1948-A65003A5AFD1}"/>
              </a:ext>
            </a:extLst>
          </p:cNvPr>
          <p:cNvSpPr/>
          <p:nvPr/>
        </p:nvSpPr>
        <p:spPr>
          <a:xfrm>
            <a:off x="261550" y="2653790"/>
            <a:ext cx="2132452" cy="59093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Z</a:t>
            </a:r>
          </a:p>
          <a:p>
            <a:pPr algn="ctr"/>
            <a:r>
              <a:rPr lang="en-US" dirty="0"/>
              <a:t>Device: motor/ctrl/3</a:t>
            </a:r>
            <a:endParaRPr lang="LID4096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94256-A809-1920-C6F1-6AE6A946D18A}"/>
              </a:ext>
            </a:extLst>
          </p:cNvPr>
          <p:cNvSpPr/>
          <p:nvPr/>
        </p:nvSpPr>
        <p:spPr>
          <a:xfrm>
            <a:off x="261551" y="1809019"/>
            <a:ext cx="2132451" cy="59093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Y</a:t>
            </a:r>
          </a:p>
          <a:p>
            <a:pPr algn="ctr"/>
            <a:r>
              <a:rPr lang="en-US" dirty="0"/>
              <a:t>Device: motor/ctrl/2</a:t>
            </a:r>
            <a:endParaRPr lang="LID409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D42DD-C0CB-88D3-96A1-B30796A9F20F}"/>
              </a:ext>
            </a:extLst>
          </p:cNvPr>
          <p:cNvSpPr/>
          <p:nvPr/>
        </p:nvSpPr>
        <p:spPr>
          <a:xfrm>
            <a:off x="261551" y="964248"/>
            <a:ext cx="2132695" cy="59093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X</a:t>
            </a:r>
          </a:p>
          <a:p>
            <a:pPr algn="ctr"/>
            <a:r>
              <a:rPr lang="en-US" dirty="0"/>
              <a:t>Device: motor/ctrl/1</a:t>
            </a:r>
            <a:endParaRPr lang="LID4096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E260EA-D0EE-B22E-3184-C3CC451EC42E}"/>
              </a:ext>
            </a:extLst>
          </p:cNvPr>
          <p:cNvSpPr/>
          <p:nvPr/>
        </p:nvSpPr>
        <p:spPr>
          <a:xfrm>
            <a:off x="7474174" y="828262"/>
            <a:ext cx="4532715" cy="26007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MotorController</a:t>
            </a:r>
            <a:r>
              <a:rPr lang="en-US" dirty="0"/>
              <a:t> class source file</a:t>
            </a:r>
            <a:endParaRPr lang="LID4096" dirty="0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61E42496-ED28-526E-3C40-C77E2B209AD0}"/>
              </a:ext>
            </a:extLst>
          </p:cNvPr>
          <p:cNvSpPr/>
          <p:nvPr/>
        </p:nvSpPr>
        <p:spPr>
          <a:xfrm>
            <a:off x="7973021" y="1448912"/>
            <a:ext cx="3535019" cy="888409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 logic:</a:t>
            </a:r>
          </a:p>
          <a:p>
            <a:pPr algn="ctr"/>
            <a:r>
              <a:rPr lang="en-US" dirty="0"/>
              <a:t>Hardware connection, configuration, etc.</a:t>
            </a:r>
            <a:endParaRPr lang="LID4096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EB1AE32-B387-A585-BEC0-0F56CDCB2E6F}"/>
              </a:ext>
            </a:extLst>
          </p:cNvPr>
          <p:cNvSpPr/>
          <p:nvPr/>
        </p:nvSpPr>
        <p:spPr>
          <a:xfrm>
            <a:off x="7619930" y="2388201"/>
            <a:ext cx="4254438" cy="888409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Axes logic:</a:t>
            </a:r>
          </a:p>
          <a:p>
            <a:pPr algn="ctr"/>
            <a:r>
              <a:rPr lang="en-US" dirty="0"/>
              <a:t>Mapping values and commands to channels - position, limits, state, stop,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F909C1-B4B5-24B7-9E48-9DA309C72267}"/>
              </a:ext>
            </a:extLst>
          </p:cNvPr>
          <p:cNvSpPr/>
          <p:nvPr/>
        </p:nvSpPr>
        <p:spPr>
          <a:xfrm>
            <a:off x="3409433" y="1544372"/>
            <a:ext cx="3159809" cy="124727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 Controller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Device: controller/</a:t>
            </a:r>
            <a:r>
              <a:rPr lang="en-US" dirty="0" err="1"/>
              <a:t>motor_ctrl</a:t>
            </a:r>
            <a:r>
              <a:rPr lang="en-US" dirty="0"/>
              <a:t>/1</a:t>
            </a:r>
            <a:endParaRPr lang="LID4096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6AE004-394C-D244-E3E7-B1E580D53670}"/>
              </a:ext>
            </a:extLst>
          </p:cNvPr>
          <p:cNvCxnSpPr>
            <a:cxnSpLocks/>
            <a:stCxn id="23" idx="3"/>
            <a:endCxn id="14" idx="1"/>
          </p:cNvCxnSpPr>
          <p:nvPr/>
        </p:nvCxnSpPr>
        <p:spPr>
          <a:xfrm flipV="1">
            <a:off x="6569242" y="1893117"/>
            <a:ext cx="1403779" cy="27489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566963-53A5-698E-77D6-32F3DE4A007F}"/>
              </a:ext>
            </a:extLst>
          </p:cNvPr>
          <p:cNvCxnSpPr>
            <a:cxnSpLocks/>
            <a:stCxn id="23" idx="1"/>
            <a:endCxn id="6" idx="3"/>
          </p:cNvCxnSpPr>
          <p:nvPr/>
        </p:nvCxnSpPr>
        <p:spPr>
          <a:xfrm flipH="1" flipV="1">
            <a:off x="2394246" y="1259714"/>
            <a:ext cx="1015187" cy="908297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8DAAA4-DFA4-AE88-BFEC-DDA214BA0BEA}"/>
              </a:ext>
            </a:extLst>
          </p:cNvPr>
          <p:cNvCxnSpPr>
            <a:cxnSpLocks/>
            <a:stCxn id="23" idx="1"/>
            <a:endCxn id="5" idx="3"/>
          </p:cNvCxnSpPr>
          <p:nvPr/>
        </p:nvCxnSpPr>
        <p:spPr>
          <a:xfrm flipH="1" flipV="1">
            <a:off x="2394002" y="2104485"/>
            <a:ext cx="1015431" cy="6352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80BBED-3313-E49F-606C-906F65ADD8E8}"/>
              </a:ext>
            </a:extLst>
          </p:cNvPr>
          <p:cNvCxnSpPr>
            <a:cxnSpLocks/>
            <a:stCxn id="23" idx="1"/>
            <a:endCxn id="4" idx="3"/>
          </p:cNvCxnSpPr>
          <p:nvPr/>
        </p:nvCxnSpPr>
        <p:spPr>
          <a:xfrm flipH="1">
            <a:off x="2394002" y="2168011"/>
            <a:ext cx="1015431" cy="78124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8D032D-EF9C-D72D-70B5-6AC6097B44DC}"/>
              </a:ext>
            </a:extLst>
          </p:cNvPr>
          <p:cNvSpPr txBox="1"/>
          <p:nvPr/>
        </p:nvSpPr>
        <p:spPr>
          <a:xfrm>
            <a:off x="6581545" y="1112571"/>
            <a:ext cx="13914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Get all </a:t>
            </a:r>
          </a:p>
          <a:p>
            <a:pPr algn="ctr"/>
            <a:r>
              <a:rPr lang="en-US" dirty="0"/>
              <a:t>positions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90C635-B838-77AA-65DB-93EC553CB7B7}"/>
              </a:ext>
            </a:extLst>
          </p:cNvPr>
          <p:cNvSpPr txBox="1"/>
          <p:nvPr/>
        </p:nvSpPr>
        <p:spPr>
          <a:xfrm>
            <a:off x="2394002" y="2933041"/>
            <a:ext cx="13914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Push updated values</a:t>
            </a:r>
            <a:endParaRPr lang="LID409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A7B48B-A86E-7A9B-1544-5D3CE99E8993}"/>
              </a:ext>
            </a:extLst>
          </p:cNvPr>
          <p:cNvSpPr txBox="1"/>
          <p:nvPr/>
        </p:nvSpPr>
        <p:spPr>
          <a:xfrm>
            <a:off x="4346712" y="3872214"/>
            <a:ext cx="778205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" dirty="0"/>
              <a:t>cmd ?FPOS [</a:t>
            </a:r>
            <a:r>
              <a:rPr lang="" i="1" dirty="0"/>
              <a:t>register</a:t>
            </a:r>
            <a:r>
              <a:rPr lang="" dirty="0"/>
              <a:t>]</a:t>
            </a:r>
            <a:r>
              <a:rPr lang="" i="1" dirty="0"/>
              <a:t> addr </a:t>
            </a:r>
            <a:r>
              <a:rPr lang="" dirty="0"/>
              <a:t>[</a:t>
            </a:r>
            <a:r>
              <a:rPr lang="" i="1" dirty="0"/>
              <a:t>addr … </a:t>
            </a:r>
            <a:r>
              <a:rPr lang="" dirty="0"/>
              <a:t>]</a:t>
            </a:r>
            <a:r>
              <a:rPr lang="" i="1" dirty="0"/>
              <a:t> </a:t>
            </a:r>
            <a:r>
              <a:rPr lang="" dirty="0"/>
              <a:t>→ </a:t>
            </a:r>
            <a:r>
              <a:rPr lang="" i="1" dirty="0"/>
              <a:t>value </a:t>
            </a:r>
            <a:r>
              <a:rPr lang="" dirty="0"/>
              <a:t>[</a:t>
            </a:r>
            <a:r>
              <a:rPr lang="" i="1" dirty="0"/>
              <a:t>value … </a:t>
            </a:r>
            <a:r>
              <a:rPr lang="" dirty="0"/>
              <a:t>]</a:t>
            </a:r>
            <a:br>
              <a:rPr lang="" dirty="0"/>
            </a:br>
            <a:endParaRPr lang="" dirty="0"/>
          </a:p>
          <a:p>
            <a:pPr>
              <a:buNone/>
            </a:pPr>
            <a:endParaRPr lang="" dirty="0"/>
          </a:p>
          <a:p>
            <a:pPr>
              <a:buNone/>
            </a:pPr>
            <a:r>
              <a:rPr lang="" dirty="0"/>
              <a:t>Returns the positions for the </a:t>
            </a:r>
            <a:r>
              <a:rPr lang="" dirty="0">
                <a:solidFill>
                  <a:srgbClr val="FF0000"/>
                </a:solidFill>
              </a:rPr>
              <a:t>specified axes</a:t>
            </a:r>
            <a:r>
              <a:rPr lang="" dirty="0"/>
              <a:t>. </a:t>
            </a:r>
          </a:p>
          <a:p>
            <a:pPr>
              <a:buNone/>
            </a:pPr>
            <a:endParaRPr lang="" dirty="0"/>
          </a:p>
          <a:p>
            <a:pPr>
              <a:buNone/>
            </a:pPr>
            <a:endParaRPr lang="" dirty="0"/>
          </a:p>
          <a:p>
            <a:pPr>
              <a:buNone/>
            </a:pPr>
            <a:r>
              <a:rPr lang="en-US" dirty="0"/>
              <a:t>The ?FPOS query is intended to be used </a:t>
            </a:r>
            <a:r>
              <a:rPr lang="en-US" dirty="0">
                <a:solidFill>
                  <a:srgbClr val="FF0000"/>
                </a:solidFill>
              </a:rPr>
              <a:t>for frequent polling </a:t>
            </a:r>
            <a:r>
              <a:rPr lang="en-US" dirty="0"/>
              <a:t>from the control host</a:t>
            </a:r>
            <a:endParaRPr lang="" dirty="0"/>
          </a:p>
        </p:txBody>
      </p:sp>
      <p:pic>
        <p:nvPicPr>
          <p:cNvPr id="26" name="Picture 25" descr="_images/icepap_rack_3d.png">
            <a:extLst>
              <a:ext uri="{FF2B5EF4-FFF2-40B4-BE49-F238E27FC236}">
                <a16:creationId xmlns:a16="http://schemas.microsoft.com/office/drawing/2014/main" id="{9C3BAFA0-46EC-4BC9-FF94-06B1BBCF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3997762"/>
            <a:ext cx="3464435" cy="199230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816B58-FFCC-0DEC-C32D-6228C16AA88F}"/>
              </a:ext>
            </a:extLst>
          </p:cNvPr>
          <p:cNvCxnSpPr>
            <a:cxnSpLocks/>
          </p:cNvCxnSpPr>
          <p:nvPr/>
        </p:nvCxnSpPr>
        <p:spPr>
          <a:xfrm flipV="1">
            <a:off x="3472070" y="4621401"/>
            <a:ext cx="1086678" cy="50056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F2479-C40C-E42B-4CB4-8D098B4B5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5E5CF3A-F852-9EED-7ADA-1F425CE0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C2C83-99A2-6C66-E979-FDE4861FDA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IcePAP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Sardana controller modifications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84EBA4-5C00-0529-EC06-00284669FB29}"/>
              </a:ext>
            </a:extLst>
          </p:cNvPr>
          <p:cNvSpPr/>
          <p:nvPr/>
        </p:nvSpPr>
        <p:spPr>
          <a:xfrm>
            <a:off x="707131" y="1018383"/>
            <a:ext cx="10818891" cy="44408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MotorController</a:t>
            </a:r>
            <a:r>
              <a:rPr lang="en-US" dirty="0"/>
              <a:t> class source file</a:t>
            </a:r>
            <a:endParaRPr lang="LID4096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0BD51371-29EE-6F2E-9787-1634DFF269BA}"/>
              </a:ext>
            </a:extLst>
          </p:cNvPr>
          <p:cNvSpPr/>
          <p:nvPr/>
        </p:nvSpPr>
        <p:spPr>
          <a:xfrm>
            <a:off x="2373932" y="1639034"/>
            <a:ext cx="7485292" cy="642439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 logic:</a:t>
            </a:r>
          </a:p>
          <a:p>
            <a:pPr algn="ctr"/>
            <a:r>
              <a:rPr lang="en-US" dirty="0"/>
              <a:t>Hardware connection, configuration, etc.</a:t>
            </a:r>
            <a:endParaRPr lang="LID4096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872C147-8DAA-9D2C-5CB8-160227526029}"/>
              </a:ext>
            </a:extLst>
          </p:cNvPr>
          <p:cNvSpPr/>
          <p:nvPr/>
        </p:nvSpPr>
        <p:spPr>
          <a:xfrm>
            <a:off x="2373931" y="2397530"/>
            <a:ext cx="7485293" cy="776464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Axes logic:</a:t>
            </a:r>
          </a:p>
          <a:p>
            <a:pPr algn="ctr"/>
            <a:r>
              <a:rPr lang="en-US" dirty="0"/>
              <a:t>Mapping values and commands to channels - position, limits, state, stop,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3D5CD55-825F-4606-627F-658753AF588A}"/>
              </a:ext>
            </a:extLst>
          </p:cNvPr>
          <p:cNvSpPr/>
          <p:nvPr/>
        </p:nvSpPr>
        <p:spPr>
          <a:xfrm>
            <a:off x="977774" y="3429000"/>
            <a:ext cx="10257576" cy="178996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New properties to configure which axes to read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Controller attributes to poll them to read data from hardware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 err="1">
                <a:solidFill>
                  <a:schemeClr val="tx1"/>
                </a:solidFill>
              </a:rPr>
              <a:t>Read_attribute</a:t>
            </a:r>
            <a:r>
              <a:rPr lang="en-US" sz="2400" dirty="0">
                <a:solidFill>
                  <a:schemeClr val="tx1"/>
                </a:solidFill>
              </a:rPr>
              <a:t>” creates background thread to not lock the polling thread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Background thread updates Dial Position (if motor is not Moving)</a:t>
            </a:r>
          </a:p>
        </p:txBody>
      </p:sp>
    </p:spTree>
    <p:extLst>
      <p:ext uri="{BB962C8B-B14F-4D97-AF65-F5344CB8AC3E}">
        <p14:creationId xmlns:p14="http://schemas.microsoft.com/office/powerpoint/2010/main" val="428407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1FFA-D5A9-27B8-23C7-F52058924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9D6FA24-C386-8C1A-8354-96A9A588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21A05-6557-4CB5-1048-43B1527A44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IcePAP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Sardana controller modifications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42442-9C5C-253C-27A0-013F9543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64" y="515866"/>
            <a:ext cx="6601746" cy="6239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F7FFB-B4ED-4625-EAB6-BECB3DA2FF7B}"/>
              </a:ext>
            </a:extLst>
          </p:cNvPr>
          <p:cNvSpPr txBox="1"/>
          <p:nvPr/>
        </p:nvSpPr>
        <p:spPr>
          <a:xfrm>
            <a:off x="0" y="1062768"/>
            <a:ext cx="790956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Polling Status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Polled attribute name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HighUsagePositions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Polling period (mS)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5000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Polling ring buffer depth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Time needed </a:t>
            </a:r>
            <a:r>
              <a:rPr lang="" sz="1400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the last attribute reading (mS)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0.492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Data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updated since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S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886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mS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Delta between last records (</a:t>
            </a:r>
            <a:r>
              <a:rPr lang="" sz="1400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5000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5000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4994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5005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b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Polled attribute name = LowUsagePositions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Polling period (mS)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60000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Polling ring buffer depth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Time needed </a:t>
            </a:r>
            <a:r>
              <a:rPr lang="" sz="1400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the last attribute reading (mS)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14.662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Data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updated since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44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S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875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mS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Delta between last records (</a:t>
            </a:r>
            <a:r>
              <a:rPr lang="" sz="1400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60010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59984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60019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59999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b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Polled attribute name = MediumUsagePositions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Polling period (mS)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10000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Polling ring buffer depth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Time needed </a:t>
            </a:r>
            <a:r>
              <a:rPr lang="" sz="1400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the last attribute reading (mS)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1.183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Data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updated since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S </a:t>
            </a:r>
            <a:r>
              <a:rPr lang="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997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mS</a:t>
            </a:r>
          </a:p>
          <a:p>
            <a:pPr>
              <a:buNone/>
            </a:pP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Delta between last records (</a:t>
            </a:r>
            <a:r>
              <a:rPr lang="" sz="1400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mS) =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10009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10007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9990</a:t>
            </a:r>
            <a:endParaRPr lang="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B2956-186C-7CAD-1D98-DC25D51A3BE2}"/>
              </a:ext>
            </a:extLst>
          </p:cNvPr>
          <p:cNvSpPr txBox="1"/>
          <p:nvPr/>
        </p:nvSpPr>
        <p:spPr>
          <a:xfrm>
            <a:off x="1913222" y="6387584"/>
            <a:ext cx="35086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New polled attributes to query data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698AC-1A53-7CBB-26B1-92FCF427B4B3}"/>
              </a:ext>
            </a:extLst>
          </p:cNvPr>
          <p:cNvSpPr txBox="1"/>
          <p:nvPr/>
        </p:nvSpPr>
        <p:spPr>
          <a:xfrm>
            <a:off x="8806937" y="3261079"/>
            <a:ext cx="32259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New properties with lists of axes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ECB04-815B-3619-3479-2B5D5426189E}"/>
              </a:ext>
            </a:extLst>
          </p:cNvPr>
          <p:cNvSpPr txBox="1"/>
          <p:nvPr/>
        </p:nvSpPr>
        <p:spPr>
          <a:xfrm>
            <a:off x="1155640" y="3029401"/>
            <a:ext cx="988071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Code modifications are in the end of presentation</a:t>
            </a:r>
          </a:p>
          <a:p>
            <a:pPr algn="ctr"/>
            <a:r>
              <a:rPr lang="en-US" sz="2800" dirty="0">
                <a:hlinkClick r:id="rId3"/>
              </a:rPr>
              <a:t>https://gitlab.com/dmiego/sardana/-/tree/motor-archiving</a:t>
            </a:r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https://gitlab.com/dmiego/sardana-icepap/-/tree/motor-archiving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8380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" grpId="0" animBg="1"/>
    </p:bldLst>
  </p:timing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083F5DDAFB74574C926A61E89E11744500778D35581C2CD64B92C78E6B5E60A8DC" ma:contentTypeVersion="2" ma:contentTypeDescription="Create PowerPoint in library" ma:contentTypeScope="" ma:versionID="a731f14cf235bcf1c75255d24b088803">
  <xsd:schema xmlns:xsd="http://www.w3.org/2001/XMLSchema" xmlns:xs="http://www.w3.org/2001/XMLSchema" xmlns:p="http://schemas.microsoft.com/office/2006/metadata/properties" xmlns:ns2="7419484d-ac4d-40b7-8534-13e6aa55e888" targetNamespace="http://schemas.microsoft.com/office/2006/metadata/properties" ma:root="true" ma:fieldsID="345204c99ae946ada144407239fc8630" ns2:_="">
    <xsd:import namespace="7419484d-ac4d-40b7-8534-13e6aa55e888"/>
    <xsd:element name="properties">
      <xsd:complexType>
        <xsd:sequence>
          <xsd:element name="documentManagement">
            <xsd:complexType>
              <xsd:all>
                <xsd:element ref="ns2:MAXIV_Desc" minOccurs="0"/>
                <xsd:element ref="ns2:Publishable" minOccurs="0"/>
                <xsd:element ref="ns2:cd65268a9a234f59a332f212f71aa1f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9484d-ac4d-40b7-8534-13e6aa55e888" elementFormDefault="qualified">
    <xsd:import namespace="http://schemas.microsoft.com/office/2006/documentManagement/types"/>
    <xsd:import namespace="http://schemas.microsoft.com/office/infopath/2007/PartnerControls"/>
    <xsd:element name="MAXIV_Desc" ma:index="8" nillable="true" ma:displayName="Description" ma:internalName="MAXIV_Desc">
      <xsd:simpleType>
        <xsd:restriction base="dms:Note">
          <xsd:maxLength value="255"/>
        </xsd:restriction>
      </xsd:simpleType>
    </xsd:element>
    <xsd:element name="Publishable" ma:index="9" nillable="true" ma:displayName="Publishable" ma:default="0" ma:internalName="Publishable">
      <xsd:simpleType>
        <xsd:restriction base="dms:Boolean"/>
      </xsd:simpleType>
    </xsd:element>
    <xsd:element name="cd65268a9a234f59a332f212f71aa1fd" ma:index="10" nillable="true" ma:taxonomy="true" ma:internalName="cd65268a9a234f59a332f212f71aa1fd" ma:taxonomyFieldName="Tags" ma:displayName="Tags" ma:fieldId="{cd65268a-9a23-4f59-a332-f212f71aa1fd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4f3b41a-379a-4c6b-82b8-55e5dd11cc68}" ma:internalName="TaxCatchAll" ma:showField="CatchAllData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34f3b41a-379a-4c6b-82b8-55e5dd11cc68}" ma:internalName="TaxCatchAllLabel" ma:readOnly="true" ma:showField="CatchAllDataLabel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7419484d-ac4d-40b7-8534-13e6aa55e888" xsi:nil="true"/>
    <cd65268a9a234f59a332f212f71aa1fd xmlns="7419484d-ac4d-40b7-8534-13e6aa55e888">
      <Terms xmlns="http://schemas.microsoft.com/office/infopath/2007/PartnerControls"/>
    </cd65268a9a234f59a332f212f71aa1fd>
    <Publishable xmlns="7419484d-ac4d-40b7-8534-13e6aa55e888">true</Publishable>
    <TaxCatchAll xmlns="7419484d-ac4d-40b7-8534-13e6aa55e888"/>
  </documentManagement>
</p:properties>
</file>

<file path=customXml/itemProps1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22DF83-DCA2-473E-8D27-8A8E517E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9484d-ac4d-40b7-8534-13e6aa55e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D9656F-4EA1-4F28-9FD2-E13BBB3CCD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7419484d-ac4d-40b7-8534-13e6aa55e888"/>
  </ds:schemaRefs>
</ds:datastoreItem>
</file>

<file path=docMetadata/LabelInfo.xml><?xml version="1.0" encoding="utf-8"?>
<clbl:labelList xmlns:clbl="http://schemas.microsoft.com/office/2020/mipLabelMetadata">
  <clbl:label id="{7aa68094-6104-41a6-b443-d4b52451f617}" enabled="0" method="" siteId="{7aa68094-6104-41a6-b443-d4b52451f61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MAX IV Power Point(2)</Template>
  <TotalTime>5105</TotalTime>
  <Words>2402</Words>
  <Application>Microsoft Office PowerPoint</Application>
  <PresentationFormat>Widescreen</PresentationFormat>
  <Paragraphs>278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Consolas</vt:lpstr>
      <vt:lpstr>Maven Pro Medium</vt:lpstr>
      <vt:lpstr>Open Sans Light</vt:lpstr>
      <vt:lpstr>Roboto Mono</vt:lpstr>
      <vt:lpstr>MAX IV</vt:lpstr>
      <vt:lpstr>Archiving Sardana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Dmitry Egorov</dc:creator>
  <cp:keywords/>
  <dc:description/>
  <cp:lastModifiedBy>Dmitry Egorov</cp:lastModifiedBy>
  <cp:revision>8</cp:revision>
  <dcterms:created xsi:type="dcterms:W3CDTF">2026-05-24T10:36:02Z</dcterms:created>
  <dcterms:modified xsi:type="dcterms:W3CDTF">2026-06-09T08:26:27Z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0x010100083F5DDAFB74574C926A61E89E11744500778D35581C2CD64B92C78E6B5E60A8DC</vt:lpwstr>
  </property>
  <property fmtid="{D5CDD505-2E9C-101B-9397-08002B2CF9AE}" pid="3" name="Tags">
    <vt:lpwstr/>
  </property>
</Properties>
</file>