
<file path=[Content_Types].xml><?xml version="1.0" encoding="utf-8"?>
<Types xmlns="http://schemas.openxmlformats.org/package/2006/content-types">
  <Default Extension="png" ContentType="image/png"/>
  <Default Extension="svg" ContentType="image/sv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22.svg" ContentType="image/svg+xml"/>
  <Override PartName="/ppt/media/image24.svg" ContentType="image/svg+xml"/>
  <Override PartName="/ppt/media/image26.svg" ContentType="image/svg+xml"/>
  <Override PartName="/ppt/media/image28.svg" ContentType="image/svg+xml"/>
  <Override PartName="/ppt/media/image30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82" r:id="rId9"/>
    <p:sldId id="278" r:id="rId10"/>
    <p:sldId id="275" r:id="rId11"/>
    <p:sldId id="276" r:id="rId12"/>
    <p:sldId id="277" r:id="rId13"/>
    <p:sldId id="279" r:id="rId14"/>
    <p:sldId id="281" r:id="rId15"/>
    <p:sldId id="280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2577"/>
    <a:srgbClr val="122577"/>
    <a:srgbClr val="0020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87"/>
  </p:normalViewPr>
  <p:slideViewPr>
    <p:cSldViewPr snapToGrid="0">
      <p:cViewPr varScale="1">
        <p:scale>
          <a:sx n="83" d="100"/>
          <a:sy n="83" d="100"/>
        </p:scale>
        <p:origin x="10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Click to move the slide</a:t>
            </a: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-216000">
              <a:buNone/>
            </a:pPr>
            <a:r>
              <a:rPr lang="fr-FR" sz="2000" b="0" strike="noStrike" spc="-1">
                <a:solidFill>
                  <a:srgbClr val="000000"/>
                </a:solidFill>
                <a:latin typeface="Arial"/>
              </a:rPr>
              <a:t>Click to edit the notes format</a:t>
            </a:r>
          </a:p>
        </p:txBody>
      </p:sp>
      <p:sp>
        <p:nvSpPr>
          <p:cNvPr id="11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&lt;header&gt;</a:t>
            </a:r>
          </a:p>
        </p:txBody>
      </p:sp>
      <p:sp>
        <p:nvSpPr>
          <p:cNvPr id="114" name="PlaceHolder 4"/>
          <p:cNvSpPr>
            <a:spLocks noGrp="1"/>
          </p:cNvSpPr>
          <p:nvPr>
            <p:ph type="dt" idx="44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&lt;date/time&gt;</a:t>
            </a:r>
          </a:p>
        </p:txBody>
      </p:sp>
      <p:sp>
        <p:nvSpPr>
          <p:cNvPr id="115" name="PlaceHolder 5"/>
          <p:cNvSpPr>
            <a:spLocks noGrp="1"/>
          </p:cNvSpPr>
          <p:nvPr>
            <p:ph type="ftr" idx="45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&lt;footer&gt;</a:t>
            </a:r>
          </a:p>
        </p:txBody>
      </p:sp>
      <p:sp>
        <p:nvSpPr>
          <p:cNvPr id="116" name="PlaceHolder 6"/>
          <p:cNvSpPr>
            <a:spLocks noGrp="1"/>
          </p:cNvSpPr>
          <p:nvPr>
            <p:ph type="sldNum" idx="46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r-F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3E68B8AC-1342-4318-B9F2-2AFBCD544461}" type="slidenum">
              <a:rPr lang="fr-FR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fr-FR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3784195-764B-62C6-1096-2AC95ED9EAE2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12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94965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13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43549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40623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15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9401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38422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370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3901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8121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27900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23133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217488" y="812800"/>
            <a:ext cx="7124700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48E9446-EABF-21C9-9AA5-0936982C5AE7}" type="slidenum">
              <a:rPr/>
              <a:t>11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9721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rPr lang="fr-FR"/>
              <a:t>Name Event | Date | Speaker</a:t>
            </a:r>
            <a:endParaRPr/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97D853E-C7DB-4ABE-9885-4231CF76B4A9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4400" b="0" strike="noStrike" spc="-1">
                <a:solidFill>
                  <a:srgbClr val="000000"/>
                </a:solidFill>
                <a:latin typeface="Arial"/>
              </a:rPr>
              <a:t>Click to edit Master title style</a:t>
            </a:r>
            <a:endParaRPr lang="fr-FR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</a:rPr>
              <a:t>Click to edit Master subtitle style</a:t>
            </a:r>
            <a:endParaRPr lang="fr-FR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3"/>
          </p:nvPr>
        </p:nvSpPr>
        <p:spPr/>
        <p:txBody>
          <a:bodyPr/>
          <a:lstStyle/>
          <a:p>
            <a:r>
              <a:rPr lang="fr-FR"/>
              <a:t>Name Event | Date | Speaker</a:t>
            </a:r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sldNum" idx="4"/>
          </p:nvPr>
        </p:nvSpPr>
        <p:spPr/>
        <p:txBody>
          <a:bodyPr/>
          <a:lstStyle/>
          <a:p>
            <a:fld id="{2EF62DB7-6490-4AF3-946E-F5BA0CBE0667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27631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/>
        <p:txBody>
          <a:bodyPr/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 bwMode="gray"/>
        <p:txBody>
          <a:bodyPr/>
          <a:lstStyle>
            <a:lvl4pPr>
              <a:spcBef>
                <a:spcPts val="0"/>
              </a:spcBef>
              <a:spcAft>
                <a:spcPts val="360"/>
              </a:spcAft>
              <a:buSzPct val="80000"/>
              <a:defRPr/>
            </a:lvl4pPr>
            <a:lvl5pPr>
              <a:spcAft>
                <a:spcPts val="360"/>
              </a:spcAft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noProof="0"/>
              <a:t>26/07/2013</a:t>
            </a:r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noProof="0"/>
              <a:t>Page </a:t>
            </a:r>
            <a:fld id="{733122C9-A0B9-462F-8757-0847AD287B63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21ST MAC MEETING – 28/29 OCTOBER 2025 - BOURTEMBOURG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074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/>
          <p:nvPr/>
        </p:nvSpPr>
        <p:spPr>
          <a:xfrm>
            <a:off x="240120" y="126000"/>
            <a:ext cx="656640" cy="49104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pic>
        <p:nvPicPr>
          <p:cNvPr id="8" name="Graphic 6"/>
          <p:cNvPicPr/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/>
        </p:blipFill>
        <p:spPr>
          <a:xfrm>
            <a:off x="10364760" y="6324480"/>
            <a:ext cx="1581480" cy="365760"/>
          </a:xfrm>
          <a:prstGeom prst="rect">
            <a:avLst/>
          </a:prstGeom>
          <a:ln w="0">
            <a:noFill/>
          </a:ln>
        </p:spPr>
      </p:pic>
      <p:sp>
        <p:nvSpPr>
          <p:cNvPr id="2" name="PlaceHolder 1"/>
          <p:cNvSpPr/>
          <p:nvPr/>
        </p:nvSpPr>
        <p:spPr>
          <a:xfrm>
            <a:off x="969480" y="126000"/>
            <a:ext cx="10980000" cy="494280"/>
          </a:xfrm>
          <a:prstGeom prst="rect">
            <a:avLst/>
          </a:prstGeom>
          <a:solidFill>
            <a:schemeClr val="accent1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2000" tIns="0" rIns="72000" bIns="0" anchor="ctr">
            <a:no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" name="PlaceHolder 1"/>
          <p:cNvSpPr>
            <a:spLocks noGrp="1"/>
          </p:cNvSpPr>
          <p:nvPr>
            <p:ph type="ftr" idx="1"/>
          </p:nvPr>
        </p:nvSpPr>
        <p:spPr>
          <a:xfrm>
            <a:off x="959400" y="6483240"/>
            <a:ext cx="8154360" cy="20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800" b="1" strike="noStrike" spc="-1">
                <a:solidFill>
                  <a:schemeClr val="dk2"/>
                </a:solidFill>
                <a:latin typeface="Arial"/>
              </a:rPr>
              <a:t>Name Event | Date | Speaker</a:t>
            </a:r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sldNum" idx="2"/>
          </p:nvPr>
        </p:nvSpPr>
        <p:spPr>
          <a:xfrm>
            <a:off x="239400" y="6483600"/>
            <a:ext cx="545760" cy="206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fld id="{B8CBEDB3-402B-45C3-B24C-AE5B1579F3F7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‹#›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3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4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b="0" strike="noStrike" spc="-1">
                <a:solidFill>
                  <a:schemeClr val="dk1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Second Outline Level</a:t>
            </a:r>
          </a:p>
          <a:p>
            <a:pPr marL="1296000" lvl="2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Third Outline Level</a:t>
            </a:r>
          </a:p>
          <a:p>
            <a:pPr marL="1728000" lvl="3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b="0" strike="noStrike" spc="-1">
                <a:solidFill>
                  <a:schemeClr val="dk1"/>
                </a:solidFill>
                <a:latin typeface="Arial"/>
              </a:rPr>
              <a:t>Fourth Outline Level</a:t>
            </a:r>
          </a:p>
          <a:p>
            <a:pPr marL="2160000" lvl="4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Fifth Outline Level</a:t>
            </a:r>
          </a:p>
          <a:p>
            <a:pPr marL="2592000" lvl="5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Sixth Outline Level</a:t>
            </a:r>
          </a:p>
          <a:p>
            <a:pPr marL="3024000" lvl="6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solidFill>
                  <a:schemeClr val="dk1"/>
                </a:solid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8" r:id="rId2"/>
    <p:sldLayoutId id="2147483689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66.png"/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jpeg"/><Relationship Id="rId14" Type="http://schemas.openxmlformats.org/officeDocument/2006/relationships/image" Target="../media/image6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tas2cailloux.com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png"/><Relationship Id="rId21" Type="http://schemas.openxmlformats.org/officeDocument/2006/relationships/image" Target="../media/image24.sv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svg"/><Relationship Id="rId33" Type="http://schemas.openxmlformats.org/officeDocument/2006/relationships/image" Target="../media/image36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29" Type="http://schemas.openxmlformats.org/officeDocument/2006/relationships/image" Target="../media/image32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sv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svg"/><Relationship Id="rId31" Type="http://schemas.openxmlformats.org/officeDocument/2006/relationships/image" Target="../media/image34.sv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8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18" Type="http://schemas.openxmlformats.org/officeDocument/2006/relationships/image" Target="../media/image35.png"/><Relationship Id="rId26" Type="http://schemas.openxmlformats.org/officeDocument/2006/relationships/image" Target="../media/image16.png"/><Relationship Id="rId3" Type="http://schemas.openxmlformats.org/officeDocument/2006/relationships/image" Target="../media/image37.png"/><Relationship Id="rId21" Type="http://schemas.openxmlformats.org/officeDocument/2006/relationships/image" Target="../media/image11.pn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17" Type="http://schemas.openxmlformats.org/officeDocument/2006/relationships/image" Target="../media/image34.svg"/><Relationship Id="rId25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3.png"/><Relationship Id="rId20" Type="http://schemas.openxmlformats.org/officeDocument/2006/relationships/image" Target="../media/image10.png"/><Relationship Id="rId29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24" Type="http://schemas.openxmlformats.org/officeDocument/2006/relationships/image" Target="../media/image14.png"/><Relationship Id="rId5" Type="http://schemas.openxmlformats.org/officeDocument/2006/relationships/image" Target="../media/image22.svg"/><Relationship Id="rId15" Type="http://schemas.openxmlformats.org/officeDocument/2006/relationships/image" Target="../media/image32.svg"/><Relationship Id="rId23" Type="http://schemas.openxmlformats.org/officeDocument/2006/relationships/image" Target="../media/image13.png"/><Relationship Id="rId28" Type="http://schemas.openxmlformats.org/officeDocument/2006/relationships/image" Target="../media/image18.png"/><Relationship Id="rId10" Type="http://schemas.openxmlformats.org/officeDocument/2006/relationships/image" Target="../media/image27.png"/><Relationship Id="rId19" Type="http://schemas.openxmlformats.org/officeDocument/2006/relationships/image" Target="../media/image36.sv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31.png"/><Relationship Id="rId22" Type="http://schemas.openxmlformats.org/officeDocument/2006/relationships/image" Target="../media/image12.png"/><Relationship Id="rId27" Type="http://schemas.openxmlformats.org/officeDocument/2006/relationships/image" Target="../media/image17.png"/><Relationship Id="rId30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aleo.esrf.eu/" TargetMode="External"/><Relationship Id="rId5" Type="http://schemas.openxmlformats.org/officeDocument/2006/relationships/hyperlink" Target="https://human-organ-atlas.esrf.eu/" TargetMode="Externa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Rectangle 5"/>
          <p:cNvSpPr/>
          <p:nvPr/>
        </p:nvSpPr>
        <p:spPr>
          <a:xfrm>
            <a:off x="-10080" y="-315360"/>
            <a:ext cx="12183840" cy="5536440"/>
          </a:xfrm>
          <a:prstGeom prst="rect">
            <a:avLst/>
          </a:prstGeom>
          <a:solidFill>
            <a:schemeClr val="accent1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chemeClr val="lt1"/>
              </a:solidFill>
              <a:latin typeface="Arial"/>
              <a:ea typeface="DejaVu Sans"/>
            </a:endParaRPr>
          </a:p>
        </p:txBody>
      </p:sp>
      <p:sp>
        <p:nvSpPr>
          <p:cNvPr id="211" name="TextBox 16"/>
          <p:cNvSpPr/>
          <p:nvPr/>
        </p:nvSpPr>
        <p:spPr>
          <a:xfrm>
            <a:off x="6094080" y="4212561"/>
            <a:ext cx="4092120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spAutoFit/>
          </a:bodyPr>
          <a:lstStyle/>
          <a:p>
            <a:pPr defTabSz="609480">
              <a:lnSpc>
                <a:spcPct val="100000"/>
              </a:lnSpc>
            </a:pPr>
            <a:r>
              <a:rPr lang="en-GB" sz="1800" b="0" strike="noStrike" spc="-1" dirty="0" err="1">
                <a:solidFill>
                  <a:srgbClr val="FFFFFF"/>
                </a:solidFill>
                <a:latin typeface="Calibri"/>
                <a:ea typeface="DejaVu Sans"/>
              </a:rPr>
              <a:t>Théo</a:t>
            </a:r>
            <a:r>
              <a:rPr lang="en-GB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 Rozier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TextBox 17"/>
          <p:cNvSpPr/>
          <p:nvPr/>
        </p:nvSpPr>
        <p:spPr>
          <a:xfrm>
            <a:off x="6094080" y="4563360"/>
            <a:ext cx="4092120" cy="2769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609480">
              <a:lnSpc>
                <a:spcPct val="100000"/>
              </a:lnSpc>
            </a:pPr>
            <a:r>
              <a:rPr lang="en-GB" spc="-1" dirty="0">
                <a:solidFill>
                  <a:srgbClr val="FFFFFF"/>
                </a:solidFill>
                <a:latin typeface="Calibri"/>
                <a:ea typeface="DejaVu Sans"/>
              </a:rPr>
              <a:t>Accelerator Control System Engineer, </a:t>
            </a:r>
            <a:r>
              <a:rPr lang="en-GB" sz="1800" b="0" strike="noStrike" spc="-1" dirty="0">
                <a:solidFill>
                  <a:srgbClr val="FFFFFF"/>
                </a:solidFill>
                <a:latin typeface="Calibri"/>
                <a:ea typeface="DejaVu Sans"/>
              </a:rPr>
              <a:t>ESRF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Rectangle 12"/>
          <p:cNvSpPr/>
          <p:nvPr/>
        </p:nvSpPr>
        <p:spPr>
          <a:xfrm>
            <a:off x="6112080" y="3697200"/>
            <a:ext cx="3401280" cy="135720"/>
          </a:xfrm>
          <a:prstGeom prst="rect">
            <a:avLst/>
          </a:prstGeom>
          <a:solidFill>
            <a:schemeClr val="accent2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</a:pPr>
            <a:endParaRPr lang="en-US" sz="1870" b="0" strike="noStrike" spc="-1">
              <a:solidFill>
                <a:schemeClr val="dk1"/>
              </a:solidFill>
              <a:latin typeface="Arial"/>
              <a:ea typeface="DejaVu Sans"/>
            </a:endParaRPr>
          </a:p>
        </p:txBody>
      </p:sp>
      <p:sp>
        <p:nvSpPr>
          <p:cNvPr id="214" name="TextBox 34"/>
          <p:cNvSpPr/>
          <p:nvPr/>
        </p:nvSpPr>
        <p:spPr>
          <a:xfrm>
            <a:off x="6110280" y="1080720"/>
            <a:ext cx="6063480" cy="2444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b">
            <a:noAutofit/>
          </a:bodyPr>
          <a:lstStyle/>
          <a:p>
            <a:pPr defTabSz="609480">
              <a:lnSpc>
                <a:spcPct val="100000"/>
              </a:lnSpc>
            </a:pPr>
            <a:endParaRPr lang="fr-FR" sz="3600" b="0" strike="noStrike" spc="-1" dirty="0">
              <a:solidFill>
                <a:srgbClr val="000000"/>
              </a:solidFill>
              <a:latin typeface="Arial"/>
            </a:endParaRPr>
          </a:p>
          <a:p>
            <a:pPr defTabSz="609480">
              <a:lnSpc>
                <a:spcPct val="100000"/>
              </a:lnSpc>
            </a:pP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  <a:p>
            <a:pPr defTabSz="609480">
              <a:lnSpc>
                <a:spcPct val="100000"/>
              </a:lnSpc>
            </a:pPr>
            <a:endParaRPr lang="fr-FR" sz="3200" b="0" strike="noStrike" spc="-1" dirty="0">
              <a:solidFill>
                <a:srgbClr val="000000"/>
              </a:solidFill>
              <a:latin typeface="Arial"/>
            </a:endParaRPr>
          </a:p>
          <a:p>
            <a:pPr defTabSz="609480">
              <a:lnSpc>
                <a:spcPct val="100000"/>
              </a:lnSpc>
            </a:pPr>
            <a:r>
              <a:rPr lang="fr-FR" sz="3200" b="0" strike="noStrike" spc="-1" dirty="0">
                <a:solidFill>
                  <a:schemeClr val="lt1"/>
                </a:solidFill>
                <a:latin typeface="Calibri"/>
                <a:ea typeface="DejaVu Sans"/>
              </a:rPr>
              <a:t>ESRF </a:t>
            </a:r>
            <a:r>
              <a:rPr lang="fr-FR" sz="3200" b="0" strike="noStrike" spc="-1" dirty="0" err="1">
                <a:solidFill>
                  <a:schemeClr val="lt1"/>
                </a:solidFill>
                <a:latin typeface="Calibri"/>
                <a:ea typeface="DejaVu Sans"/>
              </a:rPr>
              <a:t>Status</a:t>
            </a:r>
            <a:r>
              <a:rPr lang="fr-FR" sz="3200" b="0" strike="noStrike" spc="-1" dirty="0">
                <a:solidFill>
                  <a:schemeClr val="lt1"/>
                </a:solidFill>
                <a:latin typeface="Calibri"/>
                <a:ea typeface="DejaVu Sans"/>
              </a:rPr>
              <a:t> Report</a:t>
            </a:r>
            <a:br>
              <a:rPr lang="fr-FR" sz="3200" b="0" strike="noStrike" spc="-1" dirty="0">
                <a:solidFill>
                  <a:schemeClr val="lt1"/>
                </a:solidFill>
                <a:latin typeface="Calibri"/>
                <a:ea typeface="DejaVu Sans"/>
              </a:rPr>
            </a:br>
            <a:r>
              <a:rPr lang="fr-FR" sz="2000" spc="-1" dirty="0">
                <a:solidFill>
                  <a:schemeClr val="lt1"/>
                </a:solidFill>
                <a:latin typeface="Calibri"/>
                <a:ea typeface="DejaVu Sans"/>
              </a:rPr>
              <a:t>40</a:t>
            </a:r>
            <a:r>
              <a:rPr lang="fr-FR" sz="2000" spc="-1" baseline="30000" dirty="0">
                <a:solidFill>
                  <a:schemeClr val="lt1"/>
                </a:solidFill>
                <a:latin typeface="Calibri"/>
                <a:ea typeface="DejaVu Sans"/>
              </a:rPr>
              <a:t>th</a:t>
            </a:r>
            <a:r>
              <a:rPr lang="fr-FR" sz="2000" b="0" strike="noStrike" spc="-1" dirty="0">
                <a:solidFill>
                  <a:schemeClr val="lt1"/>
                </a:solidFill>
                <a:latin typeface="Calibri"/>
                <a:ea typeface="DejaVu Sans"/>
              </a:rPr>
              <a:t> Tango Community meeting at ALBA</a:t>
            </a:r>
            <a:endParaRPr lang="fr-FR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5" name="Graphic 7"/>
          <p:cNvPicPr/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>
          <a:xfrm>
            <a:off x="8544240" y="284400"/>
            <a:ext cx="631800" cy="790200"/>
          </a:xfrm>
          <a:prstGeom prst="rect">
            <a:avLst/>
          </a:prstGeom>
          <a:ln w="0">
            <a:noFill/>
          </a:ln>
        </p:spPr>
      </p:pic>
      <p:sp>
        <p:nvSpPr>
          <p:cNvPr id="216" name="PlaceHolder 1"/>
          <p:cNvSpPr>
            <a:spLocks noGrp="1"/>
          </p:cNvSpPr>
          <p:nvPr>
            <p:ph type="ftr" idx="63"/>
          </p:nvPr>
        </p:nvSpPr>
        <p:spPr>
          <a:xfrm>
            <a:off x="959400" y="6483240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</a:t>
            </a:r>
            <a:r>
              <a:rPr lang="en-US" sz="800" b="1" strike="noStrike" spc="-1" dirty="0">
                <a:solidFill>
                  <a:schemeClr val="dk2"/>
                </a:solidFill>
                <a:latin typeface="Arial"/>
              </a:rPr>
              <a:t>| 08/06/2026 | </a:t>
            </a:r>
            <a:r>
              <a:rPr lang="en-US" sz="800" b="1" strike="noStrike" spc="-1" dirty="0" err="1">
                <a:solidFill>
                  <a:schemeClr val="dk2"/>
                </a:solidFill>
                <a:latin typeface="Arial"/>
              </a:rPr>
              <a:t>Théo</a:t>
            </a:r>
            <a:r>
              <a:rPr lang="en-US" sz="800" b="1" strike="noStrike" spc="-1" dirty="0">
                <a:solidFill>
                  <a:schemeClr val="dk2"/>
                </a:solidFill>
                <a:latin typeface="Arial"/>
              </a:rPr>
              <a:t> Rozier</a:t>
            </a:r>
            <a:endParaRPr lang="fr-FR" sz="8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 type="sldNum" idx="64"/>
          </p:nvPr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defTabSz="914400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spc="-1">
                <a:solidFill>
                  <a:schemeClr val="dk2"/>
                </a:solidFill>
                <a:latin typeface="Arial"/>
              </a:defRPr>
            </a:lvl1pPr>
          </a:lstStyle>
          <a:p>
            <a:pPr indent="0" defTabSz="914400">
              <a:lnSpc>
                <a:spcPct val="100000"/>
              </a:lnSpc>
              <a:buNone/>
              <a:tabLst>
                <a:tab pos="0" algn="l"/>
              </a:tabLst>
            </a:pPr>
            <a:r>
              <a:rPr lang="fr-FR" sz="800" b="1" strike="noStrike" spc="-1">
                <a:solidFill>
                  <a:schemeClr val="dk2"/>
                </a:solidFill>
                <a:latin typeface="Arial"/>
              </a:rPr>
              <a:t>Page </a:t>
            </a:r>
            <a:fld id="{20635153-0EDE-4376-ADF5-E49F962269B2}" type="slidenum">
              <a:rPr lang="fr-FR" sz="800" b="1" strike="noStrike" spc="-1">
                <a:solidFill>
                  <a:schemeClr val="dk2"/>
                </a:solidFill>
                <a:latin typeface="Arial"/>
              </a:rPr>
              <a:t>1</a:t>
            </a:fld>
            <a:endParaRPr lang="fr-FR" sz="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8" name="Picture 30"/>
          <p:cNvSpPr/>
          <p:nvPr/>
        </p:nvSpPr>
        <p:spPr>
          <a:xfrm>
            <a:off x="512280" y="332640"/>
            <a:ext cx="4791600" cy="6025680"/>
          </a:xfrm>
          <a:custGeom>
            <a:avLst/>
            <a:gdLst>
              <a:gd name="textAreaLeft" fmla="*/ 0 w 4791600"/>
              <a:gd name="textAreaRight" fmla="*/ 4799880 w 4791600"/>
              <a:gd name="textAreaTop" fmla="*/ 0 h 6025680"/>
              <a:gd name="textAreaBottom" fmla="*/ 6033960 h 6025680"/>
            </a:gdLst>
            <a:ahLst/>
            <a:cxnLst/>
            <a:rect l="textAreaLeft" t="textAreaTop" r="textAreaRight" b="textAreaBottom"/>
            <a:pathLst>
              <a:path w="3600000" h="4525543">
                <a:moveTo>
                  <a:pt x="0" y="0"/>
                </a:moveTo>
                <a:lnTo>
                  <a:pt x="3600000" y="0"/>
                </a:lnTo>
                <a:lnTo>
                  <a:pt x="3600000" y="4525543"/>
                </a:lnTo>
                <a:lnTo>
                  <a:pt x="0" y="4525543"/>
                </a:lnTo>
                <a:close/>
              </a:path>
            </a:pathLst>
          </a:custGeom>
          <a:blipFill rotWithShape="0">
            <a:blip r:embed="rId4"/>
            <a:srcRect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endParaRPr lang="fr-FR" sz="1800" b="0" strike="noStrike" spc="-1">
              <a:solidFill>
                <a:srgbClr val="000000"/>
              </a:solidFill>
              <a:latin typeface="Arial"/>
              <a:ea typeface="DejaVu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9B340CC-2DB5-4749-A61B-4CE9FC808B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9873" y="770906"/>
            <a:ext cx="2450167" cy="7344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067145-E90E-42E8-9BF4-3BC10A850D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918" y="4112210"/>
            <a:ext cx="3823810" cy="227848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D1DD996-1B02-48FA-811F-F7F5742BC0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121" y="2493614"/>
            <a:ext cx="2842289" cy="3680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ACA5D6-2A4F-4F90-923A-9F8BB5D7C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644" y="1886173"/>
            <a:ext cx="2612566" cy="41573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505B806-A9AD-44E2-A403-4743E5879FA6}"/>
              </a:ext>
            </a:extLst>
          </p:cNvPr>
          <p:cNvSpPr txBox="1"/>
          <p:nvPr/>
        </p:nvSpPr>
        <p:spPr>
          <a:xfrm>
            <a:off x="734700" y="1068842"/>
            <a:ext cx="7243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ACU Team contributing to development and maintenance of Tango.</a:t>
            </a:r>
          </a:p>
        </p:txBody>
      </p:sp>
      <p:sp>
        <p:nvSpPr>
          <p:cNvPr id="12" name="PlaceHolder 2">
            <a:extLst>
              <a:ext uri="{FF2B5EF4-FFF2-40B4-BE49-F238E27FC236}">
                <a16:creationId xmlns:a16="http://schemas.microsoft.com/office/drawing/2014/main" id="{993A58C8-74F1-4F0D-A675-AF75BFE2BF5C}"/>
              </a:ext>
            </a:extLst>
          </p:cNvPr>
          <p:cNvSpPr txBox="1">
            <a:spLocks/>
          </p:cNvSpPr>
          <p:nvPr/>
        </p:nvSpPr>
        <p:spPr bwMode="auto"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10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1">
            <a:extLst>
              <a:ext uri="{FF2B5EF4-FFF2-40B4-BE49-F238E27FC236}">
                <a16:creationId xmlns:a16="http://schemas.microsoft.com/office/drawing/2014/main" id="{AF0B7E5F-FD72-478B-BD03-1E3069C0AA9B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</a:t>
            </a:r>
            <a:r>
              <a:rPr lang="en-US" baseline="30000"/>
              <a:t>th</a:t>
            </a:r>
            <a:r>
              <a:rPr lang="en-US"/>
              <a:t> Tango Community meeting at ALBA | 08/06/2026 | Théo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ZoneTexte 8">
            <a:extLst>
              <a:ext uri="{FF2B5EF4-FFF2-40B4-BE49-F238E27FC236}">
                <a16:creationId xmlns:a16="http://schemas.microsoft.com/office/drawing/2014/main" id="{B66D75F6-8A96-42AC-A874-386FCC703DDE}"/>
              </a:ext>
            </a:extLst>
          </p:cNvPr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TANGO-CONTROLS COLLABORATION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11F7C74-EFD6-4B94-8665-705F021E06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5" y="1688437"/>
            <a:ext cx="723473" cy="72347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7848EAF-B62C-4F5C-A6D9-AB5D973F314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091" y="1688371"/>
            <a:ext cx="723473" cy="72347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7FCED3-6D35-45F2-80B7-0A64731F8E5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80" y="1683253"/>
            <a:ext cx="723473" cy="72347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8A9E2F90-EA6E-4068-9D01-F220A789A1EB}"/>
              </a:ext>
            </a:extLst>
          </p:cNvPr>
          <p:cNvSpPr txBox="1"/>
          <p:nvPr/>
        </p:nvSpPr>
        <p:spPr>
          <a:xfrm>
            <a:off x="741298" y="2386773"/>
            <a:ext cx="1255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Bourtembourg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cppTango</a:t>
            </a:r>
            <a:endParaRPr lang="en-US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9172CBE-4F11-43AD-9B5A-5BB2CB7EC09D}"/>
              </a:ext>
            </a:extLst>
          </p:cNvPr>
          <p:cNvSpPr txBox="1"/>
          <p:nvPr/>
        </p:nvSpPr>
        <p:spPr>
          <a:xfrm>
            <a:off x="1898734" y="2411844"/>
            <a:ext cx="12021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D. Lacoste</a:t>
            </a:r>
          </a:p>
          <a:p>
            <a:pPr algn="ctr"/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cppTango</a:t>
            </a: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pogo,</a:t>
            </a:r>
          </a:p>
          <a:p>
            <a:pPr algn="ct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HDB++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108466B-F57E-43DF-9A0B-5F59C86397E3}"/>
              </a:ext>
            </a:extLst>
          </p:cNvPr>
          <p:cNvSpPr txBox="1"/>
          <p:nvPr/>
        </p:nvSpPr>
        <p:spPr>
          <a:xfrm>
            <a:off x="3238952" y="2402603"/>
            <a:ext cx="7807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T. Rozier</a:t>
            </a:r>
          </a:p>
          <a:p>
            <a:pPr algn="ctr"/>
            <a:r>
              <a:rPr lang="en-US" sz="1200" i="1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cppTango</a:t>
            </a:r>
            <a:endParaRPr lang="en-US" sz="1200" i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F5518C0-E52D-42BB-884D-518848BDDB2D}"/>
              </a:ext>
            </a:extLst>
          </p:cNvPr>
          <p:cNvSpPr txBox="1"/>
          <p:nvPr/>
        </p:nvSpPr>
        <p:spPr>
          <a:xfrm>
            <a:off x="727354" y="4442186"/>
            <a:ext cx="55698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Tango libraries (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cppTango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Tango tools (jive,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astor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pogo)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Subcontractors follow-up</a:t>
            </a: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ESRF chairman of Tango collaboration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100FBED-F251-4045-AE94-A40B81760B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029" y="1679130"/>
            <a:ext cx="723473" cy="723473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EA2DC6F-AC88-4953-A1D7-7625CEF6BB6C}"/>
              </a:ext>
            </a:extLst>
          </p:cNvPr>
          <p:cNvSpPr txBox="1"/>
          <p:nvPr/>
        </p:nvSpPr>
        <p:spPr>
          <a:xfrm>
            <a:off x="4340879" y="2398316"/>
            <a:ext cx="8464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J.-L. Pons</a:t>
            </a:r>
          </a:p>
          <a:p>
            <a:pPr algn="ct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Jive, Astor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0EEEFF7-965B-41B3-A855-04EEC1CE60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4478" y="1679130"/>
            <a:ext cx="723473" cy="72347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1B7858CE-1CB5-456B-8B17-9B737CF91161}"/>
              </a:ext>
            </a:extLst>
          </p:cNvPr>
          <p:cNvSpPr txBox="1"/>
          <p:nvPr/>
        </p:nvSpPr>
        <p:spPr>
          <a:xfrm>
            <a:off x="5478146" y="2402603"/>
            <a:ext cx="8740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 Vergara</a:t>
            </a:r>
          </a:p>
          <a:p>
            <a:pPr algn="ct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Taurus </a:t>
            </a:r>
            <a:b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integration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43D1D8A-5A73-4796-A52B-24C91258195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927" y="1683253"/>
            <a:ext cx="723473" cy="723473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9F66794-A53A-4C33-AEB4-554E63768BB0}"/>
              </a:ext>
            </a:extLst>
          </p:cNvPr>
          <p:cNvSpPr txBox="1"/>
          <p:nvPr/>
        </p:nvSpPr>
        <p:spPr>
          <a:xfrm>
            <a:off x="6529364" y="2406726"/>
            <a:ext cx="10046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Tappret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Starter, Astor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9808CA-3824-4A8C-91C4-6C00AFA8301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67580" y="3089164"/>
            <a:ext cx="723473" cy="7234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0BE2E2-00BE-404F-9E18-B2F72187B8D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07395" y="3087747"/>
            <a:ext cx="723473" cy="723473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415D1ED8-68DF-4737-9FAE-D6845A6E6415}"/>
              </a:ext>
            </a:extLst>
          </p:cNvPr>
          <p:cNvSpPr txBox="1"/>
          <p:nvPr/>
        </p:nvSpPr>
        <p:spPr>
          <a:xfrm>
            <a:off x="796349" y="3811220"/>
            <a:ext cx="1145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Le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Meillour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Testing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15F4345-CB10-4C58-A9F7-EF8851A89BBA}"/>
              </a:ext>
            </a:extLst>
          </p:cNvPr>
          <p:cNvSpPr txBox="1"/>
          <p:nvPr/>
        </p:nvSpPr>
        <p:spPr>
          <a:xfrm>
            <a:off x="3056534" y="3807160"/>
            <a:ext cx="1145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G.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Communie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4B3BD75-4AAF-4A12-866F-EC47B6548AC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7186" y="3084380"/>
            <a:ext cx="722780" cy="722780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89C0F209-A440-4217-AF4A-6F96AFCBF0DC}"/>
              </a:ext>
            </a:extLst>
          </p:cNvPr>
          <p:cNvSpPr txBox="1"/>
          <p:nvPr/>
        </p:nvSpPr>
        <p:spPr>
          <a:xfrm>
            <a:off x="4192714" y="3794885"/>
            <a:ext cx="1145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J. Juan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Nistal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21F5198-EF68-446E-9885-A5F7D853740F}"/>
              </a:ext>
            </a:extLst>
          </p:cNvPr>
          <p:cNvSpPr txBox="1"/>
          <p:nvPr/>
        </p:nvSpPr>
        <p:spPr>
          <a:xfrm>
            <a:off x="2008347" y="3816578"/>
            <a:ext cx="977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E. Michel</a:t>
            </a:r>
          </a:p>
          <a:p>
            <a:pPr algn="ctr"/>
            <a:r>
              <a:rPr lang="en-US" sz="1200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Pogo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37C1EBCE-3796-4553-AD01-88B715CBA13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137903" y="3086962"/>
            <a:ext cx="722780" cy="7227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HDB++ COLLABORATION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11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</a:t>
            </a:r>
            <a:r>
              <a:rPr lang="en-US" baseline="30000"/>
              <a:t>th</a:t>
            </a:r>
            <a:r>
              <a:rPr lang="en-US"/>
              <a:t> Tango Community meeting at ALBA | 08/06/2026 | Théo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3EE3C17-399F-494B-8394-D4F60E82CD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755" y="1936632"/>
            <a:ext cx="3633072" cy="40492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7FEC09AA-E1EA-4027-B9CD-3BCB16821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23529"/>
            <a:ext cx="5573780" cy="4229426"/>
          </a:xfrm>
          <a:prstGeom prst="rect">
            <a:avLst/>
          </a:prstGeom>
          <a:effectLst/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5E2DEA0-2541-427F-B22F-F85A25BFCBD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802" y="1742645"/>
            <a:ext cx="926336" cy="5078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CFE900F-F5C3-49FF-A385-BA586042D7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20889" y="1594390"/>
            <a:ext cx="704199" cy="76816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FF06D1D9-6FB6-4131-A0E8-C8BD2B9471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590" y="1707642"/>
            <a:ext cx="1007425" cy="58571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5E4A25FE-D992-4D8D-A480-ADC856F00E4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228" y="2547251"/>
            <a:ext cx="1092362" cy="37824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BC0B71-00C7-4567-AAD4-DB0BAF14B7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4285" y="2362558"/>
            <a:ext cx="848914" cy="848914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2B3A454E-953F-4910-AD26-7D6998592A5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27591" y="3178037"/>
            <a:ext cx="1007424" cy="363881"/>
          </a:xfrm>
          <a:prstGeom prst="rect">
            <a:avLst/>
          </a:prstGeom>
        </p:spPr>
      </p:pic>
      <p:pic>
        <p:nvPicPr>
          <p:cNvPr id="41" name="Picture 4" descr="SKAO Logo">
            <a:extLst>
              <a:ext uri="{FF2B5EF4-FFF2-40B4-BE49-F238E27FC236}">
                <a16:creationId xmlns:a16="http://schemas.microsoft.com/office/drawing/2014/main" id="{18665C6A-BC86-4D07-961A-F7B0DE2F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457" y="2547251"/>
            <a:ext cx="1053828" cy="446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ABE9C20-97BA-452F-A630-D3580A85AE45}"/>
              </a:ext>
            </a:extLst>
          </p:cNvPr>
          <p:cNvSpPr txBox="1"/>
          <p:nvPr/>
        </p:nvSpPr>
        <p:spPr>
          <a:xfrm>
            <a:off x="276225" y="4173301"/>
            <a:ext cx="3910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More information on Tuesday 12:00</a:t>
            </a:r>
          </a:p>
          <a:p>
            <a:pPr algn="ctr"/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HDB++ status report with Damien Lacoste</a:t>
            </a:r>
            <a:endParaRPr lang="en-US" sz="2000" i="1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467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cap="all" spc="-1" dirty="0">
                <a:solidFill>
                  <a:schemeClr val="lt1"/>
                </a:solidFill>
                <a:latin typeface="Arial"/>
              </a:rPr>
              <a:t>ACCELERATOR Control system upgrade plans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12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BB870F-229A-4757-BEC5-2B746F96E693}"/>
              </a:ext>
            </a:extLst>
          </p:cNvPr>
          <p:cNvSpPr txBox="1"/>
          <p:nvPr/>
        </p:nvSpPr>
        <p:spPr bwMode="auto">
          <a:xfrm>
            <a:off x="779040" y="1372886"/>
            <a:ext cx="706194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need to upgrade our accelerator control system!</a:t>
            </a: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Moving toward Tango 10 and prepare for future Tango 11 LTS</a:t>
            </a:r>
            <a:b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Mainly for telemetry and version information on devices</a:t>
            </a: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Improving testing, deployment and integration with GitLab</a:t>
            </a: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Better release cycle for our OSes (Debian 9 -&gt; Ubuntu 24/26)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Introducing Taurus as an alternative framework to ATK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While continuing to support our user: the accelerator</a:t>
            </a:r>
            <a:b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need to continuously upgrade and develop servers</a:t>
            </a: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2FDC890-9B6C-48CE-9491-BE90B681F5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32" y="1381282"/>
            <a:ext cx="2450167" cy="73448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F5932E2-E7BA-4EF0-9220-E57537CAA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32" y="3506424"/>
            <a:ext cx="2450167" cy="94516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206AD6-3247-4C96-BB6A-358B4A775E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31" y="2543162"/>
            <a:ext cx="2450168" cy="535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5D5B6-4273-4E81-9097-EAA7349D7A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831" y="4878983"/>
            <a:ext cx="587935" cy="5879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718B463-53D3-425F-85C4-81863F381313}"/>
              </a:ext>
            </a:extLst>
          </p:cNvPr>
          <p:cNvSpPr txBox="1"/>
          <p:nvPr/>
        </p:nvSpPr>
        <p:spPr>
          <a:xfrm>
            <a:off x="9365426" y="5246795"/>
            <a:ext cx="1074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(Taurus)</a:t>
            </a:r>
          </a:p>
        </p:txBody>
      </p:sp>
    </p:spTree>
    <p:extLst>
      <p:ext uri="{BB962C8B-B14F-4D97-AF65-F5344CB8AC3E}">
        <p14:creationId xmlns:p14="http://schemas.microsoft.com/office/powerpoint/2010/main" val="97201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defRPr/>
            </a:pPr>
            <a:r>
              <a:rPr lang="en-GB" sz="1600" b="1" cap="all" spc="-1" dirty="0">
                <a:solidFill>
                  <a:schemeClr val="lt1"/>
                </a:solidFill>
              </a:rPr>
              <a:t>ACCELERATOR Control </a:t>
            </a:r>
            <a:r>
              <a:rPr lang="en-GB" sz="1600" b="1" cap="all" spc="-1" dirty="0">
                <a:solidFill>
                  <a:schemeClr val="lt1"/>
                </a:solidFill>
                <a:latin typeface="Arial"/>
              </a:rPr>
              <a:t>system upgrade plans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13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</a:t>
            </a:r>
            <a:r>
              <a:rPr lang="en-US" baseline="30000"/>
              <a:t>th</a:t>
            </a:r>
            <a:r>
              <a:rPr lang="en-US"/>
              <a:t> Tango Community meeting at ALBA | 08/06/2026 | Théo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26" name="Picture 2" descr="PyTango documentation - Home">
            <a:extLst>
              <a:ext uri="{FF2B5EF4-FFF2-40B4-BE49-F238E27FC236}">
                <a16:creationId xmlns:a16="http://schemas.microsoft.com/office/drawing/2014/main" id="{E3432074-E757-49D3-8E01-C4DBBED53E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4292" y="1465755"/>
            <a:ext cx="2450167" cy="7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EBB870F-229A-4757-BEC5-2B746F96E693}"/>
              </a:ext>
            </a:extLst>
          </p:cNvPr>
          <p:cNvSpPr txBox="1"/>
          <p:nvPr/>
        </p:nvSpPr>
        <p:spPr bwMode="auto">
          <a:xfrm>
            <a:off x="779040" y="1372886"/>
            <a:ext cx="706194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Where we are today…</a:t>
            </a: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Introducing GitLab CI/CD for migration to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cppTango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10+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Many Ubuntu 22, 24 and testing 26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Two servers in operation with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10.1, others with 10.0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Standardized packaging of Python packages</a:t>
            </a:r>
            <a:b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management with UV and using CI/CD</a:t>
            </a:r>
            <a:endParaRPr lang="en-US" sz="2000" i="1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Proposal for on-host installation of packages</a:t>
            </a:r>
            <a:b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Using Ansible and CI/CD</a:t>
            </a:r>
            <a:endParaRPr lang="en-US" sz="2000" i="1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EE828F7-10BF-4482-82E1-BAAB7277F1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4195" y="2604458"/>
            <a:ext cx="769523" cy="769523"/>
          </a:xfrm>
          <a:prstGeom prst="rect">
            <a:avLst/>
          </a:prstGeom>
        </p:spPr>
      </p:pic>
      <p:pic>
        <p:nvPicPr>
          <p:cNvPr id="3074" name="Picture 2" descr="Fichier:Ansible logo.svg">
            <a:extLst>
              <a:ext uri="{FF2B5EF4-FFF2-40B4-BE49-F238E27FC236}">
                <a16:creationId xmlns:a16="http://schemas.microsoft.com/office/drawing/2014/main" id="{F38469CC-D0B9-47EB-9BF4-013D4B433A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5672" y="2604457"/>
            <a:ext cx="625391" cy="76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915B85-9A57-4C27-AF83-4363528D30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7522" y="3868780"/>
            <a:ext cx="5183061" cy="20724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EE43716-1658-4DC8-9428-FE92D412F140}"/>
              </a:ext>
            </a:extLst>
          </p:cNvPr>
          <p:cNvSpPr txBox="1"/>
          <p:nvPr/>
        </p:nvSpPr>
        <p:spPr bwMode="auto">
          <a:xfrm>
            <a:off x="10933718" y="3161942"/>
            <a:ext cx="10747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(UV)</a:t>
            </a:r>
          </a:p>
        </p:txBody>
      </p:sp>
    </p:spTree>
    <p:extLst>
      <p:ext uri="{BB962C8B-B14F-4D97-AF65-F5344CB8AC3E}">
        <p14:creationId xmlns:p14="http://schemas.microsoft.com/office/powerpoint/2010/main" val="304578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cap="all" spc="-1" dirty="0">
                <a:solidFill>
                  <a:schemeClr val="lt1"/>
                </a:solidFill>
                <a:latin typeface="Arial"/>
              </a:rPr>
              <a:t>Regarding Taurus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14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N. Vergara (ESRF)</a:t>
            </a:r>
          </a:p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E4CCC6-FD0D-414A-95C9-0FFE8A13952F}"/>
              </a:ext>
            </a:extLst>
          </p:cNvPr>
          <p:cNvSpPr txBox="1"/>
          <p:nvPr/>
        </p:nvSpPr>
        <p:spPr bwMode="auto">
          <a:xfrm>
            <a:off x="779040" y="1372886"/>
            <a:ext cx="5505219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We are starting to see Taurus at ESRF…</a:t>
            </a: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for beamlines with a new Taurus scheme for BLISS</a:t>
            </a:r>
            <a:b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 by the Beamline Control Unit, will be externally published when ready!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600" i="1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Available for operators in the control room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Contributing to Taurus to improve compatibility with our existing system: color chart, missing features</a:t>
            </a:r>
            <a:b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Done by </a:t>
            </a:r>
            <a:r>
              <a:rPr lang="en-US" sz="1600" i="1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Natxo</a:t>
            </a:r>
            <a:r>
              <a:rPr lang="en-US" sz="16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Vergara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DAFBFF-C863-4EC0-AF88-CFC329C58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71622" y="916510"/>
            <a:ext cx="349716" cy="3497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1EC573-CF28-4E71-9F0B-6F206B8756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0071" y="1057900"/>
            <a:ext cx="4987884" cy="50044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740FE17-E49B-4B7C-973C-43E9C5E88C11}"/>
              </a:ext>
            </a:extLst>
          </p:cNvPr>
          <p:cNvSpPr txBox="1"/>
          <p:nvPr/>
        </p:nvSpPr>
        <p:spPr bwMode="auto">
          <a:xfrm>
            <a:off x="6840070" y="5982177"/>
            <a:ext cx="498788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Filling pattern application (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7282E73-F270-4AC5-8ABA-431D3D746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294" y="812980"/>
            <a:ext cx="5127436" cy="548068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066AFDC-258A-422F-B894-BA62FCFB4547}"/>
              </a:ext>
            </a:extLst>
          </p:cNvPr>
          <p:cNvSpPr txBox="1"/>
          <p:nvPr/>
        </p:nvSpPr>
        <p:spPr bwMode="auto">
          <a:xfrm>
            <a:off x="6770294" y="6224689"/>
            <a:ext cx="5127435" cy="284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Application for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Cryo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Insertion Devices (in development)</a:t>
            </a:r>
          </a:p>
        </p:txBody>
      </p:sp>
    </p:spTree>
    <p:extLst>
      <p:ext uri="{BB962C8B-B14F-4D97-AF65-F5344CB8AC3E}">
        <p14:creationId xmlns:p14="http://schemas.microsoft.com/office/powerpoint/2010/main" val="975033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cap="all" spc="-1" dirty="0">
                <a:solidFill>
                  <a:schemeClr val="lt1"/>
                </a:solidFill>
                <a:latin typeface="Arial"/>
              </a:rPr>
              <a:t>Thanks for listening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15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58685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Credit: TAS2CAILLOUX @ </a:t>
            </a:r>
            <a:r>
              <a:rPr lang="en-US" dirty="0">
                <a:hlinkClick r:id="rId3"/>
              </a:rPr>
              <a:t>https://tas2cailloux.com/</a:t>
            </a:r>
            <a:endParaRPr lang="en-US" dirty="0"/>
          </a:p>
          <a:p>
            <a:r>
              <a:rPr lang="en-US" dirty="0"/>
              <a:t>Thanks to R. </a:t>
            </a:r>
            <a:r>
              <a:rPr lang="en-US" dirty="0" err="1"/>
              <a:t>Bourtembourg</a:t>
            </a:r>
            <a:r>
              <a:rPr lang="en-US" dirty="0"/>
              <a:t>, V. Ray </a:t>
            </a:r>
            <a:r>
              <a:rPr lang="en-US" dirty="0" err="1"/>
              <a:t>Bakaikoa</a:t>
            </a:r>
            <a:r>
              <a:rPr lang="en-US" dirty="0"/>
              <a:t> and A. Goetz for their help on this presentation</a:t>
            </a:r>
          </a:p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17C614-912C-4BF6-9E2B-BCDF4DA71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139" y="647834"/>
            <a:ext cx="9951722" cy="559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75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37239295" name="Rectangle 2"/>
          <p:cNvSpPr/>
          <p:nvPr/>
        </p:nvSpPr>
        <p:spPr bwMode="auto">
          <a:xfrm>
            <a:off x="8956800" y="1859820"/>
            <a:ext cx="2656080" cy="344808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087369861" name="Rectangle 4"/>
          <p:cNvSpPr/>
          <p:nvPr/>
        </p:nvSpPr>
        <p:spPr bwMode="auto">
          <a:xfrm>
            <a:off x="6161760" y="1859820"/>
            <a:ext cx="2656080" cy="344808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159229140" name="Rectangle 5"/>
          <p:cNvSpPr/>
          <p:nvPr/>
        </p:nvSpPr>
        <p:spPr bwMode="auto">
          <a:xfrm>
            <a:off x="3366360" y="1859820"/>
            <a:ext cx="2656080" cy="344808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1974527360" name="Rectangle 6"/>
          <p:cNvSpPr/>
          <p:nvPr/>
        </p:nvSpPr>
        <p:spPr bwMode="auto">
          <a:xfrm>
            <a:off x="571320" y="1859820"/>
            <a:ext cx="2656080" cy="344808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667372046" name="Picture 80"/>
          <p:cNvSpPr/>
          <p:nvPr/>
        </p:nvSpPr>
        <p:spPr bwMode="auto">
          <a:xfrm>
            <a:off x="571320" y="3227820"/>
            <a:ext cx="2656080" cy="2263680"/>
          </a:xfrm>
          <a:custGeom>
            <a:avLst/>
            <a:gdLst>
              <a:gd name="textAreaLeft" fmla="*/ 0 w 2656080"/>
              <a:gd name="textAreaRight" fmla="*/ 2664000 w 2656080"/>
              <a:gd name="textAreaTop" fmla="*/ 0 h 2263680"/>
              <a:gd name="textAreaBottom" fmla="*/ 2271600 h 2263680"/>
            </a:gdLst>
            <a:ahLst/>
            <a:cxnLst/>
            <a:rect l="textAreaLeft" t="textAreaTop" r="textAreaRight" b="textAreaBottom"/>
            <a:pathLst>
              <a:path w="2664000" h="2880000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blipFill rotWithShape="0">
            <a:blip r:embed="rId3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12990593" name="Picture 81"/>
          <p:cNvSpPr/>
          <p:nvPr/>
        </p:nvSpPr>
        <p:spPr bwMode="auto">
          <a:xfrm>
            <a:off x="3366360" y="3227820"/>
            <a:ext cx="2656080" cy="2263680"/>
          </a:xfrm>
          <a:custGeom>
            <a:avLst/>
            <a:gdLst>
              <a:gd name="textAreaLeft" fmla="*/ 0 w 2656080"/>
              <a:gd name="textAreaRight" fmla="*/ 2664000 w 2656080"/>
              <a:gd name="textAreaTop" fmla="*/ 0 h 2263680"/>
              <a:gd name="textAreaBottom" fmla="*/ 2271600 h 2263680"/>
            </a:gdLst>
            <a:ahLst/>
            <a:cxnLst/>
            <a:rect l="textAreaLeft" t="textAreaTop" r="textAreaRight" b="textAreaBottom"/>
            <a:pathLst>
              <a:path w="2664000" h="2880000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blipFill rotWithShape="0">
            <a:blip r:embed="rId4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5566680" name="Picture 82"/>
          <p:cNvSpPr/>
          <p:nvPr/>
        </p:nvSpPr>
        <p:spPr bwMode="auto">
          <a:xfrm>
            <a:off x="6161760" y="3227820"/>
            <a:ext cx="2656080" cy="2263680"/>
          </a:xfrm>
          <a:custGeom>
            <a:avLst/>
            <a:gdLst>
              <a:gd name="textAreaLeft" fmla="*/ 0 w 2656080"/>
              <a:gd name="textAreaRight" fmla="*/ 2664000 w 2656080"/>
              <a:gd name="textAreaTop" fmla="*/ 0 h 2263680"/>
              <a:gd name="textAreaBottom" fmla="*/ 2271600 h 2263680"/>
            </a:gdLst>
            <a:ahLst/>
            <a:cxnLst/>
            <a:rect l="textAreaLeft" t="textAreaTop" r="textAreaRight" b="textAreaBottom"/>
            <a:pathLst>
              <a:path w="2664000" h="2880000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blipFill rotWithShape="0">
            <a:blip r:embed="rId5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42566443" name="Picture 83"/>
          <p:cNvSpPr/>
          <p:nvPr/>
        </p:nvSpPr>
        <p:spPr bwMode="auto">
          <a:xfrm>
            <a:off x="8956800" y="3227820"/>
            <a:ext cx="2656080" cy="2263680"/>
          </a:xfrm>
          <a:custGeom>
            <a:avLst/>
            <a:gdLst>
              <a:gd name="textAreaLeft" fmla="*/ 0 w 2656080"/>
              <a:gd name="textAreaRight" fmla="*/ 2664000 w 2656080"/>
              <a:gd name="textAreaTop" fmla="*/ 0 h 2263680"/>
              <a:gd name="textAreaBottom" fmla="*/ 2271600 h 2263680"/>
            </a:gdLst>
            <a:ahLst/>
            <a:cxnLst/>
            <a:rect l="textAreaLeft" t="textAreaTop" r="textAreaRight" b="textAreaBottom"/>
            <a:pathLst>
              <a:path w="2664000" h="2880000" extrusionOk="0">
                <a:moveTo>
                  <a:pt x="0" y="0"/>
                </a:moveTo>
                <a:lnTo>
                  <a:pt x="2664000" y="0"/>
                </a:lnTo>
                <a:lnTo>
                  <a:pt x="2664000" y="2880000"/>
                </a:lnTo>
                <a:lnTo>
                  <a:pt x="0" y="2880000"/>
                </a:lnTo>
                <a:close/>
              </a:path>
            </a:pathLst>
          </a:custGeom>
          <a:blipFill rotWithShape="0">
            <a:blip r:embed="rId6"/>
            <a:stretch/>
          </a:blip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0117924" name="Rectangle 9"/>
          <p:cNvSpPr/>
          <p:nvPr/>
        </p:nvSpPr>
        <p:spPr bwMode="auto">
          <a:xfrm>
            <a:off x="684000" y="2043780"/>
            <a:ext cx="2451600" cy="10332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spcAft>
                <a:spcPts val="601"/>
              </a:spcAft>
              <a:defRPr/>
            </a:pPr>
            <a:r>
              <a:rPr lang="en-GB" sz="1200" b="1" strike="noStrike" spc="-1">
                <a:solidFill>
                  <a:schemeClr val="accent1"/>
                </a:solidFill>
                <a:latin typeface="Arial"/>
              </a:rPr>
              <a:t>ESRF, the first 3</a:t>
            </a:r>
            <a:r>
              <a:rPr lang="en-GB" sz="1200" b="1" strike="noStrike" spc="-1" baseline="30000">
                <a:solidFill>
                  <a:schemeClr val="accent1"/>
                </a:solidFill>
                <a:latin typeface="Arial"/>
              </a:rPr>
              <a:t>rd</a:t>
            </a:r>
            <a:r>
              <a:rPr lang="en-GB" sz="1200" b="1" strike="noStrike" spc="-1">
                <a:solidFill>
                  <a:schemeClr val="accent1"/>
                </a:solidFill>
                <a:latin typeface="Arial"/>
              </a:rPr>
              <a:t>-generation synchrotron</a:t>
            </a: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: 11 European countries joining forces to open new vistas in synchrotron science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2077417" name="Rectangle 10"/>
          <p:cNvSpPr/>
          <p:nvPr/>
        </p:nvSpPr>
        <p:spPr bwMode="auto">
          <a:xfrm>
            <a:off x="3528360" y="2043780"/>
            <a:ext cx="2332080" cy="10332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GB" sz="1200" b="1" strike="noStrike" spc="-1">
                <a:solidFill>
                  <a:schemeClr val="accent1"/>
                </a:solidFill>
                <a:latin typeface="Arial"/>
              </a:rPr>
              <a:t>ESRF UPGRADE PROGRAMME </a:t>
            </a: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(2009-2022) launched by </a:t>
            </a:r>
            <a:br>
              <a:rPr sz="1200"/>
            </a:b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the ESRF’s 21 partner countries.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UP PHASE-I delivered in 2015 </a:t>
            </a:r>
            <a:br>
              <a:rPr sz="1200"/>
            </a:b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on time and within the budget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2044745" name="Rectangle 11"/>
          <p:cNvSpPr/>
          <p:nvPr/>
        </p:nvSpPr>
        <p:spPr bwMode="auto">
          <a:xfrm>
            <a:off x="6323760" y="2043780"/>
            <a:ext cx="2332080" cy="10332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spcAft>
                <a:spcPts val="601"/>
              </a:spcAft>
              <a:defRPr/>
            </a:pP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Delivery of </a:t>
            </a:r>
            <a:r>
              <a:rPr lang="en-GB" sz="1200" b="1" strike="noStrike" spc="-1">
                <a:solidFill>
                  <a:schemeClr val="accent1"/>
                </a:solidFill>
                <a:latin typeface="Arial"/>
              </a:rPr>
              <a:t>ESRF-Extremely Brilliant Source </a:t>
            </a: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(EBS), a game changer: the first of a new generation of high-brilliance </a:t>
            </a:r>
            <a:br>
              <a:rPr sz="1200"/>
            </a:br>
            <a:r>
              <a:rPr lang="en-GB" sz="1200" b="0" strike="noStrike" spc="-1">
                <a:solidFill>
                  <a:schemeClr val="accent1"/>
                </a:solidFill>
                <a:latin typeface="Arial"/>
              </a:rPr>
              <a:t>X-ray sources</a:t>
            </a:r>
            <a:endParaRPr lang="fr-FR" sz="1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2245968" name="Rectangle 12"/>
          <p:cNvSpPr/>
          <p:nvPr/>
        </p:nvSpPr>
        <p:spPr bwMode="auto">
          <a:xfrm>
            <a:off x="8995680" y="2043780"/>
            <a:ext cx="2578680" cy="80784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spcAft>
                <a:spcPts val="601"/>
              </a:spcAft>
              <a:defRPr/>
            </a:pPr>
            <a:r>
              <a:rPr lang="en-GB" sz="1300" b="1" strike="noStrike" spc="-1" dirty="0">
                <a:solidFill>
                  <a:schemeClr val="accent1"/>
                </a:solidFill>
                <a:latin typeface="Arial"/>
              </a:rPr>
              <a:t>32 years of operation </a:t>
            </a:r>
            <a:br>
              <a:rPr sz="1300" dirty="0"/>
            </a:br>
            <a:r>
              <a:rPr lang="fr-FR" sz="1300" b="1" strike="noStrike" spc="-1" dirty="0" err="1">
                <a:solidFill>
                  <a:schemeClr val="accent1"/>
                </a:solidFill>
                <a:latin typeface="Arial"/>
              </a:rPr>
              <a:t>Almost</a:t>
            </a:r>
            <a:r>
              <a:rPr lang="fr-FR" sz="1300" b="1" strike="noStrike" spc="-1" dirty="0">
                <a:solidFill>
                  <a:schemeClr val="accent1"/>
                </a:solidFill>
                <a:latin typeface="Arial"/>
              </a:rPr>
              <a:t> </a:t>
            </a:r>
            <a:r>
              <a:rPr lang="en-GB" sz="1300" b="1" spc="-1" dirty="0">
                <a:solidFill>
                  <a:schemeClr val="accent1"/>
                </a:solidFill>
                <a:latin typeface="Arial"/>
              </a:rPr>
              <a:t>6</a:t>
            </a:r>
            <a:r>
              <a:rPr lang="en-GB" sz="1300" b="1" strike="noStrike" spc="-1" dirty="0">
                <a:solidFill>
                  <a:schemeClr val="accent1"/>
                </a:solidFill>
                <a:latin typeface="Arial"/>
              </a:rPr>
              <a:t> years of successful operation of ESRF-EBS</a:t>
            </a:r>
            <a:endParaRPr lang="fr-FR" sz="13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0651013" name="Rectangle 65"/>
          <p:cNvSpPr/>
          <p:nvPr/>
        </p:nvSpPr>
        <p:spPr bwMode="auto">
          <a:xfrm>
            <a:off x="571320" y="1027500"/>
            <a:ext cx="2721600" cy="532080"/>
          </a:xfrm>
          <a:prstGeom prst="rect">
            <a:avLst/>
          </a:prstGeom>
          <a:solidFill>
            <a:schemeClr val="accent6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>
                <a:solidFill>
                  <a:schemeClr val="lt1"/>
                </a:solidFill>
                <a:latin typeface="Calibri"/>
              </a:rPr>
              <a:t>Construction:1988-1994 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>
                <a:solidFill>
                  <a:schemeClr val="lt1"/>
                </a:solidFill>
                <a:latin typeface="Calibri"/>
              </a:rPr>
              <a:t>Operation: 1994-2018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538306175" name="Rectangle 67"/>
          <p:cNvSpPr/>
          <p:nvPr/>
        </p:nvSpPr>
        <p:spPr bwMode="auto">
          <a:xfrm>
            <a:off x="3300840" y="1027500"/>
            <a:ext cx="2872080" cy="532080"/>
          </a:xfrm>
          <a:prstGeom prst="rect">
            <a:avLst/>
          </a:prstGeom>
          <a:solidFill>
            <a:schemeClr val="accent5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>
                <a:solidFill>
                  <a:schemeClr val="lt1"/>
                </a:solidFill>
                <a:latin typeface="Calibri"/>
              </a:rPr>
              <a:t>Upgrade Programme: 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>
                <a:solidFill>
                  <a:schemeClr val="lt1"/>
                </a:solidFill>
                <a:latin typeface="Calibri"/>
              </a:rPr>
              <a:t>2009-2022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648750857" name="Rectangle 69"/>
          <p:cNvSpPr/>
          <p:nvPr/>
        </p:nvSpPr>
        <p:spPr bwMode="auto">
          <a:xfrm>
            <a:off x="6095880" y="1027500"/>
            <a:ext cx="2787120" cy="53208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>
                <a:solidFill>
                  <a:schemeClr val="lt1"/>
                </a:solidFill>
                <a:latin typeface="Calibri"/>
              </a:rPr>
              <a:t>Operation with ESRF-EBS: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>
                <a:solidFill>
                  <a:schemeClr val="lt1"/>
                </a:solidFill>
                <a:latin typeface="Calibri"/>
              </a:rPr>
              <a:t>25 AUGUST 2020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88288544" name="Arrow: Pentagon 71"/>
          <p:cNvSpPr/>
          <p:nvPr/>
        </p:nvSpPr>
        <p:spPr bwMode="auto">
          <a:xfrm>
            <a:off x="8891280" y="1027500"/>
            <a:ext cx="2721600" cy="532080"/>
          </a:xfrm>
          <a:prstGeom prst="homePlate">
            <a:avLst>
              <a:gd name="adj" fmla="val 22439"/>
            </a:avLst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600" b="1" strike="noStrike" spc="-1" dirty="0">
                <a:solidFill>
                  <a:schemeClr val="lt1"/>
                </a:solidFill>
                <a:latin typeface="Calibri"/>
              </a:rPr>
              <a:t>June 2026</a:t>
            </a:r>
            <a:endParaRPr lang="fr-FR" sz="16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717672509" name="Arrow: Chevron 13"/>
          <p:cNvSpPr/>
          <p:nvPr/>
        </p:nvSpPr>
        <p:spPr bwMode="auto">
          <a:xfrm>
            <a:off x="3192840" y="1027500"/>
            <a:ext cx="208080" cy="532080"/>
          </a:xfrm>
          <a:prstGeom prst="chevron">
            <a:avLst>
              <a:gd name="adj" fmla="val 42357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2145184500" name="Arrow: Chevron 17"/>
          <p:cNvSpPr/>
          <p:nvPr/>
        </p:nvSpPr>
        <p:spPr bwMode="auto">
          <a:xfrm>
            <a:off x="5987880" y="1027500"/>
            <a:ext cx="208080" cy="532080"/>
          </a:xfrm>
          <a:prstGeom prst="chevron">
            <a:avLst>
              <a:gd name="adj" fmla="val 42357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sp>
        <p:nvSpPr>
          <p:cNvPr id="1254013738" name="Arrow: Chevron 18"/>
          <p:cNvSpPr/>
          <p:nvPr/>
        </p:nvSpPr>
        <p:spPr bwMode="auto">
          <a:xfrm>
            <a:off x="8783280" y="1027500"/>
            <a:ext cx="208080" cy="532080"/>
          </a:xfrm>
          <a:prstGeom prst="chevron">
            <a:avLst>
              <a:gd name="adj" fmla="val 42357"/>
            </a:avLst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dk1"/>
              </a:solidFill>
              <a:latin typeface="Arial"/>
            </a:endParaRPr>
          </a:p>
        </p:txBody>
      </p:sp>
      <p:cxnSp>
        <p:nvCxnSpPr>
          <p:cNvPr id="528453822" name="Straight Connector 38"/>
          <p:cNvCxnSpPr>
            <a:cxnSpLocks/>
            <a:stCxn id="1974527360" idx="0"/>
          </p:cNvCxnSpPr>
          <p:nvPr/>
        </p:nvCxnSpPr>
        <p:spPr bwMode="auto">
          <a:xfrm flipV="1">
            <a:off x="1899360" y="1535100"/>
            <a:ext cx="11520" cy="324720"/>
          </a:xfrm>
          <a:prstGeom prst="straightConnector1">
            <a:avLst/>
          </a:prstGeom>
          <a:ln w="12700">
            <a:solidFill>
              <a:srgbClr val="004C6A"/>
            </a:solidFill>
            <a:round/>
            <a:headEnd type="oval" w="med" len="med"/>
          </a:ln>
        </p:spPr>
      </p:cxnSp>
      <p:cxnSp>
        <p:nvCxnSpPr>
          <p:cNvPr id="731526670" name="Straight Connector 46"/>
          <p:cNvCxnSpPr/>
          <p:nvPr/>
        </p:nvCxnSpPr>
        <p:spPr bwMode="auto">
          <a:xfrm flipV="1">
            <a:off x="4698360" y="1535100"/>
            <a:ext cx="7920" cy="331920"/>
          </a:xfrm>
          <a:prstGeom prst="straightConnector1">
            <a:avLst/>
          </a:prstGeom>
          <a:ln w="12700">
            <a:solidFill>
              <a:srgbClr val="58003E"/>
            </a:solidFill>
            <a:round/>
            <a:headEnd type="oval" w="med" len="med"/>
          </a:ln>
        </p:spPr>
      </p:cxnSp>
      <p:cxnSp>
        <p:nvCxnSpPr>
          <p:cNvPr id="521517284" name="Straight Connector 47"/>
          <p:cNvCxnSpPr>
            <a:endCxn id="1648750857" idx="2"/>
          </p:cNvCxnSpPr>
          <p:nvPr/>
        </p:nvCxnSpPr>
        <p:spPr bwMode="auto">
          <a:xfrm flipH="1" flipV="1">
            <a:off x="7489440" y="1559580"/>
            <a:ext cx="11520" cy="307439"/>
          </a:xfrm>
          <a:prstGeom prst="straightConnector1">
            <a:avLst/>
          </a:prstGeom>
          <a:ln w="12700">
            <a:solidFill>
              <a:srgbClr val="295013"/>
            </a:solidFill>
            <a:round/>
            <a:headEnd type="oval" w="med" len="med"/>
          </a:ln>
        </p:spPr>
      </p:cxnSp>
      <p:cxnSp>
        <p:nvCxnSpPr>
          <p:cNvPr id="587174839" name="Straight Connector 48"/>
          <p:cNvCxnSpPr/>
          <p:nvPr/>
        </p:nvCxnSpPr>
        <p:spPr bwMode="auto">
          <a:xfrm flipV="1">
            <a:off x="10288800" y="1535100"/>
            <a:ext cx="7920" cy="331920"/>
          </a:xfrm>
          <a:prstGeom prst="straightConnector1">
            <a:avLst/>
          </a:prstGeom>
          <a:ln w="12700">
            <a:solidFill>
              <a:srgbClr val="763B01"/>
            </a:solidFill>
            <a:round/>
            <a:headEnd type="oval" w="med" len="med"/>
          </a:ln>
        </p:spPr>
      </p:cxnSp>
      <p:sp>
        <p:nvSpPr>
          <p:cNvPr id="1069697916" name="Rectangle 7"/>
          <p:cNvSpPr/>
          <p:nvPr/>
        </p:nvSpPr>
        <p:spPr bwMode="auto">
          <a:xfrm>
            <a:off x="571320" y="5642700"/>
            <a:ext cx="11041560" cy="45720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AF007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GB" sz="1600" b="1" strike="noStrike" spc="-1">
                <a:solidFill>
                  <a:schemeClr val="lt1"/>
                </a:solidFill>
                <a:latin typeface="Calibri"/>
              </a:rPr>
              <a:t>BRINGING NATIONS TOGETHER TO ENABLE SCIENTIFIC EXCELLENCE AND TO ADDRESS GLOBAL CHALLENGES</a:t>
            </a:r>
            <a:endParaRPr lang="fr-FR" sz="1600" b="0" strike="noStrike" spc="-1">
              <a:solidFill>
                <a:srgbClr val="FFFFFF"/>
              </a:solidFill>
              <a:latin typeface="Arial"/>
            </a:endParaRPr>
          </a:p>
        </p:txBody>
      </p:sp>
      <p:grpSp>
        <p:nvGrpSpPr>
          <p:cNvPr id="1199875338" name="Group 33"/>
          <p:cNvGrpSpPr/>
          <p:nvPr/>
        </p:nvGrpSpPr>
        <p:grpSpPr bwMode="auto">
          <a:xfrm>
            <a:off x="595800" y="2925420"/>
            <a:ext cx="2611800" cy="122760"/>
            <a:chOff x="595800" y="3054960"/>
            <a:chExt cx="2611800" cy="122760"/>
          </a:xfrm>
        </p:grpSpPr>
        <p:pic>
          <p:nvPicPr>
            <p:cNvPr id="110" name="Picture 2" descr="flag of Belgium"/>
            <p:cNvPicPr/>
            <p:nvPr/>
          </p:nvPicPr>
          <p:blipFill rotWithShape="1">
            <a:blip r:embed="rId7"/>
            <a:stretch/>
          </p:blipFill>
          <p:spPr bwMode="auto">
            <a:xfrm>
              <a:off x="59580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1" name="Picture 4" descr="flag of Denmark"/>
            <p:cNvPicPr/>
            <p:nvPr/>
          </p:nvPicPr>
          <p:blipFill rotWithShape="1">
            <a:blip r:embed="rId8"/>
            <a:stretch/>
          </p:blipFill>
          <p:spPr bwMode="auto">
            <a:xfrm>
              <a:off x="83484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2" name="Picture 6" descr="flag of Finland"/>
            <p:cNvPicPr/>
            <p:nvPr/>
          </p:nvPicPr>
          <p:blipFill rotWithShape="1">
            <a:blip r:embed="rId9"/>
            <a:stretch/>
          </p:blipFill>
          <p:spPr bwMode="auto">
            <a:xfrm>
              <a:off x="107388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3" name="Picture 8" descr="flag of France"/>
            <p:cNvPicPr/>
            <p:nvPr/>
          </p:nvPicPr>
          <p:blipFill rotWithShape="1">
            <a:blip r:embed="rId10"/>
            <a:stretch/>
          </p:blipFill>
          <p:spPr bwMode="auto">
            <a:xfrm>
              <a:off x="131292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4" name="Picture 10" descr="flag of Germany"/>
            <p:cNvPicPr/>
            <p:nvPr/>
          </p:nvPicPr>
          <p:blipFill rotWithShape="1">
            <a:blip r:embed="rId11"/>
            <a:stretch/>
          </p:blipFill>
          <p:spPr bwMode="auto">
            <a:xfrm>
              <a:off x="155232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5" name="Picture 12" descr="flag of Italy"/>
            <p:cNvPicPr/>
            <p:nvPr/>
          </p:nvPicPr>
          <p:blipFill rotWithShape="1">
            <a:blip r:embed="rId12"/>
            <a:stretch/>
          </p:blipFill>
          <p:spPr bwMode="auto">
            <a:xfrm>
              <a:off x="179136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6" name="Picture 16" descr="flag of Norway"/>
            <p:cNvPicPr/>
            <p:nvPr/>
          </p:nvPicPr>
          <p:blipFill rotWithShape="1">
            <a:blip r:embed="rId13"/>
            <a:stretch/>
          </p:blipFill>
          <p:spPr bwMode="auto">
            <a:xfrm>
              <a:off x="203040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7" name="Picture 41" descr="flag of Spain"/>
            <p:cNvPicPr/>
            <p:nvPr/>
          </p:nvPicPr>
          <p:blipFill rotWithShape="1">
            <a:blip r:embed="rId14"/>
            <a:stretch/>
          </p:blipFill>
          <p:spPr bwMode="auto">
            <a:xfrm>
              <a:off x="226980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8" name="Picture 42" descr="flag of Sweden"/>
            <p:cNvPicPr/>
            <p:nvPr/>
          </p:nvPicPr>
          <p:blipFill rotWithShape="1">
            <a:blip r:embed="rId15"/>
            <a:stretch/>
          </p:blipFill>
          <p:spPr bwMode="auto">
            <a:xfrm>
              <a:off x="250884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9" name="Picture 33" descr="flag of Switzerland"/>
            <p:cNvPicPr/>
            <p:nvPr/>
          </p:nvPicPr>
          <p:blipFill rotWithShape="1">
            <a:blip r:embed="rId16"/>
            <a:stretch/>
          </p:blipFill>
          <p:spPr bwMode="auto">
            <a:xfrm>
              <a:off x="274788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20" name="Picture 26" descr="flag of United Kingdom"/>
            <p:cNvPicPr/>
            <p:nvPr/>
          </p:nvPicPr>
          <p:blipFill rotWithShape="1">
            <a:blip r:embed="rId17"/>
            <a:stretch/>
          </p:blipFill>
          <p:spPr bwMode="auto">
            <a:xfrm>
              <a:off x="2986920" y="3054960"/>
              <a:ext cx="220680" cy="12276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1D00DAD2-1F2B-4425-8658-B1AFE16AEB9F}"/>
              </a:ext>
            </a:extLst>
          </p:cNvPr>
          <p:cNvGrpSpPr/>
          <p:nvPr/>
        </p:nvGrpSpPr>
        <p:grpSpPr>
          <a:xfrm>
            <a:off x="8962020" y="2745780"/>
            <a:ext cx="2646000" cy="390071"/>
            <a:chOff x="8962020" y="2875320"/>
            <a:chExt cx="2646000" cy="390071"/>
          </a:xfrm>
        </p:grpSpPr>
        <p:pic>
          <p:nvPicPr>
            <p:cNvPr id="198106769" name="Graphic 53"/>
            <p:cNvPicPr/>
            <p:nvPr/>
          </p:nvPicPr>
          <p:blipFill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/>
          </p:blipFill>
          <p:spPr bwMode="auto">
            <a:xfrm>
              <a:off x="10174170" y="3034559"/>
              <a:ext cx="226080" cy="22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86822800" name="Graphic 56"/>
            <p:cNvPicPr/>
            <p:nvPr/>
          </p:nvPicPr>
          <p:blipFill rotWithShape="1"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/>
          </p:blipFill>
          <p:spPr bwMode="auto">
            <a:xfrm>
              <a:off x="10659690" y="3039311"/>
              <a:ext cx="226080" cy="22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92339196" name="Graphic 57"/>
            <p:cNvPicPr/>
            <p:nvPr/>
          </p:nvPicPr>
          <p:blipFill rotWithShape="1"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/>
          </p:blipFill>
          <p:spPr bwMode="auto">
            <a:xfrm>
              <a:off x="10416105" y="3034559"/>
              <a:ext cx="226080" cy="22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80180431" name="Graphic 59"/>
            <p:cNvPicPr/>
            <p:nvPr/>
          </p:nvPicPr>
          <p:blipFill rotWithShape="1"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/>
          </p:blipFill>
          <p:spPr bwMode="auto">
            <a:xfrm>
              <a:off x="9935520" y="3086640"/>
              <a:ext cx="226080" cy="142560"/>
            </a:xfrm>
            <a:prstGeom prst="rect">
              <a:avLst/>
            </a:prstGeom>
            <a:ln w="0">
              <a:noFill/>
            </a:ln>
            <a:effectLst>
              <a:outerShdw blurRad="76320" sx="101000" sy="101000" algn="ctr" rotWithShape="0">
                <a:srgbClr val="000000">
                  <a:alpha val="10000"/>
                </a:srgbClr>
              </a:outerShdw>
            </a:effectLst>
          </p:spPr>
        </p:pic>
        <p:pic>
          <p:nvPicPr>
            <p:cNvPr id="1607852403" name="Graphic 63"/>
            <p:cNvPicPr/>
            <p:nvPr/>
          </p:nvPicPr>
          <p:blipFill rotWithShape="1"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/>
          </p:blipFill>
          <p:spPr bwMode="auto">
            <a:xfrm>
              <a:off x="9690480" y="3053052"/>
              <a:ext cx="220860" cy="19990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99052386" name="Graphic 65"/>
            <p:cNvPicPr/>
            <p:nvPr/>
          </p:nvPicPr>
          <p:blipFill rotWithShape="1"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/>
          </p:blipFill>
          <p:spPr bwMode="auto">
            <a:xfrm>
              <a:off x="9444120" y="3053201"/>
              <a:ext cx="224280" cy="18409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9720229" name="Graphic 68"/>
            <p:cNvPicPr/>
            <p:nvPr/>
          </p:nvPicPr>
          <p:blipFill rotWithShape="1"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/>
          </p:blipFill>
          <p:spPr bwMode="auto">
            <a:xfrm>
              <a:off x="10412820" y="2875320"/>
              <a:ext cx="226080" cy="20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7824108" name="Graphic 78"/>
            <p:cNvPicPr/>
            <p:nvPr/>
          </p:nvPicPr>
          <p:blipFill rotWithShape="1"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/>
          </p:blipFill>
          <p:spPr bwMode="auto">
            <a:xfrm>
              <a:off x="10898460" y="2888640"/>
              <a:ext cx="226080" cy="18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011546" name="Picture 2" descr="flag of Belgium"/>
            <p:cNvPicPr/>
            <p:nvPr/>
          </p:nvPicPr>
          <p:blipFill rotWithShape="1">
            <a:blip r:embed="rId7"/>
            <a:stretch/>
          </p:blipFill>
          <p:spPr bwMode="auto">
            <a:xfrm>
              <a:off x="896202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5920636" name="Picture 4" descr="flag of Denmark"/>
            <p:cNvPicPr/>
            <p:nvPr/>
          </p:nvPicPr>
          <p:blipFill rotWithShape="1">
            <a:blip r:embed="rId8"/>
            <a:stretch/>
          </p:blipFill>
          <p:spPr bwMode="auto">
            <a:xfrm>
              <a:off x="92039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18139807" name="Picture 6" descr="flag of Finland"/>
            <p:cNvPicPr/>
            <p:nvPr/>
          </p:nvPicPr>
          <p:blipFill rotWithShape="1">
            <a:blip r:embed="rId9"/>
            <a:stretch/>
          </p:blipFill>
          <p:spPr bwMode="auto">
            <a:xfrm>
              <a:off x="944550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1253791" name="Picture 8" descr="flag of France"/>
            <p:cNvPicPr/>
            <p:nvPr/>
          </p:nvPicPr>
          <p:blipFill rotWithShape="1">
            <a:blip r:embed="rId10"/>
            <a:stretch/>
          </p:blipFill>
          <p:spPr bwMode="auto">
            <a:xfrm>
              <a:off x="968742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79198564" name="Picture 10" descr="flag of Germany"/>
            <p:cNvPicPr/>
            <p:nvPr/>
          </p:nvPicPr>
          <p:blipFill rotWithShape="1">
            <a:blip r:embed="rId11"/>
            <a:stretch/>
          </p:blipFill>
          <p:spPr bwMode="auto">
            <a:xfrm>
              <a:off x="99293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19232874" name="Picture 12" descr="flag of Italy"/>
            <p:cNvPicPr/>
            <p:nvPr/>
          </p:nvPicPr>
          <p:blipFill rotWithShape="1">
            <a:blip r:embed="rId12"/>
            <a:stretch/>
          </p:blipFill>
          <p:spPr bwMode="auto">
            <a:xfrm>
              <a:off x="1017090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3244411" name="Picture 16" descr="flag of Norway"/>
            <p:cNvPicPr/>
            <p:nvPr/>
          </p:nvPicPr>
          <p:blipFill rotWithShape="1">
            <a:blip r:embed="rId13"/>
            <a:stretch/>
          </p:blipFill>
          <p:spPr bwMode="auto">
            <a:xfrm>
              <a:off x="106565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7352201" name="Picture 41" descr="flag of Spain"/>
            <p:cNvPicPr/>
            <p:nvPr/>
          </p:nvPicPr>
          <p:blipFill rotWithShape="1">
            <a:blip r:embed="rId14"/>
            <a:stretch/>
          </p:blipFill>
          <p:spPr bwMode="auto">
            <a:xfrm>
              <a:off x="1114182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50737129" name="Picture 42" descr="flag of Sweden"/>
            <p:cNvPicPr/>
            <p:nvPr/>
          </p:nvPicPr>
          <p:blipFill rotWithShape="1">
            <a:blip r:embed="rId15"/>
            <a:stretch/>
          </p:blipFill>
          <p:spPr bwMode="auto">
            <a:xfrm>
              <a:off x="113837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04165179" name="Picture 33" descr="flag of Switzerland"/>
            <p:cNvPicPr/>
            <p:nvPr/>
          </p:nvPicPr>
          <p:blipFill rotWithShape="1">
            <a:blip r:embed="rId16"/>
            <a:stretch/>
          </p:blipFill>
          <p:spPr bwMode="auto">
            <a:xfrm>
              <a:off x="8965080" y="3079801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66673111" name="Picture 26" descr="flag of United Kingdom"/>
            <p:cNvPicPr/>
            <p:nvPr/>
          </p:nvPicPr>
          <p:blipFill rotWithShape="1">
            <a:blip r:embed="rId17"/>
            <a:stretch/>
          </p:blipFill>
          <p:spPr bwMode="auto">
            <a:xfrm>
              <a:off x="9203940" y="3080881"/>
              <a:ext cx="224280" cy="126359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4" name="PlaceHolder 1">
            <a:extLst>
              <a:ext uri="{FF2B5EF4-FFF2-40B4-BE49-F238E27FC236}">
                <a16:creationId xmlns:a16="http://schemas.microsoft.com/office/drawing/2014/main" id="{20B2D9A7-2A2F-482C-B36A-B916EECBE60A}"/>
              </a:ext>
            </a:extLst>
          </p:cNvPr>
          <p:cNvSpPr txBox="1">
            <a:spLocks/>
          </p:cNvSpPr>
          <p:nvPr/>
        </p:nvSpPr>
        <p:spPr>
          <a:xfrm>
            <a:off x="959400" y="6483240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5" name="PlaceHolder 2">
            <a:extLst>
              <a:ext uri="{FF2B5EF4-FFF2-40B4-BE49-F238E27FC236}">
                <a16:creationId xmlns:a16="http://schemas.microsoft.com/office/drawing/2014/main" id="{8EC29047-EA67-40BA-8261-F120EAA2BD7F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2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ZoneTexte 8">
            <a:extLst>
              <a:ext uri="{FF2B5EF4-FFF2-40B4-BE49-F238E27FC236}">
                <a16:creationId xmlns:a16="http://schemas.microsoft.com/office/drawing/2014/main" id="{C492D399-01A4-4594-B694-D7150C4B4BE0}"/>
              </a:ext>
            </a:extLst>
          </p:cNvPr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defRPr/>
            </a:pPr>
            <a:r>
              <a:rPr lang="en-GB" sz="1600" b="1" cap="all" spc="-1" dirty="0">
                <a:solidFill>
                  <a:schemeClr val="lt1"/>
                </a:solidFill>
              </a:rPr>
              <a:t>1994 - 2026: &gt;30 years of science, 6 years of EBS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p14:dur="10"/>
    </mc:Choice>
    <mc:Fallback xmlns:w="http://schemas.openxmlformats.org/wordprocessingml/2006/main" xmlns:m="http://schemas.openxmlformats.org/officeDocument/2006/math" xmlns=""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3983127" name="Rectangle 63"/>
          <p:cNvSpPr/>
          <p:nvPr/>
        </p:nvSpPr>
        <p:spPr bwMode="auto">
          <a:xfrm>
            <a:off x="296640" y="798840"/>
            <a:ext cx="4175640" cy="125280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2002848393" name="Rectangle 76"/>
          <p:cNvSpPr/>
          <p:nvPr/>
        </p:nvSpPr>
        <p:spPr bwMode="auto">
          <a:xfrm>
            <a:off x="396000" y="862200"/>
            <a:ext cx="3989880" cy="346320"/>
          </a:xfrm>
          <a:prstGeom prst="rect">
            <a:avLst/>
          </a:prstGeom>
          <a:solidFill>
            <a:schemeClr val="accent6"/>
          </a:solidFill>
          <a:ln w="12700">
            <a:solidFill>
              <a:srgbClr val="0098D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800" b="1" strike="noStrike" spc="-1" dirty="0">
                <a:solidFill>
                  <a:schemeClr val="lt1"/>
                </a:solidFill>
                <a:latin typeface="Calibri"/>
              </a:rPr>
              <a:t>19 PARTNER COUNTRIES</a:t>
            </a:r>
            <a:endParaRPr lang="fr-FR" sz="1800" b="0" strike="noStrike" spc="-1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ESRF: an international HUB To pioneer science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14472618" name="Rectangle 78"/>
          <p:cNvSpPr/>
          <p:nvPr/>
        </p:nvSpPr>
        <p:spPr bwMode="auto">
          <a:xfrm>
            <a:off x="296640" y="2372760"/>
            <a:ext cx="4035600" cy="3829680"/>
          </a:xfrm>
          <a:prstGeom prst="rect">
            <a:avLst/>
          </a:prstGeom>
          <a:solidFill>
            <a:srgbClr val="13257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fr-FR" sz="1800" b="0" strike="noStrike" spc="-1">
              <a:solidFill>
                <a:schemeClr val="lt1"/>
              </a:solidFill>
              <a:latin typeface="Arial"/>
            </a:endParaRPr>
          </a:p>
        </p:txBody>
      </p:sp>
      <p:sp>
        <p:nvSpPr>
          <p:cNvPr id="780474552" name="TextBox 2"/>
          <p:cNvSpPr/>
          <p:nvPr/>
        </p:nvSpPr>
        <p:spPr bwMode="auto">
          <a:xfrm>
            <a:off x="94320" y="2963220"/>
            <a:ext cx="4035600" cy="3346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noAutofit/>
          </a:bodyPr>
          <a:lstStyle/>
          <a:p>
            <a:pPr marL="743040" indent="-285840" defTabSz="9144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GB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Bring nations together through science and advance knowledge</a:t>
            </a:r>
            <a:endParaRPr lang="fr-FR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indent="-285840" defTabSz="9144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GB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Pioneer synchrotron technology to tackle global challenges </a:t>
            </a:r>
            <a:endParaRPr lang="fr-FR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indent="-285840" defTabSz="9144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GB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Develop and operate state-of-the-art X-ray facilities </a:t>
            </a:r>
            <a:r>
              <a:rPr lang="fr-FR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GB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 value to all partner countries</a:t>
            </a:r>
            <a:endParaRPr lang="fr-FR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indent="-285840" defTabSz="9144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GB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Foster the use of x-rays for industry</a:t>
            </a:r>
            <a:endParaRPr lang="fr-FR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3040" indent="-285840" defTabSz="914400">
              <a:lnSpc>
                <a:spcPct val="100000"/>
              </a:lnSpc>
              <a:spcBef>
                <a:spcPts val="567"/>
              </a:spcBef>
              <a:spcAft>
                <a:spcPts val="567"/>
              </a:spcAft>
              <a:buClr>
                <a:srgbClr val="FFFFFF"/>
              </a:buClr>
              <a:buFont typeface="Arial"/>
              <a:buChar char="•"/>
              <a:defRPr/>
            </a:pPr>
            <a:r>
              <a:rPr lang="en-GB" b="0" strike="noStrike" spc="-1" dirty="0">
                <a:solidFill>
                  <a:schemeClr val="l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Train the next generations</a:t>
            </a:r>
            <a:endParaRPr lang="fr-FR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05096653" name="Rectangle 79"/>
          <p:cNvSpPr/>
          <p:nvPr/>
        </p:nvSpPr>
        <p:spPr bwMode="auto">
          <a:xfrm>
            <a:off x="4480560" y="776520"/>
            <a:ext cx="7185960" cy="5446800"/>
          </a:xfrm>
          <a:prstGeom prst="rect">
            <a:avLst/>
          </a:prstGeom>
          <a:solidFill>
            <a:schemeClr val="bg1"/>
          </a:solidFill>
          <a:ln w="12700">
            <a:solidFill>
              <a:srgbClr val="F2F2F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056603340" name="Rectangle 80"/>
          <p:cNvSpPr/>
          <p:nvPr/>
        </p:nvSpPr>
        <p:spPr bwMode="auto">
          <a:xfrm>
            <a:off x="4470840" y="776520"/>
            <a:ext cx="7185960" cy="79056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GB" sz="1800" b="1" strike="noStrike" spc="-1" dirty="0">
                <a:solidFill>
                  <a:schemeClr val="dk2"/>
                </a:solidFill>
                <a:latin typeface="Calibri"/>
              </a:rPr>
              <a:t>FROM 2015 TO 2024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GB" sz="1800" b="1" strike="noStrike" spc="-1" dirty="0">
                <a:solidFill>
                  <a:schemeClr val="dk2"/>
                </a:solidFill>
                <a:latin typeface="Calibri"/>
              </a:rPr>
              <a:t>68 000 USER VISITS FROM 67 COUNTRIES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GB" sz="1800" b="1" strike="noStrike" spc="-1" dirty="0">
                <a:solidFill>
                  <a:schemeClr val="dk2"/>
                </a:solidFill>
                <a:latin typeface="Calibri"/>
              </a:rPr>
              <a:t>7 000 INDIVIDUAL LABS OR UNIVERSITIES</a:t>
            </a:r>
            <a:r>
              <a:rPr lang="en-GB" sz="1800" b="1" strike="noStrike" spc="-1" dirty="0">
                <a:solidFill>
                  <a:schemeClr val="accent5"/>
                </a:solidFill>
                <a:latin typeface="Calibri"/>
              </a:rPr>
              <a:t> </a:t>
            </a:r>
            <a:endParaRPr lang="fr-F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1001435388" name="Picture 3" descr="Capture d’écran 2021-09-09 à 10.23.28.png"/>
          <p:cNvPicPr/>
          <p:nvPr/>
        </p:nvPicPr>
        <p:blipFill rotWithShape="1">
          <a:blip r:embed="rId3"/>
          <a:stretch/>
        </p:blipFill>
        <p:spPr bwMode="auto">
          <a:xfrm>
            <a:off x="4807800" y="1758600"/>
            <a:ext cx="6342840" cy="2733120"/>
          </a:xfrm>
          <a:prstGeom prst="rect">
            <a:avLst/>
          </a:prstGeom>
          <a:ln w="0">
            <a:noFill/>
          </a:ln>
        </p:spPr>
      </p:pic>
      <p:sp>
        <p:nvSpPr>
          <p:cNvPr id="1284597215" name="Rectangle 81"/>
          <p:cNvSpPr/>
          <p:nvPr/>
        </p:nvSpPr>
        <p:spPr bwMode="auto">
          <a:xfrm>
            <a:off x="4480560" y="5197680"/>
            <a:ext cx="1425960" cy="993960"/>
          </a:xfrm>
          <a:prstGeom prst="rect">
            <a:avLst/>
          </a:prstGeom>
          <a:solidFill>
            <a:schemeClr val="bg2"/>
          </a:solidFill>
          <a:ln w="12700">
            <a:solidFill>
              <a:srgbClr val="51A0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64347752" name="Rectangle 82"/>
          <p:cNvSpPr/>
          <p:nvPr/>
        </p:nvSpPr>
        <p:spPr bwMode="auto">
          <a:xfrm>
            <a:off x="5920560" y="5197680"/>
            <a:ext cx="1425960" cy="993960"/>
          </a:xfrm>
          <a:prstGeom prst="rect">
            <a:avLst/>
          </a:prstGeom>
          <a:solidFill>
            <a:schemeClr val="accent5"/>
          </a:solidFill>
          <a:ln w="12700">
            <a:solidFill>
              <a:srgbClr val="AF007C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4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86645209" name="Rectangle 83"/>
          <p:cNvSpPr/>
          <p:nvPr/>
        </p:nvSpPr>
        <p:spPr bwMode="auto">
          <a:xfrm>
            <a:off x="7360560" y="5197680"/>
            <a:ext cx="1425960" cy="993960"/>
          </a:xfrm>
          <a:prstGeom prst="rect">
            <a:avLst/>
          </a:prstGeom>
          <a:solidFill>
            <a:schemeClr val="accent6"/>
          </a:solidFill>
          <a:ln w="12700">
            <a:solidFill>
              <a:srgbClr val="0098D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4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066857452" name="Rectangle 84"/>
          <p:cNvSpPr/>
          <p:nvPr/>
        </p:nvSpPr>
        <p:spPr bwMode="auto">
          <a:xfrm>
            <a:off x="4516560" y="5747760"/>
            <a:ext cx="1353960" cy="2628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Scientific </a:t>
            </a:r>
            <a:br>
              <a:rPr sz="1400"/>
            </a:b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visitors each year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0310265" name="Rectangle 85"/>
          <p:cNvSpPr/>
          <p:nvPr/>
        </p:nvSpPr>
        <p:spPr bwMode="auto">
          <a:xfrm>
            <a:off x="4516560" y="5357520"/>
            <a:ext cx="1353960" cy="355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10 000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230135" name="Rectangle 86"/>
          <p:cNvSpPr/>
          <p:nvPr/>
        </p:nvSpPr>
        <p:spPr bwMode="auto">
          <a:xfrm>
            <a:off x="5956560" y="5747760"/>
            <a:ext cx="1353960" cy="43343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Nobel prizes to ESRF users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8587113" name="Rectangle 109"/>
          <p:cNvSpPr/>
          <p:nvPr/>
        </p:nvSpPr>
        <p:spPr bwMode="auto">
          <a:xfrm>
            <a:off x="5956560" y="5357520"/>
            <a:ext cx="1353960" cy="355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6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1514364" name="Rectangle 110"/>
          <p:cNvSpPr/>
          <p:nvPr/>
        </p:nvSpPr>
        <p:spPr bwMode="auto">
          <a:xfrm>
            <a:off x="7396560" y="5747760"/>
            <a:ext cx="1353960" cy="433439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Scientific </a:t>
            </a:r>
            <a:br>
              <a:rPr sz="1400"/>
            </a:b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publications/year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1207988" name="Rectangle 111"/>
          <p:cNvSpPr/>
          <p:nvPr/>
        </p:nvSpPr>
        <p:spPr bwMode="auto">
          <a:xfrm>
            <a:off x="7396560" y="5357520"/>
            <a:ext cx="1353960" cy="355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1500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10616069" name="Rectangle 112"/>
          <p:cNvSpPr/>
          <p:nvPr/>
        </p:nvSpPr>
        <p:spPr bwMode="auto">
          <a:xfrm>
            <a:off x="8800560" y="5196600"/>
            <a:ext cx="1425960" cy="99756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D770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4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953550247" name="Rectangle 113"/>
          <p:cNvSpPr/>
          <p:nvPr/>
        </p:nvSpPr>
        <p:spPr bwMode="auto">
          <a:xfrm>
            <a:off x="10230840" y="5197680"/>
            <a:ext cx="1429560" cy="997560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353170105" name="Rectangle 114"/>
          <p:cNvSpPr/>
          <p:nvPr/>
        </p:nvSpPr>
        <p:spPr bwMode="auto">
          <a:xfrm>
            <a:off x="8826840" y="5355720"/>
            <a:ext cx="1353960" cy="35532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10</a:t>
            </a:r>
            <a:endParaRPr lang="fr-FR" sz="2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707711817" name="Rectangle 115"/>
          <p:cNvSpPr/>
          <p:nvPr/>
        </p:nvSpPr>
        <p:spPr bwMode="auto">
          <a:xfrm>
            <a:off x="8801640" y="5768640"/>
            <a:ext cx="1353960" cy="41508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ERC grants based </a:t>
            </a:r>
            <a:br>
              <a:rPr sz="1400"/>
            </a:b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on ESRF-EBS</a:t>
            </a:r>
            <a:endParaRPr lang="fr-FR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26734084" name="Rectangle 116"/>
          <p:cNvSpPr/>
          <p:nvPr/>
        </p:nvSpPr>
        <p:spPr bwMode="auto">
          <a:xfrm>
            <a:off x="10271160" y="5383080"/>
            <a:ext cx="1353960" cy="3553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&gt; 300</a:t>
            </a:r>
            <a:endParaRPr lang="fr-FR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49251114" name="Rectangle 117"/>
          <p:cNvSpPr/>
          <p:nvPr/>
        </p:nvSpPr>
        <p:spPr bwMode="auto">
          <a:xfrm>
            <a:off x="10287000" y="5744160"/>
            <a:ext cx="1353960" cy="4032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Industrial 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clients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9207434" name="Rectangle 118"/>
          <p:cNvSpPr/>
          <p:nvPr/>
        </p:nvSpPr>
        <p:spPr bwMode="auto">
          <a:xfrm>
            <a:off x="7907760" y="4197960"/>
            <a:ext cx="1425960" cy="993960"/>
          </a:xfrm>
          <a:prstGeom prst="rect">
            <a:avLst/>
          </a:prstGeom>
          <a:solidFill>
            <a:schemeClr val="accent2"/>
          </a:solidFill>
          <a:ln w="12700">
            <a:solidFill>
              <a:srgbClr val="ED7703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4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909369484" name="Rectangle 119"/>
          <p:cNvSpPr/>
          <p:nvPr/>
        </p:nvSpPr>
        <p:spPr bwMode="auto">
          <a:xfrm>
            <a:off x="6465240" y="4197960"/>
            <a:ext cx="1425960" cy="993960"/>
          </a:xfrm>
          <a:prstGeom prst="rect">
            <a:avLst/>
          </a:prstGeom>
          <a:solidFill>
            <a:srgbClr val="002060"/>
          </a:solidFill>
          <a:ln w="12700">
            <a:solidFill>
              <a:srgbClr val="002060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4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610858491" name="Rectangle 120"/>
          <p:cNvSpPr/>
          <p:nvPr/>
        </p:nvSpPr>
        <p:spPr bwMode="auto">
          <a:xfrm>
            <a:off x="7943760" y="4710600"/>
            <a:ext cx="1353960" cy="44604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fr-FR" sz="1400" b="1" strike="noStrike" spc="-1">
                <a:solidFill>
                  <a:schemeClr val="lt1"/>
                </a:solidFill>
                <a:latin typeface="Calibri"/>
              </a:rPr>
              <a:t>Beamlines </a:t>
            </a:r>
            <a:endParaRPr lang="fr-FR" sz="1400" b="0" strike="noStrike" spc="-1">
              <a:solidFill>
                <a:srgbClr val="FFFFFF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fr-FR" sz="1400" b="1" strike="noStrike" spc="-1">
                <a:solidFill>
                  <a:schemeClr val="lt1"/>
                </a:solidFill>
                <a:latin typeface="Calibri"/>
              </a:rPr>
              <a:t>(public + CRG)</a:t>
            </a:r>
            <a:endParaRPr lang="fr-FR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046549336" name="Rectangle 121"/>
          <p:cNvSpPr/>
          <p:nvPr/>
        </p:nvSpPr>
        <p:spPr bwMode="auto">
          <a:xfrm>
            <a:off x="7914960" y="4378680"/>
            <a:ext cx="1353960" cy="355320"/>
          </a:xfrm>
          <a:prstGeom prst="rect">
            <a:avLst/>
          </a:pr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34 + 12</a:t>
            </a:r>
            <a:endParaRPr lang="fr-FR" sz="2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61821228" name="Rectangle 122"/>
          <p:cNvSpPr/>
          <p:nvPr/>
        </p:nvSpPr>
        <p:spPr bwMode="auto">
          <a:xfrm>
            <a:off x="6493320" y="4740840"/>
            <a:ext cx="1357560" cy="26640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1400" b="1" strike="noStrike" spc="-1">
                <a:solidFill>
                  <a:schemeClr val="lt1"/>
                </a:solidFill>
                <a:latin typeface="Calibri"/>
              </a:rPr>
              <a:t>Synchrotron</a:t>
            </a:r>
            <a:endParaRPr lang="fr-FR" sz="1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8379290" name="Rectangle 123"/>
          <p:cNvSpPr/>
          <p:nvPr/>
        </p:nvSpPr>
        <p:spPr bwMode="auto">
          <a:xfrm>
            <a:off x="6493320" y="4362480"/>
            <a:ext cx="1357560" cy="358920"/>
          </a:xfrm>
          <a:prstGeom prst="rect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 dirty="0">
                <a:solidFill>
                  <a:schemeClr val="lt1"/>
                </a:solidFill>
                <a:latin typeface="Calibri"/>
              </a:rPr>
              <a:t>6 GeV</a:t>
            </a:r>
            <a:endParaRPr lang="fr-FR" sz="2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3077174" name="Rectangle 124"/>
          <p:cNvSpPr/>
          <p:nvPr/>
        </p:nvSpPr>
        <p:spPr bwMode="auto">
          <a:xfrm>
            <a:off x="9342720" y="4199040"/>
            <a:ext cx="1425960" cy="993960"/>
          </a:xfrm>
          <a:prstGeom prst="rect">
            <a:avLst/>
          </a:prstGeom>
          <a:solidFill>
            <a:schemeClr val="bg2"/>
          </a:solidFill>
          <a:ln w="12700">
            <a:solidFill>
              <a:srgbClr val="51A02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endParaRPr lang="en-US" sz="1400" b="1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1403253052" name="Rectangle 125"/>
          <p:cNvSpPr/>
          <p:nvPr/>
        </p:nvSpPr>
        <p:spPr bwMode="auto">
          <a:xfrm>
            <a:off x="9378720" y="4690800"/>
            <a:ext cx="1353960" cy="44604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fr-FR" sz="1400" b="1" strike="noStrike" spc="-1">
                <a:solidFill>
                  <a:schemeClr val="lt1"/>
                </a:solidFill>
                <a:latin typeface="Calibri"/>
              </a:rPr>
              <a:t>CryoEMs</a:t>
            </a:r>
            <a:endParaRPr lang="fr-FR" sz="1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23077951" name="Rectangle 132"/>
          <p:cNvSpPr/>
          <p:nvPr/>
        </p:nvSpPr>
        <p:spPr bwMode="auto">
          <a:xfrm>
            <a:off x="9349920" y="4358880"/>
            <a:ext cx="1353960" cy="355320"/>
          </a:xfrm>
          <a:prstGeom prst="rect">
            <a:avLst/>
          </a:prstGeom>
          <a:solidFill>
            <a:schemeClr val="bg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ctr">
            <a:no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en-US" sz="2400" b="1" strike="noStrike" spc="-1">
                <a:solidFill>
                  <a:schemeClr val="lt1"/>
                </a:solidFill>
                <a:latin typeface="Calibri"/>
              </a:rPr>
              <a:t>2</a:t>
            </a:r>
            <a:endParaRPr lang="fr-FR" sz="2400" b="0" strike="noStrike" spc="-1">
              <a:solidFill>
                <a:srgbClr val="FFFFFF"/>
              </a:solidFill>
              <a:latin typeface="Arial"/>
            </a:endParaRPr>
          </a:p>
        </p:txBody>
      </p:sp>
      <p:sp>
        <p:nvSpPr>
          <p:cNvPr id="363552193" name="ZoneTexte 9"/>
          <p:cNvSpPr/>
          <p:nvPr/>
        </p:nvSpPr>
        <p:spPr bwMode="auto">
          <a:xfrm>
            <a:off x="1262160" y="2491800"/>
            <a:ext cx="2331720" cy="3934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2000" b="1" strike="noStrike" spc="-1" dirty="0">
                <a:solidFill>
                  <a:srgbClr val="FFFFFF"/>
                </a:solidFill>
                <a:latin typeface="Calibri"/>
              </a:rPr>
              <a:t>ESRF MISSIONS</a:t>
            </a: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20B8079-839C-480D-AA71-D6CEEB2B556A}"/>
              </a:ext>
            </a:extLst>
          </p:cNvPr>
          <p:cNvGrpSpPr/>
          <p:nvPr/>
        </p:nvGrpSpPr>
        <p:grpSpPr>
          <a:xfrm>
            <a:off x="395722" y="1363086"/>
            <a:ext cx="3977476" cy="586356"/>
            <a:chOff x="8962020" y="2875320"/>
            <a:chExt cx="2646000" cy="390071"/>
          </a:xfrm>
        </p:grpSpPr>
        <p:pic>
          <p:nvPicPr>
            <p:cNvPr id="57" name="Graphic 53">
              <a:extLst>
                <a:ext uri="{FF2B5EF4-FFF2-40B4-BE49-F238E27FC236}">
                  <a16:creationId xmlns:a16="http://schemas.microsoft.com/office/drawing/2014/main" id="{B76E1A31-772D-4FA5-8650-0F94784FE3D7}"/>
                </a:ext>
              </a:extLst>
            </p:cNvPr>
            <p:cNvPicPr/>
            <p:nvPr/>
          </p:nvPicPr>
          <p:blipFill rotWithShape="1"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/>
          </p:blipFill>
          <p:spPr bwMode="auto">
            <a:xfrm>
              <a:off x="10174170" y="3034559"/>
              <a:ext cx="226080" cy="22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8" name="Graphic 56">
              <a:extLst>
                <a:ext uri="{FF2B5EF4-FFF2-40B4-BE49-F238E27FC236}">
                  <a16:creationId xmlns:a16="http://schemas.microsoft.com/office/drawing/2014/main" id="{535BD221-EB74-4D27-913E-F3641627027E}"/>
                </a:ext>
              </a:extLst>
            </p:cNvPr>
            <p:cNvPicPr/>
            <p:nvPr/>
          </p:nvPicPr>
          <p:blipFill rotWithShape="1"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/>
          </p:blipFill>
          <p:spPr bwMode="auto">
            <a:xfrm>
              <a:off x="10659690" y="3039311"/>
              <a:ext cx="226080" cy="22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59" name="Graphic 57">
              <a:extLst>
                <a:ext uri="{FF2B5EF4-FFF2-40B4-BE49-F238E27FC236}">
                  <a16:creationId xmlns:a16="http://schemas.microsoft.com/office/drawing/2014/main" id="{3168A3FC-E4B8-448A-A290-B97421D76C26}"/>
                </a:ext>
              </a:extLst>
            </p:cNvPr>
            <p:cNvPicPr/>
            <p:nvPr/>
          </p:nvPicPr>
          <p:blipFill rotWithShape="1"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/>
          </p:blipFill>
          <p:spPr bwMode="auto">
            <a:xfrm>
              <a:off x="10416105" y="3034559"/>
              <a:ext cx="226080" cy="226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B737F9B2-D6BD-4FCD-9D03-29D746C2E44B}"/>
                </a:ext>
              </a:extLst>
            </p:cNvPr>
            <p:cNvPicPr/>
            <p:nvPr/>
          </p:nvPicPr>
          <p:blipFill rotWithShape="1"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/>
          </p:blipFill>
          <p:spPr bwMode="auto">
            <a:xfrm>
              <a:off x="9935520" y="3086640"/>
              <a:ext cx="226080" cy="142560"/>
            </a:xfrm>
            <a:prstGeom prst="rect">
              <a:avLst/>
            </a:prstGeom>
            <a:ln w="0">
              <a:noFill/>
            </a:ln>
            <a:effectLst>
              <a:outerShdw blurRad="76320" sx="101000" sy="101000" algn="ctr" rotWithShape="0">
                <a:srgbClr val="000000">
                  <a:alpha val="10000"/>
                </a:srgbClr>
              </a:outerShdw>
            </a:effectLst>
          </p:spPr>
        </p:pic>
        <p:pic>
          <p:nvPicPr>
            <p:cNvPr id="61" name="Graphic 63">
              <a:extLst>
                <a:ext uri="{FF2B5EF4-FFF2-40B4-BE49-F238E27FC236}">
                  <a16:creationId xmlns:a16="http://schemas.microsoft.com/office/drawing/2014/main" id="{8A0BA916-594E-480E-B52E-DE30954333C9}"/>
                </a:ext>
              </a:extLst>
            </p:cNvPr>
            <p:cNvPicPr/>
            <p:nvPr/>
          </p:nvPicPr>
          <p:blipFill rotWithShape="1"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/>
          </p:blipFill>
          <p:spPr bwMode="auto">
            <a:xfrm>
              <a:off x="9690480" y="3053052"/>
              <a:ext cx="220860" cy="19990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2" name="Graphic 65">
              <a:extLst>
                <a:ext uri="{FF2B5EF4-FFF2-40B4-BE49-F238E27FC236}">
                  <a16:creationId xmlns:a16="http://schemas.microsoft.com/office/drawing/2014/main" id="{AA4C89EB-F0BE-4534-A726-E19229EFA3FA}"/>
                </a:ext>
              </a:extLst>
            </p:cNvPr>
            <p:cNvPicPr/>
            <p:nvPr/>
          </p:nvPicPr>
          <p:blipFill rotWithShape="1"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/>
          </p:blipFill>
          <p:spPr bwMode="auto">
            <a:xfrm>
              <a:off x="9444120" y="3053201"/>
              <a:ext cx="224280" cy="18409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3" name="Graphic 68">
              <a:extLst>
                <a:ext uri="{FF2B5EF4-FFF2-40B4-BE49-F238E27FC236}">
                  <a16:creationId xmlns:a16="http://schemas.microsoft.com/office/drawing/2014/main" id="{9BE1F06B-E771-4248-B54F-3767B30E49BB}"/>
                </a:ext>
              </a:extLst>
            </p:cNvPr>
            <p:cNvPicPr/>
            <p:nvPr/>
          </p:nvPicPr>
          <p:blipFill rotWithShape="1"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/>
          </p:blipFill>
          <p:spPr bwMode="auto">
            <a:xfrm>
              <a:off x="10412820" y="2875320"/>
              <a:ext cx="226080" cy="2080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4" name="Graphic 78">
              <a:extLst>
                <a:ext uri="{FF2B5EF4-FFF2-40B4-BE49-F238E27FC236}">
                  <a16:creationId xmlns:a16="http://schemas.microsoft.com/office/drawing/2014/main" id="{35BEFDA9-A850-4B89-B91A-D1271774B2E5}"/>
                </a:ext>
              </a:extLst>
            </p:cNvPr>
            <p:cNvPicPr/>
            <p:nvPr/>
          </p:nvPicPr>
          <p:blipFill rotWithShape="1"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/>
          </p:blipFill>
          <p:spPr bwMode="auto">
            <a:xfrm>
              <a:off x="10898460" y="2888640"/>
              <a:ext cx="226080" cy="1818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5" name="Picture 2" descr="flag of Belgium">
              <a:extLst>
                <a:ext uri="{FF2B5EF4-FFF2-40B4-BE49-F238E27FC236}">
                  <a16:creationId xmlns:a16="http://schemas.microsoft.com/office/drawing/2014/main" id="{9897191F-440E-4731-9553-6D4F4D688F40}"/>
                </a:ext>
              </a:extLst>
            </p:cNvPr>
            <p:cNvPicPr/>
            <p:nvPr/>
          </p:nvPicPr>
          <p:blipFill rotWithShape="1">
            <a:blip r:embed="rId20"/>
            <a:stretch/>
          </p:blipFill>
          <p:spPr bwMode="auto">
            <a:xfrm>
              <a:off x="896202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6" name="Picture 4" descr="flag of Denmark">
              <a:extLst>
                <a:ext uri="{FF2B5EF4-FFF2-40B4-BE49-F238E27FC236}">
                  <a16:creationId xmlns:a16="http://schemas.microsoft.com/office/drawing/2014/main" id="{86FCB8AF-3301-40D3-8560-ED74FDDFAC62}"/>
                </a:ext>
              </a:extLst>
            </p:cNvPr>
            <p:cNvPicPr/>
            <p:nvPr/>
          </p:nvPicPr>
          <p:blipFill rotWithShape="1">
            <a:blip r:embed="rId21"/>
            <a:stretch/>
          </p:blipFill>
          <p:spPr bwMode="auto">
            <a:xfrm>
              <a:off x="92039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7" name="Picture 6" descr="flag of Finland">
              <a:extLst>
                <a:ext uri="{FF2B5EF4-FFF2-40B4-BE49-F238E27FC236}">
                  <a16:creationId xmlns:a16="http://schemas.microsoft.com/office/drawing/2014/main" id="{B3747572-8D39-4AD9-BD5E-846F3B6D24BA}"/>
                </a:ext>
              </a:extLst>
            </p:cNvPr>
            <p:cNvPicPr/>
            <p:nvPr/>
          </p:nvPicPr>
          <p:blipFill rotWithShape="1">
            <a:blip r:embed="rId22"/>
            <a:stretch/>
          </p:blipFill>
          <p:spPr bwMode="auto">
            <a:xfrm>
              <a:off x="944550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" name="Picture 8" descr="flag of France">
              <a:extLst>
                <a:ext uri="{FF2B5EF4-FFF2-40B4-BE49-F238E27FC236}">
                  <a16:creationId xmlns:a16="http://schemas.microsoft.com/office/drawing/2014/main" id="{BFD8E624-126D-4341-9D81-977A823CFF62}"/>
                </a:ext>
              </a:extLst>
            </p:cNvPr>
            <p:cNvPicPr/>
            <p:nvPr/>
          </p:nvPicPr>
          <p:blipFill rotWithShape="1">
            <a:blip r:embed="rId23"/>
            <a:stretch/>
          </p:blipFill>
          <p:spPr bwMode="auto">
            <a:xfrm>
              <a:off x="968742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" name="Picture 10" descr="flag of Germany">
              <a:extLst>
                <a:ext uri="{FF2B5EF4-FFF2-40B4-BE49-F238E27FC236}">
                  <a16:creationId xmlns:a16="http://schemas.microsoft.com/office/drawing/2014/main" id="{F9FD2629-B7A3-4199-9EAA-B497B2B11302}"/>
                </a:ext>
              </a:extLst>
            </p:cNvPr>
            <p:cNvPicPr/>
            <p:nvPr/>
          </p:nvPicPr>
          <p:blipFill rotWithShape="1">
            <a:blip r:embed="rId24"/>
            <a:stretch/>
          </p:blipFill>
          <p:spPr bwMode="auto">
            <a:xfrm>
              <a:off x="99293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0" name="Picture 12" descr="flag of Italy">
              <a:extLst>
                <a:ext uri="{FF2B5EF4-FFF2-40B4-BE49-F238E27FC236}">
                  <a16:creationId xmlns:a16="http://schemas.microsoft.com/office/drawing/2014/main" id="{446EF6CB-02CB-40D0-871F-0C8C35DCE85D}"/>
                </a:ext>
              </a:extLst>
            </p:cNvPr>
            <p:cNvPicPr/>
            <p:nvPr/>
          </p:nvPicPr>
          <p:blipFill rotWithShape="1">
            <a:blip r:embed="rId25"/>
            <a:stretch/>
          </p:blipFill>
          <p:spPr bwMode="auto">
            <a:xfrm>
              <a:off x="1017090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1" name="Picture 16" descr="flag of Norway">
              <a:extLst>
                <a:ext uri="{FF2B5EF4-FFF2-40B4-BE49-F238E27FC236}">
                  <a16:creationId xmlns:a16="http://schemas.microsoft.com/office/drawing/2014/main" id="{13EF1BBC-EA9B-4429-BBB0-01580542E162}"/>
                </a:ext>
              </a:extLst>
            </p:cNvPr>
            <p:cNvPicPr/>
            <p:nvPr/>
          </p:nvPicPr>
          <p:blipFill rotWithShape="1">
            <a:blip r:embed="rId26"/>
            <a:stretch/>
          </p:blipFill>
          <p:spPr bwMode="auto">
            <a:xfrm>
              <a:off x="106565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2" name="Picture 41" descr="flag of Spain">
              <a:extLst>
                <a:ext uri="{FF2B5EF4-FFF2-40B4-BE49-F238E27FC236}">
                  <a16:creationId xmlns:a16="http://schemas.microsoft.com/office/drawing/2014/main" id="{953BA132-CABB-4504-B73C-818177B0D37E}"/>
                </a:ext>
              </a:extLst>
            </p:cNvPr>
            <p:cNvPicPr/>
            <p:nvPr/>
          </p:nvPicPr>
          <p:blipFill rotWithShape="1">
            <a:blip r:embed="rId27"/>
            <a:stretch/>
          </p:blipFill>
          <p:spPr bwMode="auto">
            <a:xfrm>
              <a:off x="1114182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3" name="Picture 42" descr="flag of Sweden">
              <a:extLst>
                <a:ext uri="{FF2B5EF4-FFF2-40B4-BE49-F238E27FC236}">
                  <a16:creationId xmlns:a16="http://schemas.microsoft.com/office/drawing/2014/main" id="{FE103D81-5872-4C1E-A852-7FE10B9C091B}"/>
                </a:ext>
              </a:extLst>
            </p:cNvPr>
            <p:cNvPicPr/>
            <p:nvPr/>
          </p:nvPicPr>
          <p:blipFill rotWithShape="1">
            <a:blip r:embed="rId28"/>
            <a:stretch/>
          </p:blipFill>
          <p:spPr bwMode="auto">
            <a:xfrm>
              <a:off x="11383740" y="2916360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4" name="Picture 33" descr="flag of Switzerland">
              <a:extLst>
                <a:ext uri="{FF2B5EF4-FFF2-40B4-BE49-F238E27FC236}">
                  <a16:creationId xmlns:a16="http://schemas.microsoft.com/office/drawing/2014/main" id="{E681EC47-B505-4EBA-A174-BE1930D622D6}"/>
                </a:ext>
              </a:extLst>
            </p:cNvPr>
            <p:cNvPicPr/>
            <p:nvPr/>
          </p:nvPicPr>
          <p:blipFill rotWithShape="1">
            <a:blip r:embed="rId29"/>
            <a:stretch/>
          </p:blipFill>
          <p:spPr bwMode="auto">
            <a:xfrm>
              <a:off x="8965080" y="3079801"/>
              <a:ext cx="224280" cy="12635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" name="Picture 26" descr="flag of United Kingdom">
              <a:extLst>
                <a:ext uri="{FF2B5EF4-FFF2-40B4-BE49-F238E27FC236}">
                  <a16:creationId xmlns:a16="http://schemas.microsoft.com/office/drawing/2014/main" id="{54E85503-F7C6-47E9-BD92-C889E6A33CFA}"/>
                </a:ext>
              </a:extLst>
            </p:cNvPr>
            <p:cNvPicPr/>
            <p:nvPr/>
          </p:nvPicPr>
          <p:blipFill rotWithShape="1">
            <a:blip r:embed="rId30"/>
            <a:stretch/>
          </p:blipFill>
          <p:spPr bwMode="auto">
            <a:xfrm>
              <a:off x="9203940" y="3080881"/>
              <a:ext cx="224280" cy="126359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76" name="PlaceHolder 1">
            <a:extLst>
              <a:ext uri="{FF2B5EF4-FFF2-40B4-BE49-F238E27FC236}">
                <a16:creationId xmlns:a16="http://schemas.microsoft.com/office/drawing/2014/main" id="{59F39E9A-5D90-4153-B7A0-64170122C122}"/>
              </a:ext>
            </a:extLst>
          </p:cNvPr>
          <p:cNvSpPr txBox="1">
            <a:spLocks/>
          </p:cNvSpPr>
          <p:nvPr/>
        </p:nvSpPr>
        <p:spPr>
          <a:xfrm>
            <a:off x="959400" y="6483240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</a:t>
            </a:r>
            <a:r>
              <a:rPr lang="en-US" baseline="30000"/>
              <a:t>th</a:t>
            </a:r>
            <a:r>
              <a:rPr lang="en-US"/>
              <a:t> Tango Community meeting at ALBA | 08/06/2026 | Théo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3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DATA PRODUCTION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1">
            <a:extLst>
              <a:ext uri="{FF2B5EF4-FFF2-40B4-BE49-F238E27FC236}">
                <a16:creationId xmlns:a16="http://schemas.microsoft.com/office/drawing/2014/main" id="{59F39E9A-5D90-4153-B7A0-64170122C122}"/>
              </a:ext>
            </a:extLst>
          </p:cNvPr>
          <p:cNvSpPr txBox="1">
            <a:spLocks/>
          </p:cNvSpPr>
          <p:nvPr/>
        </p:nvSpPr>
        <p:spPr>
          <a:xfrm>
            <a:off x="959400" y="6483240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</a:t>
            </a:r>
            <a:r>
              <a:rPr lang="en-US" baseline="30000"/>
              <a:t>th</a:t>
            </a:r>
            <a:r>
              <a:rPr lang="en-US"/>
              <a:t> Tango Community meeting at ALBA | 08/06/2026 | Théo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4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8" name="Rectangle 1">
            <a:extLst>
              <a:ext uri="{FF2B5EF4-FFF2-40B4-BE49-F238E27FC236}">
                <a16:creationId xmlns:a16="http://schemas.microsoft.com/office/drawing/2014/main" id="{0685E27C-222E-4166-B6DC-E62C578EAE2B}"/>
              </a:ext>
            </a:extLst>
          </p:cNvPr>
          <p:cNvSpPr/>
          <p:nvPr/>
        </p:nvSpPr>
        <p:spPr bwMode="auto">
          <a:xfrm>
            <a:off x="313560" y="1287000"/>
            <a:ext cx="2590200" cy="396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b">
            <a:noAutofit/>
          </a:bodyPr>
          <a:lstStyle/>
          <a:p>
            <a:pPr algn="ctr" defTabSz="609480">
              <a:lnSpc>
                <a:spcPct val="100000"/>
              </a:lnSpc>
              <a:defRPr/>
            </a:pPr>
            <a:endParaRPr lang="fr-FR" sz="20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Rectangle 2">
            <a:extLst>
              <a:ext uri="{FF2B5EF4-FFF2-40B4-BE49-F238E27FC236}">
                <a16:creationId xmlns:a16="http://schemas.microsoft.com/office/drawing/2014/main" id="{0C982068-2A25-4EF2-A2E6-3E1AC0DABA6C}"/>
              </a:ext>
            </a:extLst>
          </p:cNvPr>
          <p:cNvSpPr/>
          <p:nvPr/>
        </p:nvSpPr>
        <p:spPr bwMode="auto">
          <a:xfrm>
            <a:off x="959400" y="1560880"/>
            <a:ext cx="2656080" cy="37157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defRPr/>
            </a:pPr>
            <a:r>
              <a:rPr lang="en-US" sz="2000" spc="-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&gt; 23 Petabytes</a:t>
            </a:r>
            <a:endParaRPr lang="fr-FR" sz="1400" b="0" strike="noStrike" spc="-1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data </a:t>
            </a:r>
            <a:r>
              <a:rPr lang="fr-FR" sz="1400" b="0" strike="noStrike" spc="-1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curated</a:t>
            </a: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0" strike="noStrike" spc="-1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since</a:t>
            </a: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2015</a:t>
            </a:r>
            <a:endParaRPr lang="fr-FR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fr-FR" sz="1400" b="1" strike="noStrike" spc="-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4.67 PB</a:t>
            </a:r>
            <a:r>
              <a:rPr lang="fr-FR" sz="1400" b="0" strike="noStrike" spc="-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Cryo-EM CM01 (19,9%)</a:t>
            </a:r>
            <a:endParaRPr lang="fr-FR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fr-FR" sz="1400" b="1" strike="noStrike" spc="-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3.86 PB </a:t>
            </a: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BM18 (16,4%)</a:t>
            </a:r>
            <a:endParaRPr lang="fr-FR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fr-FR" sz="1400" b="1" strike="noStrike" spc="-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1,89 PB </a:t>
            </a: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ID19 (8%)</a:t>
            </a:r>
            <a:endParaRPr lang="fr-FR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fr-FR" sz="1400" b="1" strike="noStrike" spc="-1" dirty="0">
                <a:solidFill>
                  <a:schemeClr val="accent5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1.84 PB </a:t>
            </a:r>
            <a:r>
              <a:rPr lang="fr-FR" sz="1400" b="0" strike="noStrike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for ID29 (7,8%)</a:t>
            </a:r>
          </a:p>
          <a:p>
            <a:pPr algn="ctr" defTabSz="609480">
              <a:lnSpc>
                <a:spcPct val="100000"/>
              </a:lnSpc>
              <a:defRPr/>
            </a:pPr>
            <a:endParaRPr lang="fr-FR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endParaRPr lang="fr-FR" sz="14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lnSpc>
                <a:spcPct val="100000"/>
              </a:lnSpc>
              <a:defRPr/>
            </a:pPr>
            <a:endParaRPr lang="fr-FR" sz="1400" b="0" strike="noStrike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defRPr/>
            </a:pPr>
            <a:r>
              <a:rPr lang="en-US" sz="2000" spc="-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1.5 PB</a:t>
            </a:r>
          </a:p>
          <a:p>
            <a:pPr algn="ctr" defTabSz="609480">
              <a:defRPr/>
            </a:pPr>
            <a:r>
              <a:rPr lang="fr-FR" sz="1400" spc="-1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downloaded</a:t>
            </a:r>
            <a:r>
              <a:rPr lang="fr-FR" sz="1400" spc="-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in 2024</a:t>
            </a:r>
            <a:endParaRPr lang="en-US" sz="2000" spc="-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defRPr/>
            </a:pPr>
            <a:endParaRPr lang="en-US" sz="2000" spc="-1" dirty="0">
              <a:solidFill>
                <a:schemeClr val="accent6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609480">
              <a:defRPr/>
            </a:pPr>
            <a:r>
              <a:rPr lang="en-US" sz="2000" spc="-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4.4 million datasets</a:t>
            </a:r>
          </a:p>
        </p:txBody>
      </p:sp>
      <p:sp>
        <p:nvSpPr>
          <p:cNvPr id="82" name="Rectangle 12">
            <a:extLst>
              <a:ext uri="{FF2B5EF4-FFF2-40B4-BE49-F238E27FC236}">
                <a16:creationId xmlns:a16="http://schemas.microsoft.com/office/drawing/2014/main" id="{05F89C61-C64D-4C76-A782-2C70E330F8F2}"/>
              </a:ext>
            </a:extLst>
          </p:cNvPr>
          <p:cNvSpPr/>
          <p:nvPr/>
        </p:nvSpPr>
        <p:spPr bwMode="auto">
          <a:xfrm>
            <a:off x="777600" y="3562920"/>
            <a:ext cx="1741680" cy="3963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0" rIns="0" bIns="0" anchor="t">
            <a:noAutofit/>
          </a:bodyPr>
          <a:lstStyle/>
          <a:p>
            <a:pPr algn="ctr" defTabSz="609480">
              <a:lnSpc>
                <a:spcPct val="100000"/>
              </a:lnSpc>
              <a:defRPr/>
            </a:pPr>
            <a:endParaRPr lang="fr-FR" sz="1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83" name="ZoneTexte 11">
            <a:extLst>
              <a:ext uri="{FF2B5EF4-FFF2-40B4-BE49-F238E27FC236}">
                <a16:creationId xmlns:a16="http://schemas.microsoft.com/office/drawing/2014/main" id="{24FCBE9C-CC6C-46E1-8E1E-06D3EAD5AA08}"/>
              </a:ext>
            </a:extLst>
          </p:cNvPr>
          <p:cNvSpPr/>
          <p:nvPr/>
        </p:nvSpPr>
        <p:spPr bwMode="auto">
          <a:xfrm>
            <a:off x="6495120" y="3139920"/>
            <a:ext cx="2559600" cy="638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algn="ctr" defTabSz="914400">
              <a:lnSpc>
                <a:spcPct val="100000"/>
              </a:lnSpc>
              <a:defRPr/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DATA WORKFLOW 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  <a:defRPr/>
            </a:pPr>
            <a:r>
              <a:rPr lang="fr-FR" sz="1800" b="1" strike="noStrike" spc="-1">
                <a:solidFill>
                  <a:schemeClr val="lt1"/>
                </a:solidFill>
                <a:latin typeface="Calibri"/>
              </a:rPr>
              <a:t>@ THE ESRF</a:t>
            </a:r>
            <a:endParaRPr lang="fr-FR" sz="1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4" name="Content Placeholder 4">
            <a:extLst>
              <a:ext uri="{FF2B5EF4-FFF2-40B4-BE49-F238E27FC236}">
                <a16:creationId xmlns:a16="http://schemas.microsoft.com/office/drawing/2014/main" id="{C01F4F2E-C7AA-41F9-8E67-04677DDE9D2A}"/>
              </a:ext>
            </a:extLst>
          </p:cNvPr>
          <p:cNvPicPr/>
          <p:nvPr/>
        </p:nvPicPr>
        <p:blipFill rotWithShape="1">
          <a:blip r:embed="rId3"/>
          <a:srcRect t="32125" b="17025"/>
          <a:stretch/>
        </p:blipFill>
        <p:spPr bwMode="auto">
          <a:xfrm>
            <a:off x="4057380" y="2733873"/>
            <a:ext cx="7175220" cy="3413415"/>
          </a:xfrm>
          <a:prstGeom prst="rect">
            <a:avLst/>
          </a:prstGeom>
          <a:ln w="0">
            <a:noFill/>
          </a:ln>
        </p:spPr>
      </p:pic>
      <p:pic>
        <p:nvPicPr>
          <p:cNvPr id="85" name="Content Placeholder 4">
            <a:extLst>
              <a:ext uri="{FF2B5EF4-FFF2-40B4-BE49-F238E27FC236}">
                <a16:creationId xmlns:a16="http://schemas.microsoft.com/office/drawing/2014/main" id="{ACE6DC27-18DC-4AA9-A1B0-2717D23CB541}"/>
              </a:ext>
            </a:extLst>
          </p:cNvPr>
          <p:cNvPicPr/>
          <p:nvPr/>
        </p:nvPicPr>
        <p:blipFill rotWithShape="1">
          <a:blip r:embed="rId3"/>
          <a:srcRect b="73257"/>
          <a:stretch/>
        </p:blipFill>
        <p:spPr bwMode="auto">
          <a:xfrm>
            <a:off x="4057380" y="944746"/>
            <a:ext cx="7175220" cy="1789127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70944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OPEN DATA PORTALS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1">
            <a:extLst>
              <a:ext uri="{FF2B5EF4-FFF2-40B4-BE49-F238E27FC236}">
                <a16:creationId xmlns:a16="http://schemas.microsoft.com/office/drawing/2014/main" id="{59F39E9A-5D90-4153-B7A0-64170122C122}"/>
              </a:ext>
            </a:extLst>
          </p:cNvPr>
          <p:cNvSpPr txBox="1">
            <a:spLocks/>
          </p:cNvSpPr>
          <p:nvPr/>
        </p:nvSpPr>
        <p:spPr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40</a:t>
            </a:r>
            <a:r>
              <a:rPr lang="en-US" baseline="30000"/>
              <a:t>th</a:t>
            </a:r>
            <a:r>
              <a:rPr lang="en-US"/>
              <a:t> Tango Community meeting at ALBA | 08/06/2026 | Théo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5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4780EF-7C31-4EDB-9DFF-195E5868B4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540" y="921705"/>
            <a:ext cx="5630974" cy="32943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1B64D2-190F-413B-8169-5655C7CD5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86" y="924562"/>
            <a:ext cx="4748480" cy="3291526"/>
          </a:xfrm>
          <a:prstGeom prst="rect">
            <a:avLst/>
          </a:prstGeom>
        </p:spPr>
      </p:pic>
      <p:sp>
        <p:nvSpPr>
          <p:cNvPr id="11" name="Rectangle 28">
            <a:extLst>
              <a:ext uri="{FF2B5EF4-FFF2-40B4-BE49-F238E27FC236}">
                <a16:creationId xmlns:a16="http://schemas.microsoft.com/office/drawing/2014/main" id="{F9866B2D-D915-460A-82E5-46C8B277E32B}"/>
              </a:ext>
            </a:extLst>
          </p:cNvPr>
          <p:cNvSpPr/>
          <p:nvPr/>
        </p:nvSpPr>
        <p:spPr bwMode="auto">
          <a:xfrm>
            <a:off x="681487" y="4393748"/>
            <a:ext cx="4748480" cy="1865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rmAutofit/>
          </a:bodyPr>
          <a:lstStyle/>
          <a:p>
            <a:pPr algn="ctr">
              <a:defRPr/>
            </a:pPr>
            <a:r>
              <a:rPr lang="en-US" sz="1600" u="sng" spc="-11" dirty="0">
                <a:solidFill>
                  <a:srgbClr val="000000"/>
                </a:solidFill>
                <a:latin typeface="Calibri"/>
                <a:hlinkClick r:id="rId5"/>
              </a:rPr>
              <a:t>https://human-organ-atlas.esrf.eu/</a:t>
            </a:r>
            <a:r>
              <a:rPr lang="en-US" sz="1600" u="sng" spc="-11" dirty="0">
                <a:solidFill>
                  <a:srgbClr val="000000"/>
                </a:solidFill>
                <a:latin typeface="Calibri"/>
              </a:rPr>
              <a:t> </a:t>
            </a:r>
            <a:r>
              <a:rPr lang="en-US" sz="1600" spc="-11" dirty="0">
                <a:solidFill>
                  <a:srgbClr val="002060"/>
                </a:solidFill>
                <a:latin typeface="Calibri"/>
              </a:rPr>
              <a:t> </a:t>
            </a:r>
            <a:endParaRPr lang="en-US" sz="1600" spc="-1" dirty="0">
              <a:solidFill>
                <a:srgbClr val="000000"/>
              </a:solidFill>
            </a:endParaRPr>
          </a:p>
          <a:p>
            <a:pPr algn="ctr">
              <a:defRPr/>
            </a:pPr>
            <a:r>
              <a:rPr lang="en-US" sz="1600" spc="-7" dirty="0">
                <a:solidFill>
                  <a:schemeClr val="dk2"/>
                </a:solidFill>
                <a:latin typeface="Calibri"/>
              </a:rPr>
              <a:t>An </a:t>
            </a:r>
            <a:r>
              <a:rPr lang="en-US" sz="1600" b="1" spc="-7" dirty="0">
                <a:solidFill>
                  <a:schemeClr val="dk2"/>
                </a:solidFill>
                <a:latin typeface="Calibri"/>
              </a:rPr>
              <a:t>open-access </a:t>
            </a:r>
            <a:r>
              <a:rPr lang="en-US" sz="1600" b="1" spc="-11" dirty="0">
                <a:solidFill>
                  <a:schemeClr val="dk2"/>
                </a:solidFill>
                <a:latin typeface="Calibri"/>
              </a:rPr>
              <a:t>database</a:t>
            </a:r>
            <a:r>
              <a:rPr lang="en-US" sz="1600" spc="-11" dirty="0">
                <a:solidFill>
                  <a:schemeClr val="dk2"/>
                </a:solidFill>
                <a:latin typeface="Calibri"/>
              </a:rPr>
              <a:t> developed as part of </a:t>
            </a:r>
            <a:r>
              <a:rPr lang="en-US" sz="1600" b="1" spc="-11" dirty="0" err="1">
                <a:solidFill>
                  <a:schemeClr val="dk2"/>
                </a:solidFill>
                <a:latin typeface="Calibri"/>
              </a:rPr>
              <a:t>PaNOSC</a:t>
            </a:r>
            <a:endParaRPr lang="en-US" sz="1600" spc="-1" dirty="0">
              <a:solidFill>
                <a:srgbClr val="000000"/>
              </a:solidFill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en-US" sz="1600" b="1" spc="-1" dirty="0">
                <a:solidFill>
                  <a:schemeClr val="accent6"/>
                </a:solidFill>
                <a:latin typeface="Calibri"/>
              </a:rPr>
              <a:t>177 datasets on the open-access database </a:t>
            </a:r>
            <a:endParaRPr lang="en-US" sz="1600" spc="-1" dirty="0">
              <a:solidFill>
                <a:srgbClr val="000000"/>
              </a:solidFill>
            </a:endParaRPr>
          </a:p>
          <a:p>
            <a:pPr algn="ctr" defTabSz="609480">
              <a:lnSpc>
                <a:spcPct val="100000"/>
              </a:lnSpc>
              <a:defRPr/>
            </a:pPr>
            <a:r>
              <a:rPr lang="en-US" sz="1600" b="1" spc="-1" dirty="0">
                <a:solidFill>
                  <a:schemeClr val="accent6"/>
                </a:solidFill>
                <a:latin typeface="Calibri"/>
              </a:rPr>
              <a:t>with 13300 downloads since 2021</a:t>
            </a:r>
            <a:endParaRPr lang="en-US" sz="1600" dirty="0"/>
          </a:p>
          <a:p>
            <a:pPr algn="ctr" defTabSz="609480">
              <a:lnSpc>
                <a:spcPct val="100000"/>
              </a:lnSpc>
              <a:defRPr/>
            </a:pPr>
            <a:r>
              <a:rPr lang="en-US" sz="1600" b="1" spc="-1" dirty="0">
                <a:solidFill>
                  <a:schemeClr val="accent6"/>
                </a:solidFill>
                <a:latin typeface="Calibri"/>
              </a:rPr>
              <a:t>28 publications from users</a:t>
            </a:r>
          </a:p>
          <a:p>
            <a:pPr algn="ctr" defTabSz="609480">
              <a:lnSpc>
                <a:spcPct val="100000"/>
              </a:lnSpc>
              <a:defRPr/>
            </a:pPr>
            <a:r>
              <a:rPr lang="en-US" sz="1600" b="1" spc="-1" dirty="0">
                <a:solidFill>
                  <a:schemeClr val="accent6"/>
                </a:solidFill>
                <a:latin typeface="Calibri"/>
              </a:rPr>
              <a:t>+ 8 publications from open data</a:t>
            </a:r>
            <a:endParaRPr lang="en-US" sz="1600" spc="-1" dirty="0">
              <a:solidFill>
                <a:srgbClr val="000000"/>
              </a:solidFill>
            </a:endParaRPr>
          </a:p>
        </p:txBody>
      </p:sp>
      <p:sp>
        <p:nvSpPr>
          <p:cNvPr id="14" name="Rectangle 28">
            <a:extLst>
              <a:ext uri="{FF2B5EF4-FFF2-40B4-BE49-F238E27FC236}">
                <a16:creationId xmlns:a16="http://schemas.microsoft.com/office/drawing/2014/main" id="{5ECAB89C-ACF8-49B5-AA6E-3302DA01E9FD}"/>
              </a:ext>
            </a:extLst>
          </p:cNvPr>
          <p:cNvSpPr/>
          <p:nvPr/>
        </p:nvSpPr>
        <p:spPr bwMode="auto">
          <a:xfrm>
            <a:off x="5879539" y="4398376"/>
            <a:ext cx="5630973" cy="186581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wrap="none" lIns="0" tIns="0" rIns="0" bIns="0" anchor="ctr">
            <a:noAutofit/>
          </a:bodyPr>
          <a:lstStyle/>
          <a:p>
            <a:pPr algn="ctr">
              <a:tabLst>
                <a:tab pos="0" algn="l"/>
              </a:tabLst>
              <a:defRPr/>
            </a:pPr>
            <a:r>
              <a:rPr lang="en-US" sz="1600" u="sng" spc="-11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6"/>
              </a:rPr>
              <a:t>https://paleo.esrf.eu/</a:t>
            </a:r>
            <a:endParaRPr lang="en-US" sz="1600" u="sng" spc="-11" dirty="0">
              <a:solidFill>
                <a:schemeClr val="dk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tabLst>
                <a:tab pos="0" algn="l"/>
              </a:tabLst>
              <a:defRPr/>
            </a:pPr>
            <a:r>
              <a:rPr lang="en-US" sz="1600" spc="-11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Hosts </a:t>
            </a:r>
            <a:r>
              <a:rPr lang="en-US" sz="1600" b="1" spc="-11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FAIR data from X-ray Computed</a:t>
            </a:r>
          </a:p>
          <a:p>
            <a:pPr algn="ctr">
              <a:tabLst>
                <a:tab pos="0" algn="l"/>
              </a:tabLst>
              <a:defRPr/>
            </a:pPr>
            <a:r>
              <a:rPr lang="en-US" sz="1600" b="1" spc="-11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Tomography</a:t>
            </a:r>
            <a:r>
              <a:rPr lang="en-US" sz="1600" spc="-11" dirty="0">
                <a:solidFill>
                  <a:schemeClr val="dk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experiments since 2011</a:t>
            </a:r>
            <a:endParaRPr lang="fr-FR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520560" indent="-343080" algn="ctr">
              <a:tabLst>
                <a:tab pos="0" algn="l"/>
              </a:tabLst>
              <a:defRPr/>
            </a:pPr>
            <a:r>
              <a:rPr lang="en-US" sz="1600" b="1" spc="-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 399 articles published</a:t>
            </a:r>
            <a:r>
              <a:rPr lang="en-US" sz="1600" spc="-1" dirty="0">
                <a:solidFill>
                  <a:schemeClr val="dk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fr-FR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879" lvl="1" indent="-285840" algn="ctr">
              <a:buClr>
                <a:srgbClr val="002060"/>
              </a:buClr>
              <a:buFont typeface="Wingdings"/>
              <a:buChar char=""/>
              <a:tabLst>
                <a:tab pos="0" algn="l"/>
              </a:tabLst>
              <a:defRPr/>
            </a:pPr>
            <a:r>
              <a:rPr lang="en-US" sz="1600" spc="-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342 direct publications </a:t>
            </a:r>
            <a:endParaRPr lang="fr-FR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20879" lvl="1" indent="-285840" algn="ctr">
              <a:buClr>
                <a:srgbClr val="0098D4"/>
              </a:buClr>
              <a:buFont typeface="Wingdings"/>
              <a:buChar char=""/>
              <a:tabLst>
                <a:tab pos="0" algn="l"/>
              </a:tabLst>
              <a:defRPr/>
            </a:pPr>
            <a:r>
              <a:rPr lang="en-US" sz="1600" b="1" spc="-1" dirty="0">
                <a:solidFill>
                  <a:schemeClr val="accent6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57 linked to open data </a:t>
            </a:r>
            <a:r>
              <a:rPr lang="fr-FR" sz="1600" spc="-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(16% of all </a:t>
            </a:r>
            <a:r>
              <a:rPr lang="fr-FR" sz="1600" spc="-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Paleo</a:t>
            </a:r>
            <a:r>
              <a:rPr lang="fr-FR" sz="1600" spc="-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publications)</a:t>
            </a:r>
            <a:endParaRPr lang="fr-FR" sz="1600" spc="-1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3157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Adult human hearts in heal and disease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1">
            <a:extLst>
              <a:ext uri="{FF2B5EF4-FFF2-40B4-BE49-F238E27FC236}">
                <a16:creationId xmlns:a16="http://schemas.microsoft.com/office/drawing/2014/main" id="{59F39E9A-5D90-4153-B7A0-64170122C122}"/>
              </a:ext>
            </a:extLst>
          </p:cNvPr>
          <p:cNvSpPr txBox="1">
            <a:spLocks/>
          </p:cNvSpPr>
          <p:nvPr/>
        </p:nvSpPr>
        <p:spPr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Bunet</a:t>
            </a:r>
            <a:r>
              <a:rPr lang="en-US" dirty="0"/>
              <a:t> et al., Radiology, 2024     Data: UCL led ESRF BM18 Beamtimes MD1290 and MD1389</a:t>
            </a:r>
          </a:p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 (slide: Hector </a:t>
            </a:r>
            <a:r>
              <a:rPr lang="en-US" dirty="0" err="1"/>
              <a:t>Dejea</a:t>
            </a:r>
            <a:r>
              <a:rPr lang="en-US" dirty="0"/>
              <a:t>)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6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" name="Picture 19">
            <a:extLst>
              <a:ext uri="{FF2B5EF4-FFF2-40B4-BE49-F238E27FC236}">
                <a16:creationId xmlns:a16="http://schemas.microsoft.com/office/drawing/2014/main" id="{2548C7CF-C2AD-4B92-8BA3-B21D9AA101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42417" y="764795"/>
            <a:ext cx="10707166" cy="5466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725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cap="all" spc="-1" dirty="0">
                <a:solidFill>
                  <a:schemeClr val="lt1"/>
                </a:solidFill>
                <a:latin typeface="Arial"/>
              </a:rPr>
              <a:t>Accelerator upgrade plans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7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E22770-1C4B-499A-8685-CB9F273A9C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261" y="701135"/>
            <a:ext cx="8266706" cy="579842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5D70BCD-4278-45FB-90C5-9DA5BD1BD8C4}"/>
              </a:ext>
            </a:extLst>
          </p:cNvPr>
          <p:cNvCxnSpPr>
            <a:cxnSpLocks/>
          </p:cNvCxnSpPr>
          <p:nvPr/>
        </p:nvCxnSpPr>
        <p:spPr>
          <a:xfrm>
            <a:off x="2624461" y="2656197"/>
            <a:ext cx="1713716" cy="185301"/>
          </a:xfrm>
          <a:prstGeom prst="straightConnector1">
            <a:avLst/>
          </a:prstGeom>
          <a:ln w="762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86B948D-2A85-489C-8E09-0DAC37D5800A}"/>
              </a:ext>
            </a:extLst>
          </p:cNvPr>
          <p:cNvSpPr txBox="1"/>
          <p:nvPr/>
        </p:nvSpPr>
        <p:spPr>
          <a:xfrm>
            <a:off x="598201" y="2429604"/>
            <a:ext cx="20262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Non-Linear Kicker</a:t>
            </a:r>
            <a:endParaRPr lang="en-US" sz="12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Currently tested in cell 08</a:t>
            </a:r>
            <a:endParaRPr lang="en-US" sz="2000" i="1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E1BFF77-757F-49D9-A676-248996CD90C2}"/>
              </a:ext>
            </a:extLst>
          </p:cNvPr>
          <p:cNvCxnSpPr>
            <a:cxnSpLocks/>
          </p:cNvCxnSpPr>
          <p:nvPr/>
        </p:nvCxnSpPr>
        <p:spPr bwMode="auto">
          <a:xfrm flipV="1">
            <a:off x="2985334" y="4048598"/>
            <a:ext cx="3411280" cy="367423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D7F502AC-CE34-472B-AD89-1BD3A4721085}"/>
              </a:ext>
            </a:extLst>
          </p:cNvPr>
          <p:cNvSpPr txBox="1"/>
          <p:nvPr/>
        </p:nvSpPr>
        <p:spPr>
          <a:xfrm>
            <a:off x="476306" y="4217510"/>
            <a:ext cx="2450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Refurbishement</a:t>
            </a:r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12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Upgrades</a:t>
            </a:r>
            <a:endParaRPr lang="en-US" sz="1200" dirty="0"/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D357833F-C447-4B7B-8323-FBD7FA8DBCCD}"/>
              </a:ext>
            </a:extLst>
          </p:cNvPr>
          <p:cNvSpPr/>
          <p:nvPr/>
        </p:nvSpPr>
        <p:spPr>
          <a:xfrm rot="4709900">
            <a:off x="5348830" y="4198243"/>
            <a:ext cx="771860" cy="1158561"/>
          </a:xfrm>
          <a:prstGeom prst="arc">
            <a:avLst>
              <a:gd name="adj1" fmla="val 16883750"/>
              <a:gd name="adj2" fmla="val 4167674"/>
            </a:avLst>
          </a:prstGeom>
          <a:ln w="57150">
            <a:solidFill>
              <a:schemeClr val="accent2"/>
            </a:solidFill>
            <a:prstDash val="sysDash"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A5976427-34B2-4DC2-9AB7-B093E24E5FB8}"/>
              </a:ext>
            </a:extLst>
          </p:cNvPr>
          <p:cNvSpPr/>
          <p:nvPr/>
        </p:nvSpPr>
        <p:spPr>
          <a:xfrm rot="2029100">
            <a:off x="4900951" y="4772869"/>
            <a:ext cx="493378" cy="394411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3FA1B457-3A3A-447D-9273-6C996187BC32}"/>
              </a:ext>
            </a:extLst>
          </p:cNvPr>
          <p:cNvCxnSpPr>
            <a:cxnSpLocks/>
          </p:cNvCxnSpPr>
          <p:nvPr/>
        </p:nvCxnSpPr>
        <p:spPr>
          <a:xfrm flipH="1">
            <a:off x="5782736" y="2739605"/>
            <a:ext cx="1966946" cy="2278690"/>
          </a:xfrm>
          <a:prstGeom prst="straightConnector1">
            <a:avLst/>
          </a:prstGeom>
          <a:ln w="57150">
            <a:solidFill>
              <a:srgbClr val="00B0F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10108D5-F405-4F80-8D80-1E5A989C0474}"/>
              </a:ext>
            </a:extLst>
          </p:cNvPr>
          <p:cNvSpPr txBox="1"/>
          <p:nvPr/>
        </p:nvSpPr>
        <p:spPr>
          <a:xfrm>
            <a:off x="295455" y="3158833"/>
            <a:ext cx="28119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COLD Project</a:t>
            </a:r>
          </a:p>
          <a:p>
            <a:pPr algn="ctr"/>
            <a:r>
              <a:rPr lang="en-US" sz="12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Cold copper Operation </a:t>
            </a:r>
            <a:r>
              <a:rPr lang="en-US" sz="1200" i="1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linac</a:t>
            </a:r>
            <a:r>
              <a:rPr lang="en-US" sz="1200" i="1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Demonstrator</a:t>
            </a:r>
          </a:p>
          <a:p>
            <a:pPr algn="ctr"/>
            <a:r>
              <a:rPr lang="en-US" sz="12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collaboration with: </a:t>
            </a:r>
            <a:br>
              <a:rPr lang="en-US" sz="12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2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SLAC, CERN, LNF, Cornell, PSI</a:t>
            </a:r>
            <a:endParaRPr lang="en-US" sz="1200" dirty="0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8EE6BEA8-8EE8-4ACD-BFCC-21CAD30DAA74}"/>
              </a:ext>
            </a:extLst>
          </p:cNvPr>
          <p:cNvCxnSpPr>
            <a:cxnSpLocks/>
          </p:cNvCxnSpPr>
          <p:nvPr/>
        </p:nvCxnSpPr>
        <p:spPr bwMode="auto">
          <a:xfrm>
            <a:off x="2560320" y="3381011"/>
            <a:ext cx="4205889" cy="254875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2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9" grpId="0"/>
      <p:bldP spid="46" grpId="0" animBg="1"/>
      <p:bldP spid="47" grpId="0" animBg="1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defRPr/>
            </a:pPr>
            <a:r>
              <a:rPr lang="en-GB" sz="1600" b="1" cap="all" spc="-1" dirty="0">
                <a:solidFill>
                  <a:schemeClr val="lt1"/>
                </a:solidFill>
              </a:rPr>
              <a:t>Accelerator upgrade plans – </a:t>
            </a:r>
            <a:r>
              <a:rPr lang="en-GB" sz="1600" b="1" cap="all" spc="-1" dirty="0" err="1">
                <a:solidFill>
                  <a:schemeClr val="lt1"/>
                </a:solidFill>
              </a:rPr>
              <a:t>Linac</a:t>
            </a:r>
            <a:r>
              <a:rPr lang="en-GB" sz="1600" b="1" cap="all" spc="-1" dirty="0">
                <a:solidFill>
                  <a:schemeClr val="lt1"/>
                </a:solidFill>
              </a:rPr>
              <a:t> </a:t>
            </a:r>
            <a:r>
              <a:rPr lang="en-GB" sz="1600" b="1" cap="all" spc="-1" dirty="0" err="1">
                <a:solidFill>
                  <a:schemeClr val="lt1"/>
                </a:solidFill>
              </a:rPr>
              <a:t>Refurbishement</a:t>
            </a:r>
            <a:endParaRPr lang="fr-FR" sz="1600" spc="-1" dirty="0">
              <a:solidFill>
                <a:srgbClr val="000000"/>
              </a:solidFill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8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860" y="648266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Photos: M. </a:t>
            </a:r>
            <a:r>
              <a:rPr lang="en-US" dirty="0" err="1"/>
              <a:t>Morati</a:t>
            </a:r>
            <a:r>
              <a:rPr lang="en-US" dirty="0"/>
              <a:t> (ESRF)</a:t>
            </a:r>
          </a:p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5ED328-EA82-476F-9E68-E0DFA25F4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4955" y="1211654"/>
            <a:ext cx="2651249" cy="13305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81DE484-3683-47B6-8EAD-2F0C67CD7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6165" y="2221498"/>
            <a:ext cx="1520455" cy="10842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2E8990-D896-48CF-A9CE-363CD49762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6612" y="4261049"/>
            <a:ext cx="2084531" cy="17323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BAA1C9-19A0-4C2F-9CB2-E3F52B4A6D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8649" y="4852099"/>
            <a:ext cx="1007736" cy="15494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4E0EEC2-7836-452A-9B2D-DD171520D6D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04" y="1503086"/>
            <a:ext cx="1261183" cy="16815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0D943C-C1DF-4E32-A8DF-AC1A5619C50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21" y="1503086"/>
            <a:ext cx="1261183" cy="168157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C17FAD6-166C-4033-9D14-612D12492CEE}"/>
              </a:ext>
            </a:extLst>
          </p:cNvPr>
          <p:cNvSpPr txBox="1"/>
          <p:nvPr/>
        </p:nvSpPr>
        <p:spPr>
          <a:xfrm>
            <a:off x="3585843" y="8423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32577"/>
                </a:solidFill>
              </a:rPr>
              <a:t>New accelerating section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F388C3B-D75D-4B35-A7AD-79324AD9EE7E}"/>
              </a:ext>
            </a:extLst>
          </p:cNvPr>
          <p:cNvSpPr txBox="1"/>
          <p:nvPr/>
        </p:nvSpPr>
        <p:spPr bwMode="auto">
          <a:xfrm>
            <a:off x="1252730" y="1107767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132577"/>
                </a:solidFill>
              </a:rPr>
              <a:t>Modulator 3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8AC9070-226D-4651-B41A-63EDCDDB84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258"/>
          <a:stretch/>
        </p:blipFill>
        <p:spPr>
          <a:xfrm>
            <a:off x="6641243" y="3077832"/>
            <a:ext cx="5152936" cy="22347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A42DD4-208F-48BF-8DD4-41261E84D2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105" t="6104" r="1202"/>
          <a:stretch/>
        </p:blipFill>
        <p:spPr>
          <a:xfrm>
            <a:off x="6690863" y="894219"/>
            <a:ext cx="5103316" cy="1793998"/>
          </a:xfrm>
          <a:prstGeom prst="rect">
            <a:avLst/>
          </a:prstGeom>
        </p:spPr>
      </p:pic>
      <p:sp>
        <p:nvSpPr>
          <p:cNvPr id="18" name="Arrow: Down 17">
            <a:extLst>
              <a:ext uri="{FF2B5EF4-FFF2-40B4-BE49-F238E27FC236}">
                <a16:creationId xmlns:a16="http://schemas.microsoft.com/office/drawing/2014/main" id="{C64AFE19-AB04-497E-A50F-47EEFEA332B0}"/>
              </a:ext>
            </a:extLst>
          </p:cNvPr>
          <p:cNvSpPr/>
          <p:nvPr/>
        </p:nvSpPr>
        <p:spPr>
          <a:xfrm>
            <a:off x="8932948" y="2118025"/>
            <a:ext cx="796533" cy="993711"/>
          </a:xfrm>
          <a:prstGeom prst="downArrow">
            <a:avLst/>
          </a:prstGeom>
          <a:solidFill>
            <a:srgbClr val="13257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22577"/>
              </a:solidFill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D0C7191-7EF4-4E5E-8B45-27E04A27F4ED}"/>
              </a:ext>
            </a:extLst>
          </p:cNvPr>
          <p:cNvCxnSpPr>
            <a:cxnSpLocks/>
          </p:cNvCxnSpPr>
          <p:nvPr/>
        </p:nvCxnSpPr>
        <p:spPr>
          <a:xfrm>
            <a:off x="6356385" y="2953753"/>
            <a:ext cx="1331794" cy="80090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8A5BB1-9CC7-4983-AA74-9AE03F8357D0}"/>
              </a:ext>
            </a:extLst>
          </p:cNvPr>
          <p:cNvCxnSpPr>
            <a:cxnSpLocks/>
          </p:cNvCxnSpPr>
          <p:nvPr/>
        </p:nvCxnSpPr>
        <p:spPr bwMode="auto">
          <a:xfrm>
            <a:off x="3362325" y="3184663"/>
            <a:ext cx="4707255" cy="121709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BA03986C-0AAE-487B-B4C8-6F5135B22B50}"/>
              </a:ext>
            </a:extLst>
          </p:cNvPr>
          <p:cNvSpPr txBox="1"/>
          <p:nvPr/>
        </p:nvSpPr>
        <p:spPr bwMode="auto">
          <a:xfrm>
            <a:off x="2868483" y="5993399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132577"/>
                </a:solidFill>
              </a:rPr>
              <a:t>Scandinova</a:t>
            </a:r>
            <a:r>
              <a:rPr lang="en-US" dirty="0">
                <a:solidFill>
                  <a:srgbClr val="132577"/>
                </a:solidFill>
              </a:rPr>
              <a:t> modulator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E0B8FC-A665-4F3A-A12D-4030072A0CDA}"/>
              </a:ext>
            </a:extLst>
          </p:cNvPr>
          <p:cNvCxnSpPr>
            <a:cxnSpLocks/>
          </p:cNvCxnSpPr>
          <p:nvPr/>
        </p:nvCxnSpPr>
        <p:spPr bwMode="auto">
          <a:xfrm flipV="1">
            <a:off x="6641243" y="5127224"/>
            <a:ext cx="3445732" cy="574923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9C36F57E-099C-4ABC-86FB-72A40C3E7CC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93"/>
          <a:stretch/>
        </p:blipFill>
        <p:spPr>
          <a:xfrm>
            <a:off x="732503" y="3745693"/>
            <a:ext cx="1683293" cy="209641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9C70D53-0533-4E60-8142-DE6C652CC2EF}"/>
              </a:ext>
            </a:extLst>
          </p:cNvPr>
          <p:cNvSpPr txBox="1"/>
          <p:nvPr/>
        </p:nvSpPr>
        <p:spPr>
          <a:xfrm>
            <a:off x="913680" y="3530302"/>
            <a:ext cx="79389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New power supplies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25CECC-049C-4756-998F-7FAD1357D6E6}"/>
              </a:ext>
            </a:extLst>
          </p:cNvPr>
          <p:cNvSpPr txBox="1"/>
          <p:nvPr/>
        </p:nvSpPr>
        <p:spPr>
          <a:xfrm>
            <a:off x="1817148" y="3708929"/>
            <a:ext cx="793898" cy="338554"/>
          </a:xfrm>
          <a:prstGeom prst="rect">
            <a:avLst/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800" b="1" dirty="0"/>
              <a:t>Old power supplies</a:t>
            </a:r>
          </a:p>
        </p:txBody>
      </p:sp>
    </p:spTree>
    <p:extLst>
      <p:ext uri="{BB962C8B-B14F-4D97-AF65-F5344CB8AC3E}">
        <p14:creationId xmlns:p14="http://schemas.microsoft.com/office/powerpoint/2010/main" val="100438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30" grpId="0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2820449" name="ZoneTexte 8"/>
          <p:cNvSpPr/>
          <p:nvPr/>
        </p:nvSpPr>
        <p:spPr bwMode="auto">
          <a:xfrm>
            <a:off x="1046480" y="202520"/>
            <a:ext cx="10173560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defRPr/>
            </a:pPr>
            <a:r>
              <a:rPr lang="en-GB" sz="1600" b="1" strike="noStrike" cap="all" spc="-1" dirty="0">
                <a:solidFill>
                  <a:schemeClr val="lt1"/>
                </a:solidFill>
                <a:latin typeface="Arial"/>
              </a:rPr>
              <a:t>TANGO AT ESRF</a:t>
            </a:r>
            <a:endParaRPr lang="fr-FR" sz="1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2">
            <a:extLst>
              <a:ext uri="{FF2B5EF4-FFF2-40B4-BE49-F238E27FC236}">
                <a16:creationId xmlns:a16="http://schemas.microsoft.com/office/drawing/2014/main" id="{5EA291EF-439E-4C72-BAF8-264BF0231236}"/>
              </a:ext>
            </a:extLst>
          </p:cNvPr>
          <p:cNvSpPr txBox="1">
            <a:spLocks/>
          </p:cNvSpPr>
          <p:nvPr/>
        </p:nvSpPr>
        <p:spPr>
          <a:xfrm>
            <a:off x="239400" y="6483600"/>
            <a:ext cx="5396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Page </a:t>
            </a:r>
            <a:fld id="{20635153-0EDE-4376-ADF5-E49F962269B2}" type="slidenum">
              <a:rPr smtClean="0"/>
              <a:pPr/>
              <a:t>9</a:t>
            </a:fld>
            <a:endParaRPr b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1">
            <a:extLst>
              <a:ext uri="{FF2B5EF4-FFF2-40B4-BE49-F238E27FC236}">
                <a16:creationId xmlns:a16="http://schemas.microsoft.com/office/drawing/2014/main" id="{DA87AB97-A5FC-47C3-BC7A-F8628E1BFEEC}"/>
              </a:ext>
            </a:extLst>
          </p:cNvPr>
          <p:cNvSpPr txBox="1">
            <a:spLocks/>
          </p:cNvSpPr>
          <p:nvPr/>
        </p:nvSpPr>
        <p:spPr bwMode="auto">
          <a:xfrm>
            <a:off x="959400" y="6483688"/>
            <a:ext cx="8148240" cy="2005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defPPr>
              <a:defRPr lang="fr-FR"/>
            </a:defPPr>
            <a:lvl1pPr marL="0" indent="0" algn="l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800" b="1" strike="noStrike" kern="1200" spc="-1">
                <a:solidFill>
                  <a:schemeClr val="dk2"/>
                </a:solidFill>
                <a:latin typeface="Arial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40</a:t>
            </a:r>
            <a:r>
              <a:rPr lang="en-US" baseline="30000" dirty="0"/>
              <a:t>th</a:t>
            </a:r>
            <a:r>
              <a:rPr lang="en-US" dirty="0"/>
              <a:t> Tango Community meeting at ALBA | 08/06/2026 | </a:t>
            </a:r>
            <a:r>
              <a:rPr lang="en-US" dirty="0" err="1"/>
              <a:t>Théo</a:t>
            </a:r>
            <a:r>
              <a:rPr lang="en-US" dirty="0"/>
              <a:t> Rozier</a:t>
            </a:r>
            <a:endParaRPr lang="en-US" b="0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EF06B3C-190D-4EB3-B6EE-D3C8821FEB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20" y="971549"/>
            <a:ext cx="5692140" cy="42691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DBAD191-615E-457D-A827-3D643B2BB2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20" y="971548"/>
            <a:ext cx="5692140" cy="42691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BCCD01-E8D7-4E2B-BDAB-F32DA5373D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420" y="971547"/>
            <a:ext cx="5696577" cy="4272433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11BD646-51B3-4A35-92EE-49F7153F9620}"/>
              </a:ext>
            </a:extLst>
          </p:cNvPr>
          <p:cNvSpPr txBox="1"/>
          <p:nvPr/>
        </p:nvSpPr>
        <p:spPr>
          <a:xfrm>
            <a:off x="6022983" y="5240653"/>
            <a:ext cx="56921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Control room at ESRF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831390E-76C5-4D30-9D20-B8580A72C172}"/>
              </a:ext>
            </a:extLst>
          </p:cNvPr>
          <p:cNvSpPr txBox="1"/>
          <p:nvPr/>
        </p:nvSpPr>
        <p:spPr>
          <a:xfrm>
            <a:off x="597543" y="1735538"/>
            <a:ext cx="514793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Tango 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Used for </a:t>
            </a:r>
            <a:r>
              <a:rPr lang="en-US" sz="2000" u="sng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accelerator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on </a:t>
            </a:r>
            <a:r>
              <a:rPr lang="en-US" sz="2000" u="sng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every beamlines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Tango 9.3 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cppTango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for device servers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ATK for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Few </a:t>
            </a:r>
            <a:r>
              <a:rPr lang="en-US" sz="2000" dirty="0" err="1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pyTango</a:t>
            </a: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servers and applications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~27k devices in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~3k servers in use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~440k defined properties</a:t>
            </a:r>
          </a:p>
          <a:p>
            <a:endParaRPr lang="en-US" sz="2000" dirty="0">
              <a:solidFill>
                <a:srgbClr val="132577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HDB++ facts: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9 TB for the database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~20k attributes from ~7k devices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32577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700 events/second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89D91A1-D1F4-4F27-BFCA-219EB12ABF8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427" y="899612"/>
            <a:ext cx="2450167" cy="734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92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RF-default">
  <a:themeElements>
    <a:clrScheme name="ESRF-LightBlue">
      <a:dk1>
        <a:srgbClr val="000000"/>
      </a:dk1>
      <a:lt1>
        <a:srgbClr val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tint val="50000"/>
              </a:schemeClr>
            </a:gs>
            <a:gs pos="35000">
              <a:schemeClr val="phClr">
                <a:tint val="37000"/>
              </a:schemeClr>
            </a:gs>
            <a:gs pos="100000">
              <a:schemeClr val="phClr">
                <a:tint val="15000"/>
              </a:schemeClr>
            </a:gs>
          </a:gsLst>
          <a:lin ang="16200000" scaled="1"/>
          <a:tileRect/>
        </a:gradFill>
        <a:gradFill>
          <a:gsLst>
            <a:gs pos="0">
              <a:schemeClr val="phClr">
                <a:shade val="51000"/>
              </a:schemeClr>
            </a:gs>
            <a:gs pos="80000">
              <a:schemeClr val="phClr">
                <a:shade val="93000"/>
              </a:schemeClr>
            </a:gs>
            <a:gs pos="100000">
              <a:schemeClr val="phClr">
                <a:shade val="94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prstDash val="solid"/>
        </a:ln>
        <a:ln w="25400" cap="flat" cmpd="sng" algn="ctr">
          <a:prstDash val="solid"/>
        </a:ln>
        <a:ln w="38100" cap="flat" cmpd="sng" algn="ctr"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</a:schemeClr>
            </a:gs>
            <a:gs pos="40000">
              <a:schemeClr val="phClr">
                <a:tint val="45000"/>
                <a:shade val="99000"/>
              </a:schemeClr>
            </a:gs>
            <a:gs pos="100000">
              <a:schemeClr val="phClr">
                <a:shade val="20000"/>
              </a:schemeClr>
            </a:gs>
          </a:gsLst>
          <a:path path="circle">
            <a:fillToRect l="50000" t="-80000" r="50000" b="180000"/>
          </a:path>
          <a:tileRect/>
        </a:gradFill>
        <a:gradFill>
          <a:gsLst>
            <a:gs pos="0">
              <a:schemeClr val="phClr">
                <a:tint val="8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OWERPOINT PRESENTATION - Template 2025.pptx" id="{9E286F04-6E10-48B5-9CC9-E8FD1E84998C}" vid="{8EDA8C02-E626-480F-BC4C-C04965CF69C2}"/>
    </a:ext>
  </a:extLst>
</a:theme>
</file>

<file path=ppt/theme/theme2.xml><?xml version="1.0" encoding="utf-8"?>
<a:theme xmlns:a="http://schemas.openxmlformats.org/drawingml/2006/main" name="Office Theme">
  <a:themeElements>
    <a:clrScheme name="LibreOffice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ESRF Template 2025</Template>
  <TotalTime>2091</TotalTime>
  <Words>1136</Words>
  <Application>Microsoft Office PowerPoint</Application>
  <PresentationFormat>Widescreen</PresentationFormat>
  <Paragraphs>223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DejaVu Sans</vt:lpstr>
      <vt:lpstr>Symbol</vt:lpstr>
      <vt:lpstr>Times New Roman</vt:lpstr>
      <vt:lpstr>Wingdings</vt:lpstr>
      <vt:lpstr>ESRF-default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ROZIER Theo</dc:creator>
  <dc:description/>
  <cp:lastModifiedBy>ROZIER Theo</cp:lastModifiedBy>
  <cp:revision>61</cp:revision>
  <dcterms:created xsi:type="dcterms:W3CDTF">2026-06-02T12:00:32Z</dcterms:created>
  <dcterms:modified xsi:type="dcterms:W3CDTF">2026-06-07T16:48:52Z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MClips">
    <vt:i4>1</vt:i4>
  </property>
  <property fmtid="{D5CDD505-2E9C-101B-9397-08002B2CF9AE}" pid="3" name="Notes">
    <vt:i4>5</vt:i4>
  </property>
  <property fmtid="{D5CDD505-2E9C-101B-9397-08002B2CF9AE}" pid="4" name="PresentationFormat">
    <vt:lpwstr>Grand écran</vt:lpwstr>
  </property>
  <property fmtid="{D5CDD505-2E9C-101B-9397-08002B2CF9AE}" pid="5" name="Slides">
    <vt:i4>24</vt:i4>
  </property>
</Properties>
</file>