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72" r:id="rId1"/>
  </p:sldMasterIdLst>
  <p:notesMasterIdLst>
    <p:notesMasterId r:id="rId11"/>
  </p:notesMasterIdLst>
  <p:handoutMasterIdLst>
    <p:handoutMasterId r:id="rId12"/>
  </p:handoutMasterIdLst>
  <p:sldIdLst>
    <p:sldId id="269" r:id="rId2"/>
    <p:sldId id="419" r:id="rId3"/>
    <p:sldId id="425" r:id="rId4"/>
    <p:sldId id="422" r:id="rId5"/>
    <p:sldId id="426" r:id="rId6"/>
    <p:sldId id="429" r:id="rId7"/>
    <p:sldId id="428" r:id="rId8"/>
    <p:sldId id="427" r:id="rId9"/>
    <p:sldId id="417" r:id="rId10"/>
  </p:sldIdLst>
  <p:sldSz cx="10079038" cy="7559675"/>
  <p:notesSz cx="6797675" cy="9926638"/>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Lst>
  <p:defaultTextStyle>
    <a:defPPr>
      <a:defRPr lang="fr-FR"/>
    </a:defPPr>
    <a:lvl1pPr algn="l" defTabSz="1041400" rtl="0" eaLnBrk="0" fontAlgn="base" hangingPunct="0">
      <a:spcBef>
        <a:spcPct val="0"/>
      </a:spcBef>
      <a:spcAft>
        <a:spcPct val="0"/>
      </a:spcAft>
      <a:defRPr sz="2000" kern="1200">
        <a:solidFill>
          <a:schemeClr val="tx1"/>
        </a:solidFill>
        <a:latin typeface="Calibri" panose="020F0502020204030204" pitchFamily="34" charset="0"/>
        <a:ea typeface="MS PGothic" panose="020B0600070205080204" pitchFamily="34" charset="-128"/>
        <a:cs typeface="+mn-cs"/>
      </a:defRPr>
    </a:lvl1pPr>
    <a:lvl2pPr marL="520700" indent="-63500" algn="l" defTabSz="1041400" rtl="0" eaLnBrk="0" fontAlgn="base" hangingPunct="0">
      <a:spcBef>
        <a:spcPct val="0"/>
      </a:spcBef>
      <a:spcAft>
        <a:spcPct val="0"/>
      </a:spcAft>
      <a:defRPr sz="2000" kern="1200">
        <a:solidFill>
          <a:schemeClr val="tx1"/>
        </a:solidFill>
        <a:latin typeface="Calibri" panose="020F0502020204030204" pitchFamily="34" charset="0"/>
        <a:ea typeface="MS PGothic" panose="020B0600070205080204" pitchFamily="34" charset="-128"/>
        <a:cs typeface="+mn-cs"/>
      </a:defRPr>
    </a:lvl2pPr>
    <a:lvl3pPr marL="1041400" indent="-127000" algn="l" defTabSz="1041400" rtl="0" eaLnBrk="0" fontAlgn="base" hangingPunct="0">
      <a:spcBef>
        <a:spcPct val="0"/>
      </a:spcBef>
      <a:spcAft>
        <a:spcPct val="0"/>
      </a:spcAft>
      <a:defRPr sz="2000" kern="1200">
        <a:solidFill>
          <a:schemeClr val="tx1"/>
        </a:solidFill>
        <a:latin typeface="Calibri" panose="020F0502020204030204" pitchFamily="34" charset="0"/>
        <a:ea typeface="MS PGothic" panose="020B0600070205080204" pitchFamily="34" charset="-128"/>
        <a:cs typeface="+mn-cs"/>
      </a:defRPr>
    </a:lvl3pPr>
    <a:lvl4pPr marL="1563688" indent="-192088" algn="l" defTabSz="1041400" rtl="0" eaLnBrk="0" fontAlgn="base" hangingPunct="0">
      <a:spcBef>
        <a:spcPct val="0"/>
      </a:spcBef>
      <a:spcAft>
        <a:spcPct val="0"/>
      </a:spcAft>
      <a:defRPr sz="2000" kern="1200">
        <a:solidFill>
          <a:schemeClr val="tx1"/>
        </a:solidFill>
        <a:latin typeface="Calibri" panose="020F0502020204030204" pitchFamily="34" charset="0"/>
        <a:ea typeface="MS PGothic" panose="020B0600070205080204" pitchFamily="34" charset="-128"/>
        <a:cs typeface="+mn-cs"/>
      </a:defRPr>
    </a:lvl4pPr>
    <a:lvl5pPr marL="2084388" indent="-255588" algn="l" defTabSz="1041400" rtl="0" eaLnBrk="0" fontAlgn="base" hangingPunct="0">
      <a:spcBef>
        <a:spcPct val="0"/>
      </a:spcBef>
      <a:spcAft>
        <a:spcPct val="0"/>
      </a:spcAft>
      <a:defRPr sz="20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20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20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20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2000"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B8DC"/>
    <a:srgbClr val="E9D5EB"/>
    <a:srgbClr val="D1DCAE"/>
    <a:srgbClr val="D9E3BF"/>
    <a:srgbClr val="376092"/>
    <a:srgbClr val="DC0000"/>
    <a:srgbClr val="C00000"/>
    <a:srgbClr val="DE0000"/>
    <a:srgbClr val="BA0000"/>
    <a:srgbClr val="BE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95303" autoAdjust="0"/>
  </p:normalViewPr>
  <p:slideViewPr>
    <p:cSldViewPr snapToGrid="0">
      <p:cViewPr varScale="1">
        <p:scale>
          <a:sx n="76" d="100"/>
          <a:sy n="76" d="100"/>
        </p:scale>
        <p:origin x="708" y="10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200" d="100"/>
          <a:sy n="200" d="100"/>
        </p:scale>
        <p:origin x="180" y="-287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05C4460-2839-475C-B885-BEB13D380223}"/>
              </a:ext>
            </a:extLst>
          </p:cNvPr>
          <p:cNvSpPr>
            <a:spLocks noGrp="1"/>
          </p:cNvSpPr>
          <p:nvPr>
            <p:ph type="hdr" sz="quarter"/>
          </p:nvPr>
        </p:nvSpPr>
        <p:spPr>
          <a:xfrm>
            <a:off x="0" y="0"/>
            <a:ext cx="2945125" cy="497292"/>
          </a:xfrm>
          <a:prstGeom prst="rect">
            <a:avLst/>
          </a:prstGeom>
        </p:spPr>
        <p:txBody>
          <a:bodyPr vert="horz" lIns="91440" tIns="45720" rIns="91440" bIns="45720" rtlCol="0"/>
          <a:lstStyle>
            <a:lvl1pPr algn="l" defTabSz="1042873" eaLnBrk="1" fontAlgn="auto" hangingPunct="1">
              <a:spcBef>
                <a:spcPts val="0"/>
              </a:spcBef>
              <a:spcAft>
                <a:spcPts val="0"/>
              </a:spcAft>
              <a:defRPr sz="1200">
                <a:latin typeface="+mn-lt"/>
                <a:ea typeface="+mn-ea"/>
                <a:cs typeface="+mn-cs"/>
              </a:defRPr>
            </a:lvl1pPr>
          </a:lstStyle>
          <a:p>
            <a:pPr>
              <a:defRPr/>
            </a:pPr>
            <a:endParaRPr lang="fr-FR"/>
          </a:p>
        </p:txBody>
      </p:sp>
      <p:sp>
        <p:nvSpPr>
          <p:cNvPr id="3" name="Espace réservé de la date 2">
            <a:extLst>
              <a:ext uri="{FF2B5EF4-FFF2-40B4-BE49-F238E27FC236}">
                <a16:creationId xmlns:a16="http://schemas.microsoft.com/office/drawing/2014/main" id="{4AE9A1E7-8694-4B3C-9798-CB62F3F423FB}"/>
              </a:ext>
            </a:extLst>
          </p:cNvPr>
          <p:cNvSpPr>
            <a:spLocks noGrp="1"/>
          </p:cNvSpPr>
          <p:nvPr>
            <p:ph type="dt" idx="1"/>
          </p:nvPr>
        </p:nvSpPr>
        <p:spPr>
          <a:xfrm>
            <a:off x="3850947" y="0"/>
            <a:ext cx="2945125" cy="497292"/>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F054468E-1796-4BA7-A56A-6D139054939B}" type="datetimeFigureOut">
              <a:rPr lang="fr-FR" altLang="fr-FR"/>
              <a:pPr>
                <a:defRPr/>
              </a:pPr>
              <a:t>06/06/2026</a:t>
            </a:fld>
            <a:endParaRPr lang="fr-FR" altLang="fr-FR"/>
          </a:p>
        </p:txBody>
      </p:sp>
      <p:sp>
        <p:nvSpPr>
          <p:cNvPr id="4" name="Espace réservé de l'image des diapositives 3">
            <a:extLst>
              <a:ext uri="{FF2B5EF4-FFF2-40B4-BE49-F238E27FC236}">
                <a16:creationId xmlns:a16="http://schemas.microsoft.com/office/drawing/2014/main" id="{2040682A-C360-442F-8FC1-964B1E9AB190}"/>
              </a:ext>
            </a:extLst>
          </p:cNvPr>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a:extLst>
              <a:ext uri="{FF2B5EF4-FFF2-40B4-BE49-F238E27FC236}">
                <a16:creationId xmlns:a16="http://schemas.microsoft.com/office/drawing/2014/main" id="{696A7D7D-72EC-4CE1-8356-49885DCFD4C4}"/>
              </a:ext>
            </a:extLst>
          </p:cNvPr>
          <p:cNvSpPr>
            <a:spLocks noGrp="1"/>
          </p:cNvSpPr>
          <p:nvPr>
            <p:ph type="body" sz="quarter" idx="3"/>
          </p:nvPr>
        </p:nvSpPr>
        <p:spPr>
          <a:xfrm>
            <a:off x="679768" y="4777834"/>
            <a:ext cx="5438140" cy="3907974"/>
          </a:xfrm>
          <a:prstGeom prst="rect">
            <a:avLst/>
          </a:prstGeom>
        </p:spPr>
        <p:txBody>
          <a:bodyPr vert="horz" wrap="square" lIns="91440" tIns="45720" rIns="91440" bIns="45720" numCol="1" anchor="t" anchorCtr="0" compatLnSpc="1">
            <a:prstTxWarp prst="textNoShape">
              <a:avLst/>
            </a:prstTxWarp>
          </a:bodyPr>
          <a:lstStyle/>
          <a:p>
            <a:pPr lvl="0"/>
            <a:r>
              <a:rPr lang="fr-FR" altLang="fr-FR" noProof="0"/>
              <a:t>Modifiez les styles du texte du masque</a:t>
            </a:r>
          </a:p>
          <a:p>
            <a:pPr lvl="1"/>
            <a:r>
              <a:rPr lang="fr-FR" altLang="fr-FR" noProof="0"/>
              <a:t>Deuxième niveau</a:t>
            </a:r>
          </a:p>
          <a:p>
            <a:pPr lvl="2"/>
            <a:r>
              <a:rPr lang="fr-FR" altLang="fr-FR" noProof="0"/>
              <a:t>Troisième niveau</a:t>
            </a:r>
          </a:p>
          <a:p>
            <a:pPr lvl="3"/>
            <a:r>
              <a:rPr lang="fr-FR" altLang="fr-FR" noProof="0"/>
              <a:t>Quatrième niveau</a:t>
            </a:r>
          </a:p>
          <a:p>
            <a:pPr lvl="4"/>
            <a:r>
              <a:rPr lang="fr-FR" altLang="fr-FR" noProof="0"/>
              <a:t>Cinquième niveau</a:t>
            </a:r>
          </a:p>
        </p:txBody>
      </p:sp>
      <p:sp>
        <p:nvSpPr>
          <p:cNvPr id="6" name="Espace réservé du pied de page 5">
            <a:extLst>
              <a:ext uri="{FF2B5EF4-FFF2-40B4-BE49-F238E27FC236}">
                <a16:creationId xmlns:a16="http://schemas.microsoft.com/office/drawing/2014/main" id="{DF10E573-4913-408B-9170-37490693540B}"/>
              </a:ext>
            </a:extLst>
          </p:cNvPr>
          <p:cNvSpPr>
            <a:spLocks noGrp="1"/>
          </p:cNvSpPr>
          <p:nvPr>
            <p:ph type="ftr" sz="quarter" idx="4"/>
          </p:nvPr>
        </p:nvSpPr>
        <p:spPr>
          <a:xfrm>
            <a:off x="0" y="9429348"/>
            <a:ext cx="2945125" cy="497291"/>
          </a:xfrm>
          <a:prstGeom prst="rect">
            <a:avLst/>
          </a:prstGeom>
        </p:spPr>
        <p:txBody>
          <a:bodyPr vert="horz" lIns="91440" tIns="45720" rIns="91440" bIns="45720" rtlCol="0" anchor="b"/>
          <a:lstStyle>
            <a:lvl1pPr algn="l" defTabSz="1042873" eaLnBrk="1" fontAlgn="auto" hangingPunct="1">
              <a:spcBef>
                <a:spcPts val="0"/>
              </a:spcBef>
              <a:spcAft>
                <a:spcPts val="0"/>
              </a:spcAft>
              <a:defRPr sz="1200">
                <a:latin typeface="+mn-lt"/>
                <a:ea typeface="+mn-ea"/>
                <a:cs typeface="+mn-cs"/>
              </a:defRPr>
            </a:lvl1pPr>
          </a:lstStyle>
          <a:p>
            <a:pPr>
              <a:defRPr/>
            </a:pPr>
            <a:endParaRPr lang="fr-FR"/>
          </a:p>
        </p:txBody>
      </p:sp>
      <p:sp>
        <p:nvSpPr>
          <p:cNvPr id="7" name="Espace réservé du numéro de diapositive 6">
            <a:extLst>
              <a:ext uri="{FF2B5EF4-FFF2-40B4-BE49-F238E27FC236}">
                <a16:creationId xmlns:a16="http://schemas.microsoft.com/office/drawing/2014/main" id="{1E8920F5-8D4A-44FC-9BD7-AB75AF2771D8}"/>
              </a:ext>
            </a:extLst>
          </p:cNvPr>
          <p:cNvSpPr>
            <a:spLocks noGrp="1"/>
          </p:cNvSpPr>
          <p:nvPr>
            <p:ph type="sldNum" sz="quarter" idx="5"/>
          </p:nvPr>
        </p:nvSpPr>
        <p:spPr>
          <a:xfrm>
            <a:off x="3850947" y="9429348"/>
            <a:ext cx="2945125" cy="497291"/>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B64C4B9-67A1-491B-BC7D-C3F62FC0FFF3}"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hf hdr="0" ftr="0" dt="0"/>
  <p:notesStyle>
    <a:lvl1pPr algn="l" defTabSz="1041400" rtl="0" eaLnBrk="0" fontAlgn="base" hangingPunct="0">
      <a:spcBef>
        <a:spcPct val="30000"/>
      </a:spcBef>
      <a:spcAft>
        <a:spcPct val="0"/>
      </a:spcAft>
      <a:defRPr sz="1300" kern="1200">
        <a:solidFill>
          <a:schemeClr val="tx1"/>
        </a:solidFill>
        <a:latin typeface="+mn-lt"/>
        <a:ea typeface="MS PGothic" panose="020B0600070205080204" pitchFamily="34" charset="-128"/>
        <a:cs typeface="ＭＳ Ｐゴシック" charset="0"/>
      </a:defRPr>
    </a:lvl1pPr>
    <a:lvl2pPr marL="520700" algn="l" defTabSz="1041400" rtl="0" eaLnBrk="0" fontAlgn="base" hangingPunct="0">
      <a:spcBef>
        <a:spcPct val="30000"/>
      </a:spcBef>
      <a:spcAft>
        <a:spcPct val="0"/>
      </a:spcAft>
      <a:defRPr sz="1300" kern="1200">
        <a:solidFill>
          <a:schemeClr val="tx1"/>
        </a:solidFill>
        <a:latin typeface="+mn-lt"/>
        <a:ea typeface="MS PGothic" panose="020B0600070205080204" pitchFamily="34" charset="-128"/>
        <a:cs typeface="+mn-cs"/>
      </a:defRPr>
    </a:lvl2pPr>
    <a:lvl3pPr marL="1041400" algn="l" defTabSz="1041400" rtl="0" eaLnBrk="0" fontAlgn="base" hangingPunct="0">
      <a:spcBef>
        <a:spcPct val="30000"/>
      </a:spcBef>
      <a:spcAft>
        <a:spcPct val="0"/>
      </a:spcAft>
      <a:defRPr sz="1300" kern="1200">
        <a:solidFill>
          <a:schemeClr val="tx1"/>
        </a:solidFill>
        <a:latin typeface="+mn-lt"/>
        <a:ea typeface="MS PGothic" panose="020B0600070205080204" pitchFamily="34" charset="-128"/>
        <a:cs typeface="+mn-cs"/>
      </a:defRPr>
    </a:lvl3pPr>
    <a:lvl4pPr marL="1563688" algn="l" defTabSz="1041400" rtl="0" eaLnBrk="0" fontAlgn="base" hangingPunct="0">
      <a:spcBef>
        <a:spcPct val="30000"/>
      </a:spcBef>
      <a:spcAft>
        <a:spcPct val="0"/>
      </a:spcAft>
      <a:defRPr sz="1300" kern="1200">
        <a:solidFill>
          <a:schemeClr val="tx1"/>
        </a:solidFill>
        <a:latin typeface="+mn-lt"/>
        <a:ea typeface="MS PGothic" panose="020B0600070205080204" pitchFamily="34" charset="-128"/>
        <a:cs typeface="+mn-cs"/>
      </a:defRPr>
    </a:lvl4pPr>
    <a:lvl5pPr marL="2084388" algn="l" defTabSz="1041400" rtl="0" eaLnBrk="0" fontAlgn="base" hangingPunct="0">
      <a:spcBef>
        <a:spcPct val="30000"/>
      </a:spcBef>
      <a:spcAft>
        <a:spcPct val="0"/>
      </a:spcAft>
      <a:defRPr sz="1300" kern="1200">
        <a:solidFill>
          <a:schemeClr val="tx1"/>
        </a:solidFill>
        <a:latin typeface="+mn-lt"/>
        <a:ea typeface="MS PGothic" panose="020B0600070205080204" pitchFamily="34" charset="-128"/>
        <a:cs typeface="+mn-cs"/>
      </a:defRPr>
    </a:lvl5pPr>
    <a:lvl6pPr marL="2607183" algn="l" defTabSz="1042873" rtl="0" eaLnBrk="1" latinLnBrk="0" hangingPunct="1">
      <a:defRPr sz="1369" kern="1200">
        <a:solidFill>
          <a:schemeClr val="tx1"/>
        </a:solidFill>
        <a:latin typeface="+mn-lt"/>
        <a:ea typeface="+mn-ea"/>
        <a:cs typeface="+mn-cs"/>
      </a:defRPr>
    </a:lvl6pPr>
    <a:lvl7pPr marL="3128620" algn="l" defTabSz="1042873" rtl="0" eaLnBrk="1" latinLnBrk="0" hangingPunct="1">
      <a:defRPr sz="1369" kern="1200">
        <a:solidFill>
          <a:schemeClr val="tx1"/>
        </a:solidFill>
        <a:latin typeface="+mn-lt"/>
        <a:ea typeface="+mn-ea"/>
        <a:cs typeface="+mn-cs"/>
      </a:defRPr>
    </a:lvl7pPr>
    <a:lvl8pPr marL="3650056" algn="l" defTabSz="1042873" rtl="0" eaLnBrk="1" latinLnBrk="0" hangingPunct="1">
      <a:defRPr sz="1369" kern="1200">
        <a:solidFill>
          <a:schemeClr val="tx1"/>
        </a:solidFill>
        <a:latin typeface="+mn-lt"/>
        <a:ea typeface="+mn-ea"/>
        <a:cs typeface="+mn-cs"/>
      </a:defRPr>
    </a:lvl8pPr>
    <a:lvl9pPr marL="4171493" algn="l" defTabSz="1042873" rtl="0" eaLnBrk="1" latinLnBrk="0" hangingPunct="1">
      <a:defRPr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5225" y="1241425"/>
            <a:ext cx="4467225" cy="3349625"/>
          </a:xfrm>
        </p:spPr>
      </p:sp>
      <p:sp>
        <p:nvSpPr>
          <p:cNvPr id="3" name="Espace réservé des notes 2"/>
          <p:cNvSpPr>
            <a:spLocks noGrp="1"/>
          </p:cNvSpPr>
          <p:nvPr>
            <p:ph type="body" idx="1"/>
          </p:nvPr>
        </p:nvSpPr>
        <p:spPr/>
        <p:txBody>
          <a:bodyPr/>
          <a:lstStyle/>
          <a:p>
            <a:r>
              <a:rPr lang="en-US" dirty="0"/>
              <a:t>This presentation provides a quick update on the status of the LULI facilities. The LULI (</a:t>
            </a:r>
            <a:r>
              <a:rPr lang="en-US" dirty="0" err="1"/>
              <a:t>Laboratoire</a:t>
            </a:r>
            <a:r>
              <a:rPr lang="en-US" dirty="0"/>
              <a:t> pour </a:t>
            </a:r>
            <a:r>
              <a:rPr lang="en-US" dirty="0" err="1"/>
              <a:t>l’Utilisation</a:t>
            </a:r>
            <a:r>
              <a:rPr lang="en-US" dirty="0"/>
              <a:t> des lasers </a:t>
            </a:r>
            <a:r>
              <a:rPr lang="en-US" dirty="0" err="1"/>
              <a:t>intenses</a:t>
            </a:r>
            <a:r>
              <a:rPr lang="en-US" dirty="0"/>
              <a:t>) is located 20 km SW from Paris and operates 3 different facilities: LULI2000, Apollon and Hera. The facilities provide high energy or high power laser beams which interact with gas or solid targets. We will refresh the previous status and the current ones with milestones and Command-Controls &amp; Supervision team’s developments.</a:t>
            </a:r>
          </a:p>
        </p:txBody>
      </p:sp>
      <p:sp>
        <p:nvSpPr>
          <p:cNvPr id="4" name="Espace réservé du numéro de diapositive 3"/>
          <p:cNvSpPr>
            <a:spLocks noGrp="1"/>
          </p:cNvSpPr>
          <p:nvPr>
            <p:ph type="sldNum" sz="quarter" idx="10"/>
          </p:nvPr>
        </p:nvSpPr>
        <p:spPr/>
        <p:txBody>
          <a:bodyPr/>
          <a:lstStyle/>
          <a:p>
            <a:pPr>
              <a:defRPr/>
            </a:pPr>
            <a:fld id="{CB64C4B9-67A1-491B-BC7D-C3F62FC0FFF3}" type="slidenum">
              <a:rPr lang="fr-FR" altLang="fr-FR" smtClean="0"/>
              <a:pPr>
                <a:defRPr/>
              </a:pPr>
              <a:t>1</a:t>
            </a:fld>
            <a:endParaRPr lang="fr-FR" altLang="fr-FR"/>
          </a:p>
        </p:txBody>
      </p:sp>
    </p:spTree>
    <p:extLst>
      <p:ext uri="{BB962C8B-B14F-4D97-AF65-F5344CB8AC3E}">
        <p14:creationId xmlns:p14="http://schemas.microsoft.com/office/powerpoint/2010/main" val="2421632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5225" y="1241425"/>
            <a:ext cx="4467225" cy="33496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CB64C4B9-67A1-491B-BC7D-C3F62FC0FFF3}" type="slidenum">
              <a:rPr lang="fr-FR" altLang="fr-FR" smtClean="0"/>
              <a:pPr>
                <a:defRPr/>
              </a:pPr>
              <a:t>2</a:t>
            </a:fld>
            <a:endParaRPr lang="fr-FR" altLang="fr-FR"/>
          </a:p>
        </p:txBody>
      </p:sp>
    </p:spTree>
    <p:extLst>
      <p:ext uri="{BB962C8B-B14F-4D97-AF65-F5344CB8AC3E}">
        <p14:creationId xmlns:p14="http://schemas.microsoft.com/office/powerpoint/2010/main" val="742504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5225" y="1241425"/>
            <a:ext cx="4467225" cy="33496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CB64C4B9-67A1-491B-BC7D-C3F62FC0FFF3}" type="slidenum">
              <a:rPr lang="fr-FR" altLang="fr-FR" smtClean="0"/>
              <a:pPr>
                <a:defRPr/>
              </a:pPr>
              <a:t>3</a:t>
            </a:fld>
            <a:endParaRPr lang="fr-FR" altLang="fr-FR"/>
          </a:p>
        </p:txBody>
      </p:sp>
    </p:spTree>
    <p:extLst>
      <p:ext uri="{BB962C8B-B14F-4D97-AF65-F5344CB8AC3E}">
        <p14:creationId xmlns:p14="http://schemas.microsoft.com/office/powerpoint/2010/main" val="3169136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5225" y="1241425"/>
            <a:ext cx="4467225" cy="33496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CB64C4B9-67A1-491B-BC7D-C3F62FC0FFF3}" type="slidenum">
              <a:rPr lang="fr-FR" altLang="fr-FR" smtClean="0"/>
              <a:pPr>
                <a:defRPr/>
              </a:pPr>
              <a:t>4</a:t>
            </a:fld>
            <a:endParaRPr lang="fr-FR" altLang="fr-FR"/>
          </a:p>
        </p:txBody>
      </p:sp>
    </p:spTree>
    <p:extLst>
      <p:ext uri="{BB962C8B-B14F-4D97-AF65-F5344CB8AC3E}">
        <p14:creationId xmlns:p14="http://schemas.microsoft.com/office/powerpoint/2010/main" val="2393532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5225" y="1241425"/>
            <a:ext cx="4467225" cy="33496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CB64C4B9-67A1-491B-BC7D-C3F62FC0FFF3}" type="slidenum">
              <a:rPr lang="fr-FR" altLang="fr-FR" smtClean="0"/>
              <a:pPr>
                <a:defRPr/>
              </a:pPr>
              <a:t>5</a:t>
            </a:fld>
            <a:endParaRPr lang="fr-FR" altLang="fr-FR"/>
          </a:p>
        </p:txBody>
      </p:sp>
    </p:spTree>
    <p:extLst>
      <p:ext uri="{BB962C8B-B14F-4D97-AF65-F5344CB8AC3E}">
        <p14:creationId xmlns:p14="http://schemas.microsoft.com/office/powerpoint/2010/main" val="2878283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5225" y="1241425"/>
            <a:ext cx="4467225" cy="33496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CB64C4B9-67A1-491B-BC7D-C3F62FC0FFF3}" type="slidenum">
              <a:rPr lang="fr-FR" altLang="fr-FR" smtClean="0"/>
              <a:pPr>
                <a:defRPr/>
              </a:pPr>
              <a:t>6</a:t>
            </a:fld>
            <a:endParaRPr lang="fr-FR" altLang="fr-FR"/>
          </a:p>
        </p:txBody>
      </p:sp>
    </p:spTree>
    <p:extLst>
      <p:ext uri="{BB962C8B-B14F-4D97-AF65-F5344CB8AC3E}">
        <p14:creationId xmlns:p14="http://schemas.microsoft.com/office/powerpoint/2010/main" val="3861138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5225" y="1241425"/>
            <a:ext cx="4467225" cy="33496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CB64C4B9-67A1-491B-BC7D-C3F62FC0FFF3}" type="slidenum">
              <a:rPr lang="fr-FR" altLang="fr-FR" smtClean="0"/>
              <a:pPr>
                <a:defRPr/>
              </a:pPr>
              <a:t>7</a:t>
            </a:fld>
            <a:endParaRPr lang="fr-FR" altLang="fr-FR"/>
          </a:p>
        </p:txBody>
      </p:sp>
    </p:spTree>
    <p:extLst>
      <p:ext uri="{BB962C8B-B14F-4D97-AF65-F5344CB8AC3E}">
        <p14:creationId xmlns:p14="http://schemas.microsoft.com/office/powerpoint/2010/main" val="295341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5225" y="1241425"/>
            <a:ext cx="4467225" cy="33496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CB64C4B9-67A1-491B-BC7D-C3F62FC0FFF3}" type="slidenum">
              <a:rPr lang="fr-FR" altLang="fr-FR" smtClean="0"/>
              <a:pPr>
                <a:defRPr/>
              </a:pPr>
              <a:t>8</a:t>
            </a:fld>
            <a:endParaRPr lang="fr-FR" altLang="fr-FR"/>
          </a:p>
        </p:txBody>
      </p:sp>
    </p:spTree>
    <p:extLst>
      <p:ext uri="{BB962C8B-B14F-4D97-AF65-F5344CB8AC3E}">
        <p14:creationId xmlns:p14="http://schemas.microsoft.com/office/powerpoint/2010/main" val="4276010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5225" y="1241425"/>
            <a:ext cx="4467225" cy="3349625"/>
          </a:xfrm>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CB64C4B9-67A1-491B-BC7D-C3F62FC0FFF3}" type="slidenum">
              <a:rPr lang="fr-FR" altLang="fr-FR" smtClean="0"/>
              <a:pPr>
                <a:defRPr/>
              </a:pPr>
              <a:t>9</a:t>
            </a:fld>
            <a:endParaRPr lang="fr-FR" altLang="fr-FR"/>
          </a:p>
        </p:txBody>
      </p:sp>
    </p:spTree>
    <p:extLst>
      <p:ext uri="{BB962C8B-B14F-4D97-AF65-F5344CB8AC3E}">
        <p14:creationId xmlns:p14="http://schemas.microsoft.com/office/powerpoint/2010/main" val="14154673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5" name="Titre 5"/>
          <p:cNvSpPr>
            <a:spLocks noGrp="1"/>
          </p:cNvSpPr>
          <p:nvPr>
            <p:ph type="title"/>
          </p:nvPr>
        </p:nvSpPr>
        <p:spPr>
          <a:xfrm>
            <a:off x="431158" y="240476"/>
            <a:ext cx="6749289" cy="730250"/>
          </a:xfrm>
        </p:spPr>
        <p:txBody>
          <a:bodyPr/>
          <a:lstStyle/>
          <a:p>
            <a:r>
              <a:rPr lang="fr-FR" dirty="0"/>
              <a:t>Modifiez le style du titre</a:t>
            </a:r>
          </a:p>
        </p:txBody>
      </p:sp>
      <p:pic>
        <p:nvPicPr>
          <p:cNvPr id="12" name="Image 11">
            <a:extLst>
              <a:ext uri="{FF2B5EF4-FFF2-40B4-BE49-F238E27FC236}">
                <a16:creationId xmlns:a16="http://schemas.microsoft.com/office/drawing/2014/main" id="{AD2E8D7E-FB71-45C8-BDB0-0F37AD43AB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9418" y="6587505"/>
            <a:ext cx="1915932" cy="720000"/>
          </a:xfrm>
          <a:prstGeom prst="rect">
            <a:avLst/>
          </a:prstGeom>
        </p:spPr>
      </p:pic>
      <p:pic>
        <p:nvPicPr>
          <p:cNvPr id="16" name="Image 15">
            <a:extLst>
              <a:ext uri="{FF2B5EF4-FFF2-40B4-BE49-F238E27FC236}">
                <a16:creationId xmlns:a16="http://schemas.microsoft.com/office/drawing/2014/main" id="{07698BB1-651C-4B15-A84E-D8B7B78EF2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74545" y="6575730"/>
            <a:ext cx="1051095" cy="720000"/>
          </a:xfrm>
          <a:prstGeom prst="rect">
            <a:avLst/>
          </a:prstGeom>
        </p:spPr>
      </p:pic>
      <p:pic>
        <p:nvPicPr>
          <p:cNvPr id="17" name="Image 16">
            <a:extLst>
              <a:ext uri="{FF2B5EF4-FFF2-40B4-BE49-F238E27FC236}">
                <a16:creationId xmlns:a16="http://schemas.microsoft.com/office/drawing/2014/main" id="{0866CC3B-D417-462A-A42F-DDAA809B111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7212" t="-716" r="37809" b="-1"/>
          <a:stretch/>
        </p:blipFill>
        <p:spPr>
          <a:xfrm>
            <a:off x="3625640" y="6484585"/>
            <a:ext cx="681957" cy="811226"/>
          </a:xfrm>
          <a:prstGeom prst="rect">
            <a:avLst/>
          </a:prstGeom>
        </p:spPr>
      </p:pic>
      <p:pic>
        <p:nvPicPr>
          <p:cNvPr id="18" name="Image 17">
            <a:extLst>
              <a:ext uri="{FF2B5EF4-FFF2-40B4-BE49-F238E27FC236}">
                <a16:creationId xmlns:a16="http://schemas.microsoft.com/office/drawing/2014/main" id="{B1CEA118-AC0F-43AC-883B-886B23B1E45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59997" y="6583959"/>
            <a:ext cx="1964210" cy="720000"/>
          </a:xfrm>
          <a:prstGeom prst="rect">
            <a:avLst/>
          </a:prstGeom>
        </p:spPr>
      </p:pic>
      <p:pic>
        <p:nvPicPr>
          <p:cNvPr id="19" name="Image 18">
            <a:extLst>
              <a:ext uri="{FF2B5EF4-FFF2-40B4-BE49-F238E27FC236}">
                <a16:creationId xmlns:a16="http://schemas.microsoft.com/office/drawing/2014/main" id="{DB082429-DF08-4031-8CE2-79D6790192F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69044" y="6599199"/>
            <a:ext cx="720000" cy="720000"/>
          </a:xfrm>
          <a:prstGeom prst="rect">
            <a:avLst/>
          </a:prstGeom>
        </p:spPr>
      </p:pic>
      <p:pic>
        <p:nvPicPr>
          <p:cNvPr id="20" name="Image 19">
            <a:extLst>
              <a:ext uri="{FF2B5EF4-FFF2-40B4-BE49-F238E27FC236}">
                <a16:creationId xmlns:a16="http://schemas.microsoft.com/office/drawing/2014/main" id="{9ACA548B-0D07-4A3A-BC45-8508F134C47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45337" y="6645997"/>
            <a:ext cx="1537460" cy="631027"/>
          </a:xfrm>
          <a:prstGeom prst="rect">
            <a:avLst/>
          </a:prstGeom>
        </p:spPr>
      </p:pic>
    </p:spTree>
    <p:extLst>
      <p:ext uri="{BB962C8B-B14F-4D97-AF65-F5344CB8AC3E}">
        <p14:creationId xmlns:p14="http://schemas.microsoft.com/office/powerpoint/2010/main" val="700406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cxnSp>
        <p:nvCxnSpPr>
          <p:cNvPr id="3" name="Connecteur droit 2">
            <a:extLst>
              <a:ext uri="{FF2B5EF4-FFF2-40B4-BE49-F238E27FC236}">
                <a16:creationId xmlns:a16="http://schemas.microsoft.com/office/drawing/2014/main" id="{7408C63D-BF18-499B-A7B6-6092AD2884AC}"/>
              </a:ext>
            </a:extLst>
          </p:cNvPr>
          <p:cNvCxnSpPr>
            <a:cxnSpLocks/>
          </p:cNvCxnSpPr>
          <p:nvPr/>
        </p:nvCxnSpPr>
        <p:spPr>
          <a:xfrm>
            <a:off x="429501" y="850900"/>
            <a:ext cx="7645720" cy="0"/>
          </a:xfrm>
          <a:prstGeom prst="line">
            <a:avLst/>
          </a:prstGeom>
          <a:ln w="38100">
            <a:solidFill>
              <a:srgbClr val="DC0000"/>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1">
            <a:extLst>
              <a:ext uri="{FF2B5EF4-FFF2-40B4-BE49-F238E27FC236}">
                <a16:creationId xmlns:a16="http://schemas.microsoft.com/office/drawing/2014/main" id="{B6FAC468-859A-4C54-8461-11B62B37BED4}"/>
              </a:ext>
            </a:extLst>
          </p:cNvPr>
          <p:cNvSpPr txBox="1">
            <a:spLocks/>
          </p:cNvSpPr>
          <p:nvPr/>
        </p:nvSpPr>
        <p:spPr>
          <a:xfrm>
            <a:off x="429501" y="6887688"/>
            <a:ext cx="5263280" cy="380011"/>
          </a:xfrm>
          <a:prstGeom prst="rect">
            <a:avLst/>
          </a:prstGeom>
        </p:spPr>
        <p:txBody>
          <a:bodyPr anchor="ctr"/>
          <a:lstStyle>
            <a:defPPr>
              <a:defRPr lang="fr-FR"/>
            </a:defPPr>
            <a:lvl1pPr algn="l" defTabSz="1041400" rtl="0" fontAlgn="base">
              <a:spcBef>
                <a:spcPct val="0"/>
              </a:spcBef>
              <a:spcAft>
                <a:spcPct val="0"/>
              </a:spcAft>
              <a:defRPr sz="1300" kern="1200">
                <a:solidFill>
                  <a:srgbClr val="898989"/>
                </a:solidFill>
                <a:latin typeface="Calibri" panose="020F0502020204030204" pitchFamily="34" charset="0"/>
                <a:ea typeface="MS PGothic" panose="020B0600070205080204" pitchFamily="34" charset="-128"/>
                <a:cs typeface="+mn-cs"/>
              </a:defRPr>
            </a:lvl1pPr>
            <a:lvl2pPr marL="520700" indent="-63500" algn="l" defTabSz="1041400" rtl="0" fontAlgn="base">
              <a:spcBef>
                <a:spcPct val="0"/>
              </a:spcBef>
              <a:spcAft>
                <a:spcPct val="0"/>
              </a:spcAft>
              <a:defRPr sz="2000" kern="1200">
                <a:solidFill>
                  <a:schemeClr val="tx1"/>
                </a:solidFill>
                <a:latin typeface="Calibri" panose="020F0502020204030204" pitchFamily="34" charset="0"/>
                <a:ea typeface="MS PGothic" panose="020B0600070205080204" pitchFamily="34" charset="-128"/>
                <a:cs typeface="+mn-cs"/>
              </a:defRPr>
            </a:lvl2pPr>
            <a:lvl3pPr marL="1041400" indent="-127000" algn="l" defTabSz="1041400" rtl="0" fontAlgn="base">
              <a:spcBef>
                <a:spcPct val="0"/>
              </a:spcBef>
              <a:spcAft>
                <a:spcPct val="0"/>
              </a:spcAft>
              <a:defRPr sz="2000" kern="1200">
                <a:solidFill>
                  <a:schemeClr val="tx1"/>
                </a:solidFill>
                <a:latin typeface="Calibri" panose="020F0502020204030204" pitchFamily="34" charset="0"/>
                <a:ea typeface="MS PGothic" panose="020B0600070205080204" pitchFamily="34" charset="-128"/>
                <a:cs typeface="+mn-cs"/>
              </a:defRPr>
            </a:lvl3pPr>
            <a:lvl4pPr marL="1563688" indent="-192088" algn="l" defTabSz="1041400" rtl="0" fontAlgn="base">
              <a:spcBef>
                <a:spcPct val="0"/>
              </a:spcBef>
              <a:spcAft>
                <a:spcPct val="0"/>
              </a:spcAft>
              <a:defRPr sz="2000" kern="1200">
                <a:solidFill>
                  <a:schemeClr val="tx1"/>
                </a:solidFill>
                <a:latin typeface="Calibri" panose="020F0502020204030204" pitchFamily="34" charset="0"/>
                <a:ea typeface="MS PGothic" panose="020B0600070205080204" pitchFamily="34" charset="-128"/>
                <a:cs typeface="+mn-cs"/>
              </a:defRPr>
            </a:lvl4pPr>
            <a:lvl5pPr marL="2084388" indent="-255588" algn="l" defTabSz="1041400" rtl="0" fontAlgn="base">
              <a:spcBef>
                <a:spcPct val="0"/>
              </a:spcBef>
              <a:spcAft>
                <a:spcPct val="0"/>
              </a:spcAft>
              <a:defRPr sz="20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20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20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20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2000" kern="1200">
                <a:solidFill>
                  <a:schemeClr val="tx1"/>
                </a:solidFill>
                <a:latin typeface="Calibri" panose="020F0502020204030204" pitchFamily="34" charset="0"/>
                <a:ea typeface="MS PGothic" panose="020B0600070205080204" pitchFamily="34" charset="-128"/>
                <a:cs typeface="+mn-cs"/>
              </a:defRPr>
            </a:lvl9pPr>
          </a:lstStyle>
          <a:p>
            <a:pPr algn="l" eaLnBrk="1" hangingPunct="1">
              <a:lnSpc>
                <a:spcPts val="4075"/>
              </a:lnSpc>
              <a:spcBef>
                <a:spcPct val="0"/>
              </a:spcBef>
              <a:buFontTx/>
              <a:buNone/>
            </a:pPr>
            <a:r>
              <a:rPr lang="fr-FR" sz="1400" dirty="0">
                <a:solidFill>
                  <a:schemeClr val="tx1"/>
                </a:solidFill>
              </a:rPr>
              <a:t>40th Tango meeting, ALBA – 2026-06-08</a:t>
            </a:r>
          </a:p>
        </p:txBody>
      </p:sp>
      <p:sp>
        <p:nvSpPr>
          <p:cNvPr id="6" name="Titre 5"/>
          <p:cNvSpPr>
            <a:spLocks noGrp="1"/>
          </p:cNvSpPr>
          <p:nvPr>
            <p:ph type="title"/>
          </p:nvPr>
        </p:nvSpPr>
        <p:spPr>
          <a:xfrm>
            <a:off x="429501" y="220725"/>
            <a:ext cx="6749289" cy="730250"/>
          </a:xfrm>
        </p:spPr>
        <p:txBody>
          <a:bodyPr/>
          <a:lstStyle/>
          <a:p>
            <a:r>
              <a:rPr lang="fr-FR" dirty="0"/>
              <a:t>Modifiez le style du titre</a:t>
            </a:r>
          </a:p>
        </p:txBody>
      </p:sp>
    </p:spTree>
    <p:extLst>
      <p:ext uri="{BB962C8B-B14F-4D97-AF65-F5344CB8AC3E}">
        <p14:creationId xmlns:p14="http://schemas.microsoft.com/office/powerpoint/2010/main" val="9606938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0B7A726-A431-4090-A52C-73E9796DA162}"/>
              </a:ext>
            </a:extLst>
          </p:cNvPr>
          <p:cNvSpPr>
            <a:spLocks noGrp="1"/>
          </p:cNvSpPr>
          <p:nvPr>
            <p:ph type="title"/>
          </p:nvPr>
        </p:nvSpPr>
        <p:spPr bwMode="auto">
          <a:xfrm>
            <a:off x="692888" y="75679"/>
            <a:ext cx="6749289"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endParaRPr lang="en-US" altLang="fr-FR"/>
          </a:p>
        </p:txBody>
      </p:sp>
      <p:sp>
        <p:nvSpPr>
          <p:cNvPr id="1027" name="Text Placeholder 2">
            <a:extLst>
              <a:ext uri="{FF2B5EF4-FFF2-40B4-BE49-F238E27FC236}">
                <a16:creationId xmlns:a16="http://schemas.microsoft.com/office/drawing/2014/main" id="{5AEFE7AE-7795-4A9C-A4E8-FFDB973D5E2D}"/>
              </a:ext>
            </a:extLst>
          </p:cNvPr>
          <p:cNvSpPr>
            <a:spLocks noGrp="1"/>
          </p:cNvSpPr>
          <p:nvPr>
            <p:ph type="body" idx="1"/>
          </p:nvPr>
        </p:nvSpPr>
        <p:spPr bwMode="auto">
          <a:xfrm>
            <a:off x="692889" y="1455742"/>
            <a:ext cx="8693263"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sp>
        <p:nvSpPr>
          <p:cNvPr id="5" name="Footer Placeholder 4">
            <a:extLst>
              <a:ext uri="{FF2B5EF4-FFF2-40B4-BE49-F238E27FC236}">
                <a16:creationId xmlns:a16="http://schemas.microsoft.com/office/drawing/2014/main" id="{E2EB2BF0-ACB2-4F18-A3D7-E3A439ABC524}"/>
              </a:ext>
            </a:extLst>
          </p:cNvPr>
          <p:cNvSpPr>
            <a:spLocks noGrp="1"/>
          </p:cNvSpPr>
          <p:nvPr>
            <p:ph type="ftr" sz="quarter" idx="3"/>
          </p:nvPr>
        </p:nvSpPr>
        <p:spPr>
          <a:xfrm>
            <a:off x="3338730" y="7007225"/>
            <a:ext cx="3401582" cy="401638"/>
          </a:xfrm>
          <a:prstGeom prst="rect">
            <a:avLst/>
          </a:prstGeom>
        </p:spPr>
        <p:txBody>
          <a:bodyPr vert="horz" lIns="91440" tIns="45720" rIns="91440" bIns="45720" rtlCol="0" anchor="ctr"/>
          <a:lstStyle>
            <a:lvl1pPr algn="ctr" defTabSz="1042814" eaLnBrk="1" fontAlgn="auto" hangingPunct="1">
              <a:spcBef>
                <a:spcPts val="0"/>
              </a:spcBef>
              <a:spcAft>
                <a:spcPts val="0"/>
              </a:spcAft>
              <a:defRPr sz="1323" dirty="0">
                <a:solidFill>
                  <a:schemeClr val="tx1">
                    <a:tint val="75000"/>
                  </a:schemeClr>
                </a:solidFill>
                <a:latin typeface="+mn-lt"/>
                <a:ea typeface="+mn-ea"/>
                <a:cs typeface="+mn-cs"/>
              </a:defRPr>
            </a:lvl1pPr>
          </a:lstStyle>
          <a:p>
            <a:pPr>
              <a:defRPr/>
            </a:pPr>
            <a:endParaRPr lang="fr-FR"/>
          </a:p>
        </p:txBody>
      </p:sp>
      <p:sp>
        <p:nvSpPr>
          <p:cNvPr id="6" name="Slide Number Placeholder 5">
            <a:extLst>
              <a:ext uri="{FF2B5EF4-FFF2-40B4-BE49-F238E27FC236}">
                <a16:creationId xmlns:a16="http://schemas.microsoft.com/office/drawing/2014/main" id="{3CC37F05-9442-4F4A-9866-2A0C50A18C42}"/>
              </a:ext>
            </a:extLst>
          </p:cNvPr>
          <p:cNvSpPr>
            <a:spLocks noGrp="1"/>
          </p:cNvSpPr>
          <p:nvPr>
            <p:ph type="sldNum" sz="quarter" idx="4"/>
          </p:nvPr>
        </p:nvSpPr>
        <p:spPr>
          <a:xfrm>
            <a:off x="7118929" y="7007225"/>
            <a:ext cx="2267222" cy="40163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300">
                <a:solidFill>
                  <a:schemeClr val="accent1">
                    <a:lumMod val="75000"/>
                  </a:schemeClr>
                </a:solidFill>
              </a:defRPr>
            </a:lvl1pPr>
          </a:lstStyle>
          <a:p>
            <a:pPr>
              <a:defRPr/>
            </a:pPr>
            <a:fld id="{11CBBA4A-25E9-492B-9D5F-B70F4FB29A0B}" type="slidenum">
              <a:rPr lang="fr-FR" altLang="fr-FR" smtClean="0"/>
              <a:pPr>
                <a:defRPr/>
              </a:pPr>
              <a:t>‹N°›</a:t>
            </a:fld>
            <a:endParaRPr lang="fr-FR" altLang="fr-FR" dirty="0"/>
          </a:p>
        </p:txBody>
      </p:sp>
      <p:pic>
        <p:nvPicPr>
          <p:cNvPr id="9" name="Image 8">
            <a:extLst>
              <a:ext uri="{FF2B5EF4-FFF2-40B4-BE49-F238E27FC236}">
                <a16:creationId xmlns:a16="http://schemas.microsoft.com/office/drawing/2014/main" id="{418276EF-C3FA-4187-9EC5-09DB50C0E2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52540" y="160096"/>
            <a:ext cx="1576643" cy="1080000"/>
          </a:xfrm>
          <a:prstGeom prst="rect">
            <a:avLst/>
          </a:prstGeom>
        </p:spPr>
      </p:pic>
      <p:pic>
        <p:nvPicPr>
          <p:cNvPr id="10" name="Image 9">
            <a:extLst>
              <a:ext uri="{FF2B5EF4-FFF2-40B4-BE49-F238E27FC236}">
                <a16:creationId xmlns:a16="http://schemas.microsoft.com/office/drawing/2014/main" id="{08A2FE87-C018-43BA-B3B5-343D991C3B5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9855" y="340096"/>
            <a:ext cx="1915932" cy="720000"/>
          </a:xfrm>
          <a:prstGeom prst="rect">
            <a:avLst/>
          </a:prstGeom>
        </p:spPr>
      </p:pic>
      <p:cxnSp>
        <p:nvCxnSpPr>
          <p:cNvPr id="8" name="Connecteur droit 7">
            <a:extLst>
              <a:ext uri="{FF2B5EF4-FFF2-40B4-BE49-F238E27FC236}">
                <a16:creationId xmlns:a16="http://schemas.microsoft.com/office/drawing/2014/main" id="{7A245CF0-2C1C-4E29-A7D7-A47C87F5E7AC}"/>
              </a:ext>
            </a:extLst>
          </p:cNvPr>
          <p:cNvCxnSpPr>
            <a:cxnSpLocks/>
          </p:cNvCxnSpPr>
          <p:nvPr/>
        </p:nvCxnSpPr>
        <p:spPr>
          <a:xfrm>
            <a:off x="2023672" y="850900"/>
            <a:ext cx="6228868" cy="0"/>
          </a:xfrm>
          <a:prstGeom prst="line">
            <a:avLst/>
          </a:prstGeom>
          <a:ln w="38100">
            <a:solidFill>
              <a:srgbClr val="DC000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15" r:id="rId1"/>
    <p:sldLayoutId id="2147483718" r:id="rId2"/>
  </p:sldLayoutIdLst>
  <p:hf sldNum="0" hdr="0" ftr="0" dt="0"/>
  <p:txStyles>
    <p:titleStyle>
      <a:lvl1pPr algn="l" defTabSz="1006418" rtl="0" eaLnBrk="1" fontAlgn="base" hangingPunct="1">
        <a:lnSpc>
          <a:spcPct val="90000"/>
        </a:lnSpc>
        <a:spcBef>
          <a:spcPct val="0"/>
        </a:spcBef>
        <a:spcAft>
          <a:spcPct val="0"/>
        </a:spcAft>
        <a:defRPr sz="3600" kern="1200">
          <a:solidFill>
            <a:schemeClr val="tx1"/>
          </a:solidFill>
          <a:latin typeface="+mj-lt"/>
          <a:ea typeface="MS PGothic" panose="020B0600070205080204" pitchFamily="34" charset="-128"/>
          <a:cs typeface="ＭＳ Ｐゴシック" charset="0"/>
        </a:defRPr>
      </a:lvl1pPr>
      <a:lvl2pPr algn="l" defTabSz="1006418" rtl="0" eaLnBrk="1" fontAlgn="base" hangingPunct="1">
        <a:lnSpc>
          <a:spcPct val="90000"/>
        </a:lnSpc>
        <a:spcBef>
          <a:spcPct val="0"/>
        </a:spcBef>
        <a:spcAft>
          <a:spcPct val="0"/>
        </a:spcAft>
        <a:defRPr sz="3600">
          <a:solidFill>
            <a:schemeClr val="tx1"/>
          </a:solidFill>
          <a:latin typeface="Calibri Light" charset="0"/>
          <a:ea typeface="MS PGothic" panose="020B0600070205080204" pitchFamily="34" charset="-128"/>
          <a:cs typeface="ＭＳ Ｐゴシック" charset="0"/>
        </a:defRPr>
      </a:lvl2pPr>
      <a:lvl3pPr algn="l" defTabSz="1006418" rtl="0" eaLnBrk="1" fontAlgn="base" hangingPunct="1">
        <a:lnSpc>
          <a:spcPct val="90000"/>
        </a:lnSpc>
        <a:spcBef>
          <a:spcPct val="0"/>
        </a:spcBef>
        <a:spcAft>
          <a:spcPct val="0"/>
        </a:spcAft>
        <a:defRPr sz="3600">
          <a:solidFill>
            <a:schemeClr val="tx1"/>
          </a:solidFill>
          <a:latin typeface="Calibri Light" charset="0"/>
          <a:ea typeface="MS PGothic" panose="020B0600070205080204" pitchFamily="34" charset="-128"/>
          <a:cs typeface="ＭＳ Ｐゴシック" charset="0"/>
        </a:defRPr>
      </a:lvl3pPr>
      <a:lvl4pPr algn="l" defTabSz="1006418" rtl="0" eaLnBrk="1" fontAlgn="base" hangingPunct="1">
        <a:lnSpc>
          <a:spcPct val="90000"/>
        </a:lnSpc>
        <a:spcBef>
          <a:spcPct val="0"/>
        </a:spcBef>
        <a:spcAft>
          <a:spcPct val="0"/>
        </a:spcAft>
        <a:defRPr sz="3600">
          <a:solidFill>
            <a:schemeClr val="tx1"/>
          </a:solidFill>
          <a:latin typeface="Calibri Light" charset="0"/>
          <a:ea typeface="MS PGothic" panose="020B0600070205080204" pitchFamily="34" charset="-128"/>
          <a:cs typeface="ＭＳ Ｐゴシック" charset="0"/>
        </a:defRPr>
      </a:lvl4pPr>
      <a:lvl5pPr algn="l" defTabSz="1006418" rtl="0" eaLnBrk="1" fontAlgn="base" hangingPunct="1">
        <a:lnSpc>
          <a:spcPct val="90000"/>
        </a:lnSpc>
        <a:spcBef>
          <a:spcPct val="0"/>
        </a:spcBef>
        <a:spcAft>
          <a:spcPct val="0"/>
        </a:spcAft>
        <a:defRPr sz="3600">
          <a:solidFill>
            <a:schemeClr val="tx1"/>
          </a:solidFill>
          <a:latin typeface="Calibri Light" charset="0"/>
          <a:ea typeface="MS PGothic" panose="020B0600070205080204" pitchFamily="34" charset="-128"/>
          <a:cs typeface="ＭＳ Ｐゴシック" charset="0"/>
        </a:defRPr>
      </a:lvl5pPr>
      <a:lvl6pPr marL="457174" algn="l" defTabSz="1006418" rtl="0" eaLnBrk="1" fontAlgn="base" hangingPunct="1">
        <a:lnSpc>
          <a:spcPct val="90000"/>
        </a:lnSpc>
        <a:spcBef>
          <a:spcPct val="0"/>
        </a:spcBef>
        <a:spcAft>
          <a:spcPct val="0"/>
        </a:spcAft>
        <a:defRPr sz="4800">
          <a:solidFill>
            <a:schemeClr val="tx1"/>
          </a:solidFill>
          <a:latin typeface="Calibri Light" charset="0"/>
          <a:ea typeface="ＭＳ Ｐゴシック" charset="0"/>
          <a:cs typeface="ＭＳ Ｐゴシック" charset="0"/>
        </a:defRPr>
      </a:lvl6pPr>
      <a:lvl7pPr marL="914348" algn="l" defTabSz="1006418" rtl="0" eaLnBrk="1" fontAlgn="base" hangingPunct="1">
        <a:lnSpc>
          <a:spcPct val="90000"/>
        </a:lnSpc>
        <a:spcBef>
          <a:spcPct val="0"/>
        </a:spcBef>
        <a:spcAft>
          <a:spcPct val="0"/>
        </a:spcAft>
        <a:defRPr sz="4800">
          <a:solidFill>
            <a:schemeClr val="tx1"/>
          </a:solidFill>
          <a:latin typeface="Calibri Light" charset="0"/>
          <a:ea typeface="ＭＳ Ｐゴシック" charset="0"/>
          <a:cs typeface="ＭＳ Ｐゴシック" charset="0"/>
        </a:defRPr>
      </a:lvl7pPr>
      <a:lvl8pPr marL="1371522" algn="l" defTabSz="1006418" rtl="0" eaLnBrk="1" fontAlgn="base" hangingPunct="1">
        <a:lnSpc>
          <a:spcPct val="90000"/>
        </a:lnSpc>
        <a:spcBef>
          <a:spcPct val="0"/>
        </a:spcBef>
        <a:spcAft>
          <a:spcPct val="0"/>
        </a:spcAft>
        <a:defRPr sz="4800">
          <a:solidFill>
            <a:schemeClr val="tx1"/>
          </a:solidFill>
          <a:latin typeface="Calibri Light" charset="0"/>
          <a:ea typeface="ＭＳ Ｐゴシック" charset="0"/>
          <a:cs typeface="ＭＳ Ｐゴシック" charset="0"/>
        </a:defRPr>
      </a:lvl8pPr>
      <a:lvl9pPr marL="1828697" algn="l" defTabSz="1006418" rtl="0" eaLnBrk="1" fontAlgn="base" hangingPunct="1">
        <a:lnSpc>
          <a:spcPct val="90000"/>
        </a:lnSpc>
        <a:spcBef>
          <a:spcPct val="0"/>
        </a:spcBef>
        <a:spcAft>
          <a:spcPct val="0"/>
        </a:spcAft>
        <a:defRPr sz="4800">
          <a:solidFill>
            <a:schemeClr val="tx1"/>
          </a:solidFill>
          <a:latin typeface="Calibri Light" charset="0"/>
          <a:ea typeface="ＭＳ Ｐゴシック" charset="0"/>
          <a:cs typeface="ＭＳ Ｐゴシック" charset="0"/>
        </a:defRPr>
      </a:lvl9pPr>
    </p:titleStyle>
    <p:bodyStyle>
      <a:lvl1pPr marL="250811" indent="-250811" algn="l" defTabSz="1006418" rtl="0" eaLnBrk="1" fontAlgn="base" hangingPunct="1">
        <a:lnSpc>
          <a:spcPct val="90000"/>
        </a:lnSpc>
        <a:spcBef>
          <a:spcPts val="1100"/>
        </a:spcBef>
        <a:spcAft>
          <a:spcPct val="0"/>
        </a:spcAft>
        <a:buFont typeface="Arial" panose="020B0604020202020204" pitchFamily="34" charset="0"/>
        <a:buChar char="•"/>
        <a:defRPr sz="3000" kern="1200">
          <a:solidFill>
            <a:schemeClr val="tx1"/>
          </a:solidFill>
          <a:latin typeface="+mn-lt"/>
          <a:ea typeface="MS PGothic" panose="020B0600070205080204" pitchFamily="34" charset="-128"/>
          <a:cs typeface="ＭＳ Ｐゴシック" charset="0"/>
        </a:defRPr>
      </a:lvl1pPr>
      <a:lvl2pPr marL="755607" indent="-250811" algn="l" defTabSz="1006418" rtl="0" eaLnBrk="1" fontAlgn="base" hangingPunct="1">
        <a:lnSpc>
          <a:spcPct val="90000"/>
        </a:lnSpc>
        <a:spcBef>
          <a:spcPts val="55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2pPr>
      <a:lvl3pPr marL="1258817" indent="-250811" algn="l" defTabSz="1006418" rtl="0" eaLnBrk="1" fontAlgn="base" hangingPunct="1">
        <a:lnSpc>
          <a:spcPct val="90000"/>
        </a:lnSpc>
        <a:spcBef>
          <a:spcPts val="55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3pPr>
      <a:lvl4pPr marL="1763613" indent="-250811" algn="l" defTabSz="1006418" rtl="0" eaLnBrk="1" fontAlgn="base" hangingPunct="1">
        <a:lnSpc>
          <a:spcPct val="90000"/>
        </a:lnSpc>
        <a:spcBef>
          <a:spcPts val="55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n-cs"/>
        </a:defRPr>
      </a:lvl4pPr>
      <a:lvl5pPr marL="2266822" indent="-250811" algn="l" defTabSz="1006418" rtl="0" eaLnBrk="1" fontAlgn="base" hangingPunct="1">
        <a:lnSpc>
          <a:spcPct val="90000"/>
        </a:lnSpc>
        <a:spcBef>
          <a:spcPts val="55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n-cs"/>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886" rtl="0" eaLnBrk="1" latinLnBrk="0" hangingPunct="1">
        <a:defRPr sz="1984" kern="1200">
          <a:solidFill>
            <a:schemeClr val="tx1"/>
          </a:solidFill>
          <a:latin typeface="+mn-lt"/>
          <a:ea typeface="+mn-ea"/>
          <a:cs typeface="+mn-cs"/>
        </a:defRPr>
      </a:lvl1pPr>
      <a:lvl2pPr marL="503944" algn="l" defTabSz="1007886" rtl="0" eaLnBrk="1" latinLnBrk="0" hangingPunct="1">
        <a:defRPr sz="1984" kern="1200">
          <a:solidFill>
            <a:schemeClr val="tx1"/>
          </a:solidFill>
          <a:latin typeface="+mn-lt"/>
          <a:ea typeface="+mn-ea"/>
          <a:cs typeface="+mn-cs"/>
        </a:defRPr>
      </a:lvl2pPr>
      <a:lvl3pPr marL="1007886" algn="l" defTabSz="1007886" rtl="0" eaLnBrk="1" latinLnBrk="0" hangingPunct="1">
        <a:defRPr sz="1984" kern="1200">
          <a:solidFill>
            <a:schemeClr val="tx1"/>
          </a:solidFill>
          <a:latin typeface="+mn-lt"/>
          <a:ea typeface="+mn-ea"/>
          <a:cs typeface="+mn-cs"/>
        </a:defRPr>
      </a:lvl3pPr>
      <a:lvl4pPr marL="1511829" algn="l" defTabSz="1007886" rtl="0" eaLnBrk="1" latinLnBrk="0" hangingPunct="1">
        <a:defRPr sz="1984" kern="1200">
          <a:solidFill>
            <a:schemeClr val="tx1"/>
          </a:solidFill>
          <a:latin typeface="+mn-lt"/>
          <a:ea typeface="+mn-ea"/>
          <a:cs typeface="+mn-cs"/>
        </a:defRPr>
      </a:lvl4pPr>
      <a:lvl5pPr marL="2015772" algn="l" defTabSz="1007886" rtl="0" eaLnBrk="1" latinLnBrk="0" hangingPunct="1">
        <a:defRPr sz="1984" kern="1200">
          <a:solidFill>
            <a:schemeClr val="tx1"/>
          </a:solidFill>
          <a:latin typeface="+mn-lt"/>
          <a:ea typeface="+mn-ea"/>
          <a:cs typeface="+mn-cs"/>
        </a:defRPr>
      </a:lvl5pPr>
      <a:lvl6pPr marL="2519716" algn="l" defTabSz="1007886" rtl="0" eaLnBrk="1" latinLnBrk="0" hangingPunct="1">
        <a:defRPr sz="1984" kern="1200">
          <a:solidFill>
            <a:schemeClr val="tx1"/>
          </a:solidFill>
          <a:latin typeface="+mn-lt"/>
          <a:ea typeface="+mn-ea"/>
          <a:cs typeface="+mn-cs"/>
        </a:defRPr>
      </a:lvl6pPr>
      <a:lvl7pPr marL="3023658" algn="l" defTabSz="1007886" rtl="0" eaLnBrk="1" latinLnBrk="0" hangingPunct="1">
        <a:defRPr sz="1984" kern="1200">
          <a:solidFill>
            <a:schemeClr val="tx1"/>
          </a:solidFill>
          <a:latin typeface="+mn-lt"/>
          <a:ea typeface="+mn-ea"/>
          <a:cs typeface="+mn-cs"/>
        </a:defRPr>
      </a:lvl7pPr>
      <a:lvl8pPr marL="3527602" algn="l" defTabSz="1007886" rtl="0" eaLnBrk="1" latinLnBrk="0" hangingPunct="1">
        <a:defRPr sz="1984" kern="1200">
          <a:solidFill>
            <a:schemeClr val="tx1"/>
          </a:solidFill>
          <a:latin typeface="+mn-lt"/>
          <a:ea typeface="+mn-ea"/>
          <a:cs typeface="+mn-cs"/>
        </a:defRPr>
      </a:lvl8pPr>
      <a:lvl9pPr marL="4031544" algn="l" defTabSz="1007886"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2B53C85-7382-453C-96CF-AF91D3C755C7}"/>
              </a:ext>
            </a:extLst>
          </p:cNvPr>
          <p:cNvSpPr txBox="1">
            <a:spLocks noChangeArrowheads="1"/>
          </p:cNvSpPr>
          <p:nvPr/>
        </p:nvSpPr>
        <p:spPr bwMode="auto">
          <a:xfrm>
            <a:off x="1012830" y="2661144"/>
            <a:ext cx="7721600" cy="11614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06475">
              <a:lnSpc>
                <a:spcPct val="90000"/>
              </a:lnSpc>
              <a:spcBef>
                <a:spcPts val="1100"/>
              </a:spcBef>
              <a:buFont typeface="Arial" panose="020B0604020202020204" pitchFamily="34" charset="0"/>
              <a:buChar char="•"/>
              <a:defRPr sz="3000">
                <a:solidFill>
                  <a:schemeClr val="tx1"/>
                </a:solidFill>
                <a:latin typeface="Calibri" panose="020F0502020204030204" pitchFamily="34" charset="0"/>
                <a:ea typeface="MS PGothic" panose="020B0600070205080204" pitchFamily="34" charset="-128"/>
              </a:defRPr>
            </a:lvl1pPr>
            <a:lvl2pPr marL="755650" indent="-250825" defTabSz="1006475">
              <a:lnSpc>
                <a:spcPct val="90000"/>
              </a:lnSpc>
              <a:spcBef>
                <a:spcPts val="55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2pPr>
            <a:lvl3pPr marL="1258888" indent="-250825" defTabSz="1006475">
              <a:lnSpc>
                <a:spcPct val="90000"/>
              </a:lnSpc>
              <a:spcBef>
                <a:spcPts val="55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763713" indent="-250825" defTabSz="1006475">
              <a:lnSpc>
                <a:spcPct val="90000"/>
              </a:lnSpc>
              <a:spcBef>
                <a:spcPts val="550"/>
              </a:spcBef>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4pPr>
            <a:lvl5pPr marL="2266950" indent="-250825" defTabSz="1006475">
              <a:lnSpc>
                <a:spcPct val="90000"/>
              </a:lnSpc>
              <a:spcBef>
                <a:spcPts val="550"/>
              </a:spcBef>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5pPr>
            <a:lvl6pPr marL="2724150" indent="-250825" defTabSz="1006475" fontAlgn="base">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6pPr>
            <a:lvl7pPr marL="3181350" indent="-250825" defTabSz="1006475" fontAlgn="base">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7pPr>
            <a:lvl8pPr marL="3638550" indent="-250825" defTabSz="1006475" fontAlgn="base">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8pPr>
            <a:lvl9pPr marL="4095750" indent="-250825" defTabSz="1006475" fontAlgn="base">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9pPr>
          </a:lstStyle>
          <a:p>
            <a:pPr algn="ctr" eaLnBrk="1" hangingPunct="1">
              <a:lnSpc>
                <a:spcPts val="4075"/>
              </a:lnSpc>
              <a:spcBef>
                <a:spcPct val="0"/>
              </a:spcBef>
              <a:buNone/>
            </a:pPr>
            <a:r>
              <a:rPr lang="fr-FR" sz="4400" cap="small" dirty="0"/>
              <a:t>LULI Tango </a:t>
            </a:r>
            <a:r>
              <a:rPr lang="fr-FR" sz="4400" cap="small" dirty="0" err="1"/>
              <a:t>Status</a:t>
            </a:r>
            <a:r>
              <a:rPr lang="fr-FR" sz="4400" cap="small" dirty="0"/>
              <a:t> Report</a:t>
            </a:r>
          </a:p>
          <a:p>
            <a:pPr algn="ctr" eaLnBrk="1" hangingPunct="1">
              <a:lnSpc>
                <a:spcPts val="4075"/>
              </a:lnSpc>
              <a:spcBef>
                <a:spcPct val="0"/>
              </a:spcBef>
              <a:buNone/>
            </a:pPr>
            <a:endParaRPr lang="fr-FR" sz="4400" dirty="0"/>
          </a:p>
        </p:txBody>
      </p:sp>
      <p:sp>
        <p:nvSpPr>
          <p:cNvPr id="3" name="Text Box 3">
            <a:extLst>
              <a:ext uri="{FF2B5EF4-FFF2-40B4-BE49-F238E27FC236}">
                <a16:creationId xmlns:a16="http://schemas.microsoft.com/office/drawing/2014/main" id="{CAA15709-53C4-406F-878B-073BCC7A956D}"/>
              </a:ext>
            </a:extLst>
          </p:cNvPr>
          <p:cNvSpPr txBox="1">
            <a:spLocks noChangeArrowheads="1"/>
          </p:cNvSpPr>
          <p:nvPr/>
        </p:nvSpPr>
        <p:spPr bwMode="auto">
          <a:xfrm>
            <a:off x="1341392" y="5051092"/>
            <a:ext cx="7064474" cy="659304"/>
          </a:xfrm>
          <a:prstGeom prst="rect">
            <a:avLst/>
          </a:prstGeom>
          <a:noFill/>
          <a:ln w="9525">
            <a:noFill/>
            <a:miter lim="800000"/>
            <a:headEnd/>
            <a:tailEnd/>
          </a:ln>
        </p:spPr>
        <p:txBody>
          <a:bodyPr wrap="none" lIns="104287" tIns="52144" rIns="104287" bIns="52144">
            <a:spAutoFit/>
          </a:bodyPr>
          <a:lstStyle/>
          <a:p>
            <a:pPr algn="ctr"/>
            <a:r>
              <a:rPr lang="en-US" sz="1800" i="1" u="sng" dirty="0"/>
              <a:t>Stéphane Marchand</a:t>
            </a:r>
            <a:r>
              <a:rPr lang="en-US" sz="1800" i="1" dirty="0"/>
              <a:t>, Sonia Minolli, Laurent </a:t>
            </a:r>
            <a:r>
              <a:rPr lang="en-US" sz="1800" i="1" dirty="0" err="1"/>
              <a:t>Ennelin</a:t>
            </a:r>
            <a:endParaRPr lang="en-US" sz="1800" i="1" dirty="0"/>
          </a:p>
          <a:p>
            <a:pPr algn="ctr"/>
            <a:r>
              <a:rPr lang="fr-FR" sz="1800" dirty="0"/>
              <a:t>Laboratoire pour l'Utilisation des Lasers Intenses (LULI), Palaiseau, France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DFB57BD-82C0-415E-BCEE-E85766478C28}"/>
              </a:ext>
            </a:extLst>
          </p:cNvPr>
          <p:cNvSpPr txBox="1"/>
          <p:nvPr/>
        </p:nvSpPr>
        <p:spPr>
          <a:xfrm>
            <a:off x="1912490" y="269361"/>
            <a:ext cx="2662979" cy="643532"/>
          </a:xfrm>
          <a:prstGeom prst="rect">
            <a:avLst/>
          </a:prstGeom>
          <a:noFill/>
        </p:spPr>
        <p:txBody>
          <a:bodyPr wrap="square" rtlCol="0">
            <a:noAutofit/>
          </a:bodyPr>
          <a:lstStyle/>
          <a:p>
            <a:pPr eaLnBrk="1" hangingPunct="1">
              <a:lnSpc>
                <a:spcPts val="4075"/>
              </a:lnSpc>
            </a:pPr>
            <a:r>
              <a:rPr lang="fr-FR" sz="2400" cap="small" dirty="0"/>
              <a:t>Facilities </a:t>
            </a:r>
            <a:r>
              <a:rPr lang="fr-FR" sz="2400" cap="small" dirty="0" err="1"/>
              <a:t>Status</a:t>
            </a:r>
            <a:endParaRPr lang="fr-FR" sz="2400" cap="small" dirty="0"/>
          </a:p>
        </p:txBody>
      </p:sp>
      <p:sp>
        <p:nvSpPr>
          <p:cNvPr id="3" name="Titre 2">
            <a:extLst>
              <a:ext uri="{FF2B5EF4-FFF2-40B4-BE49-F238E27FC236}">
                <a16:creationId xmlns:a16="http://schemas.microsoft.com/office/drawing/2014/main" id="{AF3E54B8-E064-46BB-988F-957FB15E9817}"/>
              </a:ext>
            </a:extLst>
          </p:cNvPr>
          <p:cNvSpPr>
            <a:spLocks noGrp="1"/>
          </p:cNvSpPr>
          <p:nvPr>
            <p:ph type="title"/>
          </p:nvPr>
        </p:nvSpPr>
        <p:spPr>
          <a:xfrm>
            <a:off x="585450" y="1054254"/>
            <a:ext cx="7578836" cy="643533"/>
          </a:xfrm>
        </p:spPr>
        <p:txBody>
          <a:bodyPr/>
          <a:lstStyle/>
          <a:p>
            <a:r>
              <a:rPr lang="fr-FR" sz="2800" dirty="0">
                <a:latin typeface="+mn-lt"/>
              </a:rPr>
              <a:t>LULI Facilities</a:t>
            </a:r>
          </a:p>
        </p:txBody>
      </p:sp>
      <p:sp>
        <p:nvSpPr>
          <p:cNvPr id="9" name="Rectangle 8">
            <a:extLst>
              <a:ext uri="{FF2B5EF4-FFF2-40B4-BE49-F238E27FC236}">
                <a16:creationId xmlns:a16="http://schemas.microsoft.com/office/drawing/2014/main" id="{677320D7-BCAC-4BC2-AB79-7BDA9B27A43D}"/>
              </a:ext>
            </a:extLst>
          </p:cNvPr>
          <p:cNvSpPr/>
          <p:nvPr/>
        </p:nvSpPr>
        <p:spPr>
          <a:xfrm>
            <a:off x="170167" y="2825602"/>
            <a:ext cx="9455096" cy="2969844"/>
          </a:xfrm>
          <a:prstGeom prst="rect">
            <a:avLst/>
          </a:prstGeom>
          <a:no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a:r>
              <a:rPr lang="en-US" sz="2400" b="1" dirty="0">
                <a:solidFill>
                  <a:schemeClr val="tx1"/>
                </a:solidFill>
              </a:rPr>
              <a:t>Apollon:</a:t>
            </a:r>
          </a:p>
          <a:p>
            <a:pPr marL="742950" indent="-342900">
              <a:buFont typeface="Arial" panose="020B0604020202020204" pitchFamily="34" charset="0"/>
              <a:buChar char="•"/>
            </a:pPr>
            <a:r>
              <a:rPr lang="en-US" sz="2400" dirty="0">
                <a:solidFill>
                  <a:schemeClr val="tx1"/>
                </a:solidFill>
              </a:rPr>
              <a:t>2 Areas (LFA &amp; SFA), 2 laser beams at fs regime (F1 MPW &amp; F2 ~PW), up to 300 shots/day at 1-min rate, 3+ PW on target in 2023… </a:t>
            </a:r>
            <a:r>
              <a:rPr lang="en-US" sz="2400" dirty="0">
                <a:solidFill>
                  <a:srgbClr val="00B050"/>
                </a:solidFill>
              </a:rPr>
              <a:t>F1 in SFA, F2 in LFA, </a:t>
            </a:r>
            <a:r>
              <a:rPr lang="en-US" sz="2400" b="1" dirty="0">
                <a:solidFill>
                  <a:srgbClr val="00B050"/>
                </a:solidFill>
              </a:rPr>
              <a:t>8+ PW in 2025, F1 + F2 in SFA and LFA in 2026</a:t>
            </a:r>
            <a:endParaRPr lang="en-US" sz="2400" dirty="0">
              <a:solidFill>
                <a:srgbClr val="00B050"/>
              </a:solidFill>
            </a:endParaRPr>
          </a:p>
          <a:p>
            <a:pPr marL="400050"/>
            <a:endParaRPr lang="en-US" sz="2400" b="1" dirty="0">
              <a:solidFill>
                <a:srgbClr val="00B050"/>
              </a:solidFill>
            </a:endParaRPr>
          </a:p>
          <a:p>
            <a:pPr marL="400050"/>
            <a:r>
              <a:rPr lang="en-US" sz="2400" b="1" dirty="0">
                <a:solidFill>
                  <a:schemeClr val="tx1"/>
                </a:solidFill>
              </a:rPr>
              <a:t>LULI2000:</a:t>
            </a:r>
          </a:p>
          <a:p>
            <a:pPr marL="742950" indent="-342900">
              <a:buFont typeface="Arial" panose="020B0604020202020204" pitchFamily="34" charset="0"/>
              <a:buChar char="•"/>
            </a:pPr>
            <a:r>
              <a:rPr lang="en-US" sz="2400" dirty="0">
                <a:solidFill>
                  <a:schemeClr val="tx1"/>
                </a:solidFill>
              </a:rPr>
              <a:t>1kJ in ns regime, 12 shots/day</a:t>
            </a:r>
          </a:p>
          <a:p>
            <a:pPr marL="400050"/>
            <a:endParaRPr lang="en-US" sz="2400" b="1" dirty="0">
              <a:solidFill>
                <a:schemeClr val="tx1"/>
              </a:solidFill>
            </a:endParaRPr>
          </a:p>
          <a:p>
            <a:pPr marL="400050"/>
            <a:r>
              <a:rPr lang="en-US" sz="2400" b="1" dirty="0">
                <a:solidFill>
                  <a:schemeClr val="tx1"/>
                </a:solidFill>
              </a:rPr>
              <a:t>HERA (mostly fully users-operating) :</a:t>
            </a:r>
          </a:p>
          <a:p>
            <a:pPr marL="742950" indent="-342900">
              <a:buFont typeface="Arial" panose="020B0604020202020204" pitchFamily="34" charset="0"/>
              <a:buChar char="•"/>
            </a:pPr>
            <a:r>
              <a:rPr lang="en-US" sz="2400" dirty="0">
                <a:solidFill>
                  <a:schemeClr val="tx1"/>
                </a:solidFill>
              </a:rPr>
              <a:t>200J, ns regime, 20 shots/day</a:t>
            </a:r>
          </a:p>
          <a:p>
            <a:pPr marL="400050"/>
            <a:endParaRPr lang="en-US" sz="2400" b="1" u="sng" dirty="0">
              <a:solidFill>
                <a:schemeClr val="tx1"/>
              </a:solidFill>
            </a:endParaRPr>
          </a:p>
          <a:p>
            <a:pPr marL="400050"/>
            <a:endParaRPr lang="en-US" sz="2400" dirty="0">
              <a:solidFill>
                <a:schemeClr val="tx1"/>
              </a:solidFill>
            </a:endParaRPr>
          </a:p>
        </p:txBody>
      </p:sp>
    </p:spTree>
    <p:extLst>
      <p:ext uri="{BB962C8B-B14F-4D97-AF65-F5344CB8AC3E}">
        <p14:creationId xmlns:p14="http://schemas.microsoft.com/office/powerpoint/2010/main" val="3027325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DFB57BD-82C0-415E-BCEE-E85766478C28}"/>
              </a:ext>
            </a:extLst>
          </p:cNvPr>
          <p:cNvSpPr txBox="1"/>
          <p:nvPr/>
        </p:nvSpPr>
        <p:spPr>
          <a:xfrm>
            <a:off x="1912490" y="269361"/>
            <a:ext cx="5017699" cy="643532"/>
          </a:xfrm>
          <a:prstGeom prst="rect">
            <a:avLst/>
          </a:prstGeom>
          <a:noFill/>
        </p:spPr>
        <p:txBody>
          <a:bodyPr wrap="square" rtlCol="0">
            <a:noAutofit/>
          </a:bodyPr>
          <a:lstStyle/>
          <a:p>
            <a:pPr eaLnBrk="1" hangingPunct="1">
              <a:lnSpc>
                <a:spcPts val="4075"/>
              </a:lnSpc>
            </a:pPr>
            <a:r>
              <a:rPr lang="fr-FR" sz="2400" cap="small" dirty="0"/>
              <a:t>Command-Control &amp; Supervision </a:t>
            </a:r>
            <a:r>
              <a:rPr lang="fr-FR" sz="2400" cap="small" dirty="0" err="1"/>
              <a:t>Status</a:t>
            </a:r>
            <a:endParaRPr lang="fr-FR" sz="2400" cap="small" dirty="0"/>
          </a:p>
        </p:txBody>
      </p:sp>
      <p:sp>
        <p:nvSpPr>
          <p:cNvPr id="3" name="Titre 2">
            <a:extLst>
              <a:ext uri="{FF2B5EF4-FFF2-40B4-BE49-F238E27FC236}">
                <a16:creationId xmlns:a16="http://schemas.microsoft.com/office/drawing/2014/main" id="{AF3E54B8-E064-46BB-988F-957FB15E9817}"/>
              </a:ext>
            </a:extLst>
          </p:cNvPr>
          <p:cNvSpPr>
            <a:spLocks noGrp="1"/>
          </p:cNvSpPr>
          <p:nvPr>
            <p:ph type="title"/>
          </p:nvPr>
        </p:nvSpPr>
        <p:spPr>
          <a:xfrm>
            <a:off x="585450" y="1054254"/>
            <a:ext cx="7578836" cy="643533"/>
          </a:xfrm>
        </p:spPr>
        <p:txBody>
          <a:bodyPr/>
          <a:lstStyle/>
          <a:p>
            <a:r>
              <a:rPr lang="fr-FR" sz="2800" dirty="0">
                <a:latin typeface="+mn-lt"/>
              </a:rPr>
              <a:t>C2S/In </a:t>
            </a:r>
            <a:r>
              <a:rPr lang="fr-FR" sz="2800" dirty="0" err="1">
                <a:latin typeface="+mn-lt"/>
              </a:rPr>
              <a:t>previous</a:t>
            </a:r>
            <a:r>
              <a:rPr lang="fr-FR" sz="2800" dirty="0">
                <a:latin typeface="+mn-lt"/>
              </a:rPr>
              <a:t> </a:t>
            </a:r>
            <a:r>
              <a:rPr lang="fr-FR" sz="2800" dirty="0" err="1">
                <a:latin typeface="+mn-lt"/>
              </a:rPr>
              <a:t>seasons</a:t>
            </a:r>
            <a:r>
              <a:rPr lang="fr-FR" sz="2800" dirty="0">
                <a:latin typeface="+mn-lt"/>
              </a:rPr>
              <a:t>:</a:t>
            </a:r>
          </a:p>
        </p:txBody>
      </p:sp>
      <p:sp>
        <p:nvSpPr>
          <p:cNvPr id="9" name="Rectangle 8">
            <a:extLst>
              <a:ext uri="{FF2B5EF4-FFF2-40B4-BE49-F238E27FC236}">
                <a16:creationId xmlns:a16="http://schemas.microsoft.com/office/drawing/2014/main" id="{677320D7-BCAC-4BC2-AB79-7BDA9B27A43D}"/>
              </a:ext>
            </a:extLst>
          </p:cNvPr>
          <p:cNvSpPr/>
          <p:nvPr/>
        </p:nvSpPr>
        <p:spPr>
          <a:xfrm>
            <a:off x="202251" y="3029049"/>
            <a:ext cx="9455095" cy="2969844"/>
          </a:xfrm>
          <a:prstGeom prst="rect">
            <a:avLst/>
          </a:prstGeom>
          <a:no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a:r>
              <a:rPr lang="en-US" sz="2400" b="1" dirty="0">
                <a:solidFill>
                  <a:schemeClr val="tx1"/>
                </a:solidFill>
              </a:rPr>
              <a:t>New/updated devices and GUIs on a regular basis: </a:t>
            </a:r>
            <a:r>
              <a:rPr lang="en-US" sz="2400" b="1" dirty="0">
                <a:solidFill>
                  <a:srgbClr val="00B050"/>
                </a:solidFill>
              </a:rPr>
              <a:t>soon on GitLab 8o)</a:t>
            </a:r>
          </a:p>
          <a:p>
            <a:pPr marL="400050"/>
            <a:endParaRPr lang="en-US" sz="2400" b="1" dirty="0">
              <a:solidFill>
                <a:schemeClr val="tx1"/>
              </a:solidFill>
            </a:endParaRPr>
          </a:p>
          <a:p>
            <a:pPr marL="400050"/>
            <a:r>
              <a:rPr lang="en-US" sz="2400" b="1" dirty="0">
                <a:solidFill>
                  <a:schemeClr val="tx1"/>
                </a:solidFill>
              </a:rPr>
              <a:t>Damien</a:t>
            </a:r>
            <a:r>
              <a:rPr lang="en-US" sz="2400" b="1" dirty="0">
                <a:solidFill>
                  <a:srgbClr val="00B050"/>
                </a:solidFill>
              </a:rPr>
              <a:t>: I’ll sure give some help on POGO 8o)</a:t>
            </a:r>
          </a:p>
          <a:p>
            <a:pPr marL="400050"/>
            <a:endParaRPr lang="en-US" sz="2400" b="1" dirty="0">
              <a:solidFill>
                <a:schemeClr val="tx1"/>
              </a:solidFill>
            </a:endParaRPr>
          </a:p>
          <a:p>
            <a:pPr marL="400050"/>
            <a:r>
              <a:rPr lang="en-US" sz="2400" b="1" dirty="0">
                <a:solidFill>
                  <a:schemeClr val="tx1"/>
                </a:solidFill>
              </a:rPr>
              <a:t>Apollon:</a:t>
            </a:r>
          </a:p>
          <a:p>
            <a:pPr marL="742950" indent="-342900">
              <a:buFont typeface="Arial" panose="020B0604020202020204" pitchFamily="34" charset="0"/>
              <a:buChar char="•"/>
            </a:pPr>
            <a:r>
              <a:rPr lang="en-US" sz="2400" b="1" dirty="0">
                <a:solidFill>
                  <a:srgbClr val="00B050"/>
                </a:solidFill>
              </a:rPr>
              <a:t>Nearly fully operational </a:t>
            </a:r>
            <a:r>
              <a:rPr lang="en-US" sz="2400" b="1" dirty="0" err="1">
                <a:solidFill>
                  <a:srgbClr val="00B050"/>
                </a:solidFill>
              </a:rPr>
              <a:t>hdb</a:t>
            </a:r>
            <a:r>
              <a:rPr lang="en-US" sz="2400" b="1" dirty="0">
                <a:solidFill>
                  <a:srgbClr val="00B050"/>
                </a:solidFill>
              </a:rPr>
              <a:t>++ </a:t>
            </a:r>
            <a:r>
              <a:rPr lang="en-US" sz="2400" dirty="0">
                <a:solidFill>
                  <a:schemeClr val="tx1"/>
                </a:solidFill>
              </a:rPr>
              <a:t>w/ currently filesystem archiving as we need some more time to upgrade our</a:t>
            </a:r>
            <a:r>
              <a:rPr lang="fr-FR" sz="2400" dirty="0">
                <a:solidFill>
                  <a:schemeClr val="tx1"/>
                </a:solidFill>
              </a:rPr>
              <a:t> </a:t>
            </a:r>
            <a:r>
              <a:rPr lang="fr-FR" sz="2400" dirty="0" err="1">
                <a:solidFill>
                  <a:schemeClr val="tx1"/>
                </a:solidFill>
              </a:rPr>
              <a:t>users</a:t>
            </a:r>
            <a:endParaRPr lang="fr-FR" sz="2400" dirty="0">
              <a:solidFill>
                <a:schemeClr val="tx1"/>
              </a:solidFill>
            </a:endParaRPr>
          </a:p>
          <a:p>
            <a:pPr marL="742950" indent="-342900">
              <a:buFont typeface="Arial" panose="020B0604020202020204" pitchFamily="34" charset="0"/>
              <a:buChar char="•"/>
            </a:pPr>
            <a:r>
              <a:rPr lang="en-US" sz="2400" b="1" dirty="0">
                <a:solidFill>
                  <a:srgbClr val="00B050"/>
                </a:solidFill>
              </a:rPr>
              <a:t>New web page </a:t>
            </a:r>
            <a:r>
              <a:rPr lang="en-US" sz="2400" dirty="0">
                <a:solidFill>
                  <a:schemeClr val="tx1"/>
                </a:solidFill>
              </a:rPr>
              <a:t>(Django) on Apollon for displaying near real time shot data </a:t>
            </a:r>
            <a:r>
              <a:rPr lang="en-US" sz="2400" b="1" dirty="0">
                <a:solidFill>
                  <a:srgbClr val="00B050"/>
                </a:solidFill>
              </a:rPr>
              <a:t>and hdb++ database extraction</a:t>
            </a:r>
          </a:p>
          <a:p>
            <a:pPr marL="400050"/>
            <a:endParaRPr lang="en-US" sz="2400" b="1" dirty="0">
              <a:solidFill>
                <a:schemeClr val="tx1"/>
              </a:solidFill>
            </a:endParaRPr>
          </a:p>
          <a:p>
            <a:pPr marL="400050"/>
            <a:r>
              <a:rPr lang="en-US" sz="2400" b="1" dirty="0">
                <a:solidFill>
                  <a:schemeClr val="tx1"/>
                </a:solidFill>
              </a:rPr>
              <a:t>LULI2000: </a:t>
            </a:r>
            <a:r>
              <a:rPr lang="en-US" sz="2400" b="1" dirty="0">
                <a:solidFill>
                  <a:srgbClr val="00B050"/>
                </a:solidFill>
              </a:rPr>
              <a:t>gently incorporating Tango</a:t>
            </a:r>
          </a:p>
          <a:p>
            <a:pPr marL="400050"/>
            <a:endParaRPr lang="en-US" sz="2400" b="1" dirty="0">
              <a:solidFill>
                <a:schemeClr val="tx1"/>
              </a:solidFill>
            </a:endParaRPr>
          </a:p>
          <a:p>
            <a:pPr marL="400050"/>
            <a:r>
              <a:rPr lang="en-US" sz="2400" b="1" dirty="0">
                <a:solidFill>
                  <a:schemeClr val="tx1"/>
                </a:solidFill>
              </a:rPr>
              <a:t>HERA: </a:t>
            </a:r>
            <a:r>
              <a:rPr lang="en-US" sz="2400" b="1" dirty="0">
                <a:solidFill>
                  <a:srgbClr val="00B050"/>
                </a:solidFill>
              </a:rPr>
              <a:t>gently incorporating Tango</a:t>
            </a:r>
          </a:p>
          <a:p>
            <a:pPr marL="400050"/>
            <a:endParaRPr lang="en-US" sz="1800" dirty="0">
              <a:solidFill>
                <a:srgbClr val="00B050"/>
              </a:solidFill>
            </a:endParaRPr>
          </a:p>
          <a:p>
            <a:pPr marL="400050"/>
            <a:endParaRPr lang="en-US" sz="1800" dirty="0">
              <a:solidFill>
                <a:schemeClr val="tx1"/>
              </a:solidFill>
            </a:endParaRPr>
          </a:p>
        </p:txBody>
      </p:sp>
    </p:spTree>
    <p:extLst>
      <p:ext uri="{BB962C8B-B14F-4D97-AF65-F5344CB8AC3E}">
        <p14:creationId xmlns:p14="http://schemas.microsoft.com/office/powerpoint/2010/main" val="1142036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F3E54B8-E064-46BB-988F-957FB15E9817}"/>
              </a:ext>
            </a:extLst>
          </p:cNvPr>
          <p:cNvSpPr>
            <a:spLocks noGrp="1"/>
          </p:cNvSpPr>
          <p:nvPr>
            <p:ph type="title"/>
          </p:nvPr>
        </p:nvSpPr>
        <p:spPr>
          <a:xfrm>
            <a:off x="585450" y="1054255"/>
            <a:ext cx="7578836" cy="643532"/>
          </a:xfrm>
        </p:spPr>
        <p:txBody>
          <a:bodyPr/>
          <a:lstStyle/>
          <a:p>
            <a:r>
              <a:rPr lang="fr-FR" sz="2800" dirty="0">
                <a:latin typeface="+mn-lt"/>
              </a:rPr>
              <a:t>C2S/In 2026, </a:t>
            </a:r>
            <a:r>
              <a:rPr lang="fr-FR" sz="2800" dirty="0" err="1">
                <a:latin typeface="+mn-lt"/>
              </a:rPr>
              <a:t>season</a:t>
            </a:r>
            <a:r>
              <a:rPr lang="fr-FR" sz="2800" dirty="0">
                <a:latin typeface="+mn-lt"/>
              </a:rPr>
              <a:t> IV (VI… XXV?)</a:t>
            </a:r>
          </a:p>
        </p:txBody>
      </p:sp>
      <p:sp>
        <p:nvSpPr>
          <p:cNvPr id="9" name="Rectangle 8">
            <a:extLst>
              <a:ext uri="{FF2B5EF4-FFF2-40B4-BE49-F238E27FC236}">
                <a16:creationId xmlns:a16="http://schemas.microsoft.com/office/drawing/2014/main" id="{677320D7-BCAC-4BC2-AB79-7BDA9B27A43D}"/>
              </a:ext>
            </a:extLst>
          </p:cNvPr>
          <p:cNvSpPr/>
          <p:nvPr/>
        </p:nvSpPr>
        <p:spPr>
          <a:xfrm>
            <a:off x="202251" y="2734809"/>
            <a:ext cx="9144000" cy="2969844"/>
          </a:xfrm>
          <a:prstGeom prst="rect">
            <a:avLst/>
          </a:prstGeom>
          <a:no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a:lnSpc>
                <a:spcPts val="2400"/>
              </a:lnSpc>
              <a:spcBef>
                <a:spcPts val="0"/>
              </a:spcBef>
              <a:spcAft>
                <a:spcPts val="0"/>
              </a:spcAft>
            </a:pPr>
            <a:r>
              <a:rPr lang="en-US" sz="2400" b="1" dirty="0">
                <a:solidFill>
                  <a:schemeClr val="tx1"/>
                </a:solidFill>
              </a:rPr>
              <a:t>Devices: 2300 devices running, </a:t>
            </a:r>
            <a:r>
              <a:rPr lang="en-US" sz="2400" b="1" dirty="0">
                <a:solidFill>
                  <a:srgbClr val="FF0000"/>
                </a:solidFill>
              </a:rPr>
              <a:t>BUT NOT on GitLab yet 8o/</a:t>
            </a:r>
          </a:p>
          <a:p>
            <a:pPr marL="400050">
              <a:lnSpc>
                <a:spcPts val="2400"/>
              </a:lnSpc>
              <a:spcBef>
                <a:spcPts val="0"/>
              </a:spcBef>
              <a:spcAft>
                <a:spcPts val="0"/>
              </a:spcAft>
            </a:pPr>
            <a:endParaRPr lang="en-US" sz="2400" b="1" dirty="0">
              <a:solidFill>
                <a:schemeClr val="tx1"/>
              </a:solidFill>
            </a:endParaRPr>
          </a:p>
          <a:p>
            <a:pPr marL="400050">
              <a:lnSpc>
                <a:spcPts val="2400"/>
              </a:lnSpc>
              <a:spcBef>
                <a:spcPts val="0"/>
              </a:spcBef>
              <a:spcAft>
                <a:spcPts val="0"/>
              </a:spcAft>
            </a:pPr>
            <a:r>
              <a:rPr lang="en-US" sz="2400" b="1" dirty="0">
                <a:solidFill>
                  <a:schemeClr val="tx1"/>
                </a:solidFill>
              </a:rPr>
              <a:t>Damien: </a:t>
            </a:r>
            <a:r>
              <a:rPr lang="en-US" sz="2400" b="1" dirty="0">
                <a:solidFill>
                  <a:srgbClr val="FF0000"/>
                </a:solidFill>
              </a:rPr>
              <a:t>I’m still confident that I will soon be able to help on POGO/+ but… 8o/</a:t>
            </a:r>
          </a:p>
          <a:p>
            <a:pPr marL="400050">
              <a:lnSpc>
                <a:spcPts val="2400"/>
              </a:lnSpc>
              <a:spcBef>
                <a:spcPts val="0"/>
              </a:spcBef>
              <a:spcAft>
                <a:spcPts val="0"/>
              </a:spcAft>
            </a:pPr>
            <a:endParaRPr lang="en-US" sz="2400" b="1" dirty="0">
              <a:solidFill>
                <a:srgbClr val="FF0000"/>
              </a:solidFill>
            </a:endParaRPr>
          </a:p>
          <a:p>
            <a:pPr marL="400050">
              <a:lnSpc>
                <a:spcPts val="2400"/>
              </a:lnSpc>
              <a:spcBef>
                <a:spcPts val="0"/>
              </a:spcBef>
              <a:spcAft>
                <a:spcPts val="0"/>
              </a:spcAft>
            </a:pPr>
            <a:r>
              <a:rPr lang="en-US" sz="2400" b="1" dirty="0">
                <a:solidFill>
                  <a:schemeClr val="tx1"/>
                </a:solidFill>
              </a:rPr>
              <a:t>Apollon:</a:t>
            </a:r>
          </a:p>
          <a:p>
            <a:pPr marL="742950" indent="-342900">
              <a:lnSpc>
                <a:spcPts val="2400"/>
              </a:lnSpc>
              <a:spcBef>
                <a:spcPts val="0"/>
              </a:spcBef>
              <a:spcAft>
                <a:spcPts val="0"/>
              </a:spcAft>
              <a:buFont typeface="Arial" panose="020B0604020202020204" pitchFamily="34" charset="0"/>
              <a:buChar char="•"/>
            </a:pPr>
            <a:r>
              <a:rPr lang="en-US" sz="2400" dirty="0">
                <a:solidFill>
                  <a:schemeClr val="tx1"/>
                </a:solidFill>
              </a:rPr>
              <a:t>11 campaigns, </a:t>
            </a:r>
            <a:r>
              <a:rPr lang="en-US" sz="2400" b="1" dirty="0">
                <a:solidFill>
                  <a:srgbClr val="FF0000"/>
                </a:solidFill>
              </a:rPr>
              <a:t>8+PW… end of year, </a:t>
            </a:r>
            <a:r>
              <a:rPr lang="en-US" sz="2400" b="1" dirty="0">
                <a:solidFill>
                  <a:srgbClr val="00B050"/>
                </a:solidFill>
              </a:rPr>
              <a:t>F1+F2 in SFA, </a:t>
            </a:r>
            <a:r>
              <a:rPr lang="en-US" sz="2400" b="1" dirty="0">
                <a:solidFill>
                  <a:srgbClr val="FF0000"/>
                </a:solidFill>
              </a:rPr>
              <a:t>F1+F2 in LFA commissioning end of year</a:t>
            </a:r>
          </a:p>
          <a:p>
            <a:pPr marL="742950" indent="-342900">
              <a:lnSpc>
                <a:spcPts val="2400"/>
              </a:lnSpc>
              <a:spcBef>
                <a:spcPts val="0"/>
              </a:spcBef>
              <a:spcAft>
                <a:spcPts val="0"/>
              </a:spcAft>
              <a:buFont typeface="Arial" panose="020B0604020202020204" pitchFamily="34" charset="0"/>
              <a:buChar char="•"/>
            </a:pPr>
            <a:r>
              <a:rPr lang="en-US" sz="2400" b="1" dirty="0">
                <a:solidFill>
                  <a:srgbClr val="00B050"/>
                </a:solidFill>
              </a:rPr>
              <a:t>Fully operational </a:t>
            </a:r>
            <a:r>
              <a:rPr lang="en-US" sz="2400" b="1" dirty="0" err="1">
                <a:solidFill>
                  <a:srgbClr val="00B050"/>
                </a:solidFill>
              </a:rPr>
              <a:t>hdb</a:t>
            </a:r>
            <a:r>
              <a:rPr lang="en-US" sz="2400" b="1" dirty="0">
                <a:solidFill>
                  <a:srgbClr val="00B050"/>
                </a:solidFill>
              </a:rPr>
              <a:t>++ w/ still filesystem</a:t>
            </a:r>
            <a:r>
              <a:rPr lang="en-US" sz="2400" dirty="0">
                <a:solidFill>
                  <a:srgbClr val="00B050"/>
                </a:solidFill>
              </a:rPr>
              <a:t> </a:t>
            </a:r>
            <a:r>
              <a:rPr lang="en-US" sz="2400" dirty="0">
                <a:solidFill>
                  <a:schemeClr val="tx1"/>
                </a:solidFill>
              </a:rPr>
              <a:t>archiving as we still need some more time with support for a few</a:t>
            </a:r>
            <a:r>
              <a:rPr lang="fr-FR" sz="2400" dirty="0">
                <a:solidFill>
                  <a:schemeClr val="tx1"/>
                </a:solidFill>
              </a:rPr>
              <a:t> </a:t>
            </a:r>
            <a:r>
              <a:rPr lang="fr-FR" sz="2400" dirty="0" err="1">
                <a:solidFill>
                  <a:schemeClr val="tx1"/>
                </a:solidFill>
              </a:rPr>
              <a:t>users</a:t>
            </a:r>
            <a:endParaRPr lang="fr-FR" sz="2400" dirty="0">
              <a:solidFill>
                <a:schemeClr val="tx1"/>
              </a:solidFill>
            </a:endParaRPr>
          </a:p>
          <a:p>
            <a:pPr marL="400050">
              <a:lnSpc>
                <a:spcPts val="2400"/>
              </a:lnSpc>
              <a:spcBef>
                <a:spcPts val="0"/>
              </a:spcBef>
              <a:spcAft>
                <a:spcPts val="0"/>
              </a:spcAft>
            </a:pPr>
            <a:endParaRPr lang="fr-FR" sz="2400" dirty="0">
              <a:solidFill>
                <a:schemeClr val="tx1"/>
              </a:solidFill>
            </a:endParaRPr>
          </a:p>
          <a:p>
            <a:pPr marL="400050">
              <a:lnSpc>
                <a:spcPts val="2400"/>
              </a:lnSpc>
              <a:spcBef>
                <a:spcPts val="0"/>
              </a:spcBef>
              <a:spcAft>
                <a:spcPts val="0"/>
              </a:spcAft>
            </a:pPr>
            <a:endParaRPr lang="fr-FR" sz="2400" dirty="0">
              <a:solidFill>
                <a:schemeClr val="tx1"/>
              </a:solidFill>
            </a:endParaRPr>
          </a:p>
          <a:p>
            <a:pPr marL="400050">
              <a:lnSpc>
                <a:spcPts val="2400"/>
              </a:lnSpc>
              <a:spcBef>
                <a:spcPts val="0"/>
              </a:spcBef>
              <a:spcAft>
                <a:spcPts val="0"/>
              </a:spcAft>
            </a:pPr>
            <a:endParaRPr lang="fr-FR" sz="2400" dirty="0">
              <a:solidFill>
                <a:schemeClr val="tx1"/>
              </a:solidFill>
            </a:endParaRPr>
          </a:p>
          <a:p>
            <a:pPr marL="742950" indent="-342900">
              <a:lnSpc>
                <a:spcPts val="2400"/>
              </a:lnSpc>
              <a:spcBef>
                <a:spcPts val="0"/>
              </a:spcBef>
              <a:spcAft>
                <a:spcPts val="0"/>
              </a:spcAft>
              <a:buFont typeface="Arial" panose="020B0604020202020204" pitchFamily="34" charset="0"/>
              <a:buChar char="•"/>
            </a:pPr>
            <a:r>
              <a:rPr lang="en-US" sz="2400" dirty="0">
                <a:solidFill>
                  <a:schemeClr val="tx1"/>
                </a:solidFill>
              </a:rPr>
              <a:t>Django web / </a:t>
            </a:r>
            <a:r>
              <a:rPr lang="en-US" sz="2400" dirty="0" err="1">
                <a:solidFill>
                  <a:schemeClr val="tx1"/>
                </a:solidFill>
              </a:rPr>
              <a:t>hdb</a:t>
            </a:r>
            <a:r>
              <a:rPr lang="en-US" sz="2400" dirty="0">
                <a:solidFill>
                  <a:schemeClr val="tx1"/>
                </a:solidFill>
              </a:rPr>
              <a:t>++ database extraction: </a:t>
            </a:r>
            <a:r>
              <a:rPr lang="en-US" sz="2400" b="1" dirty="0">
                <a:solidFill>
                  <a:srgbClr val="00B050"/>
                </a:solidFill>
              </a:rPr>
              <a:t>nobody ask for the older version anymore \o/</a:t>
            </a:r>
          </a:p>
        </p:txBody>
      </p:sp>
      <p:sp>
        <p:nvSpPr>
          <p:cNvPr id="6" name="ZoneTexte 5">
            <a:extLst>
              <a:ext uri="{FF2B5EF4-FFF2-40B4-BE49-F238E27FC236}">
                <a16:creationId xmlns:a16="http://schemas.microsoft.com/office/drawing/2014/main" id="{3111EC2A-E51D-42D8-8E69-8B08277B2BAD}"/>
              </a:ext>
            </a:extLst>
          </p:cNvPr>
          <p:cNvSpPr txBox="1"/>
          <p:nvPr/>
        </p:nvSpPr>
        <p:spPr>
          <a:xfrm>
            <a:off x="1912490" y="269361"/>
            <a:ext cx="5017699" cy="643532"/>
          </a:xfrm>
          <a:prstGeom prst="rect">
            <a:avLst/>
          </a:prstGeom>
          <a:noFill/>
        </p:spPr>
        <p:txBody>
          <a:bodyPr wrap="square" rtlCol="0">
            <a:noAutofit/>
          </a:bodyPr>
          <a:lstStyle/>
          <a:p>
            <a:pPr eaLnBrk="1" hangingPunct="1">
              <a:lnSpc>
                <a:spcPts val="4075"/>
              </a:lnSpc>
            </a:pPr>
            <a:r>
              <a:rPr lang="fr-FR" sz="2400" cap="small" dirty="0"/>
              <a:t>Command-Control &amp; Supervision </a:t>
            </a:r>
            <a:r>
              <a:rPr lang="fr-FR" sz="2400" cap="small" dirty="0" err="1"/>
              <a:t>Status</a:t>
            </a:r>
            <a:endParaRPr lang="fr-FR" sz="2400" cap="small" dirty="0"/>
          </a:p>
        </p:txBody>
      </p:sp>
      <p:sp>
        <p:nvSpPr>
          <p:cNvPr id="5" name="Rectangle 4">
            <a:extLst>
              <a:ext uri="{FF2B5EF4-FFF2-40B4-BE49-F238E27FC236}">
                <a16:creationId xmlns:a16="http://schemas.microsoft.com/office/drawing/2014/main" id="{0333881B-7D56-4100-8DF0-5F5F106946F4}"/>
              </a:ext>
            </a:extLst>
          </p:cNvPr>
          <p:cNvSpPr/>
          <p:nvPr/>
        </p:nvSpPr>
        <p:spPr>
          <a:xfrm>
            <a:off x="547350" y="4792210"/>
            <a:ext cx="9144000" cy="1045028"/>
          </a:xfrm>
          <a:prstGeom prst="rect">
            <a:avLst/>
          </a:prstGeom>
          <a:no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a:lnSpc>
                <a:spcPts val="2400"/>
              </a:lnSpc>
            </a:pPr>
            <a:r>
              <a:rPr lang="fr-FR" sz="2400" dirty="0">
                <a:solidFill>
                  <a:schemeClr val="tx1"/>
                </a:solidFill>
              </a:rPr>
              <a:t>3 modes of </a:t>
            </a:r>
            <a:r>
              <a:rPr lang="fr-FR" sz="2400" dirty="0" err="1">
                <a:solidFill>
                  <a:schemeClr val="tx1"/>
                </a:solidFill>
              </a:rPr>
              <a:t>operation</a:t>
            </a:r>
            <a:r>
              <a:rPr lang="fr-FR" sz="2400" dirty="0">
                <a:solidFill>
                  <a:schemeClr val="tx1"/>
                </a:solidFill>
              </a:rPr>
              <a:t>: </a:t>
            </a:r>
            <a:r>
              <a:rPr lang="fr-FR" sz="2400" dirty="0" err="1">
                <a:solidFill>
                  <a:schemeClr val="tx1"/>
                </a:solidFill>
              </a:rPr>
              <a:t>periodic</a:t>
            </a:r>
            <a:r>
              <a:rPr lang="fr-FR" sz="2400" dirty="0">
                <a:solidFill>
                  <a:schemeClr val="tx1"/>
                </a:solidFill>
              </a:rPr>
              <a:t> (</a:t>
            </a:r>
            <a:r>
              <a:rPr lang="fr-FR" sz="2400" dirty="0" err="1">
                <a:solidFill>
                  <a:schemeClr val="tx1"/>
                </a:solidFill>
              </a:rPr>
              <a:t>low</a:t>
            </a:r>
            <a:r>
              <a:rPr lang="fr-FR" sz="2400" dirty="0">
                <a:solidFill>
                  <a:schemeClr val="tx1"/>
                </a:solidFill>
              </a:rPr>
              <a:t> rate, </a:t>
            </a:r>
            <a:r>
              <a:rPr lang="fr-FR" sz="2400" dirty="0" err="1">
                <a:solidFill>
                  <a:schemeClr val="tx1"/>
                </a:solidFill>
              </a:rPr>
              <a:t>day</a:t>
            </a:r>
            <a:r>
              <a:rPr lang="fr-FR" sz="2400" dirty="0">
                <a:solidFill>
                  <a:schemeClr val="tx1"/>
                </a:solidFill>
              </a:rPr>
              <a:t>-long monitoring), </a:t>
            </a:r>
            <a:r>
              <a:rPr lang="fr-FR" sz="2400" dirty="0" err="1">
                <a:solidFill>
                  <a:schemeClr val="tx1"/>
                </a:solidFill>
              </a:rPr>
              <a:t>sequence</a:t>
            </a:r>
            <a:r>
              <a:rPr lang="fr-FR" sz="2400" dirty="0">
                <a:solidFill>
                  <a:schemeClr val="tx1"/>
                </a:solidFill>
              </a:rPr>
              <a:t> (1’-shot rate), trigger (user </a:t>
            </a:r>
            <a:r>
              <a:rPr lang="fr-FR" sz="2400" dirty="0" err="1">
                <a:solidFill>
                  <a:schemeClr val="tx1"/>
                </a:solidFill>
              </a:rPr>
              <a:t>choice</a:t>
            </a:r>
            <a:r>
              <a:rPr lang="fr-FR" sz="2400" dirty="0">
                <a:solidFill>
                  <a:schemeClr val="tx1"/>
                </a:solidFill>
              </a:rPr>
              <a:t> for 1’-rate, 0.1Hz or 1Hz)</a:t>
            </a:r>
          </a:p>
        </p:txBody>
      </p:sp>
    </p:spTree>
    <p:extLst>
      <p:ext uri="{BB962C8B-B14F-4D97-AF65-F5344CB8AC3E}">
        <p14:creationId xmlns:p14="http://schemas.microsoft.com/office/powerpoint/2010/main" val="483843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F3E54B8-E064-46BB-988F-957FB15E9817}"/>
              </a:ext>
            </a:extLst>
          </p:cNvPr>
          <p:cNvSpPr>
            <a:spLocks noGrp="1"/>
          </p:cNvSpPr>
          <p:nvPr>
            <p:ph type="title"/>
          </p:nvPr>
        </p:nvSpPr>
        <p:spPr>
          <a:xfrm>
            <a:off x="585450" y="1054255"/>
            <a:ext cx="7578836" cy="643532"/>
          </a:xfrm>
        </p:spPr>
        <p:txBody>
          <a:bodyPr/>
          <a:lstStyle/>
          <a:p>
            <a:r>
              <a:rPr lang="fr-FR" sz="2800" dirty="0">
                <a:latin typeface="+mn-lt"/>
              </a:rPr>
              <a:t>C2S/In 2026, </a:t>
            </a:r>
            <a:r>
              <a:rPr lang="fr-FR" sz="2800" dirty="0" err="1">
                <a:latin typeface="+mn-lt"/>
              </a:rPr>
              <a:t>season</a:t>
            </a:r>
            <a:r>
              <a:rPr lang="fr-FR" sz="2800" dirty="0">
                <a:latin typeface="+mn-lt"/>
              </a:rPr>
              <a:t> IV (VI, XXV?)</a:t>
            </a:r>
          </a:p>
        </p:txBody>
      </p:sp>
      <p:sp>
        <p:nvSpPr>
          <p:cNvPr id="9" name="Rectangle 8">
            <a:extLst>
              <a:ext uri="{FF2B5EF4-FFF2-40B4-BE49-F238E27FC236}">
                <a16:creationId xmlns:a16="http://schemas.microsoft.com/office/drawing/2014/main" id="{677320D7-BCAC-4BC2-AB79-7BDA9B27A43D}"/>
              </a:ext>
            </a:extLst>
          </p:cNvPr>
          <p:cNvSpPr/>
          <p:nvPr/>
        </p:nvSpPr>
        <p:spPr>
          <a:xfrm>
            <a:off x="196542" y="1343393"/>
            <a:ext cx="5632757" cy="2969844"/>
          </a:xfrm>
          <a:prstGeom prst="rect">
            <a:avLst/>
          </a:prstGeom>
          <a:no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a:r>
              <a:rPr lang="en-US" sz="2400" b="1" dirty="0" err="1">
                <a:solidFill>
                  <a:schemeClr val="tx1"/>
                </a:solidFill>
              </a:rPr>
              <a:t>DevLaserModeMgr</a:t>
            </a:r>
            <a:r>
              <a:rPr lang="en-US" sz="2400" b="1" dirty="0">
                <a:solidFill>
                  <a:schemeClr val="tx1"/>
                </a:solidFill>
              </a:rPr>
              <a:t>: </a:t>
            </a:r>
            <a:r>
              <a:rPr lang="en-US" sz="2400" dirty="0">
                <a:solidFill>
                  <a:schemeClr val="tx1"/>
                </a:solidFill>
              </a:rPr>
              <a:t>this ds implements the LASER mode management, i.e. provides an automatization of user actions on LASER configuration before &amp; after shot.</a:t>
            </a:r>
          </a:p>
        </p:txBody>
      </p:sp>
      <p:sp>
        <p:nvSpPr>
          <p:cNvPr id="5" name="ZoneTexte 4">
            <a:extLst>
              <a:ext uri="{FF2B5EF4-FFF2-40B4-BE49-F238E27FC236}">
                <a16:creationId xmlns:a16="http://schemas.microsoft.com/office/drawing/2014/main" id="{FD047EEE-6735-4DFC-A6C9-AB838449BEFE}"/>
              </a:ext>
            </a:extLst>
          </p:cNvPr>
          <p:cNvSpPr txBox="1"/>
          <p:nvPr/>
        </p:nvSpPr>
        <p:spPr>
          <a:xfrm>
            <a:off x="1912490" y="269361"/>
            <a:ext cx="5017699" cy="643532"/>
          </a:xfrm>
          <a:prstGeom prst="rect">
            <a:avLst/>
          </a:prstGeom>
          <a:noFill/>
        </p:spPr>
        <p:txBody>
          <a:bodyPr wrap="square" rtlCol="0">
            <a:noAutofit/>
          </a:bodyPr>
          <a:lstStyle/>
          <a:p>
            <a:pPr eaLnBrk="1" hangingPunct="1">
              <a:lnSpc>
                <a:spcPts val="4075"/>
              </a:lnSpc>
            </a:pPr>
            <a:r>
              <a:rPr lang="fr-FR" sz="2400" cap="small" dirty="0"/>
              <a:t>Command-Control &amp; Supervision </a:t>
            </a:r>
            <a:r>
              <a:rPr lang="fr-FR" sz="2400" cap="small" dirty="0" err="1"/>
              <a:t>Status</a:t>
            </a:r>
            <a:endParaRPr lang="fr-FR" sz="2400" cap="small" dirty="0"/>
          </a:p>
        </p:txBody>
      </p:sp>
      <p:pic>
        <p:nvPicPr>
          <p:cNvPr id="14" name="Image 13">
            <a:extLst>
              <a:ext uri="{FF2B5EF4-FFF2-40B4-BE49-F238E27FC236}">
                <a16:creationId xmlns:a16="http://schemas.microsoft.com/office/drawing/2014/main" id="{248A2FB3-4A54-45A7-AFF8-ED160269FC7D}"/>
              </a:ext>
            </a:extLst>
          </p:cNvPr>
          <p:cNvPicPr>
            <a:picLocks noChangeAspect="1"/>
          </p:cNvPicPr>
          <p:nvPr/>
        </p:nvPicPr>
        <p:blipFill rotWithShape="1">
          <a:blip r:embed="rId3"/>
          <a:srcRect l="38025" t="4721"/>
          <a:stretch/>
        </p:blipFill>
        <p:spPr>
          <a:xfrm>
            <a:off x="6512493" y="1839149"/>
            <a:ext cx="3310645" cy="2853081"/>
          </a:xfrm>
          <a:prstGeom prst="rect">
            <a:avLst/>
          </a:prstGeom>
        </p:spPr>
      </p:pic>
      <p:pic>
        <p:nvPicPr>
          <p:cNvPr id="16" name="Image 15">
            <a:extLst>
              <a:ext uri="{FF2B5EF4-FFF2-40B4-BE49-F238E27FC236}">
                <a16:creationId xmlns:a16="http://schemas.microsoft.com/office/drawing/2014/main" id="{7C0E045B-1048-4C45-9C7E-900CC5F0B842}"/>
              </a:ext>
            </a:extLst>
          </p:cNvPr>
          <p:cNvPicPr>
            <a:picLocks noChangeAspect="1"/>
          </p:cNvPicPr>
          <p:nvPr/>
        </p:nvPicPr>
        <p:blipFill>
          <a:blip r:embed="rId4"/>
          <a:stretch>
            <a:fillRect/>
          </a:stretch>
        </p:blipFill>
        <p:spPr>
          <a:xfrm>
            <a:off x="5939426" y="1751441"/>
            <a:ext cx="1782664" cy="1957598"/>
          </a:xfrm>
          <a:prstGeom prst="rect">
            <a:avLst/>
          </a:prstGeom>
          <a:ln w="44450">
            <a:solidFill>
              <a:schemeClr val="accent1"/>
            </a:solidFill>
          </a:ln>
        </p:spPr>
      </p:pic>
      <p:pic>
        <p:nvPicPr>
          <p:cNvPr id="15" name="Image 14">
            <a:extLst>
              <a:ext uri="{FF2B5EF4-FFF2-40B4-BE49-F238E27FC236}">
                <a16:creationId xmlns:a16="http://schemas.microsoft.com/office/drawing/2014/main" id="{8D9A0DF3-F465-43CB-B79E-5623C029AE0E}"/>
              </a:ext>
            </a:extLst>
          </p:cNvPr>
          <p:cNvPicPr>
            <a:picLocks noChangeAspect="1"/>
          </p:cNvPicPr>
          <p:nvPr/>
        </p:nvPicPr>
        <p:blipFill>
          <a:blip r:embed="rId5"/>
          <a:stretch>
            <a:fillRect/>
          </a:stretch>
        </p:blipFill>
        <p:spPr>
          <a:xfrm>
            <a:off x="2615976" y="3632200"/>
            <a:ext cx="4314214" cy="31691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67025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F3E54B8-E064-46BB-988F-957FB15E9817}"/>
              </a:ext>
            </a:extLst>
          </p:cNvPr>
          <p:cNvSpPr>
            <a:spLocks noGrp="1"/>
          </p:cNvSpPr>
          <p:nvPr>
            <p:ph type="title"/>
          </p:nvPr>
        </p:nvSpPr>
        <p:spPr>
          <a:xfrm>
            <a:off x="585450" y="1054255"/>
            <a:ext cx="7578836" cy="643532"/>
          </a:xfrm>
        </p:spPr>
        <p:txBody>
          <a:bodyPr/>
          <a:lstStyle/>
          <a:p>
            <a:r>
              <a:rPr lang="fr-FR" sz="2800" dirty="0">
                <a:latin typeface="+mn-lt"/>
              </a:rPr>
              <a:t>C2S/In 2026, </a:t>
            </a:r>
            <a:r>
              <a:rPr lang="fr-FR" sz="2800" dirty="0" err="1">
                <a:latin typeface="+mn-lt"/>
              </a:rPr>
              <a:t>season</a:t>
            </a:r>
            <a:r>
              <a:rPr lang="fr-FR" sz="2800" dirty="0">
                <a:latin typeface="+mn-lt"/>
              </a:rPr>
              <a:t> IV (VI, XXV?)</a:t>
            </a:r>
          </a:p>
        </p:txBody>
      </p:sp>
      <p:sp>
        <p:nvSpPr>
          <p:cNvPr id="9" name="Rectangle 8">
            <a:extLst>
              <a:ext uri="{FF2B5EF4-FFF2-40B4-BE49-F238E27FC236}">
                <a16:creationId xmlns:a16="http://schemas.microsoft.com/office/drawing/2014/main" id="{677320D7-BCAC-4BC2-AB79-7BDA9B27A43D}"/>
              </a:ext>
            </a:extLst>
          </p:cNvPr>
          <p:cNvSpPr/>
          <p:nvPr/>
        </p:nvSpPr>
        <p:spPr>
          <a:xfrm>
            <a:off x="196542" y="1481807"/>
            <a:ext cx="9685953" cy="2969844"/>
          </a:xfrm>
          <a:prstGeom prst="rect">
            <a:avLst/>
          </a:prstGeom>
          <a:no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a:r>
              <a:rPr lang="en-US" sz="2400" b="1" dirty="0" err="1">
                <a:solidFill>
                  <a:schemeClr val="tx1"/>
                </a:solidFill>
              </a:rPr>
              <a:t>DevHMIInterface</a:t>
            </a:r>
            <a:r>
              <a:rPr lang="en-US" sz="2400" b="1" dirty="0">
                <a:solidFill>
                  <a:schemeClr val="tx1"/>
                </a:solidFill>
              </a:rPr>
              <a:t>: </a:t>
            </a:r>
            <a:r>
              <a:rPr lang="en-US" sz="2400" dirty="0">
                <a:solidFill>
                  <a:schemeClr val="tx1"/>
                </a:solidFill>
              </a:rPr>
              <a:t>this ds provides an interface for external Devices to be easily integrated in Apollon monitoring HMIs. Currently: THALES pilot </a:t>
            </a:r>
            <a:r>
              <a:rPr lang="en-US" sz="2400" dirty="0" err="1">
                <a:solidFill>
                  <a:schemeClr val="tx1"/>
                </a:solidFill>
              </a:rPr>
              <a:t>diags</a:t>
            </a:r>
            <a:r>
              <a:rPr lang="en-US" sz="2400" dirty="0">
                <a:solidFill>
                  <a:schemeClr val="tx1"/>
                </a:solidFill>
              </a:rPr>
              <a:t> (cameras, </a:t>
            </a:r>
            <a:r>
              <a:rPr lang="en-US" sz="2400" dirty="0" err="1">
                <a:solidFill>
                  <a:schemeClr val="tx1"/>
                </a:solidFill>
              </a:rPr>
              <a:t>energymeters</a:t>
            </a:r>
            <a:r>
              <a:rPr lang="en-US" sz="2400" dirty="0">
                <a:solidFill>
                  <a:schemeClr val="tx1"/>
                </a:solidFill>
              </a:rPr>
              <a:t>, spectrometers) and motors (</a:t>
            </a:r>
            <a:r>
              <a:rPr lang="en-US" sz="2400" dirty="0" err="1">
                <a:solidFill>
                  <a:schemeClr val="tx1"/>
                </a:solidFill>
              </a:rPr>
              <a:t>PolluxMotors</a:t>
            </a:r>
            <a:r>
              <a:rPr lang="en-US" sz="2400" dirty="0">
                <a:solidFill>
                  <a:schemeClr val="tx1"/>
                </a:solidFill>
              </a:rPr>
              <a:t>), AMPLITUDE ELITE </a:t>
            </a:r>
            <a:r>
              <a:rPr lang="en-US" sz="2400" dirty="0" err="1">
                <a:solidFill>
                  <a:schemeClr val="tx1"/>
                </a:solidFill>
              </a:rPr>
              <a:t>diags</a:t>
            </a:r>
            <a:r>
              <a:rPr lang="en-US" sz="2400" dirty="0">
                <a:solidFill>
                  <a:schemeClr val="tx1"/>
                </a:solidFill>
              </a:rPr>
              <a:t> (cameras and </a:t>
            </a:r>
            <a:r>
              <a:rPr lang="en-US" sz="2400" dirty="0" err="1">
                <a:solidFill>
                  <a:schemeClr val="tx1"/>
                </a:solidFill>
              </a:rPr>
              <a:t>energymeters</a:t>
            </a:r>
            <a:r>
              <a:rPr lang="en-US" sz="2400" dirty="0">
                <a:solidFill>
                  <a:schemeClr val="tx1"/>
                </a:solidFill>
              </a:rPr>
              <a:t>), SOLEIL USB spectrometer, IP cameras.</a:t>
            </a:r>
          </a:p>
          <a:p>
            <a:pPr marL="400050"/>
            <a:endParaRPr lang="en-US" sz="2400" dirty="0">
              <a:solidFill>
                <a:schemeClr val="tx1"/>
              </a:solidFill>
            </a:endParaRPr>
          </a:p>
        </p:txBody>
      </p:sp>
      <p:sp>
        <p:nvSpPr>
          <p:cNvPr id="5" name="ZoneTexte 4">
            <a:extLst>
              <a:ext uri="{FF2B5EF4-FFF2-40B4-BE49-F238E27FC236}">
                <a16:creationId xmlns:a16="http://schemas.microsoft.com/office/drawing/2014/main" id="{FD047EEE-6735-4DFC-A6C9-AB838449BEFE}"/>
              </a:ext>
            </a:extLst>
          </p:cNvPr>
          <p:cNvSpPr txBox="1"/>
          <p:nvPr/>
        </p:nvSpPr>
        <p:spPr>
          <a:xfrm>
            <a:off x="1912490" y="269361"/>
            <a:ext cx="5017699" cy="643532"/>
          </a:xfrm>
          <a:prstGeom prst="rect">
            <a:avLst/>
          </a:prstGeom>
          <a:noFill/>
        </p:spPr>
        <p:txBody>
          <a:bodyPr wrap="square" rtlCol="0">
            <a:noAutofit/>
          </a:bodyPr>
          <a:lstStyle/>
          <a:p>
            <a:pPr eaLnBrk="1" hangingPunct="1">
              <a:lnSpc>
                <a:spcPts val="4075"/>
              </a:lnSpc>
            </a:pPr>
            <a:r>
              <a:rPr lang="fr-FR" sz="2400" cap="small" dirty="0"/>
              <a:t>Command-Control &amp; Supervision </a:t>
            </a:r>
            <a:r>
              <a:rPr lang="fr-FR" sz="2400" cap="small" dirty="0" err="1"/>
              <a:t>Status</a:t>
            </a:r>
            <a:endParaRPr lang="fr-FR" sz="2400" cap="small" dirty="0"/>
          </a:p>
        </p:txBody>
      </p:sp>
      <p:pic>
        <p:nvPicPr>
          <p:cNvPr id="10" name="Image 9">
            <a:extLst>
              <a:ext uri="{FF2B5EF4-FFF2-40B4-BE49-F238E27FC236}">
                <a16:creationId xmlns:a16="http://schemas.microsoft.com/office/drawing/2014/main" id="{3793D002-583D-466E-8EA3-4B4FF4B4C6D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7840" y="4277058"/>
            <a:ext cx="3127028" cy="1800810"/>
          </a:xfrm>
          <a:prstGeom prst="rect">
            <a:avLst/>
          </a:prstGeom>
          <a:noFill/>
          <a:ln>
            <a:noFill/>
          </a:ln>
        </p:spPr>
      </p:pic>
      <p:pic>
        <p:nvPicPr>
          <p:cNvPr id="6" name="Image 5">
            <a:extLst>
              <a:ext uri="{FF2B5EF4-FFF2-40B4-BE49-F238E27FC236}">
                <a16:creationId xmlns:a16="http://schemas.microsoft.com/office/drawing/2014/main" id="{BB083D88-D21A-4341-8698-010533C45895}"/>
              </a:ext>
            </a:extLst>
          </p:cNvPr>
          <p:cNvPicPr>
            <a:picLocks noChangeAspect="1"/>
          </p:cNvPicPr>
          <p:nvPr/>
        </p:nvPicPr>
        <p:blipFill>
          <a:blip r:embed="rId4"/>
          <a:stretch>
            <a:fillRect/>
          </a:stretch>
        </p:blipFill>
        <p:spPr>
          <a:xfrm>
            <a:off x="4665312" y="4099368"/>
            <a:ext cx="4733414" cy="2630825"/>
          </a:xfrm>
          <a:prstGeom prst="rect">
            <a:avLst/>
          </a:prstGeom>
        </p:spPr>
      </p:pic>
    </p:spTree>
    <p:extLst>
      <p:ext uri="{BB962C8B-B14F-4D97-AF65-F5344CB8AC3E}">
        <p14:creationId xmlns:p14="http://schemas.microsoft.com/office/powerpoint/2010/main" val="1152900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F3E54B8-E064-46BB-988F-957FB15E9817}"/>
              </a:ext>
            </a:extLst>
          </p:cNvPr>
          <p:cNvSpPr>
            <a:spLocks noGrp="1"/>
          </p:cNvSpPr>
          <p:nvPr>
            <p:ph type="title"/>
          </p:nvPr>
        </p:nvSpPr>
        <p:spPr>
          <a:xfrm>
            <a:off x="585450" y="1054255"/>
            <a:ext cx="7578836" cy="643532"/>
          </a:xfrm>
        </p:spPr>
        <p:txBody>
          <a:bodyPr/>
          <a:lstStyle/>
          <a:p>
            <a:r>
              <a:rPr lang="fr-FR" sz="2800" dirty="0">
                <a:latin typeface="+mn-lt"/>
              </a:rPr>
              <a:t>C2S/In 2026, </a:t>
            </a:r>
            <a:r>
              <a:rPr lang="fr-FR" sz="2800" dirty="0" err="1">
                <a:latin typeface="+mn-lt"/>
              </a:rPr>
              <a:t>season</a:t>
            </a:r>
            <a:r>
              <a:rPr lang="fr-FR" sz="2800" dirty="0">
                <a:latin typeface="+mn-lt"/>
              </a:rPr>
              <a:t> IV (VI, XXV?)</a:t>
            </a:r>
          </a:p>
        </p:txBody>
      </p:sp>
      <p:sp>
        <p:nvSpPr>
          <p:cNvPr id="9" name="Rectangle 8">
            <a:extLst>
              <a:ext uri="{FF2B5EF4-FFF2-40B4-BE49-F238E27FC236}">
                <a16:creationId xmlns:a16="http://schemas.microsoft.com/office/drawing/2014/main" id="{677320D7-BCAC-4BC2-AB79-7BDA9B27A43D}"/>
              </a:ext>
            </a:extLst>
          </p:cNvPr>
          <p:cNvSpPr/>
          <p:nvPr/>
        </p:nvSpPr>
        <p:spPr>
          <a:xfrm>
            <a:off x="196542" y="1481807"/>
            <a:ext cx="9685953" cy="2969844"/>
          </a:xfrm>
          <a:prstGeom prst="rect">
            <a:avLst/>
          </a:prstGeom>
          <a:no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a:r>
              <a:rPr lang="en-US" sz="2400" b="1" dirty="0">
                <a:solidFill>
                  <a:schemeClr val="tx1"/>
                </a:solidFill>
              </a:rPr>
              <a:t>LULI2000:</a:t>
            </a:r>
          </a:p>
          <a:p>
            <a:pPr marL="742950" indent="-342900">
              <a:buFont typeface="Arial" panose="020B0604020202020204" pitchFamily="34" charset="0"/>
              <a:buChar char="•"/>
            </a:pPr>
            <a:r>
              <a:rPr lang="en-US" sz="2400" dirty="0">
                <a:solidFill>
                  <a:schemeClr val="tx1"/>
                </a:solidFill>
              </a:rPr>
              <a:t>14 campaigns,</a:t>
            </a:r>
            <a:r>
              <a:rPr lang="en-US" sz="2400" dirty="0">
                <a:solidFill>
                  <a:srgbClr val="FF0000"/>
                </a:solidFill>
              </a:rPr>
              <a:t> </a:t>
            </a:r>
            <a:r>
              <a:rPr lang="en-US" sz="2400" b="1" dirty="0">
                <a:solidFill>
                  <a:srgbClr val="FF0000"/>
                </a:solidFill>
              </a:rPr>
              <a:t>20% with Tango</a:t>
            </a:r>
          </a:p>
          <a:p>
            <a:pPr marL="400050"/>
            <a:endParaRPr lang="en-US" sz="2400" b="1" dirty="0">
              <a:solidFill>
                <a:srgbClr val="FF0000"/>
              </a:solidFill>
            </a:endParaRPr>
          </a:p>
          <a:p>
            <a:pPr marL="400050"/>
            <a:r>
              <a:rPr lang="en-US" sz="2400" b="1" dirty="0">
                <a:solidFill>
                  <a:schemeClr val="tx1"/>
                </a:solidFill>
              </a:rPr>
              <a:t>Hera:</a:t>
            </a:r>
          </a:p>
          <a:p>
            <a:pPr marL="742950" indent="-342900">
              <a:buFont typeface="Arial" panose="020B0604020202020204" pitchFamily="34" charset="0"/>
              <a:buChar char="•"/>
            </a:pPr>
            <a:r>
              <a:rPr lang="en-US" sz="2400" dirty="0">
                <a:solidFill>
                  <a:schemeClr val="tx1"/>
                </a:solidFill>
              </a:rPr>
              <a:t>6 campaigns, </a:t>
            </a:r>
            <a:r>
              <a:rPr lang="en-US" sz="2400" b="1" dirty="0">
                <a:solidFill>
                  <a:srgbClr val="00B050"/>
                </a:solidFill>
              </a:rPr>
              <a:t>90% with Tango</a:t>
            </a:r>
            <a:endParaRPr lang="en-US" sz="2400" dirty="0">
              <a:solidFill>
                <a:schemeClr val="tx1"/>
              </a:solidFill>
            </a:endParaRPr>
          </a:p>
        </p:txBody>
      </p:sp>
      <p:sp>
        <p:nvSpPr>
          <p:cNvPr id="5" name="ZoneTexte 4">
            <a:extLst>
              <a:ext uri="{FF2B5EF4-FFF2-40B4-BE49-F238E27FC236}">
                <a16:creationId xmlns:a16="http://schemas.microsoft.com/office/drawing/2014/main" id="{FD047EEE-6735-4DFC-A6C9-AB838449BEFE}"/>
              </a:ext>
            </a:extLst>
          </p:cNvPr>
          <p:cNvSpPr txBox="1"/>
          <p:nvPr/>
        </p:nvSpPr>
        <p:spPr>
          <a:xfrm>
            <a:off x="1912490" y="269361"/>
            <a:ext cx="5017699" cy="643532"/>
          </a:xfrm>
          <a:prstGeom prst="rect">
            <a:avLst/>
          </a:prstGeom>
          <a:noFill/>
        </p:spPr>
        <p:txBody>
          <a:bodyPr wrap="square" rtlCol="0">
            <a:noAutofit/>
          </a:bodyPr>
          <a:lstStyle/>
          <a:p>
            <a:pPr eaLnBrk="1" hangingPunct="1">
              <a:lnSpc>
                <a:spcPts val="4075"/>
              </a:lnSpc>
            </a:pPr>
            <a:r>
              <a:rPr lang="fr-FR" sz="2400" cap="small" dirty="0"/>
              <a:t>Command-Control &amp; Supervision </a:t>
            </a:r>
            <a:r>
              <a:rPr lang="fr-FR" sz="2400" cap="small" dirty="0" err="1"/>
              <a:t>Status</a:t>
            </a:r>
            <a:endParaRPr lang="fr-FR" sz="2400" cap="small" dirty="0"/>
          </a:p>
        </p:txBody>
      </p:sp>
    </p:spTree>
    <p:extLst>
      <p:ext uri="{BB962C8B-B14F-4D97-AF65-F5344CB8AC3E}">
        <p14:creationId xmlns:p14="http://schemas.microsoft.com/office/powerpoint/2010/main" val="3069303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F3E54B8-E064-46BB-988F-957FB15E9817}"/>
              </a:ext>
            </a:extLst>
          </p:cNvPr>
          <p:cNvSpPr>
            <a:spLocks noGrp="1"/>
          </p:cNvSpPr>
          <p:nvPr>
            <p:ph type="title"/>
          </p:nvPr>
        </p:nvSpPr>
        <p:spPr>
          <a:xfrm>
            <a:off x="585450" y="1054255"/>
            <a:ext cx="7578836" cy="643532"/>
          </a:xfrm>
        </p:spPr>
        <p:txBody>
          <a:bodyPr/>
          <a:lstStyle/>
          <a:p>
            <a:r>
              <a:rPr lang="fr-FR" sz="2800" dirty="0">
                <a:latin typeface="+mn-lt"/>
              </a:rPr>
              <a:t>C2S/In 2026, </a:t>
            </a:r>
            <a:r>
              <a:rPr lang="fr-FR" sz="2800" dirty="0" err="1">
                <a:latin typeface="+mn-lt"/>
              </a:rPr>
              <a:t>season</a:t>
            </a:r>
            <a:r>
              <a:rPr lang="fr-FR" sz="2800" dirty="0">
                <a:latin typeface="+mn-lt"/>
              </a:rPr>
              <a:t> IV (VI, XXV?)</a:t>
            </a:r>
          </a:p>
        </p:txBody>
      </p:sp>
      <p:sp>
        <p:nvSpPr>
          <p:cNvPr id="9" name="Rectangle 8">
            <a:extLst>
              <a:ext uri="{FF2B5EF4-FFF2-40B4-BE49-F238E27FC236}">
                <a16:creationId xmlns:a16="http://schemas.microsoft.com/office/drawing/2014/main" id="{677320D7-BCAC-4BC2-AB79-7BDA9B27A43D}"/>
              </a:ext>
            </a:extLst>
          </p:cNvPr>
          <p:cNvSpPr/>
          <p:nvPr/>
        </p:nvSpPr>
        <p:spPr>
          <a:xfrm>
            <a:off x="196542" y="1481807"/>
            <a:ext cx="9685953" cy="1489993"/>
          </a:xfrm>
          <a:prstGeom prst="rect">
            <a:avLst/>
          </a:prstGeom>
          <a:no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a:r>
              <a:rPr lang="en-US" sz="2400" b="1" dirty="0">
                <a:solidFill>
                  <a:schemeClr val="tx1"/>
                </a:solidFill>
              </a:rPr>
              <a:t>A new GUI</a:t>
            </a:r>
            <a:r>
              <a:rPr lang="fr-FR" altLang="fr-FR" sz="2400" b="1" dirty="0">
                <a:solidFill>
                  <a:schemeClr val="tx1"/>
                </a:solidFill>
              </a:rPr>
              <a:t> </a:t>
            </a:r>
            <a:r>
              <a:rPr lang="fr-FR" altLang="fr-FR" sz="2400" dirty="0" err="1">
                <a:solidFill>
                  <a:schemeClr val="tx1"/>
                </a:solidFill>
              </a:rPr>
              <a:t>which</a:t>
            </a:r>
            <a:r>
              <a:rPr lang="fr-FR" altLang="fr-FR" sz="2400" dirty="0">
                <a:solidFill>
                  <a:schemeClr val="tx1"/>
                </a:solidFill>
              </a:rPr>
              <a:t> </a:t>
            </a:r>
            <a:r>
              <a:rPr lang="fr-FR" altLang="fr-FR" sz="2400" dirty="0" err="1">
                <a:solidFill>
                  <a:schemeClr val="tx1"/>
                </a:solidFill>
              </a:rPr>
              <a:t>provides</a:t>
            </a:r>
            <a:r>
              <a:rPr lang="fr-FR" altLang="fr-FR" sz="2400" dirty="0">
                <a:solidFill>
                  <a:schemeClr val="tx1"/>
                </a:solidFill>
              </a:rPr>
              <a:t> an interface to configure the </a:t>
            </a:r>
            <a:r>
              <a:rPr lang="fr-FR" altLang="fr-FR" sz="2400" dirty="0" err="1">
                <a:solidFill>
                  <a:schemeClr val="tx1"/>
                </a:solidFill>
              </a:rPr>
              <a:t>gamepads</a:t>
            </a:r>
            <a:r>
              <a:rPr lang="fr-FR" altLang="fr-FR" sz="2400" dirty="0">
                <a:solidFill>
                  <a:schemeClr val="tx1"/>
                </a:solidFill>
              </a:rPr>
              <a:t> </a:t>
            </a:r>
            <a:r>
              <a:rPr lang="fr-FR" altLang="fr-FR" sz="2400" dirty="0" err="1">
                <a:solidFill>
                  <a:schemeClr val="tx1"/>
                </a:solidFill>
              </a:rPr>
              <a:t>used</a:t>
            </a:r>
            <a:r>
              <a:rPr lang="fr-FR" altLang="fr-FR" sz="2400" dirty="0">
                <a:solidFill>
                  <a:schemeClr val="tx1"/>
                </a:solidFill>
              </a:rPr>
              <a:t> to </a:t>
            </a:r>
            <a:r>
              <a:rPr lang="fr-FR" altLang="fr-FR" sz="2400" dirty="0" err="1">
                <a:solidFill>
                  <a:schemeClr val="tx1"/>
                </a:solidFill>
              </a:rPr>
              <a:t>easily</a:t>
            </a:r>
            <a:r>
              <a:rPr lang="fr-FR" altLang="fr-FR" sz="2400" dirty="0">
                <a:solidFill>
                  <a:schemeClr val="tx1"/>
                </a:solidFill>
              </a:rPr>
              <a:t> move the Target Holder.</a:t>
            </a:r>
            <a:endParaRPr lang="en-US" sz="2400" dirty="0">
              <a:solidFill>
                <a:schemeClr val="tx1"/>
              </a:solidFill>
            </a:endParaRPr>
          </a:p>
        </p:txBody>
      </p:sp>
      <p:sp>
        <p:nvSpPr>
          <p:cNvPr id="5" name="ZoneTexte 4">
            <a:extLst>
              <a:ext uri="{FF2B5EF4-FFF2-40B4-BE49-F238E27FC236}">
                <a16:creationId xmlns:a16="http://schemas.microsoft.com/office/drawing/2014/main" id="{FD047EEE-6735-4DFC-A6C9-AB838449BEFE}"/>
              </a:ext>
            </a:extLst>
          </p:cNvPr>
          <p:cNvSpPr txBox="1"/>
          <p:nvPr/>
        </p:nvSpPr>
        <p:spPr>
          <a:xfrm>
            <a:off x="1912490" y="269361"/>
            <a:ext cx="5017699" cy="643532"/>
          </a:xfrm>
          <a:prstGeom prst="rect">
            <a:avLst/>
          </a:prstGeom>
          <a:noFill/>
        </p:spPr>
        <p:txBody>
          <a:bodyPr wrap="square" rtlCol="0">
            <a:noAutofit/>
          </a:bodyPr>
          <a:lstStyle/>
          <a:p>
            <a:pPr eaLnBrk="1" hangingPunct="1">
              <a:lnSpc>
                <a:spcPts val="4075"/>
              </a:lnSpc>
            </a:pPr>
            <a:r>
              <a:rPr lang="fr-FR" sz="2400" cap="small" dirty="0"/>
              <a:t>Command-Control &amp; Supervision </a:t>
            </a:r>
            <a:r>
              <a:rPr lang="fr-FR" sz="2400" cap="small" dirty="0" err="1"/>
              <a:t>Status</a:t>
            </a:r>
            <a:endParaRPr lang="fr-FR" sz="2400" cap="small" dirty="0"/>
          </a:p>
        </p:txBody>
      </p:sp>
      <p:pic>
        <p:nvPicPr>
          <p:cNvPr id="7" name="Picture 3">
            <a:extLst>
              <a:ext uri="{FF2B5EF4-FFF2-40B4-BE49-F238E27FC236}">
                <a16:creationId xmlns:a16="http://schemas.microsoft.com/office/drawing/2014/main" id="{F1A331FF-A1D6-4A1E-9B3A-CA66020114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508" y="2875379"/>
            <a:ext cx="5918889" cy="25983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7020225-04D3-4627-8368-5E93F5D30A9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6" t="3217" r="953" b="5210"/>
          <a:stretch/>
        </p:blipFill>
        <p:spPr bwMode="auto">
          <a:xfrm>
            <a:off x="3731140" y="4684295"/>
            <a:ext cx="6121275" cy="2408370"/>
          </a:xfrm>
          <a:prstGeom prst="rect">
            <a:avLst/>
          </a:prstGeom>
          <a:noFill/>
          <a:ln w="476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398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2B53C85-7382-453C-96CF-AF91D3C755C7}"/>
              </a:ext>
            </a:extLst>
          </p:cNvPr>
          <p:cNvSpPr txBox="1">
            <a:spLocks noChangeArrowheads="1"/>
          </p:cNvSpPr>
          <p:nvPr/>
        </p:nvSpPr>
        <p:spPr bwMode="auto">
          <a:xfrm>
            <a:off x="1178719" y="3046153"/>
            <a:ext cx="7721600" cy="11614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06475">
              <a:lnSpc>
                <a:spcPct val="90000"/>
              </a:lnSpc>
              <a:spcBef>
                <a:spcPts val="1100"/>
              </a:spcBef>
              <a:buFont typeface="Arial" panose="020B0604020202020204" pitchFamily="34" charset="0"/>
              <a:buChar char="•"/>
              <a:defRPr sz="3000">
                <a:solidFill>
                  <a:schemeClr val="tx1"/>
                </a:solidFill>
                <a:latin typeface="Calibri" panose="020F0502020204030204" pitchFamily="34" charset="0"/>
                <a:ea typeface="MS PGothic" panose="020B0600070205080204" pitchFamily="34" charset="-128"/>
              </a:defRPr>
            </a:lvl1pPr>
            <a:lvl2pPr marL="755650" indent="-250825" defTabSz="1006475">
              <a:lnSpc>
                <a:spcPct val="90000"/>
              </a:lnSpc>
              <a:spcBef>
                <a:spcPts val="55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2pPr>
            <a:lvl3pPr marL="1258888" indent="-250825" defTabSz="1006475">
              <a:lnSpc>
                <a:spcPct val="90000"/>
              </a:lnSpc>
              <a:spcBef>
                <a:spcPts val="55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763713" indent="-250825" defTabSz="1006475">
              <a:lnSpc>
                <a:spcPct val="90000"/>
              </a:lnSpc>
              <a:spcBef>
                <a:spcPts val="550"/>
              </a:spcBef>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4pPr>
            <a:lvl5pPr marL="2266950" indent="-250825" defTabSz="1006475">
              <a:lnSpc>
                <a:spcPct val="90000"/>
              </a:lnSpc>
              <a:spcBef>
                <a:spcPts val="550"/>
              </a:spcBef>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5pPr>
            <a:lvl6pPr marL="2724150" indent="-250825" defTabSz="1006475" fontAlgn="base">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6pPr>
            <a:lvl7pPr marL="3181350" indent="-250825" defTabSz="1006475" fontAlgn="base">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7pPr>
            <a:lvl8pPr marL="3638550" indent="-250825" defTabSz="1006475" fontAlgn="base">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8pPr>
            <a:lvl9pPr marL="4095750" indent="-250825" defTabSz="1006475" fontAlgn="base">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9pPr>
          </a:lstStyle>
          <a:p>
            <a:pPr algn="ctr" eaLnBrk="1" hangingPunct="1">
              <a:lnSpc>
                <a:spcPts val="4075"/>
              </a:lnSpc>
              <a:spcBef>
                <a:spcPct val="0"/>
              </a:spcBef>
              <a:buNone/>
            </a:pPr>
            <a:r>
              <a:rPr lang="fr-FR" sz="4400" cap="small" dirty="0" err="1"/>
              <a:t>Thank</a:t>
            </a:r>
            <a:r>
              <a:rPr lang="fr-FR" sz="4400" cap="small" dirty="0"/>
              <a:t> You</a:t>
            </a:r>
            <a:r>
              <a:rPr lang="fr-FR" sz="3200" cap="small" dirty="0"/>
              <a:t>!</a:t>
            </a:r>
          </a:p>
          <a:p>
            <a:pPr algn="ctr" eaLnBrk="1" hangingPunct="1">
              <a:lnSpc>
                <a:spcPts val="4075"/>
              </a:lnSpc>
              <a:spcBef>
                <a:spcPct val="0"/>
              </a:spcBef>
              <a:buNone/>
            </a:pPr>
            <a:endParaRPr lang="fr-FR" sz="4400" dirty="0"/>
          </a:p>
        </p:txBody>
      </p:sp>
    </p:spTree>
    <p:extLst>
      <p:ext uri="{BB962C8B-B14F-4D97-AF65-F5344CB8AC3E}">
        <p14:creationId xmlns:p14="http://schemas.microsoft.com/office/powerpoint/2010/main" val="80554038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LI_ModèlePrésentation.pptx" id="{623265E7-EE42-4D21-8702-EB149929D186}" vid="{7FE8E6D2-2AD0-4704-AD5D-3D528F6284B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LULI_ModèlePrésentation</Template>
  <TotalTime>13547</TotalTime>
  <Words>630</Words>
  <Application>Microsoft Office PowerPoint</Application>
  <PresentationFormat>Personnalisé</PresentationFormat>
  <Paragraphs>67</Paragraphs>
  <Slides>9</Slides>
  <Notes>9</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9</vt:i4>
      </vt:variant>
    </vt:vector>
  </HeadingPairs>
  <TitlesOfParts>
    <vt:vector size="13" baseType="lpstr">
      <vt:lpstr>Calibri</vt:lpstr>
      <vt:lpstr>Calibri Light</vt:lpstr>
      <vt:lpstr>Arial</vt:lpstr>
      <vt:lpstr>Thème Office</vt:lpstr>
      <vt:lpstr>Présentation PowerPoint</vt:lpstr>
      <vt:lpstr>LULI Facilities</vt:lpstr>
      <vt:lpstr>C2S/In previous seasons:</vt:lpstr>
      <vt:lpstr>C2S/In 2026, season IV (VI… XXV?)</vt:lpstr>
      <vt:lpstr>C2S/In 2026, season IV (VI, XXV?)</vt:lpstr>
      <vt:lpstr>C2S/In 2026, season IV (VI, XXV?)</vt:lpstr>
      <vt:lpstr>C2S/In 2026, season IV (VI, XXV?)</vt:lpstr>
      <vt:lpstr>C2S/In 2026, season IV (VI, XXV?)</vt:lpstr>
      <vt:lpstr>Présentation PowerPoint</vt:lpstr>
    </vt:vector>
  </TitlesOfParts>
  <Company>LULI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Tango Status at LULI</dc:title>
  <dc:subject>Tango at Apollon facility</dc:subject>
  <dc:creator>stephane.marchand@polytechnique.edu</dc:creator>
  <cp:keywords>Apollon, facility, LULI2000, HERA, Tango, device server</cp:keywords>
  <cp:lastModifiedBy>Stéphane Marchand</cp:lastModifiedBy>
  <cp:revision>357</cp:revision>
  <cp:lastPrinted>2024-05-27T15:29:44Z</cp:lastPrinted>
  <dcterms:created xsi:type="dcterms:W3CDTF">2021-11-24T10:18:55Z</dcterms:created>
  <dcterms:modified xsi:type="dcterms:W3CDTF">2026-06-06T10:58:41Z</dcterms:modified>
  <cp:category>Meetings</cp:category>
</cp:coreProperties>
</file>