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8"/>
  </p:notesMasterIdLst>
  <p:sldIdLst>
    <p:sldId id="266" r:id="rId2"/>
    <p:sldId id="315" r:id="rId3"/>
    <p:sldId id="308" r:id="rId4"/>
    <p:sldId id="316" r:id="rId5"/>
    <p:sldId id="317" r:id="rId6"/>
    <p:sldId id="277" r:id="rId7"/>
  </p:sldIdLst>
  <p:sldSz cx="12192000" cy="6858000"/>
  <p:notesSz cx="6858000" cy="9144000"/>
  <p:embeddedFontLst>
    <p:embeddedFont>
      <p:font typeface="Open Sans" panose="020B0606030504020204" pitchFamily="34" charset="0"/>
      <p:regular r:id="rId9"/>
      <p:bold r:id="rId10"/>
      <p:italic r:id="rId11"/>
      <p:boldItalic r:id="rId12"/>
    </p:embeddedFont>
    <p:embeddedFont>
      <p:font typeface="Outfit" panose="020B0604020202020204" charset="0"/>
      <p:regular r:id="rId13"/>
      <p:bold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geIB0ikBHG4fWLsoKWJM+vqIsM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F4E"/>
    <a:srgbClr val="000F12"/>
    <a:srgbClr val="152F4E"/>
    <a:srgbClr val="3858A4"/>
    <a:srgbClr val="000000"/>
    <a:srgbClr val="333333"/>
    <a:srgbClr val="D1D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191590-A227-4186-80CC-D536AD8FFD20}">
  <a:tblStyle styleId="{8D191590-A227-4186-80CC-D536AD8FFD2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80" autoAdjust="0"/>
    <p:restoredTop sz="83414" autoAdjust="0"/>
  </p:normalViewPr>
  <p:slideViewPr>
    <p:cSldViewPr snapToGrid="0">
      <p:cViewPr varScale="1">
        <p:scale>
          <a:sx n="92" d="100"/>
          <a:sy n="92" d="100"/>
        </p:scale>
        <p:origin x="516" y="90"/>
      </p:cViewPr>
      <p:guideLst>
        <p:guide orient="horz" pos="2160"/>
        <p:guide pos="3840"/>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 Target="slides/slide2.xml"/><Relationship Id="rId68"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4.fntdata"/><Relationship Id="rId71" Type="http://schemas.openxmlformats.org/officeDocument/2006/relationships/theme" Target="theme/theme1.xml"/><Relationship Id="rId2" Type="http://schemas.openxmlformats.org/officeDocument/2006/relationships/slide" Target="slides/slide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6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a:t>
            </a:r>
            <a:r>
              <a:rPr lang="en-US" b="1" dirty="0"/>
              <a:t>great pleasure</a:t>
            </a:r>
            <a:r>
              <a:rPr lang="en-US" dirty="0"/>
              <a:t> to welcome all of you to the 40</a:t>
            </a:r>
            <a:r>
              <a:rPr lang="en-US" baseline="30000" dirty="0"/>
              <a:t>th</a:t>
            </a:r>
            <a:r>
              <a:rPr lang="en-US" dirty="0"/>
              <a:t> Tango Community meeting, both those being here </a:t>
            </a:r>
            <a:r>
              <a:rPr lang="en-US" b="1" dirty="0"/>
              <a:t>in person</a:t>
            </a:r>
            <a:r>
              <a:rPr lang="en-US" dirty="0"/>
              <a:t> and those </a:t>
            </a:r>
            <a:r>
              <a:rPr lang="en-US" b="1" dirty="0"/>
              <a:t>connecting remotely</a:t>
            </a:r>
            <a:r>
              <a:rPr lang="en-US" dirty="0"/>
              <a:t> from different institutions and locations </a:t>
            </a:r>
            <a:r>
              <a:rPr lang="en-US" b="1" dirty="0"/>
              <a:t>around the world</a:t>
            </a:r>
            <a:r>
              <a:rPr lang="en-US" dirty="0"/>
              <a:t>.</a:t>
            </a:r>
          </a:p>
          <a:p>
            <a:endParaRPr lang="en-US" dirty="0"/>
          </a:p>
          <a:p>
            <a:r>
              <a:rPr lang="en-US" dirty="0"/>
              <a:t>My name is </a:t>
            </a:r>
            <a:r>
              <a:rPr lang="en-US" b="1" dirty="0"/>
              <a:t>Zbigniew Reszela</a:t>
            </a:r>
            <a:r>
              <a:rPr lang="en-US" dirty="0"/>
              <a:t>, and I am </a:t>
            </a:r>
            <a:r>
              <a:rPr lang="en-US" b="1" dirty="0"/>
              <a:t>the Controls Section Head</a:t>
            </a:r>
            <a:r>
              <a:rPr lang="en-US" dirty="0"/>
              <a:t>. Before starting, I would also like to acknowledge and introduce the </a:t>
            </a:r>
            <a:r>
              <a:rPr lang="en-US" b="1" dirty="0"/>
              <a:t>ALBA Synchrotron director</a:t>
            </a:r>
            <a:r>
              <a:rPr lang="en-US" dirty="0"/>
              <a:t> – </a:t>
            </a:r>
            <a:r>
              <a:rPr lang="en-US" b="1" dirty="0"/>
              <a:t>Caterina Biscari</a:t>
            </a:r>
            <a:r>
              <a:rPr lang="en-US" dirty="0"/>
              <a:t>, and the </a:t>
            </a:r>
            <a:r>
              <a:rPr lang="en-US" b="1" dirty="0"/>
              <a:t>Computing Division head</a:t>
            </a:r>
            <a:r>
              <a:rPr lang="en-US" dirty="0"/>
              <a:t> – </a:t>
            </a:r>
            <a:r>
              <a:rPr lang="en-US" b="1" dirty="0"/>
              <a:t>Oscar Matilla</a:t>
            </a:r>
            <a:r>
              <a:rPr lang="en-US" dirty="0"/>
              <a:t>, who continue to support the Tango project from the ALBA Management level.</a:t>
            </a:r>
          </a:p>
          <a:p>
            <a:endParaRPr lang="en-US" dirty="0"/>
          </a:p>
          <a:p>
            <a:r>
              <a:rPr lang="en-US" dirty="0"/>
              <a:t>Thank you all for </a:t>
            </a:r>
            <a:r>
              <a:rPr lang="en-US" b="1" dirty="0"/>
              <a:t>taking the time to participate</a:t>
            </a:r>
            <a:r>
              <a:rPr lang="en-US" dirty="0"/>
              <a:t> in this meeting. We know that everyone has </a:t>
            </a:r>
            <a:r>
              <a:rPr lang="en-US" b="1" dirty="0"/>
              <a:t>demanding schedules</a:t>
            </a:r>
            <a:r>
              <a:rPr lang="en-US" dirty="0"/>
              <a:t>, so your presence here today </a:t>
            </a:r>
            <a:r>
              <a:rPr lang="en-US" b="1" dirty="0"/>
              <a:t>reflects</a:t>
            </a:r>
            <a:r>
              <a:rPr lang="en-US" dirty="0"/>
              <a:t> the </a:t>
            </a:r>
            <a:r>
              <a:rPr lang="en-US" b="1" dirty="0"/>
              <a:t>importance of Tango project, the topics</a:t>
            </a:r>
            <a:r>
              <a:rPr lang="en-US" dirty="0"/>
              <a:t> we will discuss, and the </a:t>
            </a:r>
            <a:r>
              <a:rPr lang="en-US" b="1" dirty="0"/>
              <a:t>value of working together as a community</a:t>
            </a:r>
            <a:r>
              <a:rPr lang="en-US"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049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I would like to </a:t>
            </a:r>
            <a:r>
              <a:rPr lang="en-US" b="1" noProof="0" dirty="0"/>
              <a:t>review with you </a:t>
            </a:r>
            <a:r>
              <a:rPr lang="en-US" noProof="0" dirty="0"/>
              <a:t>some key events for the ALBA Control Systems.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First, in 2004 a decision was made to </a:t>
            </a:r>
            <a:r>
              <a:rPr lang="en-US" b="1" noProof="0" dirty="0"/>
              <a:t>use TANGO in the ALBA project</a:t>
            </a:r>
            <a:r>
              <a:rPr lang="en-US" noProof="0" dirty="0"/>
              <a:t>.</a:t>
            </a:r>
          </a:p>
          <a:p>
            <a:pPr marL="228600" lvl="0" indent="-228600" algn="l" rtl="0">
              <a:spcBef>
                <a:spcPts val="0"/>
              </a:spcBef>
              <a:spcAft>
                <a:spcPts val="0"/>
              </a:spcAft>
              <a:buAutoNum type="arabicPeriod"/>
            </a:pPr>
            <a:endParaRPr lang="en-US" noProof="0" dirty="0"/>
          </a:p>
          <a:p>
            <a:pPr marL="0" lvl="0" indent="0" algn="l" rtl="0">
              <a:spcBef>
                <a:spcPts val="0"/>
              </a:spcBef>
              <a:spcAft>
                <a:spcPts val="0"/>
              </a:spcAft>
              <a:buNone/>
            </a:pPr>
            <a:r>
              <a:rPr lang="en-US" noProof="0" dirty="0"/>
              <a:t>Just one year later, in 2005, </a:t>
            </a:r>
            <a:r>
              <a:rPr lang="en-US" b="1" noProof="0" dirty="0"/>
              <a:t>ALBA presented the first contribution to the ICALEPCS conference</a:t>
            </a:r>
            <a:r>
              <a:rPr lang="en-US" noProof="0" dirty="0"/>
              <a:t> on TANGO, it was about the development of the magnetic measurement bench for characterization of ALBA magnets. We have here with us one of the authors of this contribution – Fulvio Becheri.</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Second, in 2010, ALBA has signed the TANGO MoU.</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Third, in 2016, ALBA has signed the Tango Controls Collaboration Agreement.</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This trajectory only confirms the fact that TANGO is the corner stone of the ALBA Control System.</a:t>
            </a:r>
          </a:p>
          <a:p>
            <a:pPr marL="228600" lvl="0" indent="-228600" algn="l" rtl="0">
              <a:spcBef>
                <a:spcPts val="0"/>
              </a:spcBef>
              <a:spcAft>
                <a:spcPts val="0"/>
              </a:spcAft>
              <a:buAutoNum type="arabicPeriod"/>
            </a:pPr>
            <a:endParaRPr lang="en-US" noProof="0" dirty="0"/>
          </a:p>
        </p:txBody>
      </p:sp>
      <p:sp>
        <p:nvSpPr>
          <p:cNvPr id="287" name="Google Shape;2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40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the first Tango Meeting we have organized. But is actually the third one, the two previous ones took place in 2008 and 2013.</a:t>
            </a:r>
          </a:p>
          <a:p>
            <a:endParaRPr lang="en-US" dirty="0"/>
          </a:p>
          <a:p>
            <a:r>
              <a:rPr lang="en-US" dirty="0"/>
              <a:t>When reviewing our archives, I even found some photos from these events.</a:t>
            </a:r>
          </a:p>
          <a:p>
            <a:endParaRPr lang="en-US" dirty="0"/>
          </a:p>
          <a:p>
            <a:r>
              <a:rPr lang="en-US" dirty="0"/>
              <a:t>I could not resist from adding one small photo of me, just as a proof that there was one day I did not have a single grey hair on my head </a:t>
            </a:r>
            <a:r>
              <a:rPr lang="en-US" dirty="0">
                <a:sym typeface="Wingdings" panose="05000000000000000000" pitchFamily="2" charset="2"/>
              </a:rPr>
              <a:t></a:t>
            </a:r>
            <a:endParaRPr lang="en-US" dirty="0"/>
          </a:p>
          <a:p>
            <a:endParaRPr lang="en-US" dirty="0"/>
          </a:p>
          <a:p>
            <a:r>
              <a:rPr lang="en-US" dirty="0"/>
              <a:t>Looking at the photos of Lorenzo, Fulvio or Caterina, we can observe an interesting pattern. They barely get affected by the passing time. There must be something special with the Italian genes </a:t>
            </a:r>
            <a:r>
              <a:rPr lang="en-US" dirty="0">
                <a:sym typeface="Wingdings" panose="05000000000000000000" pitchFamily="2" charset="2"/>
              </a:rPr>
              <a: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226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Since</a:t>
            </a:r>
            <a:r>
              <a:rPr lang="es-ES" dirty="0"/>
              <a:t> </a:t>
            </a:r>
            <a:r>
              <a:rPr lang="es-ES" dirty="0" err="1"/>
              <a:t>its</a:t>
            </a:r>
            <a:r>
              <a:rPr lang="es-ES" dirty="0"/>
              <a:t> </a:t>
            </a:r>
            <a:r>
              <a:rPr lang="es-ES" dirty="0" err="1"/>
              <a:t>beginning</a:t>
            </a:r>
            <a:r>
              <a:rPr lang="es-ES" dirty="0"/>
              <a:t> </a:t>
            </a:r>
            <a:r>
              <a:rPr lang="es-ES" dirty="0" err="1"/>
              <a:t>of</a:t>
            </a:r>
            <a:r>
              <a:rPr lang="es-ES" dirty="0"/>
              <a:t> TANGO </a:t>
            </a:r>
            <a:r>
              <a:rPr lang="es-ES" dirty="0" err="1"/>
              <a:t>its</a:t>
            </a:r>
            <a:r>
              <a:rPr lang="es-ES" dirty="0"/>
              <a:t> </a:t>
            </a:r>
            <a:r>
              <a:rPr lang="es-ES" dirty="0" err="1"/>
              <a:t>core</a:t>
            </a:r>
            <a:r>
              <a:rPr lang="es-ES" dirty="0"/>
              <a:t> </a:t>
            </a:r>
            <a:r>
              <a:rPr lang="es-ES" dirty="0" err="1"/>
              <a:t>values</a:t>
            </a:r>
            <a:r>
              <a:rPr lang="es-ES" dirty="0"/>
              <a:t> are </a:t>
            </a:r>
            <a:r>
              <a:rPr lang="es-ES" dirty="0" err="1"/>
              <a:t>collaboration</a:t>
            </a:r>
            <a:r>
              <a:rPr lang="es-ES" dirty="0"/>
              <a:t> and </a:t>
            </a:r>
            <a:r>
              <a:rPr lang="es-ES" dirty="0" err="1"/>
              <a:t>sharing</a:t>
            </a:r>
            <a:r>
              <a:rPr lang="es-ES" dirty="0"/>
              <a:t>.</a:t>
            </a:r>
          </a:p>
          <a:p>
            <a:pPr marL="0" lvl="0" indent="0" algn="l" rtl="0">
              <a:spcBef>
                <a:spcPts val="0"/>
              </a:spcBef>
              <a:spcAft>
                <a:spcPts val="0"/>
              </a:spcAft>
              <a:buNone/>
            </a:pPr>
            <a:endParaRPr lang="es-ES" dirty="0"/>
          </a:p>
          <a:p>
            <a:pPr marL="0" indent="0">
              <a:buClr>
                <a:schemeClr val="bg2"/>
              </a:buClr>
              <a:buNone/>
            </a:pPr>
            <a:r>
              <a:rPr lang="es-ES" dirty="0" err="1"/>
              <a:t>These</a:t>
            </a:r>
            <a:r>
              <a:rPr lang="es-ES" dirty="0"/>
              <a:t> </a:t>
            </a:r>
            <a:r>
              <a:rPr lang="es-ES" dirty="0" err="1"/>
              <a:t>allow</a:t>
            </a:r>
            <a:r>
              <a:rPr lang="es-ES" dirty="0"/>
              <a:t> </a:t>
            </a:r>
            <a:r>
              <a:rPr lang="es-ES" dirty="0" err="1"/>
              <a:t>us</a:t>
            </a:r>
            <a:r>
              <a:rPr lang="es-ES" dirty="0"/>
              <a:t> </a:t>
            </a:r>
            <a:r>
              <a:rPr lang="es-ES" dirty="0" err="1"/>
              <a:t>to</a:t>
            </a:r>
            <a:r>
              <a:rPr lang="es-ES" dirty="0"/>
              <a:t>:</a:t>
            </a:r>
          </a:p>
          <a:p>
            <a:pPr marL="0" indent="0">
              <a:buClr>
                <a:schemeClr val="bg2"/>
              </a:buClr>
              <a:buNone/>
            </a:pPr>
            <a:r>
              <a:rPr lang="es-ES" sz="1200" dirty="0"/>
              <a:t>      </a:t>
            </a:r>
            <a:r>
              <a:rPr lang="en-US" sz="1200" dirty="0"/>
              <a:t>Learn from each other's successes and challenges.</a:t>
            </a:r>
            <a:br>
              <a:rPr lang="en-US" sz="1200" dirty="0"/>
            </a:br>
            <a:r>
              <a:rPr lang="en-US" sz="1200" dirty="0"/>
              <a:t>      Identify common needs and opportunities.</a:t>
            </a:r>
            <a:br>
              <a:rPr lang="en-US" sz="1200" dirty="0"/>
            </a:br>
            <a:r>
              <a:rPr lang="en-US" sz="1200" dirty="0"/>
              <a:t>      Avoid duplicating efforts.</a:t>
            </a:r>
            <a:br>
              <a:rPr lang="en-US" sz="1200" dirty="0"/>
            </a:br>
            <a:r>
              <a:rPr lang="en-US" sz="1200" dirty="0"/>
              <a:t>      Develop more efficient and sustainable solutions.</a:t>
            </a:r>
            <a:br>
              <a:rPr lang="en-US" sz="1200" dirty="0"/>
            </a:br>
            <a:endParaRPr lang="en-US" sz="1200" b="1" i="1" dirty="0"/>
          </a:p>
          <a:p>
            <a:pPr marL="0" indent="0">
              <a:buClr>
                <a:schemeClr val="bg2"/>
              </a:buClr>
              <a:buNone/>
            </a:pPr>
            <a:r>
              <a:rPr lang="en-US" sz="1200" b="0" i="1" dirty="0"/>
              <a:t>I hope this meeting will be an excellent platform for these interactions and will strengthen relationships between our institutes.</a:t>
            </a:r>
          </a:p>
          <a:p>
            <a:pPr marL="0" lvl="0" indent="0" algn="l" rtl="0">
              <a:spcBef>
                <a:spcPts val="0"/>
              </a:spcBef>
              <a:spcAft>
                <a:spcPts val="0"/>
              </a:spcAft>
              <a:buNone/>
            </a:pPr>
            <a:endParaRPr dirty="0"/>
          </a:p>
        </p:txBody>
      </p:sp>
      <p:sp>
        <p:nvSpPr>
          <p:cNvPr id="287" name="Google Shape;2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07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everyone, whether participating onsite or remotely, to actively participate in the discussions, ask questions, share experiences, and take advantage of the opportunity to connect with colleagues from other facilities.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1029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643128" y="2445582"/>
            <a:ext cx="10905744"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sp>
        <p:nvSpPr>
          <p:cNvPr id="141" name="Google Shape;141;p63"/>
          <p:cNvSpPr>
            <a:spLocks noGrp="1"/>
          </p:cNvSpPr>
          <p:nvPr>
            <p:ph type="pic" idx="2"/>
          </p:nvPr>
        </p:nvSpPr>
        <p:spPr>
          <a:xfrm>
            <a:off x="-6493" y="4197096"/>
            <a:ext cx="12204985"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1775AFA9-22ED-C064-5A60-41470C086C66}"/>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F9B49C9D-9F04-4A4F-B6F2-F7F008AB60D3}"/>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40713595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6843861" y="0"/>
            <a:ext cx="5361124"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993740" y="774589"/>
            <a:ext cx="490911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7" name="Picture 6">
            <a:extLst>
              <a:ext uri="{FF2B5EF4-FFF2-40B4-BE49-F238E27FC236}">
                <a16:creationId xmlns:a16="http://schemas.microsoft.com/office/drawing/2014/main" id="{DC10FFA8-09E4-4994-AC62-28B596828AA3}"/>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0A8AA7AC-98B5-4CE7-A9B9-785889715A58}"/>
              </a:ext>
            </a:extLst>
          </p:cNvPr>
          <p:cNvSpPr>
            <a:spLocks noGrp="1"/>
          </p:cNvSpPr>
          <p:nvPr>
            <p:ph idx="13"/>
          </p:nvPr>
        </p:nvSpPr>
        <p:spPr>
          <a:xfrm>
            <a:off x="997233" y="2592730"/>
            <a:ext cx="4905625"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34759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8066637" y="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8066637" y="342900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83CE3D59-B18F-4BE0-97CF-753A2D73E26A}"/>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9" name="Content Placeholder 2">
            <a:extLst>
              <a:ext uri="{FF2B5EF4-FFF2-40B4-BE49-F238E27FC236}">
                <a16:creationId xmlns:a16="http://schemas.microsoft.com/office/drawing/2014/main" id="{9B877142-5A77-4973-ACF6-43C443AF4175}"/>
              </a:ext>
            </a:extLst>
          </p:cNvPr>
          <p:cNvSpPr>
            <a:spLocks noGrp="1"/>
          </p:cNvSpPr>
          <p:nvPr>
            <p:ph idx="13"/>
          </p:nvPr>
        </p:nvSpPr>
        <p:spPr>
          <a:xfrm>
            <a:off x="969238" y="2481538"/>
            <a:ext cx="6158498"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02763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8066637" y="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8066637" y="342900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993739" y="2481535"/>
            <a:ext cx="6158498"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chemeClr val="bg1"/>
                </a:solidFill>
                <a:latin typeface="Outfit" pitchFamily="2" charset="0"/>
                <a:ea typeface="Open Sans" pitchFamily="2" charset="0"/>
                <a:cs typeface="Open Sans"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0BABC524-6028-476A-AFF0-B0874FA8267A}"/>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10" name="Content Placeholder 2">
            <a:extLst>
              <a:ext uri="{FF2B5EF4-FFF2-40B4-BE49-F238E27FC236}">
                <a16:creationId xmlns:a16="http://schemas.microsoft.com/office/drawing/2014/main" id="{CAD91B26-6DC9-4AED-AE6F-EC0C52C9A9E4}"/>
              </a:ext>
            </a:extLst>
          </p:cNvPr>
          <p:cNvSpPr>
            <a:spLocks noGrp="1"/>
          </p:cNvSpPr>
          <p:nvPr>
            <p:ph idx="13"/>
          </p:nvPr>
        </p:nvSpPr>
        <p:spPr>
          <a:xfrm>
            <a:off x="993739" y="3477102"/>
            <a:ext cx="6158498"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1673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152F4E"/>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993740" y="774589"/>
            <a:ext cx="1020452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4" name="Picture 3">
            <a:extLst>
              <a:ext uri="{FF2B5EF4-FFF2-40B4-BE49-F238E27FC236}">
                <a16:creationId xmlns:a16="http://schemas.microsoft.com/office/drawing/2014/main" id="{F5F69901-1FAA-43B2-8B96-7C1D905E7A15}"/>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7" name="Content Placeholder 2">
            <a:extLst>
              <a:ext uri="{FF2B5EF4-FFF2-40B4-BE49-F238E27FC236}">
                <a16:creationId xmlns:a16="http://schemas.microsoft.com/office/drawing/2014/main" id="{EB8D22A3-53EE-4F62-90B7-9A39393BD4B4}"/>
              </a:ext>
            </a:extLst>
          </p:cNvPr>
          <p:cNvSpPr>
            <a:spLocks noGrp="1"/>
          </p:cNvSpPr>
          <p:nvPr>
            <p:ph idx="13"/>
          </p:nvPr>
        </p:nvSpPr>
        <p:spPr>
          <a:xfrm>
            <a:off x="1018805" y="2185416"/>
            <a:ext cx="4747187"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8" name="Content Placeholder 2">
            <a:extLst>
              <a:ext uri="{FF2B5EF4-FFF2-40B4-BE49-F238E27FC236}">
                <a16:creationId xmlns:a16="http://schemas.microsoft.com/office/drawing/2014/main" id="{7FBC63D9-016D-4F11-83BB-53D1C3BE7C5B}"/>
              </a:ext>
            </a:extLst>
          </p:cNvPr>
          <p:cNvSpPr>
            <a:spLocks noGrp="1"/>
          </p:cNvSpPr>
          <p:nvPr>
            <p:ph idx="14"/>
          </p:nvPr>
        </p:nvSpPr>
        <p:spPr>
          <a:xfrm>
            <a:off x="6426008" y="2185416"/>
            <a:ext cx="4747187"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5202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Solo el título" preserve="1" userDrawn="1">
  <p:cSld name="6_Solo el título">
    <p:bg>
      <p:bgPr>
        <a:solidFill>
          <a:srgbClr val="152F4E"/>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4456912" y="5342714"/>
            <a:ext cx="327817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100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100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4557728" y="4796952"/>
            <a:ext cx="307654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Outfit" pitchFamily="2" charset="0"/>
                <a:ea typeface="Helvetica Neue"/>
                <a:cs typeface="Helvetica Neue"/>
                <a:sym typeface="Helvetica Neue"/>
              </a:rPr>
              <a:t>www.cells.es</a:t>
            </a:r>
            <a:endParaRPr sz="1600" b="0" i="0" u="none" strike="noStrike" cap="none" dirty="0">
              <a:solidFill>
                <a:schemeClr val="bg1"/>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14FBFEC6-B547-4585-92EC-40BD44792B72}"/>
              </a:ext>
            </a:extLst>
          </p:cNvPr>
          <p:cNvPicPr>
            <a:picLocks noChangeAspect="1"/>
          </p:cNvPicPr>
          <p:nvPr userDrawn="1"/>
        </p:nvPicPr>
        <p:blipFill>
          <a:blip r:embed="rId2"/>
          <a:stretch>
            <a:fillRect/>
          </a:stretch>
        </p:blipFill>
        <p:spPr>
          <a:xfrm>
            <a:off x="4556286" y="3021280"/>
            <a:ext cx="3178800" cy="1586511"/>
          </a:xfrm>
          <a:prstGeom prst="rect">
            <a:avLst/>
          </a:prstGeom>
        </p:spPr>
      </p:pic>
    </p:spTree>
    <p:extLst>
      <p:ext uri="{BB962C8B-B14F-4D97-AF65-F5344CB8AC3E}">
        <p14:creationId xmlns:p14="http://schemas.microsoft.com/office/powerpoint/2010/main" val="1297671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D1D8E9"/>
        </a:solidFill>
        <a:effectLst/>
      </p:bgPr>
    </p:bg>
    <p:spTree>
      <p:nvGrpSpPr>
        <p:cNvPr id="1" name="Shape 10"/>
        <p:cNvGrpSpPr/>
        <p:nvPr/>
      </p:nvGrpSpPr>
      <p:grpSpPr>
        <a:xfrm>
          <a:off x="0" y="0"/>
          <a:ext cx="0" cy="0"/>
          <a:chOff x="0" y="0"/>
          <a:chExt cx="0" cy="0"/>
        </a:xfrm>
      </p:grpSpPr>
      <p:sp>
        <p:nvSpPr>
          <p:cNvPr id="2" name="Google Shape;11;p4">
            <a:extLst>
              <a:ext uri="{FF2B5EF4-FFF2-40B4-BE49-F238E27FC236}">
                <a16:creationId xmlns:a16="http://schemas.microsoft.com/office/drawing/2014/main" id="{297C4FA2-4E85-1FDD-0369-7305884507CB}"/>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4" name="Picture 3">
            <a:extLst>
              <a:ext uri="{FF2B5EF4-FFF2-40B4-BE49-F238E27FC236}">
                <a16:creationId xmlns:a16="http://schemas.microsoft.com/office/drawing/2014/main" id="{FD833871-426E-4C9A-BA51-C7342CA04083}"/>
              </a:ext>
            </a:extLst>
          </p:cNvPr>
          <p:cNvPicPr>
            <a:picLocks noChangeAspect="1"/>
          </p:cNvPicPr>
          <p:nvPr userDrawn="1"/>
        </p:nvPicPr>
        <p:blipFill>
          <a:blip r:embed="rId2"/>
          <a:stretch>
            <a:fillRect/>
          </a:stretch>
        </p:blipFill>
        <p:spPr>
          <a:xfrm>
            <a:off x="780780" y="1065955"/>
            <a:ext cx="2689200" cy="1342156"/>
          </a:xfrm>
          <a:prstGeom prst="rect">
            <a:avLst/>
          </a:prstGeom>
        </p:spPr>
      </p:pic>
    </p:spTree>
    <p:extLst>
      <p:ext uri="{BB962C8B-B14F-4D97-AF65-F5344CB8AC3E}">
        <p14:creationId xmlns:p14="http://schemas.microsoft.com/office/powerpoint/2010/main" val="1611794545"/>
      </p:ext>
    </p:extLst>
  </p:cSld>
  <p:clrMapOvr>
    <a:masterClrMapping/>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141" name="Google Shape;141;p63"/>
          <p:cNvSpPr>
            <a:spLocks noGrp="1"/>
          </p:cNvSpPr>
          <p:nvPr>
            <p:ph type="pic" idx="2"/>
          </p:nvPr>
        </p:nvSpPr>
        <p:spPr>
          <a:xfrm>
            <a:off x="-6493" y="4197096"/>
            <a:ext cx="12204985"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0DA85410-610C-A5B5-AF2D-DAB92A03AD37}"/>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sp>
        <p:nvSpPr>
          <p:cNvPr id="3" name="Google Shape;140;p63">
            <a:extLst>
              <a:ext uri="{FF2B5EF4-FFF2-40B4-BE49-F238E27FC236}">
                <a16:creationId xmlns:a16="http://schemas.microsoft.com/office/drawing/2014/main" id="{C5FB56A6-9067-43C3-C0D1-5101AE363AA7}"/>
              </a:ext>
            </a:extLst>
          </p:cNvPr>
          <p:cNvSpPr txBox="1">
            <a:spLocks noGrp="1"/>
          </p:cNvSpPr>
          <p:nvPr>
            <p:ph type="title"/>
          </p:nvPr>
        </p:nvSpPr>
        <p:spPr>
          <a:xfrm>
            <a:off x="643128" y="2445582"/>
            <a:ext cx="10905744"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170ACCF0-FA20-4E8A-920E-333FAB3C4B58}"/>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3950461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5741043" y="0"/>
            <a:ext cx="6463942"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5BC38C54-B889-5384-4B9C-C10C6839F3C4}"/>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sp>
        <p:nvSpPr>
          <p:cNvPr id="4" name="Google Shape;140;p63">
            <a:extLst>
              <a:ext uri="{FF2B5EF4-FFF2-40B4-BE49-F238E27FC236}">
                <a16:creationId xmlns:a16="http://schemas.microsoft.com/office/drawing/2014/main" id="{B101BD4F-55A1-4CEE-FD7C-13E86B8D20F8}"/>
              </a:ext>
            </a:extLst>
          </p:cNvPr>
          <p:cNvSpPr txBox="1">
            <a:spLocks noGrp="1"/>
          </p:cNvSpPr>
          <p:nvPr>
            <p:ph type="title"/>
          </p:nvPr>
        </p:nvSpPr>
        <p:spPr>
          <a:xfrm>
            <a:off x="643128" y="2531779"/>
            <a:ext cx="4438158"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AC8CCB70-9C87-4ED8-A930-7D5766E3ECE4}"/>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27262347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993740" y="774589"/>
            <a:ext cx="10423197"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C97CCA8B-F6BE-60EF-6BAB-078D78C3C197}"/>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3DB81554-5866-4FC2-B0CE-9C0315F3A11C}"/>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7" name="Content Placeholder 2">
            <a:extLst>
              <a:ext uri="{FF2B5EF4-FFF2-40B4-BE49-F238E27FC236}">
                <a16:creationId xmlns:a16="http://schemas.microsoft.com/office/drawing/2014/main" id="{16C8FA68-AE4A-4692-A18B-760ECB99BB80}"/>
              </a:ext>
            </a:extLst>
          </p:cNvPr>
          <p:cNvSpPr>
            <a:spLocks noGrp="1"/>
          </p:cNvSpPr>
          <p:nvPr>
            <p:ph idx="1"/>
          </p:nvPr>
        </p:nvSpPr>
        <p:spPr>
          <a:xfrm>
            <a:off x="987906" y="3433357"/>
            <a:ext cx="5108094"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801025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993740" y="774589"/>
            <a:ext cx="1020452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993737" y="2081369"/>
            <a:ext cx="1020452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rgbClr val="152F4E"/>
                </a:solidFill>
                <a:latin typeface="Outfit" pitchFamily="2" charset="0"/>
                <a:ea typeface="Outfit" pitchFamily="2" charset="0"/>
                <a:cs typeface="Outfit"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40EDE541-EA8C-A46A-AD1D-9741F2E254F0}"/>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7A6BBDA6-C914-4E88-8D2B-04CE077771C1}"/>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8" name="Content Placeholder 2">
            <a:extLst>
              <a:ext uri="{FF2B5EF4-FFF2-40B4-BE49-F238E27FC236}">
                <a16:creationId xmlns:a16="http://schemas.microsoft.com/office/drawing/2014/main" id="{7CB56DFD-4E74-4167-9F82-7A6B5689A77D}"/>
              </a:ext>
            </a:extLst>
          </p:cNvPr>
          <p:cNvSpPr>
            <a:spLocks noGrp="1"/>
          </p:cNvSpPr>
          <p:nvPr>
            <p:ph idx="10"/>
          </p:nvPr>
        </p:nvSpPr>
        <p:spPr>
          <a:xfrm>
            <a:off x="997226" y="2892169"/>
            <a:ext cx="10201031" cy="1939419"/>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56457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643128" y="2531779"/>
            <a:ext cx="4438158"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5741043" y="0"/>
            <a:ext cx="6463942"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B1613DBE-4D6C-7E0C-217E-A749E69E3878}"/>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900B02A7-C35B-4A41-8385-511D47B9421E}"/>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5594552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6843861" y="0"/>
            <a:ext cx="5361124"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993740" y="774589"/>
            <a:ext cx="490911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3E1B29AA-D0A7-C1DC-8351-5A131F5AEF6C}"/>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3D131264-5EDA-4D6E-9E67-DCC3930F2831}"/>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8" name="Content Placeholder 2">
            <a:extLst>
              <a:ext uri="{FF2B5EF4-FFF2-40B4-BE49-F238E27FC236}">
                <a16:creationId xmlns:a16="http://schemas.microsoft.com/office/drawing/2014/main" id="{56E2E88B-A5CB-4A63-B27B-F744A9B3E0A7}"/>
              </a:ext>
            </a:extLst>
          </p:cNvPr>
          <p:cNvSpPr>
            <a:spLocks noGrp="1"/>
          </p:cNvSpPr>
          <p:nvPr>
            <p:ph idx="10"/>
          </p:nvPr>
        </p:nvSpPr>
        <p:spPr>
          <a:xfrm>
            <a:off x="993739" y="2588470"/>
            <a:ext cx="4909118" cy="318577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665398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8066637" y="0"/>
            <a:ext cx="4138347"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8066637" y="3429000"/>
            <a:ext cx="4138347"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01CBFC44-D4E5-932E-75C9-8A830AC788FA}"/>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BE03F911-6766-4A49-AFD8-88F7EB5D9773}"/>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9" name="Content Placeholder 2">
            <a:extLst>
              <a:ext uri="{FF2B5EF4-FFF2-40B4-BE49-F238E27FC236}">
                <a16:creationId xmlns:a16="http://schemas.microsoft.com/office/drawing/2014/main" id="{08612B37-5028-4366-AC92-25F2B8E22FE8}"/>
              </a:ext>
            </a:extLst>
          </p:cNvPr>
          <p:cNvSpPr>
            <a:spLocks noGrp="1"/>
          </p:cNvSpPr>
          <p:nvPr>
            <p:ph idx="10"/>
          </p:nvPr>
        </p:nvSpPr>
        <p:spPr>
          <a:xfrm>
            <a:off x="993740" y="2481535"/>
            <a:ext cx="6158498" cy="329696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126038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8066637" y="0"/>
            <a:ext cx="4138347"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8066637" y="3429000"/>
            <a:ext cx="4138347"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993739" y="2481535"/>
            <a:ext cx="6158498"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rgbClr val="152F4E"/>
                </a:solidFill>
                <a:latin typeface="Outfit" pitchFamily="2" charset="0"/>
                <a:ea typeface="Outfit" pitchFamily="2" charset="0"/>
                <a:cs typeface="Outfit"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sp>
        <p:nvSpPr>
          <p:cNvPr id="6" name="Google Shape;11;p4">
            <a:extLst>
              <a:ext uri="{FF2B5EF4-FFF2-40B4-BE49-F238E27FC236}">
                <a16:creationId xmlns:a16="http://schemas.microsoft.com/office/drawing/2014/main" id="{A81214C4-6C5F-1520-096C-ABE730BD1CDA}"/>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9" name="Picture 8">
            <a:extLst>
              <a:ext uri="{FF2B5EF4-FFF2-40B4-BE49-F238E27FC236}">
                <a16:creationId xmlns:a16="http://schemas.microsoft.com/office/drawing/2014/main" id="{63DA0F90-08CD-4207-B6E1-0CD24D052258}"/>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10" name="Content Placeholder 2">
            <a:extLst>
              <a:ext uri="{FF2B5EF4-FFF2-40B4-BE49-F238E27FC236}">
                <a16:creationId xmlns:a16="http://schemas.microsoft.com/office/drawing/2014/main" id="{665AFE1C-DF7F-46AD-95EB-68F9CEB9E79A}"/>
              </a:ext>
            </a:extLst>
          </p:cNvPr>
          <p:cNvSpPr>
            <a:spLocks noGrp="1"/>
          </p:cNvSpPr>
          <p:nvPr>
            <p:ph idx="1"/>
          </p:nvPr>
        </p:nvSpPr>
        <p:spPr>
          <a:xfrm>
            <a:off x="993738" y="3429000"/>
            <a:ext cx="6158498" cy="234950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708285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D1D8E9"/>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993740" y="774589"/>
            <a:ext cx="1020452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5836C3B8-2D24-4B3C-9A4D-A14F384F0876}"/>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8" name="Content Placeholder 2">
            <a:extLst>
              <a:ext uri="{FF2B5EF4-FFF2-40B4-BE49-F238E27FC236}">
                <a16:creationId xmlns:a16="http://schemas.microsoft.com/office/drawing/2014/main" id="{7C3BE83A-AFDD-46CF-88B8-9A0638A1ED66}"/>
              </a:ext>
            </a:extLst>
          </p:cNvPr>
          <p:cNvSpPr>
            <a:spLocks noGrp="1"/>
          </p:cNvSpPr>
          <p:nvPr>
            <p:ph idx="13"/>
          </p:nvPr>
        </p:nvSpPr>
        <p:spPr>
          <a:xfrm>
            <a:off x="993736" y="2185415"/>
            <a:ext cx="4747186" cy="3454441"/>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094D6B42-91EC-4026-AFEF-41BF35180E7F}"/>
              </a:ext>
            </a:extLst>
          </p:cNvPr>
          <p:cNvSpPr>
            <a:spLocks noGrp="1"/>
          </p:cNvSpPr>
          <p:nvPr>
            <p:ph idx="14"/>
          </p:nvPr>
        </p:nvSpPr>
        <p:spPr>
          <a:xfrm>
            <a:off x="6451077" y="2171917"/>
            <a:ext cx="4747186" cy="3454441"/>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51720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D1D8E9"/>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4456912" y="5342714"/>
            <a:ext cx="327817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100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100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4557728" y="3937977"/>
            <a:ext cx="307654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152F4E"/>
                </a:solidFill>
                <a:latin typeface="Outfit" pitchFamily="2" charset="0"/>
                <a:ea typeface="Helvetica Neue"/>
                <a:cs typeface="Helvetica Neue"/>
                <a:sym typeface="Helvetica Neue"/>
              </a:rPr>
              <a:t>www.cells.es</a:t>
            </a:r>
            <a:endParaRPr sz="1600" b="0" i="0" u="none" strike="noStrike" cap="none" dirty="0">
              <a:solidFill>
                <a:srgbClr val="152F4E"/>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21D89664-1652-4B56-9B2F-9E5CBBF2F154}"/>
              </a:ext>
            </a:extLst>
          </p:cNvPr>
          <p:cNvPicPr>
            <a:picLocks noChangeAspect="1"/>
          </p:cNvPicPr>
          <p:nvPr userDrawn="1"/>
        </p:nvPicPr>
        <p:blipFill>
          <a:blip r:embed="rId2"/>
          <a:stretch>
            <a:fillRect/>
          </a:stretch>
        </p:blipFill>
        <p:spPr>
          <a:xfrm>
            <a:off x="4556269" y="2199011"/>
            <a:ext cx="3078000" cy="1536202"/>
          </a:xfrm>
          <a:prstGeom prst="rect">
            <a:avLst/>
          </a:prstGeom>
        </p:spPr>
      </p:pic>
    </p:spTree>
    <p:extLst>
      <p:ext uri="{BB962C8B-B14F-4D97-AF65-F5344CB8AC3E}">
        <p14:creationId xmlns:p14="http://schemas.microsoft.com/office/powerpoint/2010/main" val="541859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3858A4"/>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4" name="Picture 3">
            <a:extLst>
              <a:ext uri="{FF2B5EF4-FFF2-40B4-BE49-F238E27FC236}">
                <a16:creationId xmlns:a16="http://schemas.microsoft.com/office/drawing/2014/main" id="{B131CD4A-07C2-4629-9AC3-E33243926572}"/>
              </a:ext>
            </a:extLst>
          </p:cNvPr>
          <p:cNvPicPr>
            <a:picLocks noChangeAspect="1"/>
          </p:cNvPicPr>
          <p:nvPr userDrawn="1"/>
        </p:nvPicPr>
        <p:blipFill>
          <a:blip r:embed="rId2"/>
          <a:stretch>
            <a:fillRect/>
          </a:stretch>
        </p:blipFill>
        <p:spPr>
          <a:xfrm>
            <a:off x="737580" y="991311"/>
            <a:ext cx="2775600" cy="1385278"/>
          </a:xfrm>
          <a:prstGeom prst="rect">
            <a:avLst/>
          </a:prstGeom>
        </p:spPr>
      </p:pic>
    </p:spTree>
    <p:extLst>
      <p:ext uri="{BB962C8B-B14F-4D97-AF65-F5344CB8AC3E}">
        <p14:creationId xmlns:p14="http://schemas.microsoft.com/office/powerpoint/2010/main" val="2961647265"/>
      </p:ext>
    </p:extLst>
  </p:cSld>
  <p:clrMapOvr>
    <a:masterClrMapping/>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6493" y="4197096"/>
            <a:ext cx="12204985"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357337F3-FB3A-5D7E-5763-99EDEBD76872}"/>
              </a:ext>
            </a:extLst>
          </p:cNvPr>
          <p:cNvSpPr txBox="1">
            <a:spLocks noGrp="1"/>
          </p:cNvSpPr>
          <p:nvPr>
            <p:ph type="title"/>
          </p:nvPr>
        </p:nvSpPr>
        <p:spPr>
          <a:xfrm>
            <a:off x="643128" y="2445582"/>
            <a:ext cx="10905744"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13E6C9A4-4976-45A0-8F18-921FCAACB5B3}"/>
              </a:ext>
            </a:extLst>
          </p:cNvPr>
          <p:cNvPicPr>
            <a:picLocks noChangeAspect="1"/>
          </p:cNvPicPr>
          <p:nvPr userDrawn="1"/>
        </p:nvPicPr>
        <p:blipFill>
          <a:blip r:embed="rId2"/>
          <a:stretch>
            <a:fillRect/>
          </a:stretch>
        </p:blipFill>
        <p:spPr>
          <a:xfrm>
            <a:off x="709588" y="829564"/>
            <a:ext cx="2282400" cy="1139126"/>
          </a:xfrm>
          <a:prstGeom prst="rect">
            <a:avLst/>
          </a:prstGeom>
        </p:spPr>
      </p:pic>
    </p:spTree>
    <p:extLst>
      <p:ext uri="{BB962C8B-B14F-4D97-AF65-F5344CB8AC3E}">
        <p14:creationId xmlns:p14="http://schemas.microsoft.com/office/powerpoint/2010/main" val="2507014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5741043" y="0"/>
            <a:ext cx="6463942"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 name="Google Shape;140;p63">
            <a:extLst>
              <a:ext uri="{FF2B5EF4-FFF2-40B4-BE49-F238E27FC236}">
                <a16:creationId xmlns:a16="http://schemas.microsoft.com/office/drawing/2014/main" id="{13950A54-5FBA-369E-8A6E-E43B8301E477}"/>
              </a:ext>
            </a:extLst>
          </p:cNvPr>
          <p:cNvSpPr txBox="1">
            <a:spLocks noGrp="1"/>
          </p:cNvSpPr>
          <p:nvPr>
            <p:ph type="title"/>
          </p:nvPr>
        </p:nvSpPr>
        <p:spPr>
          <a:xfrm>
            <a:off x="643128" y="2531779"/>
            <a:ext cx="4438158"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C6822BC1-A229-4A21-9D3F-EA6E6158B37E}"/>
              </a:ext>
            </a:extLst>
          </p:cNvPr>
          <p:cNvPicPr>
            <a:picLocks noChangeAspect="1"/>
          </p:cNvPicPr>
          <p:nvPr userDrawn="1"/>
        </p:nvPicPr>
        <p:blipFill>
          <a:blip r:embed="rId2"/>
          <a:stretch>
            <a:fillRect/>
          </a:stretch>
        </p:blipFill>
        <p:spPr>
          <a:xfrm>
            <a:off x="709588" y="829564"/>
            <a:ext cx="2282400" cy="1139126"/>
          </a:xfrm>
          <a:prstGeom prst="rect">
            <a:avLst/>
          </a:prstGeom>
        </p:spPr>
      </p:pic>
    </p:spTree>
    <p:extLst>
      <p:ext uri="{BB962C8B-B14F-4D97-AF65-F5344CB8AC3E}">
        <p14:creationId xmlns:p14="http://schemas.microsoft.com/office/powerpoint/2010/main" val="1899385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993740" y="774589"/>
            <a:ext cx="10423197"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FF2D52A0-AEE7-4D7D-8F4F-53359CA40656}"/>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9E1A4EAD-5C01-4739-976B-285F6E47D25A}"/>
              </a:ext>
            </a:extLst>
          </p:cNvPr>
          <p:cNvSpPr>
            <a:spLocks noGrp="1"/>
          </p:cNvSpPr>
          <p:nvPr>
            <p:ph idx="13"/>
          </p:nvPr>
        </p:nvSpPr>
        <p:spPr>
          <a:xfrm>
            <a:off x="987904" y="3429000"/>
            <a:ext cx="5102258" cy="2298699"/>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6619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993740" y="774589"/>
            <a:ext cx="1020452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993737" y="2081369"/>
            <a:ext cx="1020452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chemeClr val="bg1"/>
                </a:solidFill>
                <a:latin typeface="Outfit" pitchFamily="2" charset="0"/>
                <a:ea typeface="Outfit" pitchFamily="2" charset="0"/>
                <a:cs typeface="Outfit"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664C7C39-27C0-4075-A4CC-101DBE0CC638}"/>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0A8A60AF-CC64-4785-B725-43193F63EF7C}"/>
              </a:ext>
            </a:extLst>
          </p:cNvPr>
          <p:cNvSpPr>
            <a:spLocks noGrp="1"/>
          </p:cNvSpPr>
          <p:nvPr>
            <p:ph idx="13"/>
          </p:nvPr>
        </p:nvSpPr>
        <p:spPr>
          <a:xfrm>
            <a:off x="1015889" y="2891184"/>
            <a:ext cx="10204520"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85242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userDrawn="1">
  <p:cSld name="Blanc4">
    <p:bg>
      <p:bgPr>
        <a:solidFill>
          <a:schemeClr val="lt1"/>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1489639" y="0"/>
            <a:ext cx="10423197"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ED6DD888-A0A8-1F41-2FB7-E3E49991A132}"/>
              </a:ext>
            </a:extLst>
          </p:cNvPr>
          <p:cNvSpPr txBox="1"/>
          <p:nvPr userDrawn="1"/>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D9D9C"/>
                </a:solidFill>
                <a:latin typeface="Outfit" pitchFamily="2" charset="0"/>
                <a:ea typeface="Helvetica Neue"/>
                <a:cs typeface="Helvetica Neue"/>
                <a:sym typeface="Helvetica Neue"/>
              </a:rPr>
              <a:t>www.cells.es</a:t>
            </a:r>
            <a:endParaRPr sz="1200" b="0" i="0" u="none" strike="noStrike" cap="none" dirty="0">
              <a:solidFill>
                <a:srgbClr val="9D9D9C"/>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422C18D2-D122-48EB-94E5-FC7A6E749C74}"/>
              </a:ext>
            </a:extLst>
          </p:cNvPr>
          <p:cNvPicPr>
            <a:picLocks noChangeAspect="1"/>
          </p:cNvPicPr>
          <p:nvPr userDrawn="1"/>
        </p:nvPicPr>
        <p:blipFill>
          <a:blip r:embed="rId2"/>
          <a:stretch>
            <a:fillRect/>
          </a:stretch>
        </p:blipFill>
        <p:spPr>
          <a:xfrm>
            <a:off x="372472" y="6402888"/>
            <a:ext cx="1659600" cy="207905"/>
          </a:xfrm>
          <a:prstGeom prst="rect">
            <a:avLst/>
          </a:prstGeom>
        </p:spPr>
      </p:pic>
      <p:sp>
        <p:nvSpPr>
          <p:cNvPr id="6" name="Content Placeholder 2">
            <a:extLst>
              <a:ext uri="{FF2B5EF4-FFF2-40B4-BE49-F238E27FC236}">
                <a16:creationId xmlns:a16="http://schemas.microsoft.com/office/drawing/2014/main" id="{57452FE6-04E6-41B9-AFA3-1AC558130065}"/>
              </a:ext>
            </a:extLst>
          </p:cNvPr>
          <p:cNvSpPr>
            <a:spLocks noGrp="1"/>
          </p:cNvSpPr>
          <p:nvPr>
            <p:ph idx="1"/>
          </p:nvPr>
        </p:nvSpPr>
        <p:spPr>
          <a:xfrm>
            <a:off x="987906" y="771413"/>
            <a:ext cx="5108094" cy="4945920"/>
          </a:xfrm>
          <a:prstGeom prst="rect">
            <a:avLst/>
          </a:prstGeom>
        </p:spPr>
        <p:txBody>
          <a:bodyPr/>
          <a:lstStyle>
            <a:lvl1pPr marL="285750" indent="-285750">
              <a:buClr>
                <a:srgbClr val="152F4E"/>
              </a:buClr>
              <a:buFont typeface="Arial" panose="020B0604020202020204" pitchFamily="34" charset="0"/>
              <a:buChar char="•"/>
              <a:defRPr sz="2000">
                <a:solidFill>
                  <a:srgbClr val="152F4E"/>
                </a:solidFill>
                <a:latin typeface="+mn-lt"/>
              </a:defRPr>
            </a:lvl1pPr>
            <a:lvl2pPr marL="171450" indent="-171450" defTabSz="720000">
              <a:buClr>
                <a:srgbClr val="152F4E"/>
              </a:buClr>
              <a:buFont typeface="Arial" panose="020B0604020202020204" pitchFamily="34" charset="0"/>
              <a:buChar char="•"/>
              <a:defRPr sz="16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rgbClr val="152F4E"/>
              </a:buClr>
              <a:buFont typeface="Arial" panose="020B0604020202020204" pitchFamily="34" charset="0"/>
              <a:buChar char="•"/>
              <a:defRPr sz="1600">
                <a:solidFill>
                  <a:srgbClr val="152F4E"/>
                </a:solidFill>
                <a:latin typeface="+mn-lt"/>
              </a:defRPr>
            </a:lvl4pPr>
            <a:lvl5pPr marL="396000" indent="-171450" defTabSz="360000">
              <a:buClr>
                <a:srgbClr val="152F4E"/>
              </a:buClr>
              <a:buFont typeface="Arial" panose="020B0604020202020204" pitchFamily="34" charset="0"/>
              <a:buChar char="•"/>
              <a:defRPr sz="16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6843861" y="0"/>
            <a:ext cx="5361124"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993740" y="774589"/>
            <a:ext cx="490911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7" name="Picture 6">
            <a:extLst>
              <a:ext uri="{FF2B5EF4-FFF2-40B4-BE49-F238E27FC236}">
                <a16:creationId xmlns:a16="http://schemas.microsoft.com/office/drawing/2014/main" id="{7F9116A6-2567-4E24-86CE-9BDAF9C8356B}"/>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D07F03CB-7E44-4537-A852-6F5DA0A05829}"/>
              </a:ext>
            </a:extLst>
          </p:cNvPr>
          <p:cNvSpPr>
            <a:spLocks noGrp="1"/>
          </p:cNvSpPr>
          <p:nvPr>
            <p:ph idx="13"/>
          </p:nvPr>
        </p:nvSpPr>
        <p:spPr>
          <a:xfrm>
            <a:off x="997233" y="2592730"/>
            <a:ext cx="4905625"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309957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8066637" y="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8066637" y="342900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E8074345-E0DC-4693-9FCB-ECB9BF290C51}"/>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9" name="Content Placeholder 2">
            <a:extLst>
              <a:ext uri="{FF2B5EF4-FFF2-40B4-BE49-F238E27FC236}">
                <a16:creationId xmlns:a16="http://schemas.microsoft.com/office/drawing/2014/main" id="{8E9DCA41-637F-470C-BF9E-B30863C044E7}"/>
              </a:ext>
            </a:extLst>
          </p:cNvPr>
          <p:cNvSpPr>
            <a:spLocks noGrp="1"/>
          </p:cNvSpPr>
          <p:nvPr>
            <p:ph idx="13"/>
          </p:nvPr>
        </p:nvSpPr>
        <p:spPr>
          <a:xfrm>
            <a:off x="997231" y="2481538"/>
            <a:ext cx="6158498"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948650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8066637" y="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8066637" y="3429000"/>
            <a:ext cx="4138347"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993740" y="774588"/>
            <a:ext cx="6158498"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993739" y="2481535"/>
            <a:ext cx="6158498"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chemeClr val="bg1"/>
                </a:solidFill>
                <a:latin typeface="Outfit" pitchFamily="2" charset="0"/>
                <a:ea typeface="Open Sans" pitchFamily="2" charset="0"/>
                <a:cs typeface="Open Sans"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25A17462-EA37-4BB0-A471-278289E50B06}"/>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10" name="Content Placeholder 2">
            <a:extLst>
              <a:ext uri="{FF2B5EF4-FFF2-40B4-BE49-F238E27FC236}">
                <a16:creationId xmlns:a16="http://schemas.microsoft.com/office/drawing/2014/main" id="{E70CB69E-EE74-4B43-A7D7-17DE1898FE75}"/>
              </a:ext>
            </a:extLst>
          </p:cNvPr>
          <p:cNvSpPr>
            <a:spLocks noGrp="1"/>
          </p:cNvSpPr>
          <p:nvPr>
            <p:ph idx="13"/>
          </p:nvPr>
        </p:nvSpPr>
        <p:spPr>
          <a:xfrm>
            <a:off x="993739" y="3477102"/>
            <a:ext cx="6158498"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779425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3858A4"/>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993740" y="774589"/>
            <a:ext cx="1020452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8CB77B66-C851-4CE9-8E13-2C3866652DBD}"/>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5D986D75-5B45-43F2-A6A8-719FCE639E6C}"/>
              </a:ext>
            </a:extLst>
          </p:cNvPr>
          <p:cNvSpPr>
            <a:spLocks noGrp="1"/>
          </p:cNvSpPr>
          <p:nvPr>
            <p:ph idx="13"/>
          </p:nvPr>
        </p:nvSpPr>
        <p:spPr>
          <a:xfrm>
            <a:off x="1018805" y="2185416"/>
            <a:ext cx="4747187"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EF52A3D2-4656-48ED-8DD6-68CE419CBC52}"/>
              </a:ext>
            </a:extLst>
          </p:cNvPr>
          <p:cNvSpPr>
            <a:spLocks noGrp="1"/>
          </p:cNvSpPr>
          <p:nvPr>
            <p:ph idx="14"/>
          </p:nvPr>
        </p:nvSpPr>
        <p:spPr>
          <a:xfrm>
            <a:off x="6426008" y="2185416"/>
            <a:ext cx="4747187"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392894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3858A4"/>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4456912" y="5342714"/>
            <a:ext cx="327817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100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100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4557728" y="3937977"/>
            <a:ext cx="307654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Outfit" pitchFamily="2" charset="0"/>
                <a:ea typeface="Helvetica Neue"/>
                <a:cs typeface="Helvetica Neue"/>
                <a:sym typeface="Helvetica Neue"/>
              </a:rPr>
              <a:t>www.cells.es</a:t>
            </a:r>
            <a:endParaRPr sz="1600" b="0" i="0" u="none" strike="noStrike" cap="none" dirty="0">
              <a:solidFill>
                <a:schemeClr val="bg1"/>
              </a:solidFill>
              <a:latin typeface="Outfit" pitchFamily="2" charset="0"/>
              <a:ea typeface="Helvetica Neue"/>
              <a:cs typeface="Helvetica Neue"/>
              <a:sym typeface="Helvetica Neue"/>
            </a:endParaRPr>
          </a:p>
        </p:txBody>
      </p:sp>
      <p:pic>
        <p:nvPicPr>
          <p:cNvPr id="3" name="Google Shape;82;p62">
            <a:extLst>
              <a:ext uri="{FF2B5EF4-FFF2-40B4-BE49-F238E27FC236}">
                <a16:creationId xmlns:a16="http://schemas.microsoft.com/office/drawing/2014/main" id="{A14B647F-6BE8-AF25-1199-00605F2EF23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506015" y="2076905"/>
            <a:ext cx="3179966" cy="1688032"/>
          </a:xfrm>
          <a:prstGeom prst="rect">
            <a:avLst/>
          </a:prstGeom>
          <a:noFill/>
          <a:ln>
            <a:noFill/>
          </a:ln>
        </p:spPr>
      </p:pic>
    </p:spTree>
    <p:extLst>
      <p:ext uri="{BB962C8B-B14F-4D97-AF65-F5344CB8AC3E}">
        <p14:creationId xmlns:p14="http://schemas.microsoft.com/office/powerpoint/2010/main" val="55116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olo el título">
  <p:cSld name="Blanc12">
    <p:bg>
      <p:bgPr>
        <a:solidFill>
          <a:schemeClr val="lt1"/>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4456912" y="5342714"/>
            <a:ext cx="327817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100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100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100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4557728" y="4955891"/>
            <a:ext cx="307654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152F4E"/>
                </a:solidFill>
                <a:latin typeface="Outfit" pitchFamily="2" charset="0"/>
                <a:ea typeface="Open Sans" pitchFamily="2" charset="0"/>
                <a:cs typeface="Open Sans" pitchFamily="2" charset="0"/>
                <a:sym typeface="Helvetica Neue"/>
              </a:rPr>
              <a:t>www.cells.es</a:t>
            </a:r>
            <a:endParaRPr sz="1600" b="0" i="0" u="none" strike="noStrike" cap="none" dirty="0">
              <a:solidFill>
                <a:srgbClr val="152F4E"/>
              </a:solidFill>
              <a:latin typeface="Outfit" pitchFamily="2" charset="0"/>
              <a:ea typeface="Open Sans" pitchFamily="2" charset="0"/>
              <a:cs typeface="Open Sans" pitchFamily="2" charset="0"/>
              <a:sym typeface="Helvetica Neue"/>
            </a:endParaRPr>
          </a:p>
        </p:txBody>
      </p:sp>
      <p:pic>
        <p:nvPicPr>
          <p:cNvPr id="6" name="Picture 5">
            <a:extLst>
              <a:ext uri="{FF2B5EF4-FFF2-40B4-BE49-F238E27FC236}">
                <a16:creationId xmlns:a16="http://schemas.microsoft.com/office/drawing/2014/main" id="{4985C59E-62F3-44F8-B06D-E7755EC05BB9}"/>
              </a:ext>
            </a:extLst>
          </p:cNvPr>
          <p:cNvPicPr>
            <a:picLocks noChangeAspect="1"/>
          </p:cNvPicPr>
          <p:nvPr userDrawn="1"/>
        </p:nvPicPr>
        <p:blipFill>
          <a:blip r:embed="rId2"/>
          <a:stretch>
            <a:fillRect/>
          </a:stretch>
        </p:blipFill>
        <p:spPr>
          <a:xfrm>
            <a:off x="4556269" y="3216925"/>
            <a:ext cx="3078000" cy="15362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152F4E"/>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4" name="Picture 3">
            <a:extLst>
              <a:ext uri="{FF2B5EF4-FFF2-40B4-BE49-F238E27FC236}">
                <a16:creationId xmlns:a16="http://schemas.microsoft.com/office/drawing/2014/main" id="{E13791EF-16B2-4B2F-9955-3F755DE377A5}"/>
              </a:ext>
            </a:extLst>
          </p:cNvPr>
          <p:cNvPicPr>
            <a:picLocks noChangeAspect="1"/>
          </p:cNvPicPr>
          <p:nvPr userDrawn="1"/>
        </p:nvPicPr>
        <p:blipFill>
          <a:blip r:embed="rId2"/>
          <a:stretch>
            <a:fillRect/>
          </a:stretch>
        </p:blipFill>
        <p:spPr>
          <a:xfrm>
            <a:off x="737580" y="991311"/>
            <a:ext cx="2775600" cy="1385278"/>
          </a:xfrm>
          <a:prstGeom prst="rect">
            <a:avLst/>
          </a:prstGeom>
        </p:spPr>
      </p:pic>
    </p:spTree>
    <p:extLst>
      <p:ext uri="{BB962C8B-B14F-4D97-AF65-F5344CB8AC3E}">
        <p14:creationId xmlns:p14="http://schemas.microsoft.com/office/powerpoint/2010/main" val="3609725667"/>
      </p:ext>
    </p:extLst>
  </p:cSld>
  <p:clrMapOvr>
    <a:masterClrMapping/>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6493" y="4197096"/>
            <a:ext cx="12204985"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BAF67AD8-97CA-74F7-825E-D94F456C2EAF}"/>
              </a:ext>
            </a:extLst>
          </p:cNvPr>
          <p:cNvSpPr txBox="1">
            <a:spLocks noGrp="1"/>
          </p:cNvSpPr>
          <p:nvPr>
            <p:ph type="title"/>
          </p:nvPr>
        </p:nvSpPr>
        <p:spPr>
          <a:xfrm>
            <a:off x="643128" y="2445582"/>
            <a:ext cx="10905744"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E8539B98-B4C9-45D3-904A-EE0FC4CFCA19}"/>
              </a:ext>
            </a:extLst>
          </p:cNvPr>
          <p:cNvPicPr>
            <a:picLocks noChangeAspect="1"/>
          </p:cNvPicPr>
          <p:nvPr userDrawn="1"/>
        </p:nvPicPr>
        <p:blipFill>
          <a:blip r:embed="rId2"/>
          <a:stretch>
            <a:fillRect/>
          </a:stretch>
        </p:blipFill>
        <p:spPr>
          <a:xfrm>
            <a:off x="709588" y="829564"/>
            <a:ext cx="2282400" cy="1139126"/>
          </a:xfrm>
          <a:prstGeom prst="rect">
            <a:avLst/>
          </a:prstGeom>
        </p:spPr>
      </p:pic>
    </p:spTree>
    <p:extLst>
      <p:ext uri="{BB962C8B-B14F-4D97-AF65-F5344CB8AC3E}">
        <p14:creationId xmlns:p14="http://schemas.microsoft.com/office/powerpoint/2010/main" val="35349598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5741043" y="0"/>
            <a:ext cx="6463942"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3" name="Google Shape;140;p63">
            <a:extLst>
              <a:ext uri="{FF2B5EF4-FFF2-40B4-BE49-F238E27FC236}">
                <a16:creationId xmlns:a16="http://schemas.microsoft.com/office/drawing/2014/main" id="{D7CDD5B9-1438-6450-C41C-225D1BDD714E}"/>
              </a:ext>
            </a:extLst>
          </p:cNvPr>
          <p:cNvSpPr txBox="1">
            <a:spLocks noGrp="1"/>
          </p:cNvSpPr>
          <p:nvPr>
            <p:ph type="title"/>
          </p:nvPr>
        </p:nvSpPr>
        <p:spPr>
          <a:xfrm>
            <a:off x="643128" y="2531779"/>
            <a:ext cx="4438158"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s-ES" dirty="0"/>
          </a:p>
        </p:txBody>
      </p:sp>
      <p:pic>
        <p:nvPicPr>
          <p:cNvPr id="6" name="Picture 5">
            <a:extLst>
              <a:ext uri="{FF2B5EF4-FFF2-40B4-BE49-F238E27FC236}">
                <a16:creationId xmlns:a16="http://schemas.microsoft.com/office/drawing/2014/main" id="{4BC69BB1-6CE9-4049-B785-4169621C5304}"/>
              </a:ext>
            </a:extLst>
          </p:cNvPr>
          <p:cNvPicPr>
            <a:picLocks noChangeAspect="1"/>
          </p:cNvPicPr>
          <p:nvPr userDrawn="1"/>
        </p:nvPicPr>
        <p:blipFill>
          <a:blip r:embed="rId2"/>
          <a:stretch>
            <a:fillRect/>
          </a:stretch>
        </p:blipFill>
        <p:spPr>
          <a:xfrm>
            <a:off x="709588" y="829564"/>
            <a:ext cx="2282400" cy="1139126"/>
          </a:xfrm>
          <a:prstGeom prst="rect">
            <a:avLst/>
          </a:prstGeom>
        </p:spPr>
      </p:pic>
    </p:spTree>
    <p:extLst>
      <p:ext uri="{BB962C8B-B14F-4D97-AF65-F5344CB8AC3E}">
        <p14:creationId xmlns:p14="http://schemas.microsoft.com/office/powerpoint/2010/main" val="1486721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pos="381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993740" y="774589"/>
            <a:ext cx="10423197"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17429498-33E8-4BE1-9ED1-5850F71B17C7}"/>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7" name="Content Placeholder 2">
            <a:extLst>
              <a:ext uri="{FF2B5EF4-FFF2-40B4-BE49-F238E27FC236}">
                <a16:creationId xmlns:a16="http://schemas.microsoft.com/office/drawing/2014/main" id="{32E02A64-C600-4F0D-90C4-CA0DD2569499}"/>
              </a:ext>
            </a:extLst>
          </p:cNvPr>
          <p:cNvSpPr>
            <a:spLocks noGrp="1"/>
          </p:cNvSpPr>
          <p:nvPr>
            <p:ph idx="13"/>
          </p:nvPr>
        </p:nvSpPr>
        <p:spPr>
          <a:xfrm>
            <a:off x="987904" y="3268980"/>
            <a:ext cx="3826698" cy="245872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4397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993740" y="774589"/>
            <a:ext cx="1020452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36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993737" y="2081369"/>
            <a:ext cx="1020452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600" b="0" i="0" u="none" strike="noStrike" cap="none">
                <a:solidFill>
                  <a:schemeClr val="bg1"/>
                </a:solidFill>
                <a:latin typeface="Outfit" pitchFamily="2" charset="0"/>
                <a:ea typeface="Outfit" pitchFamily="2" charset="0"/>
                <a:cs typeface="Outfit" pitchFamily="2" charset="0"/>
                <a:sym typeface="Gill Sans"/>
              </a:defRPr>
            </a:lvl1pPr>
            <a:lvl2pPr marL="914400" marR="0" lvl="1" indent="-228600" algn="l" rtl="0">
              <a:lnSpc>
                <a:spcPct val="90000"/>
              </a:lnSpc>
              <a:spcBef>
                <a:spcPts val="50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79164" y="247207"/>
            <a:ext cx="18462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CF2245C2-FA48-489E-8A9A-0575E0D77013}"/>
              </a:ext>
            </a:extLst>
          </p:cNvPr>
          <p:cNvPicPr>
            <a:picLocks noChangeAspect="1"/>
          </p:cNvPicPr>
          <p:nvPr userDrawn="1"/>
        </p:nvPicPr>
        <p:blipFill>
          <a:blip r:embed="rId2"/>
          <a:stretch>
            <a:fillRect/>
          </a:stretch>
        </p:blipFill>
        <p:spPr>
          <a:xfrm>
            <a:off x="384727" y="6345656"/>
            <a:ext cx="1692000" cy="211963"/>
          </a:xfrm>
          <a:prstGeom prst="rect">
            <a:avLst/>
          </a:prstGeom>
        </p:spPr>
      </p:pic>
      <p:sp>
        <p:nvSpPr>
          <p:cNvPr id="8" name="Content Placeholder 2">
            <a:extLst>
              <a:ext uri="{FF2B5EF4-FFF2-40B4-BE49-F238E27FC236}">
                <a16:creationId xmlns:a16="http://schemas.microsoft.com/office/drawing/2014/main" id="{4CACC073-5A9C-4967-89E5-1291551CF795}"/>
              </a:ext>
            </a:extLst>
          </p:cNvPr>
          <p:cNvSpPr>
            <a:spLocks noGrp="1"/>
          </p:cNvSpPr>
          <p:nvPr>
            <p:ph idx="13"/>
          </p:nvPr>
        </p:nvSpPr>
        <p:spPr>
          <a:xfrm>
            <a:off x="1015889" y="2891184"/>
            <a:ext cx="10204520"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9143038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 id="2147483694" r:id="rId2"/>
    <p:sldLayoutId id="2147483652" r:id="rId3"/>
    <p:sldLayoutId id="2147483660" r:id="rId4"/>
    <p:sldLayoutId id="214748372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0.png"/><Relationship Id="rId21" Type="http://schemas.openxmlformats.org/officeDocument/2006/relationships/image" Target="../media/image19.png"/><Relationship Id="rId7" Type="http://schemas.openxmlformats.org/officeDocument/2006/relationships/image" Target="../media/image12.png"/><Relationship Id="rId12" Type="http://schemas.microsoft.com/office/2007/relationships/hdphoto" Target="../media/hdphoto5.wdp"/><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notesSlide" Target="../notesSlides/notesSlide3.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23.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4.png"/><Relationship Id="rId24" Type="http://schemas.microsoft.com/office/2007/relationships/hdphoto" Target="../media/hdphoto11.wdp"/><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3.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22.png"/><Relationship Id="rId30"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7D8FA-0891-23FF-E3C7-03D3A6B43652}"/>
              </a:ext>
            </a:extLst>
          </p:cNvPr>
          <p:cNvSpPr>
            <a:spLocks noGrp="1"/>
          </p:cNvSpPr>
          <p:nvPr>
            <p:ph type="title"/>
          </p:nvPr>
        </p:nvSpPr>
        <p:spPr>
          <a:xfrm>
            <a:off x="643128" y="2445582"/>
            <a:ext cx="10905744" cy="580908"/>
          </a:xfrm>
        </p:spPr>
        <p:txBody>
          <a:bodyPr/>
          <a:lstStyle/>
          <a:p>
            <a:r>
              <a:rPr lang="en-US" dirty="0"/>
              <a:t>Welcome to 40</a:t>
            </a:r>
            <a:r>
              <a:rPr lang="en-US" baseline="30000" dirty="0"/>
              <a:t>th</a:t>
            </a:r>
            <a:r>
              <a:rPr lang="en-US" dirty="0"/>
              <a:t> Tango Community Meeting</a:t>
            </a:r>
          </a:p>
        </p:txBody>
      </p:sp>
      <p:pic>
        <p:nvPicPr>
          <p:cNvPr id="9" name="Marcador de posición de imagen 8" descr="Un tren en las vias de tren&#10;&#10;Descripción generada automáticamente con confianza media">
            <a:extLst>
              <a:ext uri="{FF2B5EF4-FFF2-40B4-BE49-F238E27FC236}">
                <a16:creationId xmlns:a16="http://schemas.microsoft.com/office/drawing/2014/main" id="{2762EF0A-FA46-D166-21C3-39F7A9C4BC84}"/>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ítulo 1">
            <a:extLst>
              <a:ext uri="{FF2B5EF4-FFF2-40B4-BE49-F238E27FC236}">
                <a16:creationId xmlns:a16="http://schemas.microsoft.com/office/drawing/2014/main" id="{785FCD1E-088E-6582-F60F-3592E7D55F16}"/>
              </a:ext>
            </a:extLst>
          </p:cNvPr>
          <p:cNvSpPr txBox="1">
            <a:spLocks/>
          </p:cNvSpPr>
          <p:nvPr/>
        </p:nvSpPr>
        <p:spPr>
          <a:xfrm>
            <a:off x="643128" y="3138546"/>
            <a:ext cx="10905744" cy="5809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s-ES_tradnl" sz="2000" dirty="0"/>
              <a:t>Zbigniew Reszela</a:t>
            </a:r>
            <a:r>
              <a:rPr lang="en-US" sz="2000" dirty="0"/>
              <a:t> on behalf of Organizing Committees and ALBA Controls Section</a:t>
            </a:r>
          </a:p>
          <a:p>
            <a:r>
              <a:rPr lang="en-US" sz="1400" b="0" dirty="0"/>
              <a:t>40</a:t>
            </a:r>
            <a:r>
              <a:rPr lang="en-US" sz="1400" b="0" baseline="30000" dirty="0"/>
              <a:t>th</a:t>
            </a:r>
            <a:r>
              <a:rPr lang="en-US" sz="1400" b="0" dirty="0"/>
              <a:t> Tango Community Meeting – 8-10/06/2026</a:t>
            </a:r>
          </a:p>
        </p:txBody>
      </p:sp>
    </p:spTree>
    <p:extLst>
      <p:ext uri="{BB962C8B-B14F-4D97-AF65-F5344CB8AC3E}">
        <p14:creationId xmlns:p14="http://schemas.microsoft.com/office/powerpoint/2010/main" val="412640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035ED2-0707-4820-2B89-AFB174A3E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244" y="2460663"/>
            <a:ext cx="6461185" cy="19366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99D289-80BF-50D2-E978-C0DE1D2DBA39}"/>
              </a:ext>
            </a:extLst>
          </p:cNvPr>
          <p:cNvSpPr txBox="1"/>
          <p:nvPr/>
        </p:nvSpPr>
        <p:spPr>
          <a:xfrm>
            <a:off x="4519164" y="1406106"/>
            <a:ext cx="3057345" cy="923330"/>
          </a:xfrm>
          <a:prstGeom prst="rect">
            <a:avLst/>
          </a:prstGeom>
          <a:noFill/>
        </p:spPr>
        <p:txBody>
          <a:bodyPr wrap="square" rtlCol="0">
            <a:spAutoFit/>
          </a:bodyPr>
          <a:lstStyle/>
          <a:p>
            <a:r>
              <a:rPr lang="en-US" sz="5400" dirty="0">
                <a:solidFill>
                  <a:srgbClr val="142F4E"/>
                </a:solidFill>
              </a:rPr>
              <a:t>Welcome</a:t>
            </a:r>
          </a:p>
        </p:txBody>
      </p:sp>
      <p:sp>
        <p:nvSpPr>
          <p:cNvPr id="9" name="TextBox 8">
            <a:extLst>
              <a:ext uri="{FF2B5EF4-FFF2-40B4-BE49-F238E27FC236}">
                <a16:creationId xmlns:a16="http://schemas.microsoft.com/office/drawing/2014/main" id="{8C7B38EB-86A9-52C2-9EA2-5A44CFBAF47B}"/>
              </a:ext>
            </a:extLst>
          </p:cNvPr>
          <p:cNvSpPr txBox="1"/>
          <p:nvPr/>
        </p:nvSpPr>
        <p:spPr>
          <a:xfrm>
            <a:off x="4098626" y="4632378"/>
            <a:ext cx="3898421" cy="923330"/>
          </a:xfrm>
          <a:prstGeom prst="rect">
            <a:avLst/>
          </a:prstGeom>
          <a:noFill/>
        </p:spPr>
        <p:txBody>
          <a:bodyPr wrap="square" rtlCol="0">
            <a:spAutoFit/>
          </a:bodyPr>
          <a:lstStyle/>
          <a:p>
            <a:r>
              <a:rPr lang="en-US" sz="5400" dirty="0">
                <a:solidFill>
                  <a:srgbClr val="142F4E"/>
                </a:solidFill>
              </a:rPr>
              <a:t>Community</a:t>
            </a:r>
            <a:r>
              <a:rPr lang="es-ES" sz="5400" dirty="0">
                <a:solidFill>
                  <a:srgbClr val="142F4E"/>
                </a:solidFill>
              </a:rPr>
              <a:t>!</a:t>
            </a:r>
            <a:endParaRPr lang="en-US" sz="5400" dirty="0">
              <a:solidFill>
                <a:srgbClr val="142F4E"/>
              </a:solidFill>
            </a:endParaRPr>
          </a:p>
        </p:txBody>
      </p:sp>
    </p:spTree>
    <p:extLst>
      <p:ext uri="{BB962C8B-B14F-4D97-AF65-F5344CB8AC3E}">
        <p14:creationId xmlns:p14="http://schemas.microsoft.com/office/powerpoint/2010/main" val="1491448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pSp>
        <p:nvGrpSpPr>
          <p:cNvPr id="11" name="Group 10">
            <a:extLst>
              <a:ext uri="{FF2B5EF4-FFF2-40B4-BE49-F238E27FC236}">
                <a16:creationId xmlns:a16="http://schemas.microsoft.com/office/drawing/2014/main" id="{73AAA474-D6F2-6B8A-7C19-FA2D1CE568C3}"/>
              </a:ext>
            </a:extLst>
          </p:cNvPr>
          <p:cNvGrpSpPr/>
          <p:nvPr/>
        </p:nvGrpSpPr>
        <p:grpSpPr>
          <a:xfrm>
            <a:off x="1884459" y="2420878"/>
            <a:ext cx="5700935" cy="1522472"/>
            <a:chOff x="1889439" y="2300228"/>
            <a:chExt cx="5700935" cy="1522472"/>
          </a:xfrm>
        </p:grpSpPr>
        <p:pic>
          <p:nvPicPr>
            <p:cNvPr id="8" name="Picture 7">
              <a:extLst>
                <a:ext uri="{FF2B5EF4-FFF2-40B4-BE49-F238E27FC236}">
                  <a16:creationId xmlns:a16="http://schemas.microsoft.com/office/drawing/2014/main" id="{87E4A725-D582-8ECE-FFF9-6B227D110E82}"/>
                </a:ext>
              </a:extLst>
            </p:cNvPr>
            <p:cNvPicPr>
              <a:picLocks noChangeAspect="1"/>
            </p:cNvPicPr>
            <p:nvPr/>
          </p:nvPicPr>
          <p:blipFill>
            <a:blip r:embed="rId3"/>
            <a:stretch>
              <a:fillRect/>
            </a:stretch>
          </p:blipFill>
          <p:spPr>
            <a:xfrm>
              <a:off x="1889439" y="2300228"/>
              <a:ext cx="5700935" cy="1522472"/>
            </a:xfrm>
            <a:prstGeom prst="rect">
              <a:avLst/>
            </a:prstGeom>
          </p:spPr>
        </p:pic>
        <p:sp>
          <p:nvSpPr>
            <p:cNvPr id="9" name="Rectangle 8">
              <a:extLst>
                <a:ext uri="{FF2B5EF4-FFF2-40B4-BE49-F238E27FC236}">
                  <a16:creationId xmlns:a16="http://schemas.microsoft.com/office/drawing/2014/main" id="{A1A447E7-52C4-9480-0C58-CAE2F6A845BA}"/>
                </a:ext>
              </a:extLst>
            </p:cNvPr>
            <p:cNvSpPr/>
            <p:nvPr/>
          </p:nvSpPr>
          <p:spPr>
            <a:xfrm>
              <a:off x="2832100" y="3416300"/>
              <a:ext cx="584200" cy="184150"/>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448B61-5F86-9D42-A9AE-43425A72D96F}"/>
                </a:ext>
              </a:extLst>
            </p:cNvPr>
            <p:cNvSpPr/>
            <p:nvPr/>
          </p:nvSpPr>
          <p:spPr>
            <a:xfrm>
              <a:off x="5511799" y="2390775"/>
              <a:ext cx="1127125" cy="20954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Marcador de posición de imagen 5" descr="Una estación de trenes&#10;&#10;Descripción generada automáticamente con confianza media">
            <a:extLst>
              <a:ext uri="{FF2B5EF4-FFF2-40B4-BE49-F238E27FC236}">
                <a16:creationId xmlns:a16="http://schemas.microsoft.com/office/drawing/2014/main" id="{5366306E-946E-190F-9168-F2BDFC39EFA7}"/>
              </a:ext>
            </a:extLst>
          </p:cNvPr>
          <p:cNvPicPr>
            <a:picLocks noChangeAspect="1"/>
          </p:cNvPicPr>
          <p:nvPr/>
        </p:nvPicPr>
        <p:blipFill>
          <a:blip r:embed="rId4" cstate="screen">
            <a:extLst>
              <a:ext uri="{28A0092B-C50C-407E-A947-70E740481C1C}">
                <a14:useLocalDpi xmlns:a14="http://schemas.microsoft.com/office/drawing/2010/main"/>
              </a:ext>
            </a:extLst>
          </a:blip>
          <a:srcRect l="3006" r="22517"/>
          <a:stretch/>
        </p:blipFill>
        <p:spPr>
          <a:xfrm>
            <a:off x="8199121" y="0"/>
            <a:ext cx="3992880" cy="6858000"/>
          </a:xfrm>
          <a:prstGeom prst="rect">
            <a:avLst/>
          </a:prstGeom>
        </p:spPr>
      </p:pic>
      <p:sp>
        <p:nvSpPr>
          <p:cNvPr id="2" name="Título 1">
            <a:extLst>
              <a:ext uri="{FF2B5EF4-FFF2-40B4-BE49-F238E27FC236}">
                <a16:creationId xmlns:a16="http://schemas.microsoft.com/office/drawing/2014/main" id="{358CED2E-0734-CC7B-EF84-133397358D5B}"/>
              </a:ext>
            </a:extLst>
          </p:cNvPr>
          <p:cNvSpPr txBox="1">
            <a:spLocks/>
          </p:cNvSpPr>
          <p:nvPr/>
        </p:nvSpPr>
        <p:spPr>
          <a:xfrm>
            <a:off x="1489638" y="97660"/>
            <a:ext cx="10423197" cy="5809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History of TANGO at ALBA</a:t>
            </a:r>
            <a:endParaRPr lang="es-ES" dirty="0"/>
          </a:p>
        </p:txBody>
      </p:sp>
      <p:sp>
        <p:nvSpPr>
          <p:cNvPr id="7" name="Content Placeholder 2">
            <a:extLst>
              <a:ext uri="{FF2B5EF4-FFF2-40B4-BE49-F238E27FC236}">
                <a16:creationId xmlns:a16="http://schemas.microsoft.com/office/drawing/2014/main" id="{1A979968-5295-CC4D-8335-B7ED993249C4}"/>
              </a:ext>
            </a:extLst>
          </p:cNvPr>
          <p:cNvSpPr>
            <a:spLocks noGrp="1"/>
          </p:cNvSpPr>
          <p:nvPr>
            <p:ph idx="1"/>
          </p:nvPr>
        </p:nvSpPr>
        <p:spPr>
          <a:xfrm>
            <a:off x="1489638" y="1009650"/>
            <a:ext cx="6490579" cy="5701811"/>
          </a:xfrm>
        </p:spPr>
        <p:txBody>
          <a:bodyPr/>
          <a:lstStyle/>
          <a:p>
            <a:pPr>
              <a:buClr>
                <a:schemeClr val="bg2"/>
              </a:buClr>
            </a:pPr>
            <a:r>
              <a:rPr lang="en-US" sz="2400" dirty="0"/>
              <a:t>2004 – ALBA Control System will be built with TANGO.</a:t>
            </a:r>
          </a:p>
          <a:p>
            <a:pPr>
              <a:buClr>
                <a:schemeClr val="bg2"/>
              </a:buClr>
            </a:pPr>
            <a:r>
              <a:rPr lang="en-US" sz="2400" dirty="0"/>
              <a:t>2005 – First ALBA ICALEPCS paper about TANGO:</a:t>
            </a:r>
          </a:p>
          <a:p>
            <a:pPr marL="0" indent="0">
              <a:buClr>
                <a:schemeClr val="bg2"/>
              </a:buClr>
              <a:buNone/>
            </a:pPr>
            <a:endParaRPr lang="en-US" sz="2400" dirty="0"/>
          </a:p>
          <a:p>
            <a:pPr marL="0" indent="0">
              <a:buClr>
                <a:schemeClr val="bg2"/>
              </a:buClr>
              <a:buNone/>
            </a:pPr>
            <a:endParaRPr lang="en-US" sz="2400" dirty="0"/>
          </a:p>
          <a:p>
            <a:pPr marL="0" indent="0">
              <a:buClr>
                <a:schemeClr val="bg2"/>
              </a:buClr>
              <a:buNone/>
            </a:pPr>
            <a:endParaRPr lang="en-US" sz="2400" dirty="0"/>
          </a:p>
          <a:p>
            <a:pPr marL="0" indent="0">
              <a:buClr>
                <a:schemeClr val="bg2"/>
              </a:buClr>
              <a:buNone/>
            </a:pPr>
            <a:endParaRPr lang="en-US" sz="2400" dirty="0"/>
          </a:p>
          <a:p>
            <a:pPr>
              <a:buClr>
                <a:schemeClr val="bg2"/>
              </a:buClr>
            </a:pPr>
            <a:r>
              <a:rPr lang="en-US" sz="2400" dirty="0"/>
              <a:t>2010 – ALBA signed the TANGO MoU.</a:t>
            </a:r>
          </a:p>
          <a:p>
            <a:pPr>
              <a:buClr>
                <a:schemeClr val="bg2"/>
              </a:buClr>
            </a:pPr>
            <a:r>
              <a:rPr lang="en-US" sz="2400" dirty="0"/>
              <a:t>2016 – ALBA signed the Tango Controls Collaboration Agreement.</a:t>
            </a:r>
          </a:p>
          <a:p>
            <a:pPr>
              <a:buClr>
                <a:schemeClr val="bg2"/>
              </a:buClr>
            </a:pPr>
            <a:endParaRPr lang="en-US" sz="2400" dirty="0"/>
          </a:p>
          <a:p>
            <a:pPr marL="0" indent="0" algn="ctr">
              <a:buClr>
                <a:schemeClr val="bg2"/>
              </a:buClr>
              <a:buNone/>
            </a:pPr>
            <a:r>
              <a:rPr lang="en-US" sz="2400" b="1" i="1" dirty="0"/>
              <a:t>TANGO is the corner stone of the ALBA Control System.</a:t>
            </a:r>
          </a:p>
        </p:txBody>
      </p:sp>
    </p:spTree>
    <p:extLst>
      <p:ext uri="{BB962C8B-B14F-4D97-AF65-F5344CB8AC3E}">
        <p14:creationId xmlns:p14="http://schemas.microsoft.com/office/powerpoint/2010/main" val="117760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a bus&#10;&#10;Description automatically generated">
            <a:extLst>
              <a:ext uri="{FF2B5EF4-FFF2-40B4-BE49-F238E27FC236}">
                <a16:creationId xmlns:a16="http://schemas.microsoft.com/office/drawing/2014/main" id="{D76AF68B-8D38-1426-B79E-C4408B75D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1396118"/>
            <a:ext cx="2931819" cy="2198864"/>
          </a:xfrm>
          <a:prstGeom prst="rect">
            <a:avLst/>
          </a:prstGeom>
        </p:spPr>
      </p:pic>
      <p:pic>
        <p:nvPicPr>
          <p:cNvPr id="11" name="Picture 10" descr="A group of people standing outside of a bus&#10;&#10;Description automatically generated">
            <a:extLst>
              <a:ext uri="{FF2B5EF4-FFF2-40B4-BE49-F238E27FC236}">
                <a16:creationId xmlns:a16="http://schemas.microsoft.com/office/drawing/2014/main" id="{99362A85-8737-CC07-2C7D-692BF6B7F2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931819" y="1396117"/>
            <a:ext cx="3164182" cy="2373137"/>
          </a:xfrm>
          <a:prstGeom prst="rect">
            <a:avLst/>
          </a:prstGeom>
        </p:spPr>
      </p:pic>
      <p:sp>
        <p:nvSpPr>
          <p:cNvPr id="12" name="Título 1">
            <a:extLst>
              <a:ext uri="{FF2B5EF4-FFF2-40B4-BE49-F238E27FC236}">
                <a16:creationId xmlns:a16="http://schemas.microsoft.com/office/drawing/2014/main" id="{FA261A72-B8DA-798E-2A5A-90EA52F58338}"/>
              </a:ext>
            </a:extLst>
          </p:cNvPr>
          <p:cNvSpPr txBox="1">
            <a:spLocks/>
          </p:cNvSpPr>
          <p:nvPr/>
        </p:nvSpPr>
        <p:spPr>
          <a:xfrm>
            <a:off x="1489638" y="97660"/>
            <a:ext cx="10423197" cy="5809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This is not the first Tango Meeting at ALBA…</a:t>
            </a:r>
          </a:p>
          <a:p>
            <a:endParaRPr lang="es-ES" dirty="0"/>
          </a:p>
        </p:txBody>
      </p:sp>
      <p:pic>
        <p:nvPicPr>
          <p:cNvPr id="14" name="Picture 13" descr="A group of people in a room&#10;&#10;Description automatically generated">
            <a:extLst>
              <a:ext uri="{FF2B5EF4-FFF2-40B4-BE49-F238E27FC236}">
                <a16:creationId xmlns:a16="http://schemas.microsoft.com/office/drawing/2014/main" id="{36E9C86E-89B6-3A06-521D-62589B4C201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0" y="3594982"/>
            <a:ext cx="2931819" cy="2198864"/>
          </a:xfrm>
          <a:prstGeom prst="rect">
            <a:avLst/>
          </a:prstGeom>
        </p:spPr>
      </p:pic>
      <p:pic>
        <p:nvPicPr>
          <p:cNvPr id="20" name="Picture 19" descr="A group of people standing in a hallway&#10;&#10;Description automatically generated">
            <a:extLst>
              <a:ext uri="{FF2B5EF4-FFF2-40B4-BE49-F238E27FC236}">
                <a16:creationId xmlns:a16="http://schemas.microsoft.com/office/drawing/2014/main" id="{52CC3B71-B5C1-EF06-0AEB-B2AE2AE1147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931818" y="3769254"/>
            <a:ext cx="2719682" cy="2039762"/>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8E85F6ED-479A-5E50-C313-DAA632867ED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4851400" y="3740503"/>
            <a:ext cx="1244600" cy="933450"/>
          </a:xfrm>
          <a:prstGeom prst="rect">
            <a:avLst/>
          </a:prstGeom>
        </p:spPr>
      </p:pic>
      <p:sp>
        <p:nvSpPr>
          <p:cNvPr id="21" name="Rectangle 20">
            <a:extLst>
              <a:ext uri="{FF2B5EF4-FFF2-40B4-BE49-F238E27FC236}">
                <a16:creationId xmlns:a16="http://schemas.microsoft.com/office/drawing/2014/main" id="{1301681D-A068-A913-B241-2B4486176D61}"/>
              </a:ext>
            </a:extLst>
          </p:cNvPr>
          <p:cNvSpPr/>
          <p:nvPr/>
        </p:nvSpPr>
        <p:spPr>
          <a:xfrm rot="16200000">
            <a:off x="5280350" y="5011650"/>
            <a:ext cx="1119893" cy="444500"/>
          </a:xfrm>
          <a:prstGeom prst="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t>2008</a:t>
            </a:r>
            <a:endParaRPr lang="en-US" b="1" dirty="0"/>
          </a:p>
        </p:txBody>
      </p:sp>
      <p:pic>
        <p:nvPicPr>
          <p:cNvPr id="26" name="Picture 25">
            <a:extLst>
              <a:ext uri="{FF2B5EF4-FFF2-40B4-BE49-F238E27FC236}">
                <a16:creationId xmlns:a16="http://schemas.microsoft.com/office/drawing/2014/main" id="{BC956A48-52E2-8036-1D5F-AF43CC98D2E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rcRect t="30245" r="52210"/>
          <a:stretch/>
        </p:blipFill>
        <p:spPr>
          <a:xfrm>
            <a:off x="7686787" y="1403641"/>
            <a:ext cx="1440718" cy="2129462"/>
          </a:xfrm>
          <a:prstGeom prst="rect">
            <a:avLst/>
          </a:prstGeom>
        </p:spPr>
      </p:pic>
      <p:pic>
        <p:nvPicPr>
          <p:cNvPr id="30" name="Picture 29">
            <a:extLst>
              <a:ext uri="{FF2B5EF4-FFF2-40B4-BE49-F238E27FC236}">
                <a16:creationId xmlns:a16="http://schemas.microsoft.com/office/drawing/2014/main" id="{54B9B278-3673-D211-DA47-A77EFB07D7EA}"/>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40000"/>
                    </a14:imgEffect>
                  </a14:imgLayer>
                </a14:imgProps>
              </a:ext>
            </a:extLst>
          </a:blip>
          <a:stretch>
            <a:fillRect/>
          </a:stretch>
        </p:blipFill>
        <p:spPr>
          <a:xfrm>
            <a:off x="9109688" y="1394553"/>
            <a:ext cx="1519918" cy="3112213"/>
          </a:xfrm>
          <a:prstGeom prst="rect">
            <a:avLst/>
          </a:prstGeom>
        </p:spPr>
      </p:pic>
      <p:pic>
        <p:nvPicPr>
          <p:cNvPr id="33" name="Picture 32">
            <a:extLst>
              <a:ext uri="{FF2B5EF4-FFF2-40B4-BE49-F238E27FC236}">
                <a16:creationId xmlns:a16="http://schemas.microsoft.com/office/drawing/2014/main" id="{4516563C-E853-54CF-04AA-74DB530562C9}"/>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contrast="-40000"/>
                    </a14:imgEffect>
                  </a14:imgLayer>
                </a14:imgProps>
              </a:ext>
            </a:extLst>
          </a:blip>
          <a:stretch>
            <a:fillRect/>
          </a:stretch>
        </p:blipFill>
        <p:spPr>
          <a:xfrm>
            <a:off x="10629606" y="1396116"/>
            <a:ext cx="1547661" cy="2952459"/>
          </a:xfrm>
          <a:prstGeom prst="rect">
            <a:avLst/>
          </a:prstGeom>
        </p:spPr>
      </p:pic>
      <p:pic>
        <p:nvPicPr>
          <p:cNvPr id="35" name="Picture 34">
            <a:extLst>
              <a:ext uri="{FF2B5EF4-FFF2-40B4-BE49-F238E27FC236}">
                <a16:creationId xmlns:a16="http://schemas.microsoft.com/office/drawing/2014/main" id="{D51565AF-9345-594C-4667-A8881207D472}"/>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contrast="-40000"/>
                    </a14:imgEffect>
                  </a14:imgLayer>
                </a14:imgProps>
              </a:ext>
            </a:extLst>
          </a:blip>
          <a:stretch>
            <a:fillRect/>
          </a:stretch>
        </p:blipFill>
        <p:spPr>
          <a:xfrm>
            <a:off x="6088504" y="1396116"/>
            <a:ext cx="1606257" cy="3435068"/>
          </a:xfrm>
          <a:prstGeom prst="rect">
            <a:avLst/>
          </a:prstGeom>
        </p:spPr>
      </p:pic>
      <p:sp>
        <p:nvSpPr>
          <p:cNvPr id="36" name="Rectangle 35">
            <a:extLst>
              <a:ext uri="{FF2B5EF4-FFF2-40B4-BE49-F238E27FC236}">
                <a16:creationId xmlns:a16="http://schemas.microsoft.com/office/drawing/2014/main" id="{05419510-68D4-3732-EE0E-D7948883B184}"/>
              </a:ext>
            </a:extLst>
          </p:cNvPr>
          <p:cNvSpPr/>
          <p:nvPr/>
        </p:nvSpPr>
        <p:spPr>
          <a:xfrm rot="16200000">
            <a:off x="5771507" y="5011414"/>
            <a:ext cx="1119893" cy="444500"/>
          </a:xfrm>
          <a:prstGeom prst="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t>2013</a:t>
            </a:r>
            <a:endParaRPr lang="en-US" b="1" dirty="0"/>
          </a:p>
        </p:txBody>
      </p:sp>
      <p:pic>
        <p:nvPicPr>
          <p:cNvPr id="40" name="Picture 39">
            <a:extLst>
              <a:ext uri="{FF2B5EF4-FFF2-40B4-BE49-F238E27FC236}">
                <a16:creationId xmlns:a16="http://schemas.microsoft.com/office/drawing/2014/main" id="{C9781994-D241-840E-EE37-74B732CC689F}"/>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contrast="-20000"/>
                    </a14:imgEffect>
                  </a14:imgLayer>
                </a14:imgProps>
              </a:ext>
            </a:extLst>
          </a:blip>
          <a:stretch>
            <a:fillRect/>
          </a:stretch>
        </p:blipFill>
        <p:spPr>
          <a:xfrm>
            <a:off x="7770077" y="3208283"/>
            <a:ext cx="1357064" cy="2585564"/>
          </a:xfrm>
          <a:prstGeom prst="rect">
            <a:avLst/>
          </a:prstGeom>
        </p:spPr>
      </p:pic>
      <p:pic>
        <p:nvPicPr>
          <p:cNvPr id="42" name="Picture 41">
            <a:extLst>
              <a:ext uri="{FF2B5EF4-FFF2-40B4-BE49-F238E27FC236}">
                <a16:creationId xmlns:a16="http://schemas.microsoft.com/office/drawing/2014/main" id="{70B8FAE3-443B-ED53-09A6-FA10EC764375}"/>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6576839" y="3502790"/>
            <a:ext cx="1244600" cy="2291056"/>
          </a:xfrm>
          <a:prstGeom prst="rect">
            <a:avLst/>
          </a:prstGeom>
        </p:spPr>
      </p:pic>
      <p:pic>
        <p:nvPicPr>
          <p:cNvPr id="44" name="Picture 43">
            <a:extLst>
              <a:ext uri="{FF2B5EF4-FFF2-40B4-BE49-F238E27FC236}">
                <a16:creationId xmlns:a16="http://schemas.microsoft.com/office/drawing/2014/main" id="{F6F11CA5-88DE-C277-A56F-4DFA4C501A0F}"/>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0000" contrast="-40000"/>
                    </a14:imgEffect>
                  </a14:imgLayer>
                </a14:imgProps>
              </a:ext>
            </a:extLst>
          </a:blip>
          <a:stretch>
            <a:fillRect/>
          </a:stretch>
        </p:blipFill>
        <p:spPr>
          <a:xfrm>
            <a:off x="11395366" y="4178301"/>
            <a:ext cx="727811" cy="1610284"/>
          </a:xfrm>
          <a:prstGeom prst="rect">
            <a:avLst/>
          </a:prstGeom>
        </p:spPr>
      </p:pic>
      <p:sp>
        <p:nvSpPr>
          <p:cNvPr id="45" name="Rectangle 44">
            <a:extLst>
              <a:ext uri="{FF2B5EF4-FFF2-40B4-BE49-F238E27FC236}">
                <a16:creationId xmlns:a16="http://schemas.microsoft.com/office/drawing/2014/main" id="{48DCB725-B3E1-33F9-EB9F-60FC0E414C2C}"/>
              </a:ext>
            </a:extLst>
          </p:cNvPr>
          <p:cNvSpPr/>
          <p:nvPr/>
        </p:nvSpPr>
        <p:spPr>
          <a:xfrm>
            <a:off x="0" y="1394553"/>
            <a:ext cx="6068490" cy="4394031"/>
          </a:xfrm>
          <a:prstGeom prst="rect">
            <a:avLst/>
          </a:prstGeom>
          <a:noFill/>
          <a:ln w="57150">
            <a:solidFill>
              <a:srgbClr val="142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F549A4F-D63A-53E4-FE5B-570CDBD675D7}"/>
              </a:ext>
            </a:extLst>
          </p:cNvPr>
          <p:cNvSpPr/>
          <p:nvPr/>
        </p:nvSpPr>
        <p:spPr>
          <a:xfrm>
            <a:off x="6080318" y="1394699"/>
            <a:ext cx="6068490" cy="4394031"/>
          </a:xfrm>
          <a:prstGeom prst="rect">
            <a:avLst/>
          </a:prstGeom>
          <a:noFill/>
          <a:ln w="57150">
            <a:solidFill>
              <a:srgbClr val="142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C59A14AE-FC8C-B18B-CF1A-C6AC715A041F}"/>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contrast="-40000"/>
                    </a14:imgEffect>
                  </a14:imgLayer>
                </a14:imgProps>
              </a:ext>
            </a:extLst>
          </a:blip>
          <a:stretch>
            <a:fillRect/>
          </a:stretch>
        </p:blipFill>
        <p:spPr>
          <a:xfrm>
            <a:off x="10273883" y="3338201"/>
            <a:ext cx="1128545" cy="2428081"/>
          </a:xfrm>
          <a:prstGeom prst="rect">
            <a:avLst/>
          </a:prstGeom>
        </p:spPr>
      </p:pic>
      <p:pic>
        <p:nvPicPr>
          <p:cNvPr id="50" name="Picture 49">
            <a:extLst>
              <a:ext uri="{FF2B5EF4-FFF2-40B4-BE49-F238E27FC236}">
                <a16:creationId xmlns:a16="http://schemas.microsoft.com/office/drawing/2014/main" id="{130BEE37-3498-A628-D477-25F05F25AA3A}"/>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contrast="-40000"/>
                    </a14:imgEffect>
                  </a14:imgLayer>
                </a14:imgProps>
              </a:ext>
            </a:extLst>
          </a:blip>
          <a:stretch>
            <a:fillRect/>
          </a:stretch>
        </p:blipFill>
        <p:spPr>
          <a:xfrm>
            <a:off x="9124701" y="3729351"/>
            <a:ext cx="1155483" cy="2031295"/>
          </a:xfrm>
          <a:prstGeom prst="rect">
            <a:avLst/>
          </a:prstGeom>
        </p:spPr>
      </p:pic>
    </p:spTree>
    <p:extLst>
      <p:ext uri="{BB962C8B-B14F-4D97-AF65-F5344CB8AC3E}">
        <p14:creationId xmlns:p14="http://schemas.microsoft.com/office/powerpoint/2010/main" val="2363861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 name="Título 1">
            <a:extLst>
              <a:ext uri="{FF2B5EF4-FFF2-40B4-BE49-F238E27FC236}">
                <a16:creationId xmlns:a16="http://schemas.microsoft.com/office/drawing/2014/main" id="{358CED2E-0734-CC7B-EF84-133397358D5B}"/>
              </a:ext>
            </a:extLst>
          </p:cNvPr>
          <p:cNvSpPr txBox="1">
            <a:spLocks/>
          </p:cNvSpPr>
          <p:nvPr/>
        </p:nvSpPr>
        <p:spPr>
          <a:xfrm>
            <a:off x="1489638" y="97660"/>
            <a:ext cx="10423197" cy="5809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TANGO Collaboration</a:t>
            </a:r>
            <a:endParaRPr lang="es-ES" dirty="0"/>
          </a:p>
        </p:txBody>
      </p:sp>
      <p:sp>
        <p:nvSpPr>
          <p:cNvPr id="7" name="Content Placeholder 2">
            <a:extLst>
              <a:ext uri="{FF2B5EF4-FFF2-40B4-BE49-F238E27FC236}">
                <a16:creationId xmlns:a16="http://schemas.microsoft.com/office/drawing/2014/main" id="{1A979968-5295-CC4D-8335-B7ED993249C4}"/>
              </a:ext>
            </a:extLst>
          </p:cNvPr>
          <p:cNvSpPr>
            <a:spLocks noGrp="1"/>
          </p:cNvSpPr>
          <p:nvPr>
            <p:ph idx="1"/>
          </p:nvPr>
        </p:nvSpPr>
        <p:spPr>
          <a:xfrm>
            <a:off x="1489638" y="1009650"/>
            <a:ext cx="6490579" cy="5701811"/>
          </a:xfrm>
        </p:spPr>
        <p:txBody>
          <a:bodyPr/>
          <a:lstStyle/>
          <a:p>
            <a:pPr marL="0" indent="0">
              <a:buClr>
                <a:schemeClr val="bg2"/>
              </a:buClr>
              <a:buNone/>
            </a:pPr>
            <a:r>
              <a:rPr lang="en-US" sz="2400" dirty="0"/>
              <a:t>TANGO core values are </a:t>
            </a:r>
            <a:r>
              <a:rPr lang="en-US" sz="2400" b="1" dirty="0"/>
              <a:t>collaboration</a:t>
            </a:r>
            <a:r>
              <a:rPr lang="en-US" sz="2400" dirty="0"/>
              <a:t> and </a:t>
            </a:r>
            <a:r>
              <a:rPr lang="en-US" sz="2400" b="1" dirty="0"/>
              <a:t>sharing</a:t>
            </a:r>
            <a:r>
              <a:rPr lang="en-US" sz="2400" dirty="0"/>
              <a:t>, these allow us to:</a:t>
            </a:r>
          </a:p>
          <a:p>
            <a:pPr marL="0" indent="0">
              <a:buClr>
                <a:schemeClr val="bg2"/>
              </a:buClr>
              <a:buNone/>
            </a:pPr>
            <a:endParaRPr lang="en-US" sz="2400" dirty="0"/>
          </a:p>
          <a:p>
            <a:pPr>
              <a:buClr>
                <a:schemeClr val="bg2"/>
              </a:buClr>
            </a:pPr>
            <a:r>
              <a:rPr lang="en-US" sz="2400" dirty="0"/>
              <a:t>Learn from each other's successes and challenges.</a:t>
            </a:r>
          </a:p>
          <a:p>
            <a:pPr>
              <a:buClr>
                <a:schemeClr val="bg2"/>
              </a:buClr>
            </a:pPr>
            <a:r>
              <a:rPr lang="en-US" sz="2400" dirty="0"/>
              <a:t>Identify common needs and opportunities.</a:t>
            </a:r>
          </a:p>
          <a:p>
            <a:pPr>
              <a:buClr>
                <a:schemeClr val="bg2"/>
              </a:buClr>
            </a:pPr>
            <a:r>
              <a:rPr lang="en-US" sz="2400" dirty="0"/>
              <a:t>Avoid duplicating efforts.</a:t>
            </a:r>
          </a:p>
          <a:p>
            <a:pPr>
              <a:buClr>
                <a:schemeClr val="bg2"/>
              </a:buClr>
            </a:pPr>
            <a:r>
              <a:rPr lang="en-US" sz="2400" dirty="0"/>
              <a:t>Develop more efficient and sustainable solutions.</a:t>
            </a:r>
          </a:p>
          <a:p>
            <a:pPr>
              <a:buClr>
                <a:schemeClr val="bg2"/>
              </a:buClr>
            </a:pPr>
            <a:endParaRPr lang="en-US" sz="2400" dirty="0"/>
          </a:p>
          <a:p>
            <a:pPr marL="0" indent="0" algn="ctr">
              <a:buClr>
                <a:schemeClr val="bg2"/>
              </a:buClr>
              <a:buNone/>
            </a:pPr>
            <a:r>
              <a:rPr lang="en-US" sz="2400" b="1" i="1" dirty="0"/>
              <a:t>I hope this meeting will enable these interactions and will strengthen relationships between our institutes.</a:t>
            </a:r>
          </a:p>
          <a:p>
            <a:pPr marL="0" indent="0">
              <a:buClr>
                <a:schemeClr val="bg2"/>
              </a:buClr>
              <a:buNone/>
            </a:pPr>
            <a:endParaRPr lang="en-US" sz="2400" dirty="0"/>
          </a:p>
        </p:txBody>
      </p:sp>
      <p:pic>
        <p:nvPicPr>
          <p:cNvPr id="4" name="Google Shape;289;p3" descr="Imagen que contiene interior, objeto, moto, bicicleta&#10;&#10;Descripción generada automáticamente">
            <a:extLst>
              <a:ext uri="{FF2B5EF4-FFF2-40B4-BE49-F238E27FC236}">
                <a16:creationId xmlns:a16="http://schemas.microsoft.com/office/drawing/2014/main" id="{D1096C11-A69D-0327-0470-22F79FF029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19767" y="0"/>
            <a:ext cx="3985217" cy="6858000"/>
          </a:xfrm>
          <a:prstGeom prst="rect">
            <a:avLst/>
          </a:prstGeom>
          <a:noFill/>
          <a:ln>
            <a:noFill/>
          </a:ln>
        </p:spPr>
      </p:pic>
    </p:spTree>
    <p:extLst>
      <p:ext uri="{BB962C8B-B14F-4D97-AF65-F5344CB8AC3E}">
        <p14:creationId xmlns:p14="http://schemas.microsoft.com/office/powerpoint/2010/main" val="1452579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B8523456-0110-1BC2-0844-37DE56EEC1B4}"/>
              </a:ext>
            </a:extLst>
          </p:cNvPr>
          <p:cNvSpPr txBox="1">
            <a:spLocks/>
          </p:cNvSpPr>
          <p:nvPr/>
        </p:nvSpPr>
        <p:spPr>
          <a:xfrm>
            <a:off x="993737" y="1731350"/>
            <a:ext cx="10204520" cy="7534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800" dirty="0"/>
          </a:p>
        </p:txBody>
      </p:sp>
      <p:sp>
        <p:nvSpPr>
          <p:cNvPr id="5" name="Marcador de texto 5">
            <a:extLst>
              <a:ext uri="{FF2B5EF4-FFF2-40B4-BE49-F238E27FC236}">
                <a16:creationId xmlns:a16="http://schemas.microsoft.com/office/drawing/2014/main" id="{13E3A28E-31AE-75AB-219D-59A58D031F30}"/>
              </a:ext>
            </a:extLst>
          </p:cNvPr>
          <p:cNvSpPr txBox="1">
            <a:spLocks/>
          </p:cNvSpPr>
          <p:nvPr/>
        </p:nvSpPr>
        <p:spPr>
          <a:xfrm>
            <a:off x="158172" y="527390"/>
            <a:ext cx="11849100" cy="7534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142F4E"/>
                </a:solidFill>
              </a:rPr>
              <a:t>Wishing you fruitful 40</a:t>
            </a:r>
            <a:r>
              <a:rPr lang="en-US" sz="3600" b="1" baseline="30000" dirty="0">
                <a:solidFill>
                  <a:srgbClr val="142F4E"/>
                </a:solidFill>
              </a:rPr>
              <a:t>th</a:t>
            </a:r>
            <a:r>
              <a:rPr lang="en-US" sz="3600" b="1" dirty="0">
                <a:solidFill>
                  <a:srgbClr val="142F4E"/>
                </a:solidFill>
              </a:rPr>
              <a:t> Tango Community Meeting!</a:t>
            </a:r>
            <a:endParaRPr lang="en-US" sz="3600" dirty="0">
              <a:solidFill>
                <a:srgbClr val="142F4E"/>
              </a:solidFill>
            </a:endParaRPr>
          </a:p>
        </p:txBody>
      </p:sp>
      <p:pic>
        <p:nvPicPr>
          <p:cNvPr id="2" name="Picture 2">
            <a:extLst>
              <a:ext uri="{FF2B5EF4-FFF2-40B4-BE49-F238E27FC236}">
                <a16:creationId xmlns:a16="http://schemas.microsoft.com/office/drawing/2014/main" id="{6C625320-EA23-AF86-3DFC-B97736318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949" y="1585688"/>
            <a:ext cx="4564096" cy="136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12661"/>
      </p:ext>
    </p:extLst>
  </p:cSld>
  <p:clrMapOvr>
    <a:masterClrMapping/>
  </p:clrMapOvr>
</p:sld>
</file>

<file path=ppt/theme/theme1.xml><?xml version="1.0" encoding="utf-8"?>
<a:theme xmlns:a="http://schemas.openxmlformats.org/drawingml/2006/main" name="Tema de Office">
  <a:themeElements>
    <a:clrScheme name="Sincrotó">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8888</TotalTime>
  <Words>648</Words>
  <Application>Microsoft Office PowerPoint</Application>
  <PresentationFormat>Widescreen</PresentationFormat>
  <Paragraphs>61</Paragraphs>
  <Slides>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Wingdings</vt:lpstr>
      <vt:lpstr>Arial</vt:lpstr>
      <vt:lpstr>Outfit</vt:lpstr>
      <vt:lpstr>Calibri</vt:lpstr>
      <vt:lpstr>Open Sans</vt:lpstr>
      <vt:lpstr>Tema de Office</vt:lpstr>
      <vt:lpstr>Welcome to 40th Tango Community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ALBA Communication and Outreach Office</dc:creator>
  <cp:lastModifiedBy>Zbigniew Reszela</cp:lastModifiedBy>
  <cp:revision>104</cp:revision>
  <dcterms:created xsi:type="dcterms:W3CDTF">2024-02-07T09:48:03Z</dcterms:created>
  <dcterms:modified xsi:type="dcterms:W3CDTF">2026-06-07T19:41:40Z</dcterms:modified>
</cp:coreProperties>
</file>