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66" r:id="rId2"/>
    <p:sldId id="330" r:id="rId3"/>
    <p:sldId id="320" r:id="rId4"/>
    <p:sldId id="304" r:id="rId5"/>
    <p:sldId id="327" r:id="rId6"/>
    <p:sldId id="337" r:id="rId7"/>
    <p:sldId id="326" r:id="rId8"/>
    <p:sldId id="339" r:id="rId9"/>
    <p:sldId id="336" r:id="rId10"/>
    <p:sldId id="316" r:id="rId11"/>
    <p:sldId id="328" r:id="rId12"/>
    <p:sldId id="329" r:id="rId13"/>
    <p:sldId id="335" r:id="rId14"/>
    <p:sldId id="313" r:id="rId15"/>
    <p:sldId id="314" r:id="rId16"/>
    <p:sldId id="319" r:id="rId17"/>
    <p:sldId id="318" r:id="rId18"/>
    <p:sldId id="321" r:id="rId19"/>
    <p:sldId id="284" r:id="rId20"/>
    <p:sldId id="331" r:id="rId21"/>
    <p:sldId id="333" r:id="rId22"/>
    <p:sldId id="274" r:id="rId23"/>
    <p:sldId id="277" r:id="rId24"/>
    <p:sldId id="323" r:id="rId25"/>
    <p:sldId id="325" r:id="rId26"/>
    <p:sldId id="340" r:id="rId27"/>
  </p:sldIdLst>
  <p:sldSz cx="12192000" cy="6858000"/>
  <p:notesSz cx="6858000" cy="91440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olas" panose="020B0609020204030204" pitchFamily="49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utfit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geIB0ikBHG4fWLsoKWJM+vqIsM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F4E"/>
    <a:srgbClr val="5C5C5C"/>
    <a:srgbClr val="000000"/>
    <a:srgbClr val="172C51"/>
    <a:srgbClr val="3858A4"/>
    <a:srgbClr val="333333"/>
    <a:srgbClr val="D1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191590-A227-4186-80CC-D536AD8FFD20}">
  <a:tblStyle styleId="{8D191590-A227-4186-80CC-D536AD8FFD2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80" autoAdjust="0"/>
    <p:restoredTop sz="82082" autoAdjust="0"/>
  </p:normalViewPr>
  <p:slideViewPr>
    <p:cSldViewPr snapToGrid="0">
      <p:cViewPr varScale="1">
        <p:scale>
          <a:sx n="73" d="100"/>
          <a:sy n="73" d="100"/>
        </p:scale>
        <p:origin x="2298" y="468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69" Type="http://customschemas.google.com/relationships/presentationmetadata" Target="metadata"/><Relationship Id="rId8" Type="http://schemas.openxmlformats.org/officeDocument/2006/relationships/slide" Target="slides/slide7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7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770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74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387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119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513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337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070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087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596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225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386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At ALBA we have a lot of different equipment at different locations which speak different languages.</a:t>
            </a:r>
          </a:p>
          <a:p>
            <a:r>
              <a:rPr lang="en-US" sz="2000" dirty="0"/>
              <a:t>By different languages I mean different communication protocols, use different connectivity, etc.</a:t>
            </a:r>
          </a:p>
          <a:p>
            <a:r>
              <a:rPr lang="en-US" sz="2000" dirty="0"/>
              <a:t>ALBA Distributed Control System integrates all these equipment into a whole and is crucial to ALBA Accelerators and Beamlines operation.</a:t>
            </a:r>
          </a:p>
          <a:p>
            <a:r>
              <a:rPr lang="en-US" sz="2000" dirty="0"/>
              <a:t>Controls section built, maintain and enhance this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503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1083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8413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113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88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51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bg2"/>
              </a:buClr>
              <a:buNone/>
            </a:pPr>
            <a:r>
              <a:rPr lang="en-US" sz="2000" dirty="0"/>
              <a:t>Introduction:</a:t>
            </a:r>
          </a:p>
          <a:p>
            <a:pPr>
              <a:buClr>
                <a:schemeClr val="bg2"/>
              </a:buClr>
            </a:pPr>
            <a:r>
              <a:rPr lang="en-US" sz="2000" dirty="0"/>
              <a:t>RF system has two roles: accelerate the electrons and keep them synchronized and stable.</a:t>
            </a:r>
          </a:p>
          <a:p>
            <a:pPr>
              <a:buClr>
                <a:schemeClr val="bg2"/>
              </a:buClr>
            </a:pPr>
            <a:r>
              <a:rPr lang="en-US" sz="2000" dirty="0"/>
              <a:t>RF system typically consists of: Digital Low Level RF system (DLLRF), power amplifier, waveguides and cavities.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400"/>
              <a:buFont typeface="Arial"/>
              <a:buNone/>
              <a:tabLst/>
              <a:defRPr/>
            </a:pPr>
            <a:r>
              <a:rPr lang="en-US" sz="2000" dirty="0"/>
              <a:t>Fundamental RF system at 500 MHz recovers the last turn electron’s energy loss due to synchrotron radiation.</a:t>
            </a:r>
          </a:p>
          <a:p>
            <a:pPr>
              <a:buClr>
                <a:schemeClr val="bg2"/>
              </a:buClr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252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2"/>
              </a:buClr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23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6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728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77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20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1775AFA9-22ED-C064-5A60-41470C086C66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49C9D-9F04-4A4F-B6F2-F7F008AB6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10FFA8-09E4-4994-AC62-28B596828A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A7AC-98B5-4CE7-A9B9-785889715A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759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CE3D59-B18F-4BE0-97CF-753A2D73E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77142-5A77-4973-ACF6-43C443AF41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238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7635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BC524-6028-476A-AFF0-B0874FA82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D91B26-6DC9-4AED-AE6F-EC0C52C9A9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73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152F4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69901-1FAA-43B2-8B96-7C1D905E7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8D22A3-53EE-4F62-90B7-9A39393BD4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BC63D9-016D-4F11-83BB-53D1C3BE7C5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025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4323539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7777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BFEC6-B547-4585-92EC-40BD44792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86" y="2002105"/>
            <a:ext cx="3178800" cy="15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1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297C4FA2-4E85-1FDD-0369-7305884507CB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33871-426E-4C9A-BA51-C7342CA04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780" y="1065955"/>
            <a:ext cx="2689200" cy="13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9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0DA85410-610C-A5B5-AF2D-DAB92A03AD3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C5FB56A6-9067-43C3-C0D1-5101AE363A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ACCF0-FA20-4E8A-920E-333FAB3C4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1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5BC38C54-B889-5384-4B9C-C10C6839F3C4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101BD4F-55A1-4CEE-FD7C-13E86B8D2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CCB70-9C87-4ED8-A930-7D5766E3E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C97CCA8B-F6BE-60EF-6BAB-078D78C3C197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81554-5866-4FC2-B0CE-9C0315F3A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C8FA68-AE4A-4692-A18B-760ECB99B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06" y="3433357"/>
            <a:ext cx="5108094" cy="2283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102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D1D8E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40EDE541-EA8C-A46A-AD1D-9741F2E254F0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BBDA6-C914-4E88-8D2B-04CE07777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B56DFD-4E74-4167-9F82-7A6B5689A77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7226" y="2892169"/>
            <a:ext cx="10201031" cy="19394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57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Ref idx="1001">
        <a:schemeClr val="bg1"/>
      </p:bgRef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B1613DBE-4D6C-7E0C-217E-A749E69E3878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B02A7-C35B-4A41-8385-511D47B94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2" y="1096473"/>
            <a:ext cx="2152800" cy="10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5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3E1B29AA-D0A7-C1DC-8351-5A131F5AEF6C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31264-5EDA-4D6E-9E67-DCC3930F2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2E88B-A5CB-4A63-B27B-F744A9B3E0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39" y="2588470"/>
            <a:ext cx="4909118" cy="31857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5398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01CBFC44-D4E5-932E-75C9-8A830AC788F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3F911-6766-4A49-AFD8-88F7EB5D9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612B37-5028-4366-AC92-25F2B8E22FE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93740" y="2481535"/>
            <a:ext cx="6158498" cy="3296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6038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6_Solo el título">
    <p:bg>
      <p:bgPr>
        <a:solidFill>
          <a:srgbClr val="D1D8E9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Google Shape;11;p4">
            <a:extLst>
              <a:ext uri="{FF2B5EF4-FFF2-40B4-BE49-F238E27FC236}">
                <a16:creationId xmlns:a16="http://schemas.microsoft.com/office/drawing/2014/main" id="{A81214C4-6C5F-1520-096C-ABE730BD1CDA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DA0F90-08CD-4207-B6E1-0CD24D0522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5AFE1C-DF7F-46AD-95EB-68F9CEB9E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38" y="3429000"/>
            <a:ext cx="6158498" cy="2349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08285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D1D8E9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6C3B8-2D24-4B3C-9A4D-A14F384F0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3BE83A-AFDD-46CF-88B8-9A0638A1ED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6" y="2185415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4D6B42-91EC-4026-AFEF-41BF35180E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1077" y="2171917"/>
            <a:ext cx="4747186" cy="3454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Font typeface="Arial" panose="020B0604020202020204" pitchFamily="34" charset="0"/>
              <a:buChar char="•"/>
              <a:defRPr sz="9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7203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D1D8E9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89664-1652-4B56-9B2F-9E5CBBF2F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9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1CD4A-07C2-4629-9AC3-E33243926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357337F3-FB3A-5D7E-5763-99EDEBD76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6C9A4-4976-45A0-8F18-921FCAACB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4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3858A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" name="Google Shape;140;p63">
            <a:extLst>
              <a:ext uri="{FF2B5EF4-FFF2-40B4-BE49-F238E27FC236}">
                <a16:creationId xmlns:a16="http://schemas.microsoft.com/office/drawing/2014/main" id="{13950A54-5FBA-369E-8A6E-E43B8301E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22BC1-A229-4A21-9D3F-EA6E6158B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D52A0-AEE7-4D7D-8F4F-53359CA40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A4EAD-5C01-4739-976B-285F6E47D2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429000"/>
            <a:ext cx="5102258" cy="22986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19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3858A4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C7C39-27C0-4075-A4CC-101DBE0CC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8A60AF-CC64-4785-B725-43193F63EF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242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userDrawn="1">
  <p:cSld name="Blanc4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1489639" y="0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11;p4">
            <a:extLst>
              <a:ext uri="{FF2B5EF4-FFF2-40B4-BE49-F238E27FC236}">
                <a16:creationId xmlns:a16="http://schemas.microsoft.com/office/drawing/2014/main" id="{ED6DD888-A0A8-1F41-2FB7-E3E49991A132}"/>
              </a:ext>
            </a:extLst>
          </p:cNvPr>
          <p:cNvSpPr txBox="1"/>
          <p:nvPr userDrawn="1"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C18D2-D122-48EB-94E5-FC7A6E749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472" y="6402888"/>
            <a:ext cx="1659600" cy="20790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452FE6-04E6-41B9-AFA3-1AC558130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06" y="771413"/>
            <a:ext cx="5108094" cy="494592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52F4E"/>
              </a:buClr>
              <a:buFont typeface="Arial" panose="020B0604020202020204" pitchFamily="34" charset="0"/>
              <a:buChar char="•"/>
              <a:defRPr sz="2000">
                <a:solidFill>
                  <a:srgbClr val="152F4E"/>
                </a:solidFill>
                <a:latin typeface="+mn-lt"/>
              </a:defRPr>
            </a:lvl1pPr>
            <a:lvl2pPr marL="171450" indent="-171450" defTabSz="720000">
              <a:buClr>
                <a:srgbClr val="152F4E"/>
              </a:buClr>
              <a:buFont typeface="Arial" panose="020B0604020202020204" pitchFamily="34" charset="0"/>
              <a:buChar char="•"/>
              <a:defRPr sz="1600">
                <a:solidFill>
                  <a:srgbClr val="152F4E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rgbClr val="152F4E"/>
              </a:buClr>
              <a:buFont typeface="Arial" panose="020B0604020202020204" pitchFamily="34" charset="0"/>
              <a:buChar char="•"/>
              <a:defRPr sz="1600">
                <a:solidFill>
                  <a:srgbClr val="152F4E"/>
                </a:solidFill>
                <a:latin typeface="+mn-lt"/>
              </a:defRPr>
            </a:lvl4pPr>
            <a:lvl5pPr marL="396000" indent="-171450" defTabSz="360000">
              <a:buClr>
                <a:srgbClr val="152F4E"/>
              </a:buClr>
              <a:buFont typeface="Arial" panose="020B0604020202020204" pitchFamily="34" charset="0"/>
              <a:buChar char="•"/>
              <a:defRPr sz="1600">
                <a:solidFill>
                  <a:srgbClr val="152F4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3" name="Google Shape;11;p4">
            <a:extLst>
              <a:ext uri="{FF2B5EF4-FFF2-40B4-BE49-F238E27FC236}">
                <a16:creationId xmlns:a16="http://schemas.microsoft.com/office/drawing/2014/main" id="{9C1B18C4-E6FB-7E93-6703-1E1648C29831}"/>
              </a:ext>
            </a:extLst>
          </p:cNvPr>
          <p:cNvSpPr txBox="1"/>
          <p:nvPr userDrawn="1"/>
        </p:nvSpPr>
        <p:spPr>
          <a:xfrm>
            <a:off x="3367788" y="6587834"/>
            <a:ext cx="60994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ALBA Controls Status Update, Z. Reszela, 40</a:t>
            </a:r>
            <a:r>
              <a:rPr lang="en-US" sz="1200" b="0" i="0" u="none" strike="noStrike" cap="none" baseline="30000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th</a:t>
            </a:r>
            <a:r>
              <a:rPr lang="en-US" sz="1200" b="0" i="0" u="none" strike="noStrike" cap="none" dirty="0">
                <a:solidFill>
                  <a:srgbClr val="9D9D9C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 Tango Community Meeting - 8/06/2026</a:t>
            </a:r>
            <a:endParaRPr sz="1200" b="0" i="0" u="none" strike="noStrike" cap="none" dirty="0">
              <a:solidFill>
                <a:srgbClr val="9D9D9C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>
            <a:spLocks noGrp="1"/>
          </p:cNvSpPr>
          <p:nvPr>
            <p:ph type="pic" idx="2"/>
          </p:nvPr>
        </p:nvSpPr>
        <p:spPr>
          <a:xfrm>
            <a:off x="6843861" y="0"/>
            <a:ext cx="5361124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4" name="Google Shape;44;p56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C819DC6-15A2-2CE3-8D2A-2A9AA3E55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4909119" cy="156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116A6-2567-4E24-86CE-9BDAF9C83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7F03CB-7E44-4537-A852-6F5DA0A058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3" y="2592730"/>
            <a:ext cx="4905625" cy="3145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9957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6" name="Google Shape;56;p58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58" name="Google Shape;58;p58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FCC651F-2ACC-1082-7E30-AB8BE0E55C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74345-E0DC-4693-9FCB-ECB9BF290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DCA41-637F-470C-BF9E-B30863C044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7231" y="2481538"/>
            <a:ext cx="6158498" cy="33553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650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olo el título" preserve="1" userDrawn="1">
  <p:cSld name="3_Solo el título">
    <p:bg>
      <p:bgPr>
        <a:solidFill>
          <a:srgbClr val="3858A4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>
            <a:spLocks noGrp="1"/>
          </p:cNvSpPr>
          <p:nvPr>
            <p:ph type="pic" idx="2"/>
          </p:nvPr>
        </p:nvSpPr>
        <p:spPr>
          <a:xfrm>
            <a:off x="8066637" y="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4" name="Google Shape;64;p59"/>
          <p:cNvSpPr>
            <a:spLocks noGrp="1"/>
          </p:cNvSpPr>
          <p:nvPr>
            <p:ph type="pic" idx="3"/>
          </p:nvPr>
        </p:nvSpPr>
        <p:spPr>
          <a:xfrm>
            <a:off x="8066637" y="3429000"/>
            <a:ext cx="4138347" cy="3429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66" name="Google Shape;66;p59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8;p57">
            <a:extLst>
              <a:ext uri="{FF2B5EF4-FFF2-40B4-BE49-F238E27FC236}">
                <a16:creationId xmlns:a16="http://schemas.microsoft.com/office/drawing/2014/main" id="{61080865-8C76-1075-6630-405BFE3494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740" y="774588"/>
            <a:ext cx="6158498" cy="145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61;p59">
            <a:extLst>
              <a:ext uri="{FF2B5EF4-FFF2-40B4-BE49-F238E27FC236}">
                <a16:creationId xmlns:a16="http://schemas.microsoft.com/office/drawing/2014/main" id="{423B2DEC-DB2E-65A4-5C91-CF6D7BD9FA8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993739" y="2481535"/>
            <a:ext cx="6158498" cy="85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17462-EA37-4BB0-A471-278289E5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0CB69E-EE74-4B43-A7D7-17DE1898FE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3739" y="3477102"/>
            <a:ext cx="6158498" cy="23286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79425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 preserve="1" userDrawn="1">
  <p:cSld name="7_Diapositiva de título">
    <p:bg>
      <p:bgPr>
        <a:solidFill>
          <a:srgbClr val="3858A4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1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92F56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sp>
        <p:nvSpPr>
          <p:cNvPr id="72" name="Google Shape;72;p60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77B66-C851-4CE9-8E13-2C3866652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86D75-5B45-43F2-A6A8-719FCE639E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8805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52A3D2-4656-48ED-8DD6-68CE419CBC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26008" y="2185416"/>
            <a:ext cx="4747187" cy="35905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2894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 preserve="1">
  <p:cSld name="6_Solo el título">
    <p:bg>
      <p:bgPr>
        <a:solidFill>
          <a:srgbClr val="3858A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82;p62">
            <a:extLst>
              <a:ext uri="{FF2B5EF4-FFF2-40B4-BE49-F238E27FC236}">
                <a16:creationId xmlns:a16="http://schemas.microsoft.com/office/drawing/2014/main" id="{A14B647F-6BE8-AF25-1199-00605F2EF2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015" y="2076905"/>
            <a:ext cx="3179966" cy="16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olo el título">
  <p:cSld name="Blanc12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1"/>
          <p:cNvSpPr txBox="1"/>
          <p:nvPr/>
        </p:nvSpPr>
        <p:spPr>
          <a:xfrm>
            <a:off x="4456912" y="5342714"/>
            <a:ext cx="32781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Cerdanyola del Vallès (Barcelona) Spain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152F4E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Helvetica Neue"/>
              </a:rPr>
              <a:t>Tel: (+34) 93 592 43 00</a:t>
            </a:r>
            <a:endParaRPr sz="1000" b="0" i="0" u="none" strike="noStrike" cap="none" dirty="0">
              <a:solidFill>
                <a:srgbClr val="152F4E"/>
              </a:solidFill>
              <a:latin typeface="Open Sans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sp>
        <p:nvSpPr>
          <p:cNvPr id="76" name="Google Shape;76;p61"/>
          <p:cNvSpPr txBox="1"/>
          <p:nvPr/>
        </p:nvSpPr>
        <p:spPr>
          <a:xfrm>
            <a:off x="4557728" y="3937977"/>
            <a:ext cx="30765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2F4E"/>
                </a:solidFill>
                <a:latin typeface="Outfit" pitchFamily="2" charset="0"/>
                <a:ea typeface="Open Sans" pitchFamily="2" charset="0"/>
                <a:cs typeface="Open Sans" pitchFamily="2" charset="0"/>
                <a:sym typeface="Helvetica Neue"/>
              </a:rPr>
              <a:t>www.cells.es</a:t>
            </a:r>
            <a:endParaRPr sz="1600" b="0" i="0" u="none" strike="noStrike" cap="none" dirty="0">
              <a:solidFill>
                <a:srgbClr val="152F4E"/>
              </a:solidFill>
              <a:latin typeface="Outfit" pitchFamily="2" charset="0"/>
              <a:ea typeface="Open Sans" pitchFamily="2" charset="0"/>
              <a:cs typeface="Open Sans" pitchFamily="2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5C59E-62F3-44F8-B06D-E7755EC05B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6269" y="2199011"/>
            <a:ext cx="3078000" cy="15362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>
  <p:cSld name="6_Solo el título">
    <p:bg>
      <p:bgPr>
        <a:solidFill>
          <a:srgbClr val="152F4E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91EF-16B2-4B2F-9955-3F755DE37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580" y="991311"/>
            <a:ext cx="2775600" cy="13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63"/>
          <p:cNvSpPr>
            <a:spLocks noGrp="1"/>
          </p:cNvSpPr>
          <p:nvPr>
            <p:ph type="pic" idx="2"/>
          </p:nvPr>
        </p:nvSpPr>
        <p:spPr>
          <a:xfrm>
            <a:off x="-6493" y="4197096"/>
            <a:ext cx="12204985" cy="266090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4" name="Google Shape;140;p63">
            <a:extLst>
              <a:ext uri="{FF2B5EF4-FFF2-40B4-BE49-F238E27FC236}">
                <a16:creationId xmlns:a16="http://schemas.microsoft.com/office/drawing/2014/main" id="{BAF67AD8-97CA-74F7-825E-D94F456C2E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39B98-B4C9-45D3-904A-EE0FC4CFC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olo el título" preserve="1" userDrawn="1">
  <p:cSld name="6_Solo el título">
    <p:bg>
      <p:bgPr>
        <a:solidFill>
          <a:srgbClr val="152F4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3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Google Shape;41;p56">
            <a:extLst>
              <a:ext uri="{FF2B5EF4-FFF2-40B4-BE49-F238E27FC236}">
                <a16:creationId xmlns:a16="http://schemas.microsoft.com/office/drawing/2014/main" id="{D2E74852-727F-67A6-D1B3-119BBA68CC4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41043" y="0"/>
            <a:ext cx="6463942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ES" dirty="0"/>
          </a:p>
        </p:txBody>
      </p:sp>
      <p:sp>
        <p:nvSpPr>
          <p:cNvPr id="3" name="Google Shape;140;p63">
            <a:extLst>
              <a:ext uri="{FF2B5EF4-FFF2-40B4-BE49-F238E27FC236}">
                <a16:creationId xmlns:a16="http://schemas.microsoft.com/office/drawing/2014/main" id="{D7CDD5B9-1438-6450-C41C-225D1BDD7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3128" y="2531779"/>
            <a:ext cx="4438158" cy="3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69BB1-6CE9-4049-B785-4169621C5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88" y="829564"/>
            <a:ext cx="2282400" cy="113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1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423197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" name="Google Shape;27;p51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29498-33E8-4BE1-9ED1-5850F71B1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E02A64-C600-4F0D-90C4-CA0DD25694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87904" y="3268980"/>
            <a:ext cx="3826698" cy="24587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70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preserve="1" userDrawn="1">
  <p:cSld name="2_Diapositiva de título">
    <p:bg>
      <p:bgPr>
        <a:solidFill>
          <a:srgbClr val="152F4E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5"/>
          <p:cNvSpPr txBox="1">
            <a:spLocks noGrp="1"/>
          </p:cNvSpPr>
          <p:nvPr>
            <p:ph type="title"/>
          </p:nvPr>
        </p:nvSpPr>
        <p:spPr>
          <a:xfrm>
            <a:off x="993740" y="774589"/>
            <a:ext cx="10204520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55"/>
          <p:cNvSpPr txBox="1">
            <a:spLocks noGrp="1"/>
          </p:cNvSpPr>
          <p:nvPr>
            <p:ph type="body" idx="2"/>
          </p:nvPr>
        </p:nvSpPr>
        <p:spPr>
          <a:xfrm>
            <a:off x="993737" y="2081369"/>
            <a:ext cx="10204520" cy="75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SzPts val="1600"/>
              <a:buFont typeface="Arial" panose="020B0604020202020204" pitchFamily="34" charset="0"/>
              <a:buNone/>
              <a:defRPr sz="1600" b="0" i="0" u="none" strike="noStrike" cap="none">
                <a:solidFill>
                  <a:schemeClr val="bg1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8" name="Google Shape;38;p55"/>
          <p:cNvSpPr txBox="1"/>
          <p:nvPr/>
        </p:nvSpPr>
        <p:spPr>
          <a:xfrm>
            <a:off x="279164" y="247207"/>
            <a:ext cx="18462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bg1"/>
                </a:solidFill>
                <a:latin typeface="Outfit" pitchFamily="2" charset="0"/>
                <a:ea typeface="Helvetica Neue"/>
                <a:cs typeface="Helvetica Neue"/>
                <a:sym typeface="Helvetica Neue"/>
              </a:rPr>
              <a:t>www.cells.es</a:t>
            </a:r>
            <a:endParaRPr sz="1200" b="0" i="0" u="none" strike="noStrike" cap="none" dirty="0">
              <a:solidFill>
                <a:schemeClr val="bg1"/>
              </a:solidFill>
              <a:latin typeface="Outfit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245C2-FA48-489E-8A9A-0575E0D770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727" y="6345656"/>
            <a:ext cx="1692000" cy="211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ACC073-5A9C-4967-89E5-1291551CF79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5889" y="2891184"/>
            <a:ext cx="10204520" cy="19246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 marL="171450" indent="-171450" defTabSz="72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2pPr>
            <a:lvl3pPr marL="171450" indent="-171450" defTabSz="360000">
              <a:buFont typeface="Arial" panose="020B0604020202020204" pitchFamily="34" charset="0"/>
              <a:buChar char="•"/>
              <a:defRPr>
                <a:solidFill>
                  <a:srgbClr val="152F4E"/>
                </a:solidFill>
                <a:latin typeface="+mn-lt"/>
              </a:defRPr>
            </a:lvl3pPr>
            <a:lvl4pPr marL="288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4pPr>
            <a:lvl5pPr marL="396000" indent="-171450" defTabSz="360000">
              <a:buClr>
                <a:schemeClr val="bg1"/>
              </a:buClr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430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52" r:id="rId3"/>
    <p:sldLayoutId id="2147483660" r:id="rId4"/>
    <p:sldLayoutId id="214748372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4"/><Relationship Id="rId7" Type="http://schemas.openxmlformats.org/officeDocument/2006/relationships/image" Target="../media/image5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s://gitlab.com/tango-controls/hdbpp/libhdbpp-python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jp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s://gitlab.com/tango-controls/device-servers/DeviceClasses/InputOutput/pyplcu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78.jpg"/><Relationship Id="rId18" Type="http://schemas.openxmlformats.org/officeDocument/2006/relationships/image" Target="../media/image83.jpg"/><Relationship Id="rId3" Type="http://schemas.openxmlformats.org/officeDocument/2006/relationships/image" Target="../media/image68.jpeg"/><Relationship Id="rId21" Type="http://schemas.openxmlformats.org/officeDocument/2006/relationships/image" Target="../media/image86.jpg"/><Relationship Id="rId7" Type="http://schemas.openxmlformats.org/officeDocument/2006/relationships/image" Target="../media/image72.jpg"/><Relationship Id="rId12" Type="http://schemas.openxmlformats.org/officeDocument/2006/relationships/image" Target="../media/image77.jpg"/><Relationship Id="rId17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1.png"/><Relationship Id="rId20" Type="http://schemas.openxmlformats.org/officeDocument/2006/relationships/image" Target="../media/image8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g"/><Relationship Id="rId11" Type="http://schemas.openxmlformats.org/officeDocument/2006/relationships/image" Target="../media/image76.jpg"/><Relationship Id="rId5" Type="http://schemas.openxmlformats.org/officeDocument/2006/relationships/image" Target="../media/image70.jpg"/><Relationship Id="rId15" Type="http://schemas.openxmlformats.org/officeDocument/2006/relationships/image" Target="../media/image80.jpg"/><Relationship Id="rId10" Type="http://schemas.openxmlformats.org/officeDocument/2006/relationships/image" Target="../media/image75.jpg"/><Relationship Id="rId19" Type="http://schemas.openxmlformats.org/officeDocument/2006/relationships/image" Target="../media/image84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Relationship Id="rId14" Type="http://schemas.openxmlformats.org/officeDocument/2006/relationships/image" Target="../media/image7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5.jpg"/><Relationship Id="rId18" Type="http://schemas.openxmlformats.org/officeDocument/2006/relationships/image" Target="../media/image80.jpg"/><Relationship Id="rId3" Type="http://schemas.openxmlformats.org/officeDocument/2006/relationships/image" Target="../media/image68.jpeg"/><Relationship Id="rId21" Type="http://schemas.openxmlformats.org/officeDocument/2006/relationships/image" Target="../media/image19.jpg"/><Relationship Id="rId7" Type="http://schemas.openxmlformats.org/officeDocument/2006/relationships/image" Target="../media/image86.jpg"/><Relationship Id="rId12" Type="http://schemas.openxmlformats.org/officeDocument/2006/relationships/image" Target="../media/image74.jpg"/><Relationship Id="rId17" Type="http://schemas.openxmlformats.org/officeDocument/2006/relationships/image" Target="../media/image79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8.jp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g"/><Relationship Id="rId11" Type="http://schemas.openxmlformats.org/officeDocument/2006/relationships/image" Target="../media/image72.jpg"/><Relationship Id="rId5" Type="http://schemas.openxmlformats.org/officeDocument/2006/relationships/image" Target="../media/image84.jpg"/><Relationship Id="rId15" Type="http://schemas.openxmlformats.org/officeDocument/2006/relationships/image" Target="../media/image77.jpg"/><Relationship Id="rId10" Type="http://schemas.openxmlformats.org/officeDocument/2006/relationships/image" Target="../media/image71.jpg"/><Relationship Id="rId19" Type="http://schemas.openxmlformats.org/officeDocument/2006/relationships/image" Target="../media/image81.png"/><Relationship Id="rId4" Type="http://schemas.openxmlformats.org/officeDocument/2006/relationships/image" Target="../media/image83.jpg"/><Relationship Id="rId9" Type="http://schemas.openxmlformats.org/officeDocument/2006/relationships/image" Target="../media/image70.jpg"/><Relationship Id="rId14" Type="http://schemas.openxmlformats.org/officeDocument/2006/relationships/image" Target="../media/image76.jpg"/><Relationship Id="rId22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hyperlink" Target="https://proceedings.jacow.org/icalepcs2025/pdf/TUMR007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2.png"/><Relationship Id="rId7" Type="http://schemas.openxmlformats.org/officeDocument/2006/relationships/hyperlink" Target="https://gitlab.com/tango-controls/device-servers/DeviceClasses/InputOutput/pyplcua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7.png"/><Relationship Id="rId5" Type="http://schemas.openxmlformats.org/officeDocument/2006/relationships/image" Target="../media/image94.png"/><Relationship Id="rId10" Type="http://schemas.openxmlformats.org/officeDocument/2006/relationships/image" Target="../media/image67.jpeg"/><Relationship Id="rId4" Type="http://schemas.openxmlformats.org/officeDocument/2006/relationships/image" Target="../media/image93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9.jp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7D8FA-0891-23FF-E3C7-03D3A6B4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8" y="2445582"/>
            <a:ext cx="10905744" cy="580908"/>
          </a:xfrm>
        </p:spPr>
        <p:txBody>
          <a:bodyPr/>
          <a:lstStyle/>
          <a:p>
            <a:r>
              <a:rPr lang="en-US" dirty="0"/>
              <a:t>ALBA Controls Status Update</a:t>
            </a:r>
          </a:p>
        </p:txBody>
      </p:sp>
      <p:pic>
        <p:nvPicPr>
          <p:cNvPr id="9" name="Marcador de posición de imagen 8" descr="Un tren en las vias de tren&#10;&#10;Descripción generada automáticamente con confianza media">
            <a:extLst>
              <a:ext uri="{FF2B5EF4-FFF2-40B4-BE49-F238E27FC236}">
                <a16:creationId xmlns:a16="http://schemas.microsoft.com/office/drawing/2014/main" id="{2762EF0A-FA46-D166-21C3-39F7A9C4BC8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85FCD1E-088E-6582-F60F-3592E7D55F16}"/>
              </a:ext>
            </a:extLst>
          </p:cNvPr>
          <p:cNvSpPr txBox="1">
            <a:spLocks/>
          </p:cNvSpPr>
          <p:nvPr/>
        </p:nvSpPr>
        <p:spPr>
          <a:xfrm>
            <a:off x="643128" y="3138546"/>
            <a:ext cx="10905744" cy="58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52F4E"/>
                </a:solidFill>
                <a:latin typeface="Outfit" pitchFamily="2" charset="0"/>
                <a:ea typeface="Outfit" pitchFamily="2" charset="0"/>
                <a:cs typeface="Outfit" pitchFamily="2" charset="0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_tradnl" sz="2000" dirty="0"/>
              <a:t>Zbigniew Reszela</a:t>
            </a:r>
            <a:r>
              <a:rPr lang="en-US" sz="2000" dirty="0"/>
              <a:t> on behalf of Controls Section</a:t>
            </a:r>
          </a:p>
          <a:p>
            <a:r>
              <a:rPr lang="en-US" sz="1400" b="0" dirty="0"/>
              <a:t>40</a:t>
            </a:r>
            <a:r>
              <a:rPr lang="en-US" sz="1400" b="0" baseline="30000" dirty="0"/>
              <a:t>th</a:t>
            </a:r>
            <a:r>
              <a:rPr lang="en-US" sz="1400" b="0" dirty="0"/>
              <a:t> Tango Community Meeting – 8/06/2026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A8F0F18-028C-BC8C-7167-6C31CB18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22" y="1035186"/>
            <a:ext cx="39052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40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FAXTOR</a:t>
            </a:r>
            <a:endParaRPr lang="es-E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8559BD-1840-F2F9-1C59-3B1523BE88D7}"/>
              </a:ext>
            </a:extLst>
          </p:cNvPr>
          <p:cNvSpPr txBox="1">
            <a:spLocks/>
          </p:cNvSpPr>
          <p:nvPr/>
        </p:nvSpPr>
        <p:spPr>
          <a:xfrm>
            <a:off x="537051" y="727446"/>
            <a:ext cx="6213222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FAXTOR - fast tomography beamline:</a:t>
            </a:r>
          </a:p>
          <a:p>
            <a:r>
              <a:rPr lang="en-US" sz="1800" dirty="0"/>
              <a:t>Tomography experiments are implemented as continuous scans with Sardana and involve:</a:t>
            </a:r>
            <a:br>
              <a:rPr lang="en-US" sz="1800" dirty="0"/>
            </a:br>
            <a:r>
              <a:rPr lang="en-US" sz="1800" dirty="0"/>
              <a:t>. Multiple detectors </a:t>
            </a:r>
            <a:r>
              <a:rPr lang="en-US" sz="1050" dirty="0"/>
              <a:t>(4 in total, 2 used simultaneously)</a:t>
            </a:r>
            <a:br>
              <a:rPr lang="en-US" sz="1800" dirty="0"/>
            </a:br>
            <a:r>
              <a:rPr lang="en-US" sz="1800" dirty="0"/>
              <a:t>. Shutter </a:t>
            </a:r>
            <a:r>
              <a:rPr lang="en-US" sz="1050" dirty="0"/>
              <a:t>(allows 10 </a:t>
            </a:r>
            <a:r>
              <a:rPr lang="en-US" sz="1050" dirty="0" err="1"/>
              <a:t>ms</a:t>
            </a:r>
            <a:r>
              <a:rPr lang="en-US" sz="1050" dirty="0"/>
              <a:t> opening)</a:t>
            </a:r>
            <a:br>
              <a:rPr lang="en-US" sz="1800" dirty="0"/>
            </a:br>
            <a:r>
              <a:rPr lang="en-US" sz="1800" dirty="0"/>
              <a:t>. Goniometer </a:t>
            </a:r>
            <a:r>
              <a:rPr lang="en-US" sz="1050" dirty="0"/>
              <a:t>(max. rotation speed: 4860 deg/s - 15 </a:t>
            </a:r>
            <a:r>
              <a:rPr lang="en-US" sz="1050" dirty="0" err="1"/>
              <a:t>tomos</a:t>
            </a:r>
            <a:r>
              <a:rPr lang="en-US" sz="1050" dirty="0"/>
              <a:t>/s)</a:t>
            </a:r>
            <a:br>
              <a:rPr lang="en-US" sz="1050" dirty="0"/>
            </a:br>
            <a:r>
              <a:rPr lang="en-US" sz="1800" dirty="0"/>
              <a:t>. Synchronization implemented using NI6602 (counting card)</a:t>
            </a:r>
          </a:p>
          <a:p>
            <a:r>
              <a:rPr lang="en-US" sz="1800" dirty="0"/>
              <a:t>Phantom – high speed camera:</a:t>
            </a:r>
            <a:br>
              <a:rPr lang="en-US" sz="1800" dirty="0"/>
            </a:br>
            <a:r>
              <a:rPr lang="en-US" sz="1050" dirty="0"/>
              <a:t>(max. </a:t>
            </a:r>
            <a:r>
              <a:rPr lang="en-US" sz="1050" dirty="0" err="1"/>
              <a:t>acq</a:t>
            </a:r>
            <a:r>
              <a:rPr lang="en-US" sz="1050" dirty="0"/>
              <a:t>. rate: 7000 fps in 8bit mode (60 Gbit/s))</a:t>
            </a:r>
            <a:br>
              <a:rPr lang="en-US" sz="1800" dirty="0"/>
            </a:br>
            <a:r>
              <a:rPr lang="en-US" sz="1800" dirty="0"/>
              <a:t>. Control is implemented with the REST server.</a:t>
            </a:r>
            <a:br>
              <a:rPr lang="en-US" sz="1800" dirty="0"/>
            </a:br>
            <a:r>
              <a:rPr lang="en-US" sz="1800" dirty="0"/>
              <a:t>. Data transfer is implemented with the HDF5 file writer. </a:t>
            </a:r>
            <a:br>
              <a:rPr lang="en-US" sz="1800" dirty="0"/>
            </a:br>
            <a:r>
              <a:rPr lang="en-US" sz="1800" dirty="0"/>
              <a:t>. Files written into the IBM Storage Scale clustered file system (GPFS) – data transfer rate up to 30-40 Gbit/s.</a:t>
            </a:r>
          </a:p>
          <a:p>
            <a:r>
              <a:rPr lang="en-US" sz="1800" dirty="0"/>
              <a:t>The other detectors are integrated in Tango using </a:t>
            </a:r>
            <a:r>
              <a:rPr lang="en-US" sz="1800" dirty="0" err="1"/>
              <a:t>LImA</a:t>
            </a:r>
            <a:r>
              <a:rPr lang="en-US" sz="1800" dirty="0"/>
              <a:t> (ESRF): PCO Edge, PCO </a:t>
            </a:r>
            <a:r>
              <a:rPr lang="en-US" sz="1800" dirty="0" err="1"/>
              <a:t>DiMax</a:t>
            </a:r>
            <a:r>
              <a:rPr lang="en-US" sz="1800" dirty="0"/>
              <a:t>, C-BLUE.</a:t>
            </a:r>
          </a:p>
          <a:p>
            <a:r>
              <a:rPr lang="en-US" sz="1800" dirty="0"/>
              <a:t>Beamline GUI implemented using Taurus and </a:t>
            </a:r>
            <a:r>
              <a:rPr lang="en-US" sz="1800" dirty="0" err="1"/>
              <a:t>LaVue</a:t>
            </a:r>
            <a:r>
              <a:rPr lang="en-US" sz="1800" dirty="0"/>
              <a:t> (DESY).</a:t>
            </a:r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800" dirty="0"/>
          </a:p>
          <a:p>
            <a:pPr>
              <a:buClr>
                <a:schemeClr val="bg2"/>
              </a:buClr>
            </a:pPr>
            <a:endParaRPr lang="en-US" sz="18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9B724FDC-C869-30B0-9907-8E428FAFA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645" y="4640746"/>
            <a:ext cx="2842191" cy="15749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64331D4-B676-7A17-FC30-AADAC1C3BAB9}"/>
              </a:ext>
            </a:extLst>
          </p:cNvPr>
          <p:cNvSpPr txBox="1"/>
          <p:nvPr/>
        </p:nvSpPr>
        <p:spPr>
          <a:xfrm>
            <a:off x="9316556" y="6262806"/>
            <a:ext cx="2482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152F4E"/>
                </a:solidFill>
                <a:latin typeface="+mn-lt"/>
              </a:rPr>
              <a:t>TomoUX</a:t>
            </a:r>
            <a:r>
              <a:rPr lang="en-US" sz="1000" dirty="0">
                <a:solidFill>
                  <a:srgbClr val="152F4E"/>
                </a:solidFill>
                <a:latin typeface="+mn-lt"/>
              </a:rPr>
              <a:t> (based on Taurus and </a:t>
            </a:r>
            <a:r>
              <a:rPr lang="en-US" sz="1000" dirty="0" err="1">
                <a:solidFill>
                  <a:srgbClr val="152F4E"/>
                </a:solidFill>
                <a:latin typeface="+mn-lt"/>
              </a:rPr>
              <a:t>LaVue</a:t>
            </a:r>
            <a:r>
              <a:rPr lang="en-US" sz="1000" dirty="0">
                <a:solidFill>
                  <a:srgbClr val="152F4E"/>
                </a:solidFill>
                <a:latin typeface="+mn-lt"/>
              </a:rPr>
              <a:t>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95592BB-3FB3-C791-2FCC-227E05F6D6F0}"/>
              </a:ext>
            </a:extLst>
          </p:cNvPr>
          <p:cNvGrpSpPr/>
          <p:nvPr/>
        </p:nvGrpSpPr>
        <p:grpSpPr>
          <a:xfrm>
            <a:off x="6428623" y="769107"/>
            <a:ext cx="5775866" cy="3566564"/>
            <a:chOff x="6496904" y="899994"/>
            <a:chExt cx="5775866" cy="356656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C13F7F-E187-64B8-3B6B-AC3BF0AD6879}"/>
                </a:ext>
              </a:extLst>
            </p:cNvPr>
            <p:cNvGrpSpPr/>
            <p:nvPr/>
          </p:nvGrpSpPr>
          <p:grpSpPr>
            <a:xfrm>
              <a:off x="6496904" y="899994"/>
              <a:ext cx="5695096" cy="3566564"/>
              <a:chOff x="5769864" y="1481019"/>
              <a:chExt cx="5695096" cy="3566564"/>
            </a:xfrm>
          </p:grpSpPr>
          <p:pic>
            <p:nvPicPr>
              <p:cNvPr id="3" name="Picture 12">
                <a:extLst>
                  <a:ext uri="{FF2B5EF4-FFF2-40B4-BE49-F238E27FC236}">
                    <a16:creationId xmlns:a16="http://schemas.microsoft.com/office/drawing/2014/main" id="{9F5B8449-D234-1835-3F51-8E9779481E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1715125"/>
                <a:ext cx="5368960" cy="3332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3A37E20-241F-5D0F-CC27-0B0A15538AEC}"/>
                  </a:ext>
                </a:extLst>
              </p:cNvPr>
              <p:cNvSpPr/>
              <p:nvPr/>
            </p:nvSpPr>
            <p:spPr bwMode="auto">
              <a:xfrm>
                <a:off x="6096000" y="2843784"/>
                <a:ext cx="679704" cy="249984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100" dirty="0" err="1">
                    <a:solidFill>
                      <a:srgbClr val="FFFF00"/>
                    </a:solidFill>
                  </a:rPr>
                  <a:t>Shutter</a:t>
                </a:r>
                <a:endParaRPr lang="es-ES" sz="11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5D0464EB-E648-E0D1-6100-A950230269BD}"/>
                  </a:ext>
                </a:extLst>
              </p:cNvPr>
              <p:cNvCxnSpPr>
                <a:stCxn id="4" idx="3"/>
              </p:cNvCxnSpPr>
              <p:nvPr/>
            </p:nvCxnSpPr>
            <p:spPr bwMode="auto">
              <a:xfrm>
                <a:off x="6775704" y="2968776"/>
                <a:ext cx="246888" cy="515088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4161CB9-C6F5-3AE5-05EA-88B4D16A3A63}"/>
                  </a:ext>
                </a:extLst>
              </p:cNvPr>
              <p:cNvSpPr/>
              <p:nvPr/>
            </p:nvSpPr>
            <p:spPr bwMode="auto">
              <a:xfrm>
                <a:off x="7073030" y="4281899"/>
                <a:ext cx="1037698" cy="463873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100" dirty="0">
                    <a:solidFill>
                      <a:srgbClr val="FFFF00"/>
                    </a:solidFill>
                  </a:rPr>
                  <a:t>Chopper</a:t>
                </a:r>
              </a:p>
              <a:p>
                <a:pPr algn="ctr"/>
                <a:r>
                  <a:rPr lang="es-ES_tradnl" sz="1100" dirty="0">
                    <a:solidFill>
                      <a:srgbClr val="FFFF00"/>
                    </a:solidFill>
                  </a:rPr>
                  <a:t>(in </a:t>
                </a:r>
                <a:r>
                  <a:rPr lang="es-ES_tradnl" sz="1100" dirty="0" err="1">
                    <a:solidFill>
                      <a:srgbClr val="FFFF00"/>
                    </a:solidFill>
                  </a:rPr>
                  <a:t>the</a:t>
                </a:r>
                <a:r>
                  <a:rPr lang="es-ES_tradnl" sz="1100" dirty="0">
                    <a:solidFill>
                      <a:srgbClr val="FFFF00"/>
                    </a:solidFill>
                  </a:rPr>
                  <a:t> future)</a:t>
                </a:r>
                <a:endParaRPr lang="es-ES" sz="11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8E5D349-53C9-6F57-CE68-8DA45FF977F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899148" y="3709999"/>
                <a:ext cx="171129" cy="803836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78E9317-15BC-E769-D5E5-0C3260B4B4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769864" y="3236952"/>
                <a:ext cx="2340864" cy="6858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EC3FDC-5C66-E5EB-0E67-28600B4F3D62}"/>
                  </a:ext>
                </a:extLst>
              </p:cNvPr>
              <p:cNvSpPr txBox="1"/>
              <p:nvPr/>
            </p:nvSpPr>
            <p:spPr bwMode="auto">
              <a:xfrm rot="20486055">
                <a:off x="7065717" y="3174130"/>
                <a:ext cx="6410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1200" b="1" dirty="0">
                    <a:solidFill>
                      <a:srgbClr val="FF0000"/>
                    </a:solidFill>
                  </a:rPr>
                  <a:t>Beam</a:t>
                </a:r>
                <a:endParaRPr lang="es-ES" sz="1200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11" name="Picture 16">
                <a:extLst>
                  <a:ext uri="{FF2B5EF4-FFF2-40B4-BE49-F238E27FC236}">
                    <a16:creationId xmlns:a16="http://schemas.microsoft.com/office/drawing/2014/main" id="{C727A3C2-91E9-F9BE-3B3E-3434BC3DB6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8809" y="1983758"/>
                <a:ext cx="599254" cy="612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BA4222C-BF32-59CC-090B-B989E51D9145}"/>
                  </a:ext>
                </a:extLst>
              </p:cNvPr>
              <p:cNvSpPr/>
              <p:nvPr/>
            </p:nvSpPr>
            <p:spPr bwMode="auto">
              <a:xfrm>
                <a:off x="7587581" y="1787174"/>
                <a:ext cx="1198256" cy="249984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100" dirty="0">
                    <a:solidFill>
                      <a:srgbClr val="FFFF00"/>
                    </a:solidFill>
                  </a:rPr>
                  <a:t>PCO Edge 4.2</a:t>
                </a:r>
                <a:endParaRPr lang="es-ES" sz="1100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13" name="Picture 18">
                <a:extLst>
                  <a:ext uri="{FF2B5EF4-FFF2-40B4-BE49-F238E27FC236}">
                    <a16:creationId xmlns:a16="http://schemas.microsoft.com/office/drawing/2014/main" id="{6CA69586-5DE5-70E2-6451-0D45F8CA7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5359" y="1665482"/>
                <a:ext cx="599253" cy="599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47FDAE-9454-2EC8-3435-AB126ECF6753}"/>
                  </a:ext>
                </a:extLst>
              </p:cNvPr>
              <p:cNvSpPr/>
              <p:nvPr/>
            </p:nvSpPr>
            <p:spPr bwMode="auto">
              <a:xfrm>
                <a:off x="9830644" y="1481019"/>
                <a:ext cx="1198256" cy="249984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100" dirty="0" err="1">
                    <a:solidFill>
                      <a:srgbClr val="FFFF00"/>
                    </a:solidFill>
                  </a:rPr>
                  <a:t>Phantom</a:t>
                </a:r>
                <a:r>
                  <a:rPr lang="es-ES_tradnl" sz="1100" dirty="0">
                    <a:solidFill>
                      <a:srgbClr val="FFFF00"/>
                    </a:solidFill>
                  </a:rPr>
                  <a:t> S710</a:t>
                </a:r>
                <a:endParaRPr lang="es-ES" sz="11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74A2A96-32C8-CFBC-0866-66D2C70052F8}"/>
                  </a:ext>
                </a:extLst>
              </p:cNvPr>
              <p:cNvSpPr/>
              <p:nvPr/>
            </p:nvSpPr>
            <p:spPr bwMode="auto">
              <a:xfrm>
                <a:off x="7676387" y="3486912"/>
                <a:ext cx="1027153" cy="408432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100" dirty="0" err="1">
                    <a:solidFill>
                      <a:srgbClr val="FFFF00"/>
                    </a:solidFill>
                  </a:rPr>
                  <a:t>Goniometer</a:t>
                </a:r>
                <a:br>
                  <a:rPr lang="es-ES_tradnl" sz="1100" dirty="0">
                    <a:solidFill>
                      <a:srgbClr val="FFFF00"/>
                    </a:solidFill>
                  </a:rPr>
                </a:br>
                <a:r>
                  <a:rPr lang="es-ES_tradnl" sz="1100" dirty="0">
                    <a:solidFill>
                      <a:srgbClr val="FFFF00"/>
                    </a:solidFill>
                  </a:rPr>
                  <a:t>(</a:t>
                </a:r>
                <a:r>
                  <a:rPr lang="es-ES_tradnl" sz="1100" dirty="0" err="1">
                    <a:solidFill>
                      <a:srgbClr val="FFFF00"/>
                    </a:solidFill>
                  </a:rPr>
                  <a:t>LabMotion</a:t>
                </a:r>
                <a:r>
                  <a:rPr lang="es-ES_tradnl" sz="1100" dirty="0">
                    <a:solidFill>
                      <a:srgbClr val="FFFF00"/>
                    </a:solidFill>
                  </a:rPr>
                  <a:t>)</a:t>
                </a:r>
                <a:endParaRPr lang="es-ES" sz="11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Arrow: Curved Down 15">
                <a:extLst>
                  <a:ext uri="{FF2B5EF4-FFF2-40B4-BE49-F238E27FC236}">
                    <a16:creationId xmlns:a16="http://schemas.microsoft.com/office/drawing/2014/main" id="{0C04998F-7F38-2487-4B9F-51BE0FBC36DC}"/>
                  </a:ext>
                </a:extLst>
              </p:cNvPr>
              <p:cNvSpPr/>
              <p:nvPr/>
            </p:nvSpPr>
            <p:spPr bwMode="auto">
              <a:xfrm rot="4263323">
                <a:off x="8010144" y="3090589"/>
                <a:ext cx="326136" cy="274403"/>
              </a:xfrm>
              <a:prstGeom prst="curvedDown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4583D0-839A-4F8F-906C-7282EAD53B61}"/>
                </a:ext>
              </a:extLst>
            </p:cNvPr>
            <p:cNvSpPr txBox="1"/>
            <p:nvPr/>
          </p:nvSpPr>
          <p:spPr>
            <a:xfrm>
              <a:off x="9430580" y="3693706"/>
              <a:ext cx="2842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FAXTOR layout (Experimental Hutch) with elements involved in tomography experiments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A418F7E-7078-37C2-9494-E275E1152E97}"/>
              </a:ext>
            </a:extLst>
          </p:cNvPr>
          <p:cNvGrpSpPr/>
          <p:nvPr/>
        </p:nvGrpSpPr>
        <p:grpSpPr>
          <a:xfrm>
            <a:off x="6522418" y="4523870"/>
            <a:ext cx="2482256" cy="2092518"/>
            <a:chOff x="6522418" y="4523870"/>
            <a:chExt cx="2482256" cy="2092518"/>
          </a:xfrm>
        </p:grpSpPr>
        <p:pic>
          <p:nvPicPr>
            <p:cNvPr id="30" name="Picture 8">
              <a:extLst>
                <a:ext uri="{FF2B5EF4-FFF2-40B4-BE49-F238E27FC236}">
                  <a16:creationId xmlns:a16="http://schemas.microsoft.com/office/drawing/2014/main" id="{96957CE0-527E-61FD-2659-22AA23588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7203" y="4523870"/>
              <a:ext cx="1869098" cy="1811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04D8F3-1D63-6D88-64A2-F5E5D10BADB6}"/>
                </a:ext>
              </a:extLst>
            </p:cNvPr>
            <p:cNvSpPr txBox="1"/>
            <p:nvPr/>
          </p:nvSpPr>
          <p:spPr>
            <a:xfrm>
              <a:off x="6522418" y="6216278"/>
              <a:ext cx="2482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Example of synchronization description used at FAXTOR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072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XAIRA &amp; XALOC</a:t>
            </a:r>
            <a:endParaRPr lang="es-E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8559BD-1840-F2F9-1C59-3B1523BE88D7}"/>
              </a:ext>
            </a:extLst>
          </p:cNvPr>
          <p:cNvSpPr txBox="1">
            <a:spLocks/>
          </p:cNvSpPr>
          <p:nvPr/>
        </p:nvSpPr>
        <p:spPr>
          <a:xfrm>
            <a:off x="537050" y="727446"/>
            <a:ext cx="6272123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/>
              <a:t>XAIRA – microfocus MX beamline in He atmosphere:</a:t>
            </a:r>
          </a:p>
          <a:p>
            <a:r>
              <a:rPr lang="en-US" sz="1600" dirty="0"/>
              <a:t>MX experiments are implemented as continuous scans (oscillation: simple and helical and X-ray centering: raster scan) with Sardana and involve:</a:t>
            </a:r>
            <a:br>
              <a:rPr lang="en-US" sz="1600" dirty="0"/>
            </a:br>
            <a:r>
              <a:rPr lang="en-US" sz="1600" dirty="0"/>
              <a:t>. Eiger2xe 6M detector</a:t>
            </a:r>
            <a:br>
              <a:rPr lang="en-US" sz="1600" dirty="0"/>
            </a:br>
            <a:r>
              <a:rPr lang="en-US" sz="1600" dirty="0"/>
              <a:t>. Shutter</a:t>
            </a:r>
            <a:br>
              <a:rPr lang="en-US" sz="1600" dirty="0"/>
            </a:br>
            <a:r>
              <a:rPr lang="en-US" sz="1600" dirty="0"/>
              <a:t>. Goniometer / XYZ piezo stage (Aerotech + </a:t>
            </a:r>
            <a:r>
              <a:rPr lang="en-US" sz="1600" dirty="0" err="1"/>
              <a:t>Smaract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. Synchronization implemented using Aerotech motion controller</a:t>
            </a:r>
          </a:p>
          <a:p>
            <a:r>
              <a:rPr lang="en-US" sz="1600" dirty="0" err="1"/>
              <a:t>MXCuBE</a:t>
            </a:r>
            <a:r>
              <a:rPr lang="en-US" sz="1600" dirty="0"/>
              <a:t> Web (ESRF </a:t>
            </a:r>
            <a:r>
              <a:rPr lang="en-US" sz="1600" i="1" dirty="0"/>
              <a:t>et al.</a:t>
            </a:r>
            <a:r>
              <a:rPr lang="en-US" sz="1600" dirty="0"/>
              <a:t>) – data acquisition:</a:t>
            </a:r>
            <a:br>
              <a:rPr lang="en-US" sz="1600" dirty="0"/>
            </a:br>
            <a:r>
              <a:rPr lang="en-US" sz="1600" dirty="0"/>
              <a:t>Mounts sample → Centers it → Uses online processing → Collects a full dataset</a:t>
            </a:r>
          </a:p>
          <a:p>
            <a:r>
              <a:rPr lang="en-US" sz="1600" dirty="0" err="1"/>
              <a:t>iCAT</a:t>
            </a:r>
            <a:r>
              <a:rPr lang="en-US" sz="1600" dirty="0"/>
              <a:t> DRAC (ESRF </a:t>
            </a:r>
            <a:r>
              <a:rPr lang="en-US" sz="1600" i="1" dirty="0"/>
              <a:t>et al.</a:t>
            </a:r>
            <a:r>
              <a:rPr lang="en-US" sz="1600" dirty="0"/>
              <a:t>) – work of the SDM and MIS sections:</a:t>
            </a:r>
            <a:br>
              <a:rPr lang="en-US" sz="1600" dirty="0"/>
            </a:br>
            <a:r>
              <a:rPr lang="en-US" sz="1600" dirty="0"/>
              <a:t>Gives access to raw and processed data.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XALOC</a:t>
            </a:r>
            <a:r>
              <a:rPr lang="en-US" sz="1600" dirty="0"/>
              <a:t> (another </a:t>
            </a:r>
            <a:r>
              <a:rPr lang="en-US" sz="1600" b="1" dirty="0"/>
              <a:t>MX beamline</a:t>
            </a:r>
            <a:r>
              <a:rPr lang="en-US" sz="1600" dirty="0"/>
              <a:t>) refactoring:</a:t>
            </a:r>
          </a:p>
          <a:p>
            <a:r>
              <a:rPr lang="en-US" sz="1600" dirty="0"/>
              <a:t>New diffractometer – </a:t>
            </a:r>
            <a:r>
              <a:rPr lang="en-US" sz="1600" dirty="0" err="1"/>
              <a:t>HiDiffX</a:t>
            </a:r>
            <a:r>
              <a:rPr lang="en-US" sz="1600" dirty="0"/>
              <a:t> – from IRELEC will be installed this summer. Currently working on:</a:t>
            </a:r>
            <a:br>
              <a:rPr lang="en-US" sz="1600" dirty="0"/>
            </a:br>
            <a:r>
              <a:rPr lang="en-US" sz="1600" dirty="0"/>
              <a:t>. The Tango DS for the diffractometer control</a:t>
            </a:r>
            <a:br>
              <a:rPr lang="en-US" sz="1600" dirty="0"/>
            </a:br>
            <a:r>
              <a:rPr lang="en-US" sz="1600" dirty="0"/>
              <a:t>. </a:t>
            </a:r>
            <a:r>
              <a:rPr lang="en-US" sz="1600" dirty="0" err="1"/>
              <a:t>LImA</a:t>
            </a:r>
            <a:r>
              <a:rPr lang="en-US" sz="1600" dirty="0"/>
              <a:t> plugin for its OAV camera</a:t>
            </a:r>
          </a:p>
          <a:p>
            <a:r>
              <a:rPr lang="en-US" sz="1600" dirty="0"/>
              <a:t>Soon after we will migrate the </a:t>
            </a:r>
            <a:r>
              <a:rPr lang="en-US" sz="1600" dirty="0" err="1"/>
              <a:t>MXCuBE</a:t>
            </a:r>
            <a:r>
              <a:rPr lang="en-US" sz="1600" dirty="0"/>
              <a:t> Qt to </a:t>
            </a:r>
            <a:r>
              <a:rPr lang="en-US" sz="1600" dirty="0" err="1"/>
              <a:t>MXCuBE</a:t>
            </a:r>
            <a:r>
              <a:rPr lang="en-US" sz="1600" dirty="0"/>
              <a:t> Web and </a:t>
            </a:r>
            <a:r>
              <a:rPr lang="en-US" sz="1600" dirty="0" err="1"/>
              <a:t>iCAT</a:t>
            </a:r>
            <a:r>
              <a:rPr lang="en-US" sz="1600" dirty="0"/>
              <a:t> DRAC.</a:t>
            </a:r>
            <a:br>
              <a:rPr lang="en-US" sz="1600" dirty="0"/>
            </a:br>
            <a:endParaRPr lang="en-US" sz="16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F36BE6-1E14-4AFB-E89C-62F9D5193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55" y="908618"/>
            <a:ext cx="3267665" cy="25203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F5A1EA-03DB-FFC7-A656-549B96C041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76628" y="3982499"/>
            <a:ext cx="2410270" cy="174285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5219E83-B9DC-13B8-32F8-8A118EAD49F0}"/>
              </a:ext>
            </a:extLst>
          </p:cNvPr>
          <p:cNvSpPr txBox="1"/>
          <p:nvPr/>
        </p:nvSpPr>
        <p:spPr>
          <a:xfrm>
            <a:off x="8234835" y="3429000"/>
            <a:ext cx="2842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XAIRA End Station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D1129FE-02A2-0BBE-940B-DF7BF0B6F57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521826" y="3982499"/>
            <a:ext cx="2441969" cy="184373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7926DEF-B1CF-ABB4-5BB8-A7D0D33FA68C}"/>
              </a:ext>
            </a:extLst>
          </p:cNvPr>
          <p:cNvSpPr txBox="1"/>
          <p:nvPr/>
        </p:nvSpPr>
        <p:spPr>
          <a:xfrm>
            <a:off x="6562172" y="5725358"/>
            <a:ext cx="2842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152F4E"/>
                </a:solidFill>
                <a:latin typeface="+mn-lt"/>
              </a:rPr>
              <a:t>MXCuBE</a:t>
            </a:r>
            <a:r>
              <a:rPr lang="en-US" sz="1000" dirty="0">
                <a:solidFill>
                  <a:srgbClr val="152F4E"/>
                </a:solidFill>
                <a:latin typeface="+mn-lt"/>
              </a:rPr>
              <a:t> Web at XAIRA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CEE6DC-CFA1-E7F5-E8E5-89A0DE7E4957}"/>
              </a:ext>
            </a:extLst>
          </p:cNvPr>
          <p:cNvSpPr txBox="1"/>
          <p:nvPr/>
        </p:nvSpPr>
        <p:spPr>
          <a:xfrm>
            <a:off x="9271654" y="5733497"/>
            <a:ext cx="2842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152F4E"/>
                </a:solidFill>
                <a:latin typeface="+mn-lt"/>
              </a:rPr>
              <a:t>iCAT</a:t>
            </a:r>
            <a:r>
              <a:rPr lang="en-US" sz="1000" dirty="0">
                <a:solidFill>
                  <a:srgbClr val="152F4E"/>
                </a:solidFill>
                <a:latin typeface="+mn-lt"/>
              </a:rPr>
              <a:t> DRAC at XAIRA</a:t>
            </a:r>
          </a:p>
        </p:txBody>
      </p:sp>
    </p:spTree>
    <p:extLst>
      <p:ext uri="{BB962C8B-B14F-4D97-AF65-F5344CB8AC3E}">
        <p14:creationId xmlns:p14="http://schemas.microsoft.com/office/powerpoint/2010/main" val="20922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EB4A57-7ACB-6387-73AF-32CAB0378C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4731" y="5270186"/>
            <a:ext cx="6633469" cy="1316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D797BE-244A-79DC-18E5-7772C6CCE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3Sbar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1FB7A-D564-A2D4-9DB8-1860CB83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9" y="771412"/>
            <a:ext cx="5673106" cy="5311887"/>
          </a:xfrm>
        </p:spPr>
        <p:txBody>
          <a:bodyPr/>
          <a:lstStyle/>
          <a:p>
            <a:pPr marL="0" indent="0">
              <a:buNone/>
            </a:pPr>
            <a:r>
              <a:rPr lang="en-US" sz="1500" b="1" dirty="0"/>
              <a:t>3Sbar: surface diffraction and surface spectroscopy at high pressure beamline:</a:t>
            </a:r>
          </a:p>
          <a:p>
            <a:r>
              <a:rPr lang="en-US" sz="1500" dirty="0"/>
              <a:t>In construction, beam in the OH in Nov’26.</a:t>
            </a:r>
            <a:endParaRPr lang="en-US" dirty="0"/>
          </a:p>
          <a:p>
            <a:r>
              <a:rPr lang="en-US" sz="1500" b="1" dirty="0"/>
              <a:t>Prodigy (SPECS)</a:t>
            </a:r>
            <a:r>
              <a:rPr lang="en-US" sz="1500" dirty="0"/>
              <a:t>:</a:t>
            </a:r>
            <a:br>
              <a:rPr lang="en-US" sz="1500" dirty="0"/>
            </a:br>
            <a:r>
              <a:rPr lang="en-US" sz="1500" dirty="0"/>
              <a:t>. Rich software application to control and perform XPS acquisitions. Allows remote connections.</a:t>
            </a:r>
            <a:br>
              <a:rPr lang="en-US" sz="1500" dirty="0"/>
            </a:br>
            <a:r>
              <a:rPr lang="en-US" sz="1500" dirty="0"/>
              <a:t>. Integrated with an </a:t>
            </a:r>
            <a:r>
              <a:rPr lang="en-US" sz="1500" b="1" dirty="0"/>
              <a:t>async Tango DS </a:t>
            </a:r>
            <a:r>
              <a:rPr lang="en-US" sz="1500" dirty="0"/>
              <a:t>(MAXIV), and extended with a </a:t>
            </a:r>
            <a:r>
              <a:rPr lang="en-US" sz="1500" b="1" dirty="0"/>
              <a:t>Sardana </a:t>
            </a:r>
            <a:r>
              <a:rPr lang="en-US" sz="1500" dirty="0"/>
              <a:t>controller.</a:t>
            </a:r>
          </a:p>
          <a:p>
            <a:r>
              <a:rPr lang="en-US" sz="1500" dirty="0"/>
              <a:t>Detectors:</a:t>
            </a:r>
            <a:br>
              <a:rPr lang="en-US" sz="1500" dirty="0"/>
            </a:br>
            <a:r>
              <a:rPr lang="en-US" sz="1500" dirty="0"/>
              <a:t>. </a:t>
            </a:r>
            <a:r>
              <a:rPr lang="en-US" sz="1500" b="1" dirty="0"/>
              <a:t>Pilatus4 2M</a:t>
            </a:r>
            <a:r>
              <a:rPr lang="en-US" sz="1500" dirty="0"/>
              <a:t> (Si) </a:t>
            </a:r>
            <a:r>
              <a:rPr lang="en-US" sz="1000" dirty="0"/>
              <a:t>(Up to 4kHz and 80Gbit/s)</a:t>
            </a:r>
            <a:r>
              <a:rPr lang="en-US" sz="1500" dirty="0"/>
              <a:t>. – Dedicated server and fiber optics link. Still evaluating definitive software solution to integrate it in the controls system. Most probably </a:t>
            </a:r>
            <a:r>
              <a:rPr lang="en-US" sz="1500" b="1" dirty="0" err="1"/>
              <a:t>LImA</a:t>
            </a:r>
            <a:r>
              <a:rPr lang="en-US" sz="1500" b="1" dirty="0"/>
              <a:t> </a:t>
            </a:r>
            <a:r>
              <a:rPr lang="en-US" sz="1500" dirty="0"/>
              <a:t>with hardware saving mode.</a:t>
            </a:r>
            <a:br>
              <a:rPr lang="en-US" sz="1500" dirty="0"/>
            </a:br>
            <a:r>
              <a:rPr lang="en-US" sz="1500" dirty="0"/>
              <a:t>. </a:t>
            </a:r>
            <a:r>
              <a:rPr lang="en-US" sz="1500" b="1" dirty="0"/>
              <a:t>Lambda 750 k </a:t>
            </a:r>
            <a:r>
              <a:rPr lang="en-US" sz="1000" dirty="0"/>
              <a:t>(Up to 100 Hz)</a:t>
            </a:r>
            <a:r>
              <a:rPr lang="en-US" sz="1500" dirty="0"/>
              <a:t> - Integrated with Tango via </a:t>
            </a:r>
            <a:r>
              <a:rPr lang="en-US" sz="1500" b="1" dirty="0" err="1"/>
              <a:t>LImA</a:t>
            </a:r>
            <a:r>
              <a:rPr lang="en-US" sz="1500" b="1" dirty="0"/>
              <a:t> </a:t>
            </a:r>
            <a:r>
              <a:rPr lang="en-US" sz="1500" dirty="0"/>
              <a:t>(ESRF)</a:t>
            </a:r>
            <a:r>
              <a:rPr lang="en-US" sz="1500" b="1" dirty="0"/>
              <a:t>.</a:t>
            </a:r>
          </a:p>
          <a:p>
            <a:r>
              <a:rPr lang="en-US" sz="1500" dirty="0"/>
              <a:t>2x </a:t>
            </a:r>
            <a:r>
              <a:rPr lang="en-US" sz="1500" b="1" dirty="0" err="1"/>
              <a:t>PandABox</a:t>
            </a:r>
            <a:r>
              <a:rPr lang="en-US" sz="1500" dirty="0"/>
              <a:t> connected via SFP will allow for a fast acquisition of analog signals, synchronized with motion and the rest of hardware-triggered devices.</a:t>
            </a:r>
          </a:p>
          <a:p>
            <a:r>
              <a:rPr lang="en-US" sz="1500" dirty="0"/>
              <a:t>Diagnostics cameras: extensive setup with </a:t>
            </a:r>
            <a:r>
              <a:rPr lang="en-US" sz="1500" b="1" dirty="0"/>
              <a:t>11 Basler Ace</a:t>
            </a:r>
            <a:r>
              <a:rPr lang="en-US" sz="1500" dirty="0"/>
              <a:t> cameras located along the optics and end station.</a:t>
            </a:r>
            <a:br>
              <a:rPr lang="en-US" sz="1500" dirty="0"/>
            </a:br>
            <a:r>
              <a:rPr lang="en-US" sz="1500" dirty="0"/>
              <a:t>. Our plan is to use </a:t>
            </a:r>
            <a:r>
              <a:rPr lang="en-US" sz="1500" b="1" dirty="0" err="1"/>
              <a:t>LImA</a:t>
            </a:r>
            <a:r>
              <a:rPr lang="en-US" sz="1500" dirty="0"/>
              <a:t> and the already tested </a:t>
            </a:r>
            <a:r>
              <a:rPr lang="en-US" sz="1500" b="1" dirty="0" err="1"/>
              <a:t>LaVue</a:t>
            </a:r>
            <a:r>
              <a:rPr lang="en-US" sz="1500" b="1" dirty="0"/>
              <a:t> </a:t>
            </a:r>
            <a:r>
              <a:rPr lang="en-US" sz="1500" dirty="0"/>
              <a:t>application for live view.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C7583-2959-DBBF-48DC-6128B1DE6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9" y="1117764"/>
            <a:ext cx="2260870" cy="1505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F5938-5096-B4D5-6D6A-20EC34851655}"/>
              </a:ext>
            </a:extLst>
          </p:cNvPr>
          <p:cNvSpPr txBox="1"/>
          <p:nvPr/>
        </p:nvSpPr>
        <p:spPr>
          <a:xfrm>
            <a:off x="6759499" y="2623650"/>
            <a:ext cx="284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Hemispherical electron energy analyzer developed by SPECS Group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15FF68-6AD1-E397-4828-CBFDA8EE2272}"/>
              </a:ext>
            </a:extLst>
          </p:cNvPr>
          <p:cNvGrpSpPr/>
          <p:nvPr/>
        </p:nvGrpSpPr>
        <p:grpSpPr>
          <a:xfrm>
            <a:off x="6237342" y="3227444"/>
            <a:ext cx="1625633" cy="1016494"/>
            <a:chOff x="7347134" y="1362871"/>
            <a:chExt cx="1625633" cy="10164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1667E0-6035-DADB-2923-36FC91385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134" y="1362871"/>
              <a:ext cx="1584345" cy="8872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0BDB4B-196F-3DA1-547A-E66D25590F6F}"/>
                </a:ext>
              </a:extLst>
            </p:cNvPr>
            <p:cNvSpPr txBox="1"/>
            <p:nvPr/>
          </p:nvSpPr>
          <p:spPr>
            <a:xfrm>
              <a:off x="7388422" y="2133144"/>
              <a:ext cx="15843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Pilatus4 2M (Si)</a:t>
              </a:r>
            </a:p>
          </p:txBody>
        </p:sp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5350DBF-475A-99F5-B9A5-8B0BDD7C7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384767"/>
              </p:ext>
            </p:extLst>
          </p:nvPr>
        </p:nvGraphicFramePr>
        <p:xfrm>
          <a:off x="7905295" y="3440966"/>
          <a:ext cx="1109153" cy="479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40050" imgH="1962150" progId="Paint.Picture">
                  <p:embed/>
                </p:oleObj>
              </mc:Choice>
              <mc:Fallback>
                <p:oleObj r:id="rId5" imgW="2940050" imgH="1962150" progId="Paint.Picture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05295" y="3440966"/>
                        <a:ext cx="1109153" cy="479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079BA09-0ADA-4924-782C-94D0C69063C9}"/>
              </a:ext>
            </a:extLst>
          </p:cNvPr>
          <p:cNvSpPr txBox="1"/>
          <p:nvPr/>
        </p:nvSpPr>
        <p:spPr>
          <a:xfrm>
            <a:off x="7667698" y="3905656"/>
            <a:ext cx="1584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Lambda 750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2483D-7B0B-4E43-39C9-B5CFE7DA84E6}"/>
              </a:ext>
            </a:extLst>
          </p:cNvPr>
          <p:cNvSpPr txBox="1"/>
          <p:nvPr/>
        </p:nvSpPr>
        <p:spPr>
          <a:xfrm>
            <a:off x="9200042" y="6092665"/>
            <a:ext cx="284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3sbar layout Optical Hutch (right) and Experimental Hutch (left)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C4F004-E419-8499-D3F5-D7F54F244302}"/>
              </a:ext>
            </a:extLst>
          </p:cNvPr>
          <p:cNvGrpSpPr/>
          <p:nvPr/>
        </p:nvGrpSpPr>
        <p:grpSpPr>
          <a:xfrm>
            <a:off x="9311029" y="3184450"/>
            <a:ext cx="2842191" cy="1075628"/>
            <a:chOff x="9349809" y="3427355"/>
            <a:chExt cx="2842191" cy="1075628"/>
          </a:xfrm>
        </p:grpSpPr>
        <p:pic>
          <p:nvPicPr>
            <p:cNvPr id="1026" name="Picture 2" descr="PandABox | Beamline Timing, Synchronisation &amp; Control">
              <a:extLst>
                <a:ext uri="{FF2B5EF4-FFF2-40B4-BE49-F238E27FC236}">
                  <a16:creationId xmlns:a16="http://schemas.microsoft.com/office/drawing/2014/main" id="{0E741ADC-3918-3F44-FD56-8283C6456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9809" y="3852335"/>
              <a:ext cx="2842191" cy="518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2207FF-BAC8-292D-BE1F-56571BA457AD}"/>
                </a:ext>
              </a:extLst>
            </p:cNvPr>
            <p:cNvSpPr txBox="1"/>
            <p:nvPr/>
          </p:nvSpPr>
          <p:spPr>
            <a:xfrm>
              <a:off x="9349809" y="4256762"/>
              <a:ext cx="2842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2x (via SFP) </a:t>
              </a:r>
              <a:r>
                <a:rPr lang="en-US" sz="1000" dirty="0" err="1">
                  <a:solidFill>
                    <a:srgbClr val="152F4E"/>
                  </a:solidFill>
                  <a:latin typeface="+mn-lt"/>
                </a:rPr>
                <a:t>PandABox</a:t>
              </a:r>
              <a:endParaRPr lang="en-US" sz="1000" dirty="0">
                <a:solidFill>
                  <a:srgbClr val="152F4E"/>
                </a:solidFill>
                <a:latin typeface="+mn-lt"/>
              </a:endParaRPr>
            </a:p>
          </p:txBody>
        </p:sp>
        <p:pic>
          <p:nvPicPr>
            <p:cNvPr id="14" name="Picture 2" descr="PandABox | Beamline Timing, Synchronisation &amp; Control">
              <a:extLst>
                <a:ext uri="{FF2B5EF4-FFF2-40B4-BE49-F238E27FC236}">
                  <a16:creationId xmlns:a16="http://schemas.microsoft.com/office/drawing/2014/main" id="{41C42CAC-3FED-DA3A-9050-270273684E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9809" y="3427355"/>
              <a:ext cx="2842191" cy="518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0359D7-4385-FC8B-BD72-E1B6ADAA59E8}"/>
              </a:ext>
            </a:extLst>
          </p:cNvPr>
          <p:cNvGrpSpPr/>
          <p:nvPr/>
        </p:nvGrpSpPr>
        <p:grpSpPr>
          <a:xfrm>
            <a:off x="9371645" y="1117765"/>
            <a:ext cx="2842190" cy="1752105"/>
            <a:chOff x="9371645" y="867603"/>
            <a:chExt cx="2842190" cy="175210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A7AA09-B020-7F3A-900C-3F666E65A97F}"/>
                </a:ext>
              </a:extLst>
            </p:cNvPr>
            <p:cNvSpPr txBox="1"/>
            <p:nvPr/>
          </p:nvSpPr>
          <p:spPr>
            <a:xfrm>
              <a:off x="9371645" y="2373487"/>
              <a:ext cx="2842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Prodigy software by SPECS Group</a:t>
              </a:r>
            </a:p>
          </p:txBody>
        </p:sp>
        <p:pic>
          <p:nvPicPr>
            <p:cNvPr id="22" name="Picture 2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5915388-560F-E6FF-4893-D91AFD18D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01689" y="867603"/>
              <a:ext cx="2285561" cy="150588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E770EF-AABC-2F70-F13B-67869A3EF3EA}"/>
              </a:ext>
            </a:extLst>
          </p:cNvPr>
          <p:cNvGrpSpPr/>
          <p:nvPr/>
        </p:nvGrpSpPr>
        <p:grpSpPr>
          <a:xfrm>
            <a:off x="8549979" y="4283725"/>
            <a:ext cx="1643331" cy="1007235"/>
            <a:chOff x="7139336" y="4206122"/>
            <a:chExt cx="1643331" cy="100723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E8EE6C-7010-D9C6-BAEE-8EEED1A860CF}"/>
                </a:ext>
              </a:extLst>
            </p:cNvPr>
            <p:cNvSpPr txBox="1"/>
            <p:nvPr/>
          </p:nvSpPr>
          <p:spPr>
            <a:xfrm>
              <a:off x="7139336" y="4967136"/>
              <a:ext cx="15843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11x Basler Ace cameras</a:t>
              </a:r>
            </a:p>
          </p:txBody>
        </p:sp>
        <p:pic>
          <p:nvPicPr>
            <p:cNvPr id="26" name="Picture 2" descr="Basler Ace 2 Basic &amp; Pro - Visión Artificial">
              <a:extLst>
                <a:ext uri="{FF2B5EF4-FFF2-40B4-BE49-F238E27FC236}">
                  <a16:creationId xmlns:a16="http://schemas.microsoft.com/office/drawing/2014/main" id="{C7EF6E25-631F-C661-B9FF-D16F5289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322" y="4206122"/>
              <a:ext cx="1584345" cy="792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111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66374C8-021F-CA6F-9FC5-3D2A69FA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151" y="3138546"/>
            <a:ext cx="5486400" cy="580908"/>
          </a:xfrm>
        </p:spPr>
        <p:txBody>
          <a:bodyPr/>
          <a:lstStyle/>
          <a:p>
            <a:r>
              <a:rPr lang="en-US" dirty="0"/>
              <a:t>Generic Projects</a:t>
            </a:r>
            <a:endParaRPr lang="es-ES" dirty="0"/>
          </a:p>
        </p:txBody>
      </p:sp>
      <p:pic>
        <p:nvPicPr>
          <p:cNvPr id="2" name="Google Shape;289;p3" descr="Imagen que contiene interior, objeto, moto, bicicleta&#10;&#10;Descripción generada automáticamente">
            <a:extLst>
              <a:ext uri="{FF2B5EF4-FFF2-40B4-BE49-F238E27FC236}">
                <a16:creationId xmlns:a16="http://schemas.microsoft.com/office/drawing/2014/main" id="{27D09A43-D879-1B00-A9F4-D71F03D134F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767" y="0"/>
            <a:ext cx="398521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7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 Base Stack Dependency</a:t>
            </a:r>
            <a:endParaRPr lang="es-E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39A80D-FF43-79A4-DB5E-7C48B5A5E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353" y="775741"/>
            <a:ext cx="541068" cy="3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525267-A870-76DE-7514-B13F9BEBD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721236"/>
              </p:ext>
            </p:extLst>
          </p:nvPr>
        </p:nvGraphicFramePr>
        <p:xfrm>
          <a:off x="4489589" y="4810274"/>
          <a:ext cx="7076490" cy="1570775"/>
        </p:xfrm>
        <a:graphic>
          <a:graphicData uri="http://schemas.openxmlformats.org/drawingml/2006/table">
            <a:tbl>
              <a:tblPr firstRow="1" bandRow="1">
                <a:tableStyleId>{8D191590-A227-4186-80CC-D536AD8FFD20}</a:tableStyleId>
              </a:tblPr>
              <a:tblGrid>
                <a:gridCol w="1415298">
                  <a:extLst>
                    <a:ext uri="{9D8B030D-6E8A-4147-A177-3AD203B41FA5}">
                      <a16:colId xmlns:a16="http://schemas.microsoft.com/office/drawing/2014/main" val="3536225035"/>
                    </a:ext>
                  </a:extLst>
                </a:gridCol>
                <a:gridCol w="1415298">
                  <a:extLst>
                    <a:ext uri="{9D8B030D-6E8A-4147-A177-3AD203B41FA5}">
                      <a16:colId xmlns:a16="http://schemas.microsoft.com/office/drawing/2014/main" val="334171272"/>
                    </a:ext>
                  </a:extLst>
                </a:gridCol>
                <a:gridCol w="1415298">
                  <a:extLst>
                    <a:ext uri="{9D8B030D-6E8A-4147-A177-3AD203B41FA5}">
                      <a16:colId xmlns:a16="http://schemas.microsoft.com/office/drawing/2014/main" val="4036993024"/>
                    </a:ext>
                  </a:extLst>
                </a:gridCol>
                <a:gridCol w="1415298">
                  <a:extLst>
                    <a:ext uri="{9D8B030D-6E8A-4147-A177-3AD203B41FA5}">
                      <a16:colId xmlns:a16="http://schemas.microsoft.com/office/drawing/2014/main" val="2016296007"/>
                    </a:ext>
                  </a:extLst>
                </a:gridCol>
                <a:gridCol w="1415298">
                  <a:extLst>
                    <a:ext uri="{9D8B030D-6E8A-4147-A177-3AD203B41FA5}">
                      <a16:colId xmlns:a16="http://schemas.microsoft.com/office/drawing/2014/main" val="3162632662"/>
                    </a:ext>
                  </a:extLst>
                </a:gridCol>
              </a:tblGrid>
              <a:tr h="3141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OpenSUSE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Debian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Debian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Debian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150575"/>
                  </a:ext>
                </a:extLst>
              </a:tr>
              <a:tr h="314155">
                <a:tc>
                  <a:txBody>
                    <a:bodyPr/>
                    <a:lstStyle/>
                    <a:p>
                      <a:r>
                        <a:rPr lang="en-US" dirty="0"/>
                        <a:t>Service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062983"/>
                  </a:ext>
                </a:extLst>
              </a:tr>
              <a:tr h="314155">
                <a:tc>
                  <a:txBody>
                    <a:bodyPr/>
                    <a:lstStyle/>
                    <a:p>
                      <a:r>
                        <a:rPr lang="en-US" dirty="0"/>
                        <a:t>Control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371131"/>
                  </a:ext>
                </a:extLst>
              </a:tr>
              <a:tr h="314155">
                <a:tc>
                  <a:txBody>
                    <a:bodyPr/>
                    <a:lstStyle/>
                    <a:p>
                      <a:r>
                        <a:rPr lang="en-US" dirty="0"/>
                        <a:t>Beamlines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614048"/>
                  </a:ext>
                </a:extLst>
              </a:tr>
              <a:tr h="314155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704892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D14C9C-EEA0-6D0E-4F92-7B619BE9FFC3}"/>
              </a:ext>
            </a:extLst>
          </p:cNvPr>
          <p:cNvSpPr txBox="1">
            <a:spLocks/>
          </p:cNvSpPr>
          <p:nvPr/>
        </p:nvSpPr>
        <p:spPr>
          <a:xfrm>
            <a:off x="987904" y="771412"/>
            <a:ext cx="9708795" cy="53118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bg2"/>
              </a:buClr>
            </a:pPr>
            <a:r>
              <a:rPr lang="en-US" sz="1600" dirty="0"/>
              <a:t>ALBA Control System was released in 2012 with </a:t>
            </a:r>
            <a:r>
              <a:rPr lang="en-US" sz="1600" b="1" dirty="0"/>
              <a:t>OpenSUSE 11</a:t>
            </a:r>
            <a:r>
              <a:rPr lang="en-US" sz="1600" dirty="0"/>
              <a:t>, </a:t>
            </a:r>
            <a:r>
              <a:rPr lang="en-US" sz="1600" b="1" dirty="0"/>
              <a:t>Python 2.6</a:t>
            </a:r>
            <a:r>
              <a:rPr lang="en-US" sz="1600" dirty="0"/>
              <a:t>, and </a:t>
            </a:r>
            <a:r>
              <a:rPr lang="en-US" sz="1600" b="1" dirty="0"/>
              <a:t>Tango 7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. No major OS upgrade until 2018, but:</a:t>
            </a:r>
            <a:br>
              <a:rPr lang="en-US" sz="1600" dirty="0"/>
            </a:br>
            <a:r>
              <a:rPr lang="en-US" sz="1600" dirty="0"/>
              <a:t>  . workstations → OpenSUSE 12 and 13</a:t>
            </a:r>
            <a:br>
              <a:rPr lang="en-US" sz="1600" dirty="0"/>
            </a:br>
            <a:r>
              <a:rPr lang="en-US" sz="1600" dirty="0"/>
              <a:t>  . some systems → Tango 8.</a:t>
            </a:r>
            <a:br>
              <a:rPr lang="en-US" sz="1600" dirty="0"/>
            </a:br>
            <a:r>
              <a:rPr lang="en-US" sz="1600" dirty="0"/>
              <a:t>. The main difficulties were the </a:t>
            </a:r>
            <a:r>
              <a:rPr lang="en-US" sz="1600" b="1" dirty="0"/>
              <a:t>DAQ cards Linux drivers</a:t>
            </a:r>
            <a:r>
              <a:rPr lang="en-US" sz="1600" dirty="0"/>
              <a:t> and </a:t>
            </a:r>
            <a:r>
              <a:rPr lang="en-US" sz="1600" b="1" dirty="0"/>
              <a:t>Tango version upgrades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Started gradual migration to </a:t>
            </a:r>
            <a:r>
              <a:rPr lang="en-US" sz="1600" b="1" dirty="0"/>
              <a:t>Debian 9</a:t>
            </a:r>
            <a:r>
              <a:rPr lang="en-US" sz="1600" dirty="0"/>
              <a:t> and </a:t>
            </a:r>
            <a:r>
              <a:rPr lang="en-US" sz="1600" b="1" dirty="0"/>
              <a:t>Tango 9</a:t>
            </a:r>
            <a:r>
              <a:rPr lang="en-US" sz="1600" dirty="0"/>
              <a:t> in 2018.</a:t>
            </a:r>
          </a:p>
          <a:p>
            <a:endParaRPr lang="en-US" sz="1600" dirty="0"/>
          </a:p>
          <a:p>
            <a:r>
              <a:rPr lang="en-US" sz="1600" dirty="0"/>
              <a:t>Our Service Area diskless image was migrated to </a:t>
            </a:r>
            <a:r>
              <a:rPr lang="en-US" sz="1600" b="1" dirty="0"/>
              <a:t>Debian 10 </a:t>
            </a:r>
            <a:r>
              <a:rPr lang="en-US" sz="1600" dirty="0"/>
              <a:t>in 2022. 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We are currently evaluating the migration to </a:t>
            </a:r>
            <a:r>
              <a:rPr lang="en-US" sz="1600" b="1" dirty="0"/>
              <a:t>Debian 12</a:t>
            </a:r>
            <a:r>
              <a:rPr lang="en-US" sz="1600" dirty="0"/>
              <a:t>:</a:t>
            </a:r>
            <a:br>
              <a:rPr lang="en-US" sz="1600" dirty="0"/>
            </a:br>
            <a:r>
              <a:rPr lang="en-US" sz="1600" dirty="0"/>
              <a:t>. </a:t>
            </a:r>
            <a:r>
              <a:rPr lang="en-US" sz="1600" dirty="0" err="1"/>
              <a:t>Adlink</a:t>
            </a:r>
            <a:r>
              <a:rPr lang="en-US" sz="1600" dirty="0"/>
              <a:t> 2005 and NI6602, were successfully migrated to Debian 12.</a:t>
            </a:r>
            <a:br>
              <a:rPr lang="en-US" sz="1600" dirty="0"/>
            </a:br>
            <a:r>
              <a:rPr lang="en-US" sz="1600" dirty="0"/>
              <a:t>. Currently new systems are being built with Debian 12.</a:t>
            </a:r>
            <a:br>
              <a:rPr lang="en-US" sz="1600" dirty="0"/>
            </a:br>
            <a:r>
              <a:rPr lang="en-US" sz="1600" dirty="0"/>
              <a:t>. Our diskless image is ready for migration to Debian 12.</a:t>
            </a:r>
          </a:p>
          <a:p>
            <a:endParaRPr lang="en-US" sz="1600" dirty="0"/>
          </a:p>
          <a:p>
            <a:r>
              <a:rPr lang="en-US" sz="1600" dirty="0"/>
              <a:t>Few remaining big projects are being migrated to </a:t>
            </a:r>
            <a:r>
              <a:rPr lang="en-US" sz="1600" b="1" dirty="0"/>
              <a:t>Python 3</a:t>
            </a:r>
            <a:r>
              <a:rPr lang="en-US" sz="1600" dirty="0"/>
              <a:t>: EPS Expert GUI, VACCA.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F30B8DA-FF14-6BA6-1FC8-47CD1ECB32B3}"/>
              </a:ext>
            </a:extLst>
          </p:cNvPr>
          <p:cNvSpPr/>
          <p:nvPr/>
        </p:nvSpPr>
        <p:spPr>
          <a:xfrm rot="5400000">
            <a:off x="10888272" y="2446476"/>
            <a:ext cx="501230" cy="545015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91EFA2-D921-C179-8870-E3EF10B12A38}"/>
              </a:ext>
            </a:extLst>
          </p:cNvPr>
          <p:cNvSpPr txBox="1"/>
          <p:nvPr/>
        </p:nvSpPr>
        <p:spPr>
          <a:xfrm>
            <a:off x="5505451" y="6392557"/>
            <a:ext cx="5360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Number of Linux Controls machines and their OS (w/o diskless </a:t>
            </a:r>
            <a:r>
              <a:rPr lang="en-US" sz="1000" dirty="0" err="1">
                <a:solidFill>
                  <a:srgbClr val="152F4E"/>
                </a:solidFill>
                <a:latin typeface="+mn-lt"/>
              </a:rPr>
              <a:t>cPCI</a:t>
            </a:r>
            <a:r>
              <a:rPr lang="en-US" sz="1000" dirty="0">
                <a:solidFill>
                  <a:srgbClr val="152F4E"/>
                </a:solidFill>
                <a:latin typeface="+mn-lt"/>
              </a:rPr>
              <a:t> which use Debian 10)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DA3D92-DC87-0E19-222E-29E15DC3AF45}"/>
              </a:ext>
            </a:extLst>
          </p:cNvPr>
          <p:cNvGrpSpPr/>
          <p:nvPr/>
        </p:nvGrpSpPr>
        <p:grpSpPr>
          <a:xfrm>
            <a:off x="10250616" y="1707827"/>
            <a:ext cx="1776542" cy="584775"/>
            <a:chOff x="9548554" y="2323508"/>
            <a:chExt cx="1776542" cy="584775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70EA309-FD0C-3474-4721-71E85064B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8554" y="2387600"/>
              <a:ext cx="1409609" cy="422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27BC4F-6195-CA77-6A5D-7599E1B68AC1}"/>
                </a:ext>
              </a:extLst>
            </p:cNvPr>
            <p:cNvSpPr txBox="1"/>
            <p:nvPr/>
          </p:nvSpPr>
          <p:spPr>
            <a:xfrm>
              <a:off x="10958164" y="2323508"/>
              <a:ext cx="3669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97F51C-1D43-72ED-235E-E95BEACA6B7A}"/>
              </a:ext>
            </a:extLst>
          </p:cNvPr>
          <p:cNvGrpSpPr/>
          <p:nvPr/>
        </p:nvGrpSpPr>
        <p:grpSpPr>
          <a:xfrm>
            <a:off x="10314510" y="1199474"/>
            <a:ext cx="1648755" cy="496845"/>
            <a:chOff x="10263588" y="1245392"/>
            <a:chExt cx="1648755" cy="496845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41B64678-B71C-B2F8-98BA-285D0306A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3588" y="1326000"/>
              <a:ext cx="1409064" cy="416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0C23AC-78DF-0563-D8C8-3DF888844D76}"/>
                </a:ext>
              </a:extLst>
            </p:cNvPr>
            <p:cNvSpPr txBox="1"/>
            <p:nvPr/>
          </p:nvSpPr>
          <p:spPr>
            <a:xfrm>
              <a:off x="11565665" y="1245392"/>
              <a:ext cx="346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5C5C5C"/>
                  </a:solidFill>
                </a:rPr>
                <a:t>2</a:t>
              </a:r>
            </a:p>
          </p:txBody>
        </p:sp>
      </p:grpSp>
      <p:pic>
        <p:nvPicPr>
          <p:cNvPr id="8198" name="Picture 6">
            <a:extLst>
              <a:ext uri="{FF2B5EF4-FFF2-40B4-BE49-F238E27FC236}">
                <a16:creationId xmlns:a16="http://schemas.microsoft.com/office/drawing/2014/main" id="{5D4B2BFD-769F-448E-B416-37505948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390" y="3109079"/>
            <a:ext cx="404995" cy="5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17EB0-4731-DC8B-9C38-B131F4029DA3}"/>
              </a:ext>
            </a:extLst>
          </p:cNvPr>
          <p:cNvGrpSpPr/>
          <p:nvPr/>
        </p:nvGrpSpPr>
        <p:grpSpPr>
          <a:xfrm>
            <a:off x="10326575" y="3614159"/>
            <a:ext cx="1624625" cy="496846"/>
            <a:chOff x="10263588" y="1245391"/>
            <a:chExt cx="1624625" cy="49684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F31312F-0AAC-A4F2-EDE5-31A9FA54A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3588" y="1326000"/>
              <a:ext cx="1409064" cy="416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98BC48-8591-A0F3-E3BB-208F06BBF56F}"/>
                </a:ext>
              </a:extLst>
            </p:cNvPr>
            <p:cNvSpPr txBox="1"/>
            <p:nvPr/>
          </p:nvSpPr>
          <p:spPr>
            <a:xfrm>
              <a:off x="11565665" y="1245391"/>
              <a:ext cx="322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5C5C5C"/>
                  </a:solidFill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7D8AC2-33EB-9C5A-8E6D-038D06B84B46}"/>
              </a:ext>
            </a:extLst>
          </p:cNvPr>
          <p:cNvGrpSpPr/>
          <p:nvPr/>
        </p:nvGrpSpPr>
        <p:grpSpPr>
          <a:xfrm>
            <a:off x="10270893" y="4047050"/>
            <a:ext cx="1735988" cy="584775"/>
            <a:chOff x="9548554" y="2323509"/>
            <a:chExt cx="1735988" cy="58477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46D676BB-67C7-2142-E3CB-B0F29DD08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8554" y="2387600"/>
              <a:ext cx="1409609" cy="422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AFEFE-E938-6C06-E560-9C66CBFCE762}"/>
                </a:ext>
              </a:extLst>
            </p:cNvPr>
            <p:cNvSpPr txBox="1"/>
            <p:nvPr/>
          </p:nvSpPr>
          <p:spPr>
            <a:xfrm>
              <a:off x="10958163" y="2323509"/>
              <a:ext cx="326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9420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Conda</a:t>
            </a:r>
            <a:r>
              <a:rPr lang="en-US" dirty="0"/>
              <a:t> Packaging and Salt Stack</a:t>
            </a:r>
            <a:endParaRPr lang="es-ES" dirty="0"/>
          </a:p>
        </p:txBody>
      </p:sp>
      <p:pic>
        <p:nvPicPr>
          <p:cNvPr id="9220" name="Picture 4" descr="SaltStack overview">
            <a:extLst>
              <a:ext uri="{FF2B5EF4-FFF2-40B4-BE49-F238E27FC236}">
                <a16:creationId xmlns:a16="http://schemas.microsoft.com/office/drawing/2014/main" id="{2B87B165-EA95-104D-4406-3961DE26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64" y="1295400"/>
            <a:ext cx="1978485" cy="12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A402E9-09F7-49AA-FC2E-EF07F91C7176}"/>
              </a:ext>
            </a:extLst>
          </p:cNvPr>
          <p:cNvSpPr txBox="1">
            <a:spLocks/>
          </p:cNvSpPr>
          <p:nvPr/>
        </p:nvSpPr>
        <p:spPr>
          <a:xfrm>
            <a:off x="987905" y="771412"/>
            <a:ext cx="7381395" cy="53118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Evaluated new software distribution approaches to improve dependency management and maintainability.</a:t>
            </a:r>
          </a:p>
          <a:p>
            <a:endParaRPr lang="en-US" sz="1500" dirty="0"/>
          </a:p>
          <a:p>
            <a:r>
              <a:rPr lang="en-US" sz="1400" b="1" dirty="0" err="1"/>
              <a:t>Conda</a:t>
            </a:r>
            <a:r>
              <a:rPr lang="en-US" sz="1400" b="1" dirty="0"/>
              <a:t> introduced in 2020</a:t>
            </a:r>
            <a:r>
              <a:rPr lang="en-US" sz="1400" dirty="0"/>
              <a:t>, initially using multiple channels (Anaconda, </a:t>
            </a:r>
            <a:r>
              <a:rPr lang="en-US" sz="1400" dirty="0" err="1"/>
              <a:t>esrf-bcu</a:t>
            </a:r>
            <a:r>
              <a:rPr lang="en-US" sz="1400" dirty="0"/>
              <a:t>, </a:t>
            </a:r>
            <a:r>
              <a:rPr lang="en-US" sz="1400" dirty="0" err="1"/>
              <a:t>conda</a:t>
            </a:r>
            <a:r>
              <a:rPr lang="en-US" sz="1400" dirty="0"/>
              <a:t>-forge) and locally built ALBA packages.</a:t>
            </a:r>
          </a:p>
          <a:p>
            <a:endParaRPr lang="en-US" sz="1400" dirty="0"/>
          </a:p>
          <a:p>
            <a:r>
              <a:rPr lang="en-US" sz="1400" dirty="0"/>
              <a:t>Adoption grew rapidly, especially in Beamlines, leading to many </a:t>
            </a:r>
            <a:r>
              <a:rPr lang="en-US" sz="1400" b="1" dirty="0"/>
              <a:t>unmanaged</a:t>
            </a:r>
            <a:r>
              <a:rPr lang="en-US" sz="1400" dirty="0"/>
              <a:t> </a:t>
            </a:r>
            <a:r>
              <a:rPr lang="en-US" sz="1400" b="1" dirty="0"/>
              <a:t>environments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r>
              <a:rPr lang="en-US" sz="1400" dirty="0"/>
              <a:t>In </a:t>
            </a:r>
            <a:r>
              <a:rPr lang="en-US" sz="1400" b="1" dirty="0"/>
              <a:t>2024</a:t>
            </a:r>
            <a:r>
              <a:rPr lang="en-US" sz="1400" dirty="0"/>
              <a:t>, a project was launched to define </a:t>
            </a:r>
            <a:r>
              <a:rPr lang="en-US" sz="1400" dirty="0" err="1"/>
              <a:t>Conda</a:t>
            </a:r>
            <a:r>
              <a:rPr lang="en-US" sz="1400" dirty="0"/>
              <a:t> policies, automate package creation through </a:t>
            </a:r>
            <a:r>
              <a:rPr lang="en-US" sz="1400" b="1" dirty="0"/>
              <a:t>CI pipelines</a:t>
            </a:r>
            <a:r>
              <a:rPr lang="en-US" sz="1400" dirty="0"/>
              <a:t>, and enable reproducible deployments with </a:t>
            </a:r>
            <a:r>
              <a:rPr lang="en-US" sz="1400" b="1" dirty="0"/>
              <a:t>Salt Stack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pPr>
              <a:buClr>
                <a:schemeClr val="bg2"/>
              </a:buClr>
            </a:pPr>
            <a:r>
              <a:rPr lang="en-US" sz="1400" dirty="0"/>
              <a:t>Packaging workflow is based on </a:t>
            </a:r>
            <a:r>
              <a:rPr lang="en-US" sz="1400" b="1" dirty="0"/>
              <a:t>MAX IV</a:t>
            </a:r>
            <a:r>
              <a:rPr lang="en-US" sz="1400" dirty="0"/>
              <a:t> approach, using </a:t>
            </a:r>
            <a:r>
              <a:rPr lang="en-US" sz="1400" b="1" dirty="0" err="1"/>
              <a:t>Micromamba</a:t>
            </a:r>
            <a:r>
              <a:rPr lang="en-US" sz="1400" b="1" dirty="0"/>
              <a:t>/Miniforge3</a:t>
            </a:r>
            <a:r>
              <a:rPr lang="en-US" sz="1400" dirty="0"/>
              <a:t>, </a:t>
            </a:r>
            <a:r>
              <a:rPr lang="en-US" sz="1400" b="1" dirty="0"/>
              <a:t>rattler-build, </a:t>
            </a:r>
            <a:r>
              <a:rPr lang="en-US" sz="1400" dirty="0" err="1"/>
              <a:t>conda</a:t>
            </a:r>
            <a:r>
              <a:rPr lang="en-US" sz="1400" dirty="0"/>
              <a:t>-forge, </a:t>
            </a:r>
            <a:r>
              <a:rPr lang="en-US" sz="1400" dirty="0" err="1"/>
              <a:t>esrf-bcu</a:t>
            </a:r>
            <a:r>
              <a:rPr lang="en-US" sz="1400" dirty="0"/>
              <a:t>, and internal ALBA channels.</a:t>
            </a:r>
          </a:p>
          <a:p>
            <a:pPr>
              <a:buClr>
                <a:schemeClr val="bg2"/>
              </a:buClr>
            </a:pPr>
            <a:endParaRPr lang="en-US" sz="1400" dirty="0"/>
          </a:p>
          <a:p>
            <a:pPr>
              <a:buClr>
                <a:schemeClr val="bg2"/>
              </a:buClr>
            </a:pPr>
            <a:r>
              <a:rPr lang="en-US" sz="1400" dirty="0"/>
              <a:t>Environment deployment is automated with Salt services, with centralized configuration and version management through Pillars.</a:t>
            </a:r>
          </a:p>
          <a:p>
            <a:pPr>
              <a:buClr>
                <a:schemeClr val="bg2"/>
              </a:buClr>
            </a:pPr>
            <a:endParaRPr lang="en-US" sz="1400" dirty="0"/>
          </a:p>
          <a:p>
            <a:pPr>
              <a:buClr>
                <a:schemeClr val="bg2"/>
              </a:buClr>
            </a:pPr>
            <a:r>
              <a:rPr lang="en-US" sz="1400" dirty="0"/>
              <a:t>A stable controls software stack is maintained across services, ensuring consistent versions of Python, Tango, Taurus, Sardana, and Fandango.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A9431759-E737-7458-DE06-84246E2C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22" y="1078442"/>
            <a:ext cx="2101511" cy="4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453C9-0C6C-1671-BDAD-98ABB90FB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147" y="3011248"/>
            <a:ext cx="3760034" cy="2768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A1FAA2-C431-6CF7-C500-32565DC326EA}"/>
              </a:ext>
            </a:extLst>
          </p:cNvPr>
          <p:cNvSpPr txBox="1"/>
          <p:nvPr/>
        </p:nvSpPr>
        <p:spPr>
          <a:xfrm>
            <a:off x="7870364" y="5757532"/>
            <a:ext cx="4362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Salt Monitor – a web tool to inspect the status of Salt services deployment in production machines.</a:t>
            </a:r>
          </a:p>
        </p:txBody>
      </p:sp>
    </p:spTree>
    <p:extLst>
      <p:ext uri="{BB962C8B-B14F-4D97-AF65-F5344CB8AC3E}">
        <p14:creationId xmlns:p14="http://schemas.microsoft.com/office/powerpoint/2010/main" val="3439620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Taurus &amp; SVG </a:t>
            </a:r>
            <a:r>
              <a:rPr lang="es-ES" dirty="0" err="1"/>
              <a:t>Synoptic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1440-9694-719A-92E6-A011959B0404}"/>
              </a:ext>
            </a:extLst>
          </p:cNvPr>
          <p:cNvSpPr txBox="1">
            <a:spLocks/>
          </p:cNvSpPr>
          <p:nvPr/>
        </p:nvSpPr>
        <p:spPr>
          <a:xfrm>
            <a:off x="-3133162" y="7331446"/>
            <a:ext cx="8704945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3464" marR="0" indent="-28346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en-US" sz="1800" b="0" i="0" dirty="0">
                <a:solidFill>
                  <a:srgbClr val="152F4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Taurus Performance Optimization – testing Tango 10.1</a:t>
            </a:r>
          </a:p>
          <a:p>
            <a:pPr marL="283464" marR="0" indent="-28346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SVG Synoptic</a:t>
            </a:r>
          </a:p>
          <a:p>
            <a:pPr marL="283464" marR="0" indent="-28346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en-U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2D widgets</a:t>
            </a:r>
          </a:p>
          <a:p>
            <a:pPr marL="283464" marR="0" indent="-28346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User Training and Community Support</a:t>
            </a:r>
          </a:p>
          <a:p>
            <a:pPr marL="283464" indent="-283464"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about Sardana in Oriol Talks</a:t>
            </a:r>
            <a:endParaRPr lang="en-US" sz="1100" dirty="0">
              <a:effectLst/>
            </a:endParaRPr>
          </a:p>
          <a:p>
            <a:pPr marL="283464" marR="0" indent="-28346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</a:pPr>
            <a:endParaRPr lang="en-US" sz="1400" dirty="0">
              <a:effectLst/>
            </a:endParaRPr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599DC-FB74-4F98-CA05-6B220B4B1B07}"/>
              </a:ext>
            </a:extLst>
          </p:cNvPr>
          <p:cNvSpPr txBox="1">
            <a:spLocks/>
          </p:cNvSpPr>
          <p:nvPr/>
        </p:nvSpPr>
        <p:spPr>
          <a:xfrm>
            <a:off x="647700" y="714746"/>
            <a:ext cx="5816632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Performance and stability issues affecting GUIs connecting to hundreds of attributes had driven the </a:t>
            </a:r>
            <a:r>
              <a:rPr lang="en-US" sz="1800" b="1" dirty="0"/>
              <a:t>Taurus Performance Optimization</a:t>
            </a:r>
            <a:r>
              <a:rPr lang="en-US" sz="1800" dirty="0"/>
              <a:t> (TPO) project.</a:t>
            </a:r>
            <a:br>
              <a:rPr lang="en-US" sz="1800" dirty="0"/>
            </a:br>
            <a:r>
              <a:rPr lang="en-US" sz="1800" dirty="0">
                <a:solidFill>
                  <a:srgbClr val="152F4E"/>
                </a:solidFill>
                <a:latin typeface="+mn-lt"/>
              </a:rPr>
              <a:t>Results – Taurus applications are now more </a:t>
            </a:r>
            <a:r>
              <a:rPr lang="en-US" sz="1800" b="1" dirty="0">
                <a:solidFill>
                  <a:srgbClr val="152F4E"/>
                </a:solidFill>
                <a:latin typeface="+mn-lt"/>
              </a:rPr>
              <a:t>stable </a:t>
            </a:r>
            <a:r>
              <a:rPr lang="en-US" sz="1800" dirty="0">
                <a:solidFill>
                  <a:srgbClr val="152F4E"/>
                </a:solidFill>
                <a:latin typeface="+mn-lt"/>
              </a:rPr>
              <a:t>and up to </a:t>
            </a:r>
            <a:r>
              <a:rPr lang="en-US" sz="1800" b="1" dirty="0">
                <a:solidFill>
                  <a:srgbClr val="152F4E"/>
                </a:solidFill>
                <a:latin typeface="+mn-lt"/>
              </a:rPr>
              <a:t>3x faster</a:t>
            </a:r>
            <a:r>
              <a:rPr lang="en-US" sz="1800" dirty="0">
                <a:solidFill>
                  <a:srgbClr val="152F4E"/>
                </a:solidFill>
                <a:latin typeface="+mn-lt"/>
              </a:rPr>
              <a:t> at startup.</a:t>
            </a:r>
          </a:p>
          <a:p>
            <a:endParaRPr lang="en-US" sz="1800" dirty="0"/>
          </a:p>
          <a:p>
            <a:r>
              <a:rPr lang="en-US" sz="1800" dirty="0"/>
              <a:t>To fully benefit from the improvements, Taurus requires Tango 10.1, then we started testing the Accelerators GUIs in Control Room with </a:t>
            </a:r>
            <a:r>
              <a:rPr lang="en-US" sz="1800" dirty="0" err="1"/>
              <a:t>Conda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We developed several </a:t>
            </a:r>
            <a:r>
              <a:rPr lang="en-US" sz="1800" b="1" dirty="0"/>
              <a:t>SVG Synoptic</a:t>
            </a:r>
            <a:r>
              <a:rPr lang="en-US" sz="1800" dirty="0"/>
              <a:t> (MAXIV) GUIs, for gas handling systems and vacuum control.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More about Taurus, not only at ALBA, in Oriol’s talk tomorrow.</a:t>
            </a:r>
          </a:p>
          <a:p>
            <a:pPr>
              <a:buClr>
                <a:schemeClr val="bg2"/>
              </a:buClr>
            </a:pPr>
            <a:endParaRPr lang="en-US" sz="18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8" name="LyrtechGUI_preTPO">
            <a:hlinkClick r:id="" action="ppaction://media"/>
            <a:extLst>
              <a:ext uri="{FF2B5EF4-FFF2-40B4-BE49-F238E27FC236}">
                <a16:creationId xmlns:a16="http://schemas.microsoft.com/office/drawing/2014/main" id="{98807461-3AB4-6B7F-BFF1-6AC08B979F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 end="89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914857"/>
            <a:ext cx="2755900" cy="1557487"/>
          </a:xfrm>
          <a:prstGeom prst="rect">
            <a:avLst/>
          </a:prstGeom>
        </p:spPr>
      </p:pic>
      <p:pic>
        <p:nvPicPr>
          <p:cNvPr id="9" name="LyrtechGUI_TPO2_async">
            <a:hlinkClick r:id="" action="ppaction://media"/>
            <a:extLst>
              <a:ext uri="{FF2B5EF4-FFF2-40B4-BE49-F238E27FC236}">
                <a16:creationId xmlns:a16="http://schemas.microsoft.com/office/drawing/2014/main" id="{84862EB2-A7F4-E6C9-8CC5-55DF0E0217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97" end="78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0328" y="909509"/>
            <a:ext cx="2768659" cy="1557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C94EC5-C025-D54F-D0DE-33F3323AAF5A}"/>
              </a:ext>
            </a:extLst>
          </p:cNvPr>
          <p:cNvSpPr txBox="1"/>
          <p:nvPr/>
        </p:nvSpPr>
        <p:spPr>
          <a:xfrm>
            <a:off x="6174625" y="2451800"/>
            <a:ext cx="603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Example: Booster DLLRF (</a:t>
            </a:r>
            <a:r>
              <a:rPr lang="en-US" sz="1000" dirty="0" err="1">
                <a:solidFill>
                  <a:srgbClr val="152F4E"/>
                </a:solidFill>
                <a:latin typeface="+mn-lt"/>
              </a:rPr>
              <a:t>Lyrtech</a:t>
            </a:r>
            <a:r>
              <a:rPr lang="en-US" sz="1000" dirty="0">
                <a:solidFill>
                  <a:srgbClr val="152F4E"/>
                </a:solidFill>
                <a:latin typeface="+mn-lt"/>
              </a:rPr>
              <a:t>) connecting to approx. 500 attributes.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13AE9-81F7-7BD8-3EF8-29E365CE6C29}"/>
              </a:ext>
            </a:extLst>
          </p:cNvPr>
          <p:cNvSpPr txBox="1"/>
          <p:nvPr/>
        </p:nvSpPr>
        <p:spPr>
          <a:xfrm>
            <a:off x="6938142" y="668109"/>
            <a:ext cx="2252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52F4E"/>
                </a:solidFill>
                <a:latin typeface="+mn-lt"/>
              </a:rPr>
              <a:t>Before optimization: 20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5D733-6610-ABA0-C3C3-17709075A554}"/>
              </a:ext>
            </a:extLst>
          </p:cNvPr>
          <p:cNvSpPr txBox="1"/>
          <p:nvPr/>
        </p:nvSpPr>
        <p:spPr>
          <a:xfrm>
            <a:off x="9790125" y="654256"/>
            <a:ext cx="1651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52F4E"/>
                </a:solidFill>
                <a:latin typeface="+mn-lt"/>
              </a:rPr>
              <a:t>After optimization: 10 s</a:t>
            </a:r>
          </a:p>
        </p:txBody>
      </p:sp>
      <p:pic>
        <p:nvPicPr>
          <p:cNvPr id="13" name="Picture 1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C0DCB6BE-2789-8A96-C250-8228AE5B0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3077877"/>
            <a:ext cx="2755900" cy="1569386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DA77CF69-62DA-D446-02DE-7383F2109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5960" y="3078307"/>
            <a:ext cx="2697393" cy="153283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57A32AB-A5CB-EA55-36A6-6F1D8BBC5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37" y="4902367"/>
            <a:ext cx="1947463" cy="15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Welcome to Taurus Home Page! — taurus 5.3.1 documentation">
            <a:extLst>
              <a:ext uri="{FF2B5EF4-FFF2-40B4-BE49-F238E27FC236}">
                <a16:creationId xmlns:a16="http://schemas.microsoft.com/office/drawing/2014/main" id="{90711686-6F08-3616-DE01-81C0DD4E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644" y="4964481"/>
            <a:ext cx="1400056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34EB80-6600-7255-F8D7-9D01449114A3}"/>
              </a:ext>
            </a:extLst>
          </p:cNvPr>
          <p:cNvSpPr txBox="1"/>
          <p:nvPr/>
        </p:nvSpPr>
        <p:spPr>
          <a:xfrm>
            <a:off x="9393555" y="4629200"/>
            <a:ext cx="2565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52F4E"/>
                </a:solidFill>
                <a:latin typeface="+mn-lt"/>
              </a:rPr>
              <a:t>SVG Synoptic for BL04 He recovery line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FDD5DF-C10C-1E7F-7689-060E0CAF0FF6}"/>
              </a:ext>
            </a:extLst>
          </p:cNvPr>
          <p:cNvSpPr txBox="1"/>
          <p:nvPr/>
        </p:nvSpPr>
        <p:spPr>
          <a:xfrm>
            <a:off x="6445250" y="4629200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52F4E"/>
                </a:solidFill>
                <a:latin typeface="+mn-lt"/>
              </a:rPr>
              <a:t>SVG Synoptic for BL16 gas handling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D34231-EAE0-095D-0241-2D1D8BDB34EE}"/>
              </a:ext>
            </a:extLst>
          </p:cNvPr>
          <p:cNvSpPr txBox="1"/>
          <p:nvPr/>
        </p:nvSpPr>
        <p:spPr>
          <a:xfrm>
            <a:off x="6506568" y="6424174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52F4E"/>
                </a:solidFill>
                <a:latin typeface="+mn-lt"/>
              </a:rPr>
              <a:t>SVG Synoptic for BL20 end station vacuum</a:t>
            </a:r>
          </a:p>
        </p:txBody>
      </p:sp>
    </p:spTree>
    <p:extLst>
      <p:ext uri="{BB962C8B-B14F-4D97-AF65-F5344CB8AC3E}">
        <p14:creationId xmlns:p14="http://schemas.microsoft.com/office/powerpoint/2010/main" val="399495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Sardana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9E07FA-0C0D-D293-5357-42844CA5E834}"/>
              </a:ext>
            </a:extLst>
          </p:cNvPr>
          <p:cNvSpPr txBox="1">
            <a:spLocks/>
          </p:cNvSpPr>
          <p:nvPr/>
        </p:nvSpPr>
        <p:spPr>
          <a:xfrm>
            <a:off x="647700" y="714746"/>
            <a:ext cx="5753100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FAXTOR and XAIRA requirements had driven our recent Sardana developments – enhancing the </a:t>
            </a:r>
            <a:r>
              <a:rPr lang="en-US" sz="1600" b="1" dirty="0"/>
              <a:t>configuration of synchronization elements in continuous scans</a:t>
            </a:r>
            <a:r>
              <a:rPr lang="en-US" sz="1600" dirty="0"/>
              <a:t>.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We are finishing migration (13/14 BLs done) of the Sardana deployment at ALBA from Debian to </a:t>
            </a:r>
            <a:r>
              <a:rPr lang="en-US" sz="1600" b="1" dirty="0" err="1"/>
              <a:t>conda</a:t>
            </a:r>
            <a:r>
              <a:rPr lang="en-US" sz="1600" dirty="0"/>
              <a:t>. Next step is use Sardana with Tango 10.1. 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This year our objectives are:</a:t>
            </a:r>
            <a:br>
              <a:rPr lang="en-US" sz="1600" dirty="0"/>
            </a:br>
            <a:r>
              <a:rPr lang="en-US" sz="1600" dirty="0"/>
              <a:t>. Implement data publishing using </a:t>
            </a:r>
            <a:r>
              <a:rPr lang="en-US" sz="1600" b="1" dirty="0" err="1"/>
              <a:t>blissdata</a:t>
            </a:r>
            <a:r>
              <a:rPr lang="en-US" sz="1600" dirty="0"/>
              <a:t> (ESRF).</a:t>
            </a:r>
            <a:br>
              <a:rPr lang="en-US" sz="1600" dirty="0"/>
            </a:br>
            <a:r>
              <a:rPr lang="en-US" sz="1600" dirty="0"/>
              <a:t>. Use in production at all beamlines the Sardana </a:t>
            </a:r>
            <a:r>
              <a:rPr lang="en-US" sz="1600" b="1" dirty="0"/>
              <a:t>configuration tool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. Introduce </a:t>
            </a:r>
            <a:r>
              <a:rPr lang="en-US" sz="1600" b="1" dirty="0"/>
              <a:t>synchronized motion</a:t>
            </a:r>
            <a:r>
              <a:rPr lang="en-US" sz="1600" dirty="0"/>
              <a:t> (trajectories) in the core following MAXIV advances from last years.</a:t>
            </a:r>
            <a:br>
              <a:rPr lang="en-US" sz="1600" dirty="0"/>
            </a:br>
            <a:r>
              <a:rPr lang="en-US" sz="1600" dirty="0"/>
              <a:t>. Offer Sardana training to ALBA BL scientists.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More about Sardana, not only at ALBA, in Oriol’s talk tomorrow.</a:t>
            </a:r>
          </a:p>
          <a:p>
            <a:pPr>
              <a:buClr>
                <a:schemeClr val="bg2"/>
              </a:buClr>
            </a:pPr>
            <a:endParaRPr lang="en-US" sz="16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5368CF-CD7E-E990-1C29-CC29215A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322" y="3444494"/>
            <a:ext cx="1817227" cy="22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A03222E-535A-E219-3ACC-D62EBD29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42" y="714746"/>
            <a:ext cx="1978589" cy="245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4E7947E-2958-C306-E36B-07F01BB8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045" y="1219879"/>
            <a:ext cx="2101511" cy="4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937CF5-6AF4-C45B-CD06-EC94BF18660D}"/>
              </a:ext>
            </a:extLst>
          </p:cNvPr>
          <p:cNvSpPr txBox="1"/>
          <p:nvPr/>
        </p:nvSpPr>
        <p:spPr>
          <a:xfrm>
            <a:off x="6642840" y="3069784"/>
            <a:ext cx="2842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Multiple synchronization description</a:t>
            </a: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B67EF21-BB9B-583B-30E4-B267467017AF}"/>
              </a:ext>
            </a:extLst>
          </p:cNvPr>
          <p:cNvSpPr/>
          <p:nvPr/>
        </p:nvSpPr>
        <p:spPr>
          <a:xfrm>
            <a:off x="10299541" y="1809107"/>
            <a:ext cx="571500" cy="540393"/>
          </a:xfrm>
          <a:prstGeom prst="mathPlu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B1328-DCC5-83D8-C9E5-4CCD2716BE9D}"/>
              </a:ext>
            </a:extLst>
          </p:cNvPr>
          <p:cNvSpPr txBox="1"/>
          <p:nvPr/>
        </p:nvSpPr>
        <p:spPr>
          <a:xfrm>
            <a:off x="6546364" y="5738546"/>
            <a:ext cx="303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Example of the sardana configuration file (YAML).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E8EA43-6BCC-A7CF-CCCD-79D336FC8FB5}"/>
              </a:ext>
            </a:extLst>
          </p:cNvPr>
          <p:cNvGrpSpPr/>
          <p:nvPr/>
        </p:nvGrpSpPr>
        <p:grpSpPr>
          <a:xfrm>
            <a:off x="9548554" y="2323508"/>
            <a:ext cx="2523218" cy="584775"/>
            <a:chOff x="9548554" y="2323508"/>
            <a:chExt cx="2523218" cy="584775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CFAE79C-2145-0B34-FA86-3CCD6BD85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8554" y="2387600"/>
              <a:ext cx="1409609" cy="422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DD778D-11B9-344A-3498-D871B8E2BCFC}"/>
                </a:ext>
              </a:extLst>
            </p:cNvPr>
            <p:cNvSpPr txBox="1"/>
            <p:nvPr/>
          </p:nvSpPr>
          <p:spPr>
            <a:xfrm>
              <a:off x="10958163" y="2323508"/>
              <a:ext cx="11136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10.1</a:t>
              </a:r>
            </a:p>
          </p:txBody>
        </p:sp>
      </p:grpSp>
      <p:pic>
        <p:nvPicPr>
          <p:cNvPr id="4" name="Picture 3" descr="A 3d model of a machine&#10;&#10;Description automatically generated">
            <a:extLst>
              <a:ext uri="{FF2B5EF4-FFF2-40B4-BE49-F238E27FC236}">
                <a16:creationId xmlns:a16="http://schemas.microsoft.com/office/drawing/2014/main" id="{154A1557-F959-9E3C-DD81-2A4376EEA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7553" y="3429000"/>
            <a:ext cx="2171067" cy="2263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0B25E1-7690-47A4-4D8F-AEDCC1EB0060}"/>
              </a:ext>
            </a:extLst>
          </p:cNvPr>
          <p:cNvSpPr txBox="1"/>
          <p:nvPr/>
        </p:nvSpPr>
        <p:spPr>
          <a:xfrm>
            <a:off x="9227346" y="5738546"/>
            <a:ext cx="303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Example of synchronized motion in CLEAR spectrometer (by K. </a:t>
            </a:r>
            <a:r>
              <a:rPr lang="en-US" sz="1000" dirty="0" err="1">
                <a:solidFill>
                  <a:srgbClr val="152F4E"/>
                </a:solidFill>
                <a:latin typeface="+mn-lt"/>
              </a:rPr>
              <a:t>Klementiev</a:t>
            </a:r>
            <a:r>
              <a:rPr lang="en-US" sz="1000" dirty="0">
                <a:solidFill>
                  <a:srgbClr val="152F4E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04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Tango </a:t>
            </a:r>
            <a:r>
              <a:rPr lang="es-ES" dirty="0" err="1"/>
              <a:t>Archiving</a:t>
            </a:r>
            <a:endParaRPr lang="es-E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6AC7AC-1891-1CEB-7F1F-26552F98F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638" y="727446"/>
            <a:ext cx="8704945" cy="5984015"/>
          </a:xfrm>
        </p:spPr>
        <p:txBody>
          <a:bodyPr/>
          <a:lstStyle/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8160F-5A67-ECD5-ACCC-A47C4BBE4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22" y="5493597"/>
            <a:ext cx="539386" cy="99512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729ECC-1FB0-1E3B-0A82-3A46EE89DB4D}"/>
              </a:ext>
            </a:extLst>
          </p:cNvPr>
          <p:cNvSpPr txBox="1">
            <a:spLocks/>
          </p:cNvSpPr>
          <p:nvPr/>
        </p:nvSpPr>
        <p:spPr>
          <a:xfrm>
            <a:off x="647700" y="714746"/>
            <a:ext cx="5905334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We use </a:t>
            </a:r>
            <a:r>
              <a:rPr lang="en-US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HDB++ with MariaDB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backend since 2018.</a:t>
            </a:r>
            <a:b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All data are stored at change event rates (0.1 - 20Hz) (change events, archive events, and periodic archiver).</a:t>
            </a:r>
          </a:p>
          <a:p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pyhdbpp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library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provides transparent 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access to data for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both GUI and CLI extraction, including the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multidb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extraction.</a:t>
            </a:r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Accelerators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archiving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architecture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multiple databases per subsystem, live data and decimated data. All on physical machines. </a:t>
            </a:r>
          </a:p>
          <a:p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Beamlines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archiving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architecture</a:t>
            </a:r>
            <a:r>
              <a:rPr lang="en-US" sz="1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one database per beamline on a VM. </a:t>
            </a:r>
          </a:p>
          <a:p>
            <a:pPr marL="0" indent="0">
              <a:buNone/>
            </a:pPr>
            <a:endParaRPr lang="en-US" sz="1800" dirty="0">
              <a:latin typeface="Aptos" panose="020B0004020202020204" pitchFamily="34" charset="0"/>
            </a:endParaRPr>
          </a:p>
          <a:p>
            <a:r>
              <a:rPr lang="en-US" sz="1600" dirty="0"/>
              <a:t>This year our objective is to define the </a:t>
            </a:r>
            <a:r>
              <a:rPr lang="en-US" sz="1600" b="1" dirty="0"/>
              <a:t>Archiving Architecture for ALBA II</a:t>
            </a:r>
            <a:r>
              <a:rPr lang="en-US" sz="1600" dirty="0"/>
              <a:t>: we are evaluating </a:t>
            </a:r>
            <a:r>
              <a:rPr lang="en-US" sz="1600" dirty="0" err="1"/>
              <a:t>TimescaleDB</a:t>
            </a:r>
            <a:r>
              <a:rPr lang="en-US" sz="1600" dirty="0"/>
              <a:t> and Grafana.</a:t>
            </a:r>
          </a:p>
          <a:p>
            <a:endParaRPr lang="en-US" sz="1600" dirty="0"/>
          </a:p>
          <a:p>
            <a:r>
              <a:rPr lang="en-US" sz="1600" dirty="0"/>
              <a:t>More in </a:t>
            </a:r>
            <a:r>
              <a:rPr lang="en-US" sz="1600" dirty="0" err="1"/>
              <a:t>Sergi’s</a:t>
            </a:r>
            <a:r>
              <a:rPr lang="en-US" sz="1600" dirty="0"/>
              <a:t> talk on Thursday (Archiving Workshop).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8A238E-A669-763D-9BCC-815BF27D3D2C}"/>
              </a:ext>
            </a:extLst>
          </p:cNvPr>
          <p:cNvGrpSpPr/>
          <p:nvPr/>
        </p:nvGrpSpPr>
        <p:grpSpPr>
          <a:xfrm>
            <a:off x="6938755" y="4283859"/>
            <a:ext cx="4974081" cy="2302890"/>
            <a:chOff x="6938755" y="4326989"/>
            <a:chExt cx="4974081" cy="23028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2B3013-5305-803E-49BA-1F10668A8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8755" y="4326989"/>
              <a:ext cx="4974081" cy="19389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421ED7-4812-B376-3722-620A3A344D32}"/>
                </a:ext>
              </a:extLst>
            </p:cNvPr>
            <p:cNvSpPr txBox="1"/>
            <p:nvPr/>
          </p:nvSpPr>
          <p:spPr>
            <a:xfrm>
              <a:off x="7821960" y="6229769"/>
              <a:ext cx="30351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WIP: web dashboard for Tango Archiving health check (tab with Beamlines databases)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F6B75E-DEC1-E34E-7F9A-938CB93FAD3F}"/>
              </a:ext>
            </a:extLst>
          </p:cNvPr>
          <p:cNvGrpSpPr/>
          <p:nvPr/>
        </p:nvGrpSpPr>
        <p:grpSpPr>
          <a:xfrm>
            <a:off x="6771838" y="476166"/>
            <a:ext cx="5420162" cy="3702956"/>
            <a:chOff x="6771838" y="562426"/>
            <a:chExt cx="5420162" cy="37029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E89596-23CA-B69D-BB68-1E36E1D03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71838" y="562426"/>
              <a:ext cx="5420162" cy="34886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5025F1-0305-8BBA-6C54-1BD36EDABB2B}"/>
                </a:ext>
              </a:extLst>
            </p:cNvPr>
            <p:cNvSpPr txBox="1"/>
            <p:nvPr/>
          </p:nvSpPr>
          <p:spPr>
            <a:xfrm>
              <a:off x="7116792" y="4019161"/>
              <a:ext cx="45029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Tango archiving database architecture for Accelerators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157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logo of a company&#10;&#10;Description automatically generated">
            <a:extLst>
              <a:ext uri="{FF2B5EF4-FFF2-40B4-BE49-F238E27FC236}">
                <a16:creationId xmlns:a16="http://schemas.microsoft.com/office/drawing/2014/main" id="{D8C1D2C6-D3C0-79AD-3332-2FA29910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111" y="3429000"/>
            <a:ext cx="1037806" cy="4544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A1D80-EE56-ED47-BE49-283E3C8DE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PLC systems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97D7AB-B039-65CD-6143-6A3CD6C59034}"/>
              </a:ext>
            </a:extLst>
          </p:cNvPr>
          <p:cNvSpPr txBox="1">
            <a:spLocks/>
          </p:cNvSpPr>
          <p:nvPr/>
        </p:nvSpPr>
        <p:spPr>
          <a:xfrm>
            <a:off x="847394" y="681470"/>
            <a:ext cx="5448300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hlinkClick r:id="rId4"/>
              </a:rPr>
              <a:t>PyPLCua</a:t>
            </a:r>
            <a:r>
              <a:rPr lang="en-US" sz="1800" b="1" dirty="0"/>
              <a:t> – Tango DS for OPC UA:</a:t>
            </a:r>
            <a:br>
              <a:rPr lang="en-US" sz="1800" b="1" dirty="0"/>
            </a:br>
            <a:endParaRPr lang="en-US" sz="1800" b="1" dirty="0"/>
          </a:p>
          <a:p>
            <a:r>
              <a:rPr lang="en-US" sz="1800" dirty="0"/>
              <a:t>Currently we use </a:t>
            </a:r>
            <a:r>
              <a:rPr lang="en-US" sz="1800" b="1" dirty="0" err="1"/>
              <a:t>PyPLC</a:t>
            </a:r>
            <a:r>
              <a:rPr lang="en-US" sz="1800" dirty="0"/>
              <a:t> based on Modbus TCP.</a:t>
            </a:r>
            <a:br>
              <a:rPr lang="en-US" sz="1800" dirty="0"/>
            </a:br>
            <a:r>
              <a:rPr lang="en-US" sz="1800" dirty="0"/>
              <a:t>PLC code and configuration is autogenerated from the cable database. The </a:t>
            </a:r>
            <a:r>
              <a:rPr lang="en-US" sz="1800" b="1" dirty="0"/>
              <a:t>configuration CSV file</a:t>
            </a:r>
            <a:r>
              <a:rPr lang="en-US" sz="1800" dirty="0"/>
              <a:t> is used to generate Tango DS dynamic attributes.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As study of technologies for ALBA II we have developed the </a:t>
            </a:r>
            <a:r>
              <a:rPr lang="en-US" sz="1800" dirty="0" err="1"/>
              <a:t>PyPLCua</a:t>
            </a:r>
            <a:r>
              <a:rPr lang="en-US" sz="1800" dirty="0"/>
              <a:t> DS which uses:</a:t>
            </a:r>
            <a:br>
              <a:rPr lang="en-US" sz="1800" dirty="0"/>
            </a:br>
            <a:r>
              <a:rPr lang="en-US" sz="1800" dirty="0"/>
              <a:t>. self-descriptive model (no need for configuration files)</a:t>
            </a:r>
            <a:br>
              <a:rPr lang="en-US" sz="1800" dirty="0"/>
            </a:br>
            <a:r>
              <a:rPr lang="en-US" sz="1800" dirty="0"/>
              <a:t>. Client-Server Events (no need for polling)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We have benchmarked both implementations and OPC UA shows better performance than Modbus.</a:t>
            </a:r>
          </a:p>
          <a:p>
            <a:endParaRPr lang="en-US" sz="1800" dirty="0"/>
          </a:p>
          <a:p>
            <a:r>
              <a:rPr lang="en-US" sz="1800" dirty="0"/>
              <a:t>More about </a:t>
            </a:r>
            <a:r>
              <a:rPr lang="en-US" sz="1800" dirty="0" err="1"/>
              <a:t>PyPLCua</a:t>
            </a:r>
            <a:r>
              <a:rPr lang="en-US" sz="1800" dirty="0"/>
              <a:t> in Emilio’s talk tomorrow.</a:t>
            </a:r>
          </a:p>
          <a:p>
            <a:pPr>
              <a:buClr>
                <a:schemeClr val="bg2"/>
              </a:buClr>
            </a:pPr>
            <a:endParaRPr lang="en-US" sz="18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AF85AD7-D0E2-E9EA-66F1-0EA2D150CA0B}"/>
              </a:ext>
            </a:extLst>
          </p:cNvPr>
          <p:cNvGrpSpPr/>
          <p:nvPr/>
        </p:nvGrpSpPr>
        <p:grpSpPr>
          <a:xfrm>
            <a:off x="8051812" y="1344525"/>
            <a:ext cx="2414949" cy="3101388"/>
            <a:chOff x="3141644" y="3983996"/>
            <a:chExt cx="2679511" cy="359502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5387BB9-4BDE-C007-BBAF-B1B6C4B533F0}"/>
                </a:ext>
              </a:extLst>
            </p:cNvPr>
            <p:cNvGrpSpPr/>
            <p:nvPr/>
          </p:nvGrpSpPr>
          <p:grpSpPr>
            <a:xfrm>
              <a:off x="3141644" y="3983996"/>
              <a:ext cx="2679511" cy="3595026"/>
              <a:chOff x="3094550" y="3720606"/>
              <a:chExt cx="2679511" cy="359502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287C0F1-A89E-9308-E83D-0F7246DBEB2D}"/>
                  </a:ext>
                </a:extLst>
              </p:cNvPr>
              <p:cNvGrpSpPr/>
              <p:nvPr/>
            </p:nvGrpSpPr>
            <p:grpSpPr>
              <a:xfrm>
                <a:off x="3094550" y="5005267"/>
                <a:ext cx="2679511" cy="2310365"/>
                <a:chOff x="3094550" y="5005267"/>
                <a:chExt cx="2679511" cy="2310365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1B9A1A8C-FAE1-F0CC-B2D3-B1A0CEA191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94550" y="5005267"/>
                  <a:ext cx="2679509" cy="552648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79B6FC0-FC6D-F17F-C73F-AB34FD13A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94550" y="5524872"/>
                  <a:ext cx="2679511" cy="1790760"/>
                </a:xfrm>
                <a:prstGeom prst="rect">
                  <a:avLst/>
                </a:prstGeom>
              </p:spPr>
            </p:pic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65959F3-944C-20A2-9D6B-146196FD810D}"/>
                  </a:ext>
                </a:extLst>
              </p:cNvPr>
              <p:cNvGrpSpPr/>
              <p:nvPr/>
            </p:nvGrpSpPr>
            <p:grpSpPr>
              <a:xfrm>
                <a:off x="3502066" y="4504427"/>
                <a:ext cx="1864476" cy="424491"/>
                <a:chOff x="3752416" y="4578153"/>
                <a:chExt cx="1488457" cy="424491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06D9A098-0397-B9CA-B62E-9C971C990472}"/>
                    </a:ext>
                  </a:extLst>
                </p:cNvPr>
                <p:cNvSpPr/>
                <p:nvPr/>
              </p:nvSpPr>
              <p:spPr>
                <a:xfrm>
                  <a:off x="3752416" y="4578153"/>
                  <a:ext cx="1488457" cy="424491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      </a:t>
                  </a:r>
                  <a:r>
                    <a:rPr lang="en-US" sz="1200" dirty="0" err="1">
                      <a:solidFill>
                        <a:schemeClr val="tx1"/>
                      </a:solidFill>
                    </a:rPr>
                    <a:t>asyncua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146" name="Picture 2">
                  <a:extLst>
                    <a:ext uri="{FF2B5EF4-FFF2-40B4-BE49-F238E27FC236}">
                      <a16:creationId xmlns:a16="http://schemas.microsoft.com/office/drawing/2014/main" id="{8A70C7F3-D3A5-8E42-1902-9054725555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76905" y="4633594"/>
                  <a:ext cx="323126" cy="3231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B55E656-2ABC-0F12-17ED-BD9D0BBE283D}"/>
                  </a:ext>
                </a:extLst>
              </p:cNvPr>
              <p:cNvGrpSpPr/>
              <p:nvPr/>
            </p:nvGrpSpPr>
            <p:grpSpPr>
              <a:xfrm>
                <a:off x="3502066" y="3720606"/>
                <a:ext cx="1864477" cy="552648"/>
                <a:chOff x="3508508" y="3720606"/>
                <a:chExt cx="1864477" cy="552648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201489FE-6828-4068-B321-DF9B3AF68FD0}"/>
                    </a:ext>
                  </a:extLst>
                </p:cNvPr>
                <p:cNvSpPr/>
                <p:nvPr/>
              </p:nvSpPr>
              <p:spPr>
                <a:xfrm>
                  <a:off x="3508508" y="3720606"/>
                  <a:ext cx="1864477" cy="552648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          </a:t>
                  </a:r>
                  <a:r>
                    <a:rPr lang="en-US" sz="1200" dirty="0" err="1">
                      <a:solidFill>
                        <a:schemeClr val="tx1"/>
                      </a:solidFill>
                    </a:rPr>
                    <a:t>PyPLCua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4" name="Picture 2">
                  <a:extLst>
                    <a:ext uri="{FF2B5EF4-FFF2-40B4-BE49-F238E27FC236}">
                      <a16:creationId xmlns:a16="http://schemas.microsoft.com/office/drawing/2014/main" id="{815359C8-AC9B-1E9B-8B55-80D7449A4E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9925" y="3904283"/>
                  <a:ext cx="734870" cy="220462"/>
                </a:xfrm>
                <a:prstGeom prst="rect">
                  <a:avLst/>
                </a:prstGeom>
                <a:grpFill/>
              </p:spPr>
            </p:pic>
          </p:grp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6AAAC1A-C423-867C-D36D-E13CEAC74CAA}"/>
                </a:ext>
              </a:extLst>
            </p:cNvPr>
            <p:cNvCxnSpPr>
              <a:cxnSpLocks/>
              <a:stCxn id="33" idx="2"/>
              <a:endCxn id="31" idx="0"/>
            </p:cNvCxnSpPr>
            <p:nvPr/>
          </p:nvCxnSpPr>
          <p:spPr>
            <a:xfrm>
              <a:off x="4481399" y="4536644"/>
              <a:ext cx="0" cy="231173"/>
            </a:xfrm>
            <a:prstGeom prst="straightConnector1">
              <a:avLst/>
            </a:prstGeom>
            <a:ln>
              <a:solidFill>
                <a:srgbClr val="172C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51B2E48-201E-AEFB-E186-244BC7304356}"/>
                </a:ext>
              </a:extLst>
            </p:cNvPr>
            <p:cNvCxnSpPr>
              <a:cxnSpLocks/>
              <a:stCxn id="31" idx="2"/>
              <a:endCxn id="30" idx="0"/>
            </p:cNvCxnSpPr>
            <p:nvPr/>
          </p:nvCxnSpPr>
          <p:spPr>
            <a:xfrm>
              <a:off x="4481398" y="5192308"/>
              <a:ext cx="2" cy="595953"/>
            </a:xfrm>
            <a:prstGeom prst="straightConnector1">
              <a:avLst/>
            </a:prstGeom>
            <a:ln>
              <a:solidFill>
                <a:srgbClr val="172C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531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29C2C95-8F67-D0A7-4EB4-361492C25C22}"/>
              </a:ext>
            </a:extLst>
          </p:cNvPr>
          <p:cNvSpPr/>
          <p:nvPr/>
        </p:nvSpPr>
        <p:spPr>
          <a:xfrm>
            <a:off x="-295275" y="668357"/>
            <a:ext cx="12837588" cy="59533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2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 Controls today</a:t>
            </a:r>
            <a:endParaRPr lang="es-ES" dirty="0"/>
          </a:p>
        </p:txBody>
      </p:sp>
      <p:pic>
        <p:nvPicPr>
          <p:cNvPr id="12" name="Picture 11" descr="A machine in a factory&#10;&#10;Description automatically generated">
            <a:extLst>
              <a:ext uri="{FF2B5EF4-FFF2-40B4-BE49-F238E27FC236}">
                <a16:creationId xmlns:a16="http://schemas.microsoft.com/office/drawing/2014/main" id="{390300FB-F8DE-AE3A-9210-7D80AAE6F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705"/>
          <a:stretch/>
        </p:blipFill>
        <p:spPr>
          <a:xfrm>
            <a:off x="7980444" y="2870586"/>
            <a:ext cx="1580556" cy="1208129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2406E6F-6B28-61A4-0817-706F31CFB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5808"/>
          <a:stretch/>
        </p:blipFill>
        <p:spPr bwMode="auto">
          <a:xfrm>
            <a:off x="9753558" y="2858127"/>
            <a:ext cx="2018514" cy="12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68789C0-F5B3-5294-90CA-9F8FF95E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35" y="2858127"/>
            <a:ext cx="1683747" cy="12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E9AD417-59CD-0BEC-3D70-5EE7A987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2" y="2858127"/>
            <a:ext cx="1131800" cy="12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7B5D562-49E7-EEE4-CD20-393F49415899}"/>
              </a:ext>
            </a:extLst>
          </p:cNvPr>
          <p:cNvSpPr txBox="1"/>
          <p:nvPr/>
        </p:nvSpPr>
        <p:spPr>
          <a:xfrm>
            <a:off x="7274560" y="2054566"/>
            <a:ext cx="5363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Beamlines</a:t>
            </a:r>
            <a:br>
              <a:rPr lang="en-US" sz="2000" b="1" dirty="0">
                <a:solidFill>
                  <a:srgbClr val="152F4E"/>
                </a:solidFill>
                <a:latin typeface="+mn-lt"/>
              </a:rPr>
            </a:br>
            <a:r>
              <a:rPr lang="en-US" dirty="0">
                <a:solidFill>
                  <a:srgbClr val="152F4E"/>
                </a:solidFill>
                <a:latin typeface="+mn-lt"/>
              </a:rPr>
              <a:t>13 BLs in operation + 1 in construction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353D6A-6BF8-F199-E1F7-16D1FB546817}"/>
              </a:ext>
            </a:extLst>
          </p:cNvPr>
          <p:cNvSpPr txBox="1"/>
          <p:nvPr/>
        </p:nvSpPr>
        <p:spPr>
          <a:xfrm>
            <a:off x="-1" y="2054566"/>
            <a:ext cx="4211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Accelerators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LINAC, Booster, Storage Ring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F078B99D-5ACD-EC1D-4043-D1759C42B692}"/>
              </a:ext>
            </a:extLst>
          </p:cNvPr>
          <p:cNvSpPr/>
          <p:nvPr/>
        </p:nvSpPr>
        <p:spPr>
          <a:xfrm rot="16200000">
            <a:off x="5868199" y="2665453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5A48C-8A66-3716-0EE9-6C03C2D07CC9}"/>
              </a:ext>
            </a:extLst>
          </p:cNvPr>
          <p:cNvSpPr txBox="1"/>
          <p:nvPr/>
        </p:nvSpPr>
        <p:spPr>
          <a:xfrm>
            <a:off x="4138186" y="4436220"/>
            <a:ext cx="384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Generic Software and Tools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TANGO, Taurus, Sardana, Panic, DevOps, …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145A46-A65F-B3B3-A905-85E74C047708}"/>
              </a:ext>
            </a:extLst>
          </p:cNvPr>
          <p:cNvGrpSpPr/>
          <p:nvPr/>
        </p:nvGrpSpPr>
        <p:grpSpPr>
          <a:xfrm>
            <a:off x="4138186" y="1578090"/>
            <a:ext cx="3915628" cy="672950"/>
            <a:chOff x="3954357" y="1374890"/>
            <a:chExt cx="3915628" cy="672950"/>
          </a:xfrm>
        </p:grpSpPr>
        <p:pic>
          <p:nvPicPr>
            <p:cNvPr id="6" name="Picture 5" descr="A yellow electronic device with many wires&#10;&#10;Description automatically generated">
              <a:extLst>
                <a:ext uri="{FF2B5EF4-FFF2-40B4-BE49-F238E27FC236}">
                  <a16:creationId xmlns:a16="http://schemas.microsoft.com/office/drawing/2014/main" id="{FCD6ED9E-7836-2FDD-2C41-B33D4A07B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954357" y="1391133"/>
              <a:ext cx="1873230" cy="6567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60E9AA-2B54-B759-74B6-55D46F905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5996755" y="1374890"/>
              <a:ext cx="1873230" cy="6651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39DC10-44EF-AE0F-30EA-E0D60A03E838}"/>
              </a:ext>
            </a:extLst>
          </p:cNvPr>
          <p:cNvSpPr txBox="1"/>
          <p:nvPr/>
        </p:nvSpPr>
        <p:spPr>
          <a:xfrm>
            <a:off x="3119948" y="668357"/>
            <a:ext cx="595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PLC Based Systems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Protection Systems (EPS, PSS, PPS), Automation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BE02A36B-80D9-40DC-4EF9-764FF0842AFC}"/>
              </a:ext>
            </a:extLst>
          </p:cNvPr>
          <p:cNvSpPr/>
          <p:nvPr/>
        </p:nvSpPr>
        <p:spPr>
          <a:xfrm rot="4103832">
            <a:off x="2641149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FECBBC27-CEFF-BA1A-2842-1D1A543B1E79}"/>
              </a:ext>
            </a:extLst>
          </p:cNvPr>
          <p:cNvSpPr/>
          <p:nvPr/>
        </p:nvSpPr>
        <p:spPr>
          <a:xfrm rot="4103832">
            <a:off x="8840422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65721C52-4A54-2CC5-1236-869DB592AD6A}"/>
              </a:ext>
            </a:extLst>
          </p:cNvPr>
          <p:cNvSpPr/>
          <p:nvPr/>
        </p:nvSpPr>
        <p:spPr>
          <a:xfrm rot="17496168" flipV="1">
            <a:off x="8840422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793779B9-CC49-8A03-6C95-725B94CFA475}"/>
              </a:ext>
            </a:extLst>
          </p:cNvPr>
          <p:cNvSpPr/>
          <p:nvPr/>
        </p:nvSpPr>
        <p:spPr>
          <a:xfrm rot="17496168" flipV="1">
            <a:off x="2649250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7F5213-3170-5B15-B0EE-DB7944225770}"/>
              </a:ext>
            </a:extLst>
          </p:cNvPr>
          <p:cNvGrpSpPr/>
          <p:nvPr/>
        </p:nvGrpSpPr>
        <p:grpSpPr>
          <a:xfrm>
            <a:off x="4342281" y="5253733"/>
            <a:ext cx="3328160" cy="1265065"/>
            <a:chOff x="4342281" y="5253733"/>
            <a:chExt cx="3328160" cy="12650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A6B5285-8B63-5957-5857-97A89CF22E7A}"/>
                </a:ext>
              </a:extLst>
            </p:cNvPr>
            <p:cNvGrpSpPr/>
            <p:nvPr/>
          </p:nvGrpSpPr>
          <p:grpSpPr>
            <a:xfrm>
              <a:off x="4342281" y="5253733"/>
              <a:ext cx="3188208" cy="1265065"/>
              <a:chOff x="4249892" y="5253733"/>
              <a:chExt cx="3188208" cy="1265065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BFE185B-D553-A9A1-C48C-C9D6185E0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636" y="6011987"/>
                <a:ext cx="1592071" cy="4776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Logo">
                <a:extLst>
                  <a:ext uri="{FF2B5EF4-FFF2-40B4-BE49-F238E27FC236}">
                    <a16:creationId xmlns:a16="http://schemas.microsoft.com/office/drawing/2014/main" id="{50A7AA4E-C3F1-40A0-7BB8-938BA8F615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1219" y="5263667"/>
                <a:ext cx="1297467" cy="691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Logo">
                <a:extLst>
                  <a:ext uri="{FF2B5EF4-FFF2-40B4-BE49-F238E27FC236}">
                    <a16:creationId xmlns:a16="http://schemas.microsoft.com/office/drawing/2014/main" id="{7AB959BA-92FA-04E3-070A-E572EEAD87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9892" y="5253733"/>
                <a:ext cx="784860" cy="784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What is DevOps?">
                <a:extLst>
                  <a:ext uri="{FF2B5EF4-FFF2-40B4-BE49-F238E27FC236}">
                    <a16:creationId xmlns:a16="http://schemas.microsoft.com/office/drawing/2014/main" id="{8CA6C887-7C4B-0974-4983-F28D95ECD0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1189" y="5946785"/>
                <a:ext cx="1016911" cy="572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62D926B6-2A22-1564-06A0-FB144F8FC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034" y="5278731"/>
              <a:ext cx="648407" cy="65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7E0196E1-0DC9-4664-B69B-509515B820AE}"/>
              </a:ext>
            </a:extLst>
          </p:cNvPr>
          <p:cNvSpPr/>
          <p:nvPr/>
        </p:nvSpPr>
        <p:spPr>
          <a:xfrm>
            <a:off x="8324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Scientific Data Management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(SDM)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DCE31B-9B61-8B29-4AE7-875DC0FEC48E}"/>
              </a:ext>
            </a:extLst>
          </p:cNvPr>
          <p:cNvSpPr/>
          <p:nvPr/>
        </p:nvSpPr>
        <p:spPr>
          <a:xfrm>
            <a:off x="1039226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Management of Information Systems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(MIS)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885331-CE58-74BC-DA58-D3AC3F96C4FA}"/>
              </a:ext>
            </a:extLst>
          </p:cNvPr>
          <p:cNvSpPr/>
          <p:nvPr/>
        </p:nvSpPr>
        <p:spPr>
          <a:xfrm>
            <a:off x="10260838" y="5812631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Systems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938A0F-43ED-7BCB-BAAB-B588273CF717}"/>
              </a:ext>
            </a:extLst>
          </p:cNvPr>
          <p:cNvSpPr/>
          <p:nvPr/>
        </p:nvSpPr>
        <p:spPr>
          <a:xfrm>
            <a:off x="83248" y="5688958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Electronics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491B4BA-8B78-D9DB-07C0-C6DDA7BE9E2F}"/>
              </a:ext>
            </a:extLst>
          </p:cNvPr>
          <p:cNvCxnSpPr>
            <a:stCxn id="10" idx="4"/>
          </p:cNvCxnSpPr>
          <p:nvPr/>
        </p:nvCxnSpPr>
        <p:spPr>
          <a:xfrm rot="5400000">
            <a:off x="372009" y="1669943"/>
            <a:ext cx="660531" cy="413947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573969A6-2377-6D51-5B83-8BA2FB6B8509}"/>
              </a:ext>
            </a:extLst>
          </p:cNvPr>
          <p:cNvCxnSpPr>
            <a:cxnSpLocks/>
            <a:stCxn id="18" idx="4"/>
          </p:cNvCxnSpPr>
          <p:nvPr/>
        </p:nvCxnSpPr>
        <p:spPr>
          <a:xfrm rot="16200000" flipH="1">
            <a:off x="11155758" y="1609159"/>
            <a:ext cx="650945" cy="525927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B6EF252B-6107-6C75-F0E5-C7580C017DCF}"/>
              </a:ext>
            </a:extLst>
          </p:cNvPr>
          <p:cNvCxnSpPr>
            <a:cxnSpLocks/>
            <a:endCxn id="20" idx="0"/>
          </p:cNvCxnSpPr>
          <p:nvPr/>
        </p:nvCxnSpPr>
        <p:spPr>
          <a:xfrm rot="16200000" flipH="1">
            <a:off x="475492" y="5255203"/>
            <a:ext cx="527272" cy="34023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B6350AA1-1769-2C88-2B01-349FA72284B3}"/>
              </a:ext>
            </a:extLst>
          </p:cNvPr>
          <p:cNvCxnSpPr>
            <a:cxnSpLocks/>
            <a:endCxn id="19" idx="0"/>
          </p:cNvCxnSpPr>
          <p:nvPr/>
        </p:nvCxnSpPr>
        <p:spPr>
          <a:xfrm rot="5400000">
            <a:off x="11018855" y="5331649"/>
            <a:ext cx="548964" cy="413000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715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29C2C95-8F67-D0A7-4EB4-361492C25C22}"/>
              </a:ext>
            </a:extLst>
          </p:cNvPr>
          <p:cNvSpPr/>
          <p:nvPr/>
        </p:nvSpPr>
        <p:spPr>
          <a:xfrm>
            <a:off x="-295275" y="668357"/>
            <a:ext cx="12837588" cy="59533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2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 Controls Team today</a:t>
            </a:r>
            <a:endParaRPr lang="es-E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5D562-49E7-EEE4-CD20-393F49415899}"/>
              </a:ext>
            </a:extLst>
          </p:cNvPr>
          <p:cNvSpPr txBox="1"/>
          <p:nvPr/>
        </p:nvSpPr>
        <p:spPr>
          <a:xfrm>
            <a:off x="7274560" y="2054566"/>
            <a:ext cx="5363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Beamlines</a:t>
            </a:r>
            <a:br>
              <a:rPr lang="en-US" sz="2000" b="1" dirty="0">
                <a:solidFill>
                  <a:srgbClr val="152F4E"/>
                </a:solidFill>
                <a:latin typeface="+mn-lt"/>
              </a:rPr>
            </a:br>
            <a:r>
              <a:rPr lang="en-US" dirty="0">
                <a:solidFill>
                  <a:srgbClr val="152F4E"/>
                </a:solidFill>
                <a:latin typeface="+mn-lt"/>
              </a:rPr>
              <a:t>13 BLs in operation + 1 in construction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353D6A-6BF8-F199-E1F7-16D1FB546817}"/>
              </a:ext>
            </a:extLst>
          </p:cNvPr>
          <p:cNvSpPr txBox="1"/>
          <p:nvPr/>
        </p:nvSpPr>
        <p:spPr>
          <a:xfrm>
            <a:off x="-1" y="2054566"/>
            <a:ext cx="4211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Accelerators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LINAC, Booster, Storage Ring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F078B99D-5ACD-EC1D-4043-D1759C42B692}"/>
              </a:ext>
            </a:extLst>
          </p:cNvPr>
          <p:cNvSpPr/>
          <p:nvPr/>
        </p:nvSpPr>
        <p:spPr>
          <a:xfrm rot="16200000">
            <a:off x="5868199" y="2665453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5A48C-8A66-3716-0EE9-6C03C2D07CC9}"/>
              </a:ext>
            </a:extLst>
          </p:cNvPr>
          <p:cNvSpPr txBox="1"/>
          <p:nvPr/>
        </p:nvSpPr>
        <p:spPr>
          <a:xfrm>
            <a:off x="4138186" y="4436220"/>
            <a:ext cx="384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Generic Software and Tools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TANGO, Taurus, Sardana, DevOps, Panic, …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9DC10-44EF-AE0F-30EA-E0D60A03E838}"/>
              </a:ext>
            </a:extLst>
          </p:cNvPr>
          <p:cNvSpPr txBox="1"/>
          <p:nvPr/>
        </p:nvSpPr>
        <p:spPr>
          <a:xfrm>
            <a:off x="3119948" y="668357"/>
            <a:ext cx="595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PLC Based Systems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Protection Systems (EPS, PSS, PPS), Automation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BE02A36B-80D9-40DC-4EF9-764FF0842AFC}"/>
              </a:ext>
            </a:extLst>
          </p:cNvPr>
          <p:cNvSpPr/>
          <p:nvPr/>
        </p:nvSpPr>
        <p:spPr>
          <a:xfrm rot="4103832">
            <a:off x="2641149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FECBBC27-CEFF-BA1A-2842-1D1A543B1E79}"/>
              </a:ext>
            </a:extLst>
          </p:cNvPr>
          <p:cNvSpPr/>
          <p:nvPr/>
        </p:nvSpPr>
        <p:spPr>
          <a:xfrm rot="4103832">
            <a:off x="8840422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65721C52-4A54-2CC5-1236-869DB592AD6A}"/>
              </a:ext>
            </a:extLst>
          </p:cNvPr>
          <p:cNvSpPr/>
          <p:nvPr/>
        </p:nvSpPr>
        <p:spPr>
          <a:xfrm rot="17496168" flipV="1">
            <a:off x="8840422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793779B9-CC49-8A03-6C95-725B94CFA475}"/>
              </a:ext>
            </a:extLst>
          </p:cNvPr>
          <p:cNvSpPr/>
          <p:nvPr/>
        </p:nvSpPr>
        <p:spPr>
          <a:xfrm rot="17496168" flipV="1">
            <a:off x="2649250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0196E1-0DC9-4664-B69B-509515B820AE}"/>
              </a:ext>
            </a:extLst>
          </p:cNvPr>
          <p:cNvSpPr/>
          <p:nvPr/>
        </p:nvSpPr>
        <p:spPr>
          <a:xfrm>
            <a:off x="8324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Scientific Data Management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(SDM)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DCE31B-9B61-8B29-4AE7-875DC0FEC48E}"/>
              </a:ext>
            </a:extLst>
          </p:cNvPr>
          <p:cNvSpPr/>
          <p:nvPr/>
        </p:nvSpPr>
        <p:spPr>
          <a:xfrm>
            <a:off x="1039226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Management of Information Systems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(MIS)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885331-CE58-74BC-DA58-D3AC3F96C4FA}"/>
              </a:ext>
            </a:extLst>
          </p:cNvPr>
          <p:cNvSpPr/>
          <p:nvPr/>
        </p:nvSpPr>
        <p:spPr>
          <a:xfrm>
            <a:off x="10260838" y="5812631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Systems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938A0F-43ED-7BCB-BAAB-B588273CF717}"/>
              </a:ext>
            </a:extLst>
          </p:cNvPr>
          <p:cNvSpPr/>
          <p:nvPr/>
        </p:nvSpPr>
        <p:spPr>
          <a:xfrm>
            <a:off x="83248" y="5688958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Electronics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E0B0DA7-C4A7-F802-2AB7-780CED3F4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42" y="2601781"/>
            <a:ext cx="669144" cy="86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erson with short hair wearing a blue shirt&#10;&#10;Description automatically generated">
            <a:extLst>
              <a:ext uri="{FF2B5EF4-FFF2-40B4-BE49-F238E27FC236}">
                <a16:creationId xmlns:a16="http://schemas.microsoft.com/office/drawing/2014/main" id="{53DDA52C-B65E-19E4-8CC4-916162B7B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827525" y="2601781"/>
            <a:ext cx="678290" cy="863804"/>
          </a:xfrm>
          <a:prstGeom prst="rect">
            <a:avLst/>
          </a:prstGeom>
        </p:spPr>
      </p:pic>
      <p:pic>
        <p:nvPicPr>
          <p:cNvPr id="29" name="Picture 28" descr="A person wearing glasses&#10;&#10;Description automatically generated">
            <a:extLst>
              <a:ext uri="{FF2B5EF4-FFF2-40B4-BE49-F238E27FC236}">
                <a16:creationId xmlns:a16="http://schemas.microsoft.com/office/drawing/2014/main" id="{0D40DA63-05FD-11FF-8CC6-EA10042E4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754552" y="2638897"/>
            <a:ext cx="603364" cy="819957"/>
          </a:xfrm>
          <a:prstGeom prst="rect">
            <a:avLst/>
          </a:prstGeom>
        </p:spPr>
      </p:pic>
      <p:pic>
        <p:nvPicPr>
          <p:cNvPr id="30" name="Picture 29" descr="A person in a red shirt&#10;&#10;Description automatically generated">
            <a:extLst>
              <a:ext uri="{FF2B5EF4-FFF2-40B4-BE49-F238E27FC236}">
                <a16:creationId xmlns:a16="http://schemas.microsoft.com/office/drawing/2014/main" id="{F648E10B-D4D9-4913-50CF-C49D0CB1C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374418" y="3491170"/>
            <a:ext cx="657088" cy="819957"/>
          </a:xfrm>
          <a:prstGeom prst="rect">
            <a:avLst/>
          </a:prstGeom>
        </p:spPr>
      </p:pic>
      <p:pic>
        <p:nvPicPr>
          <p:cNvPr id="31" name="Picture 30" descr="A person with long hair and goatee&#10;&#10;Description automatically generated">
            <a:extLst>
              <a:ext uri="{FF2B5EF4-FFF2-40B4-BE49-F238E27FC236}">
                <a16:creationId xmlns:a16="http://schemas.microsoft.com/office/drawing/2014/main" id="{F0427E45-2D82-0B95-0C07-AFA86CE43D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295816" y="3467878"/>
            <a:ext cx="666972" cy="832290"/>
          </a:xfrm>
          <a:prstGeom prst="rect">
            <a:avLst/>
          </a:prstGeom>
        </p:spPr>
      </p:pic>
      <p:pic>
        <p:nvPicPr>
          <p:cNvPr id="32" name="Picture 31" descr="A person in a grey sweatshirt&#10;&#10;Description automatically generated">
            <a:extLst>
              <a:ext uri="{FF2B5EF4-FFF2-40B4-BE49-F238E27FC236}">
                <a16:creationId xmlns:a16="http://schemas.microsoft.com/office/drawing/2014/main" id="{F7A42774-7155-300E-7A79-BBB4025CC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750243" y="5517828"/>
            <a:ext cx="691513" cy="904286"/>
          </a:xfrm>
          <a:prstGeom prst="rect">
            <a:avLst/>
          </a:prstGeom>
        </p:spPr>
      </p:pic>
      <p:pic>
        <p:nvPicPr>
          <p:cNvPr id="33" name="Picture 32" descr="A person wearing glasses and a shirt&#10;&#10;Description automatically generated">
            <a:extLst>
              <a:ext uri="{FF2B5EF4-FFF2-40B4-BE49-F238E27FC236}">
                <a16:creationId xmlns:a16="http://schemas.microsoft.com/office/drawing/2014/main" id="{6088EB59-0E97-7F8B-3AC5-B6C084ACE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732064" y="2620818"/>
            <a:ext cx="601923" cy="801020"/>
          </a:xfrm>
          <a:prstGeom prst="rect">
            <a:avLst/>
          </a:prstGeom>
        </p:spPr>
      </p:pic>
      <p:pic>
        <p:nvPicPr>
          <p:cNvPr id="34" name="Picture 33" descr="A person with a beard smiling&#10;&#10;Description automatically generated">
            <a:extLst>
              <a:ext uri="{FF2B5EF4-FFF2-40B4-BE49-F238E27FC236}">
                <a16:creationId xmlns:a16="http://schemas.microsoft.com/office/drawing/2014/main" id="{67662C31-BAAE-596D-2F1B-E429E9106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9538111" y="2620818"/>
            <a:ext cx="641912" cy="801018"/>
          </a:xfrm>
          <a:prstGeom prst="rect">
            <a:avLst/>
          </a:prstGeom>
        </p:spPr>
      </p:pic>
      <p:pic>
        <p:nvPicPr>
          <p:cNvPr id="35" name="Picture 34" descr="A person with short brown hair&#10;&#10;Description automatically generated">
            <a:extLst>
              <a:ext uri="{FF2B5EF4-FFF2-40B4-BE49-F238E27FC236}">
                <a16:creationId xmlns:a16="http://schemas.microsoft.com/office/drawing/2014/main" id="{4A543798-5F56-ECC8-2397-27A2C0B39D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0393995" y="2630963"/>
            <a:ext cx="660694" cy="801018"/>
          </a:xfrm>
          <a:prstGeom prst="rect">
            <a:avLst/>
          </a:prstGeom>
        </p:spPr>
      </p:pic>
      <p:pic>
        <p:nvPicPr>
          <p:cNvPr id="36" name="Picture 35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CD00274A-9898-7B4C-7D44-CA8DD39B48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1302320" y="2602902"/>
            <a:ext cx="641914" cy="801020"/>
          </a:xfrm>
          <a:prstGeom prst="rect">
            <a:avLst/>
          </a:prstGeom>
        </p:spPr>
      </p:pic>
      <p:pic>
        <p:nvPicPr>
          <p:cNvPr id="37" name="Picture 36" descr="A person with dark hair wearing a suit and tie&#10;&#10;Description automatically generated">
            <a:extLst>
              <a:ext uri="{FF2B5EF4-FFF2-40B4-BE49-F238E27FC236}">
                <a16:creationId xmlns:a16="http://schemas.microsoft.com/office/drawing/2014/main" id="{59BAC958-4D30-8FE6-77C3-AFA6263012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8177236" y="3461133"/>
            <a:ext cx="697629" cy="846694"/>
          </a:xfrm>
          <a:prstGeom prst="rect">
            <a:avLst/>
          </a:prstGeom>
        </p:spPr>
      </p:pic>
      <p:pic>
        <p:nvPicPr>
          <p:cNvPr id="38" name="Picture 37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A11CD5BF-721B-4C5F-64C6-A4C89AC6DC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9094690" y="3471162"/>
            <a:ext cx="638379" cy="851172"/>
          </a:xfrm>
          <a:prstGeom prst="rect">
            <a:avLst/>
          </a:prstGeom>
        </p:spPr>
      </p:pic>
      <p:pic>
        <p:nvPicPr>
          <p:cNvPr id="39" name="Picture 3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B573351-BC83-62E4-6724-25D561B97F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10020350" y="3460923"/>
            <a:ext cx="690910" cy="8636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C6EAAF9-A605-A65A-FCFF-914BC06CDC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7941358" y="2621971"/>
            <a:ext cx="582625" cy="818779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1885A9D-D1D4-5F7C-7582-CC9B1B4B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237" y="3466572"/>
            <a:ext cx="680664" cy="8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04525A75-19A8-6E94-1829-2F0DCA57B6DF}"/>
              </a:ext>
            </a:extLst>
          </p:cNvPr>
          <p:cNvCxnSpPr/>
          <p:nvPr/>
        </p:nvCxnSpPr>
        <p:spPr>
          <a:xfrm rot="5400000">
            <a:off x="372009" y="1669943"/>
            <a:ext cx="660531" cy="413947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0BAC7B72-4AA0-D080-EB5D-C27199E2109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55758" y="1609159"/>
            <a:ext cx="650945" cy="525927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1F9663F6-2437-EB4C-736C-3E2AA6F706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5492" y="5255203"/>
            <a:ext cx="527272" cy="34023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20A2F316-7BA2-BFC0-3040-C77095E78F63}"/>
              </a:ext>
            </a:extLst>
          </p:cNvPr>
          <p:cNvCxnSpPr>
            <a:cxnSpLocks/>
          </p:cNvCxnSpPr>
          <p:nvPr/>
        </p:nvCxnSpPr>
        <p:spPr>
          <a:xfrm rot="5400000">
            <a:off x="11018855" y="5331649"/>
            <a:ext cx="548964" cy="413000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Diamond 4102">
            <a:extLst>
              <a:ext uri="{FF2B5EF4-FFF2-40B4-BE49-F238E27FC236}">
                <a16:creationId xmlns:a16="http://schemas.microsoft.com/office/drawing/2014/main" id="{679E5A2D-A63B-79AF-D29D-B3C28F5B043F}"/>
              </a:ext>
            </a:extLst>
          </p:cNvPr>
          <p:cNvSpPr/>
          <p:nvPr/>
        </p:nvSpPr>
        <p:spPr>
          <a:xfrm>
            <a:off x="5178865" y="5022832"/>
            <a:ext cx="269556" cy="277707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4" name="Diamond 4103">
            <a:extLst>
              <a:ext uri="{FF2B5EF4-FFF2-40B4-BE49-F238E27FC236}">
                <a16:creationId xmlns:a16="http://schemas.microsoft.com/office/drawing/2014/main" id="{B8F5F43D-4A74-754B-D676-5A55E3743541}"/>
              </a:ext>
            </a:extLst>
          </p:cNvPr>
          <p:cNvSpPr/>
          <p:nvPr/>
        </p:nvSpPr>
        <p:spPr>
          <a:xfrm>
            <a:off x="1692132" y="2607856"/>
            <a:ext cx="269556" cy="277707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Diamond 4104">
            <a:extLst>
              <a:ext uri="{FF2B5EF4-FFF2-40B4-BE49-F238E27FC236}">
                <a16:creationId xmlns:a16="http://schemas.microsoft.com/office/drawing/2014/main" id="{D304DD3A-CA8C-AC0A-6560-6006E0CC8876}"/>
              </a:ext>
            </a:extLst>
          </p:cNvPr>
          <p:cNvSpPr/>
          <p:nvPr/>
        </p:nvSpPr>
        <p:spPr>
          <a:xfrm>
            <a:off x="1247087" y="3492317"/>
            <a:ext cx="269556" cy="277707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Diamond 4106">
            <a:extLst>
              <a:ext uri="{FF2B5EF4-FFF2-40B4-BE49-F238E27FC236}">
                <a16:creationId xmlns:a16="http://schemas.microsoft.com/office/drawing/2014/main" id="{BBE4B247-125D-5229-C436-72B446C7E301}"/>
              </a:ext>
            </a:extLst>
          </p:cNvPr>
          <p:cNvSpPr/>
          <p:nvPr/>
        </p:nvSpPr>
        <p:spPr>
          <a:xfrm>
            <a:off x="8603177" y="2646566"/>
            <a:ext cx="269556" cy="277707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Oval 4110">
            <a:extLst>
              <a:ext uri="{FF2B5EF4-FFF2-40B4-BE49-F238E27FC236}">
                <a16:creationId xmlns:a16="http://schemas.microsoft.com/office/drawing/2014/main" id="{10EC9045-65AD-ADDF-6BEE-1DDE18E98FE3}"/>
              </a:ext>
            </a:extLst>
          </p:cNvPr>
          <p:cNvSpPr/>
          <p:nvPr/>
        </p:nvSpPr>
        <p:spPr>
          <a:xfrm>
            <a:off x="5883557" y="5022832"/>
            <a:ext cx="269556" cy="277707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2" name="Oval 4111">
            <a:extLst>
              <a:ext uri="{FF2B5EF4-FFF2-40B4-BE49-F238E27FC236}">
                <a16:creationId xmlns:a16="http://schemas.microsoft.com/office/drawing/2014/main" id="{E8027760-0ACB-91A7-D36B-54CAD92E3025}"/>
              </a:ext>
            </a:extLst>
          </p:cNvPr>
          <p:cNvSpPr/>
          <p:nvPr/>
        </p:nvSpPr>
        <p:spPr>
          <a:xfrm>
            <a:off x="814723" y="2601781"/>
            <a:ext cx="269556" cy="277707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Oval 4112">
            <a:extLst>
              <a:ext uri="{FF2B5EF4-FFF2-40B4-BE49-F238E27FC236}">
                <a16:creationId xmlns:a16="http://schemas.microsoft.com/office/drawing/2014/main" id="{8A71F83D-9706-F90C-4D4D-5B6E0E6B60C9}"/>
              </a:ext>
            </a:extLst>
          </p:cNvPr>
          <p:cNvSpPr/>
          <p:nvPr/>
        </p:nvSpPr>
        <p:spPr>
          <a:xfrm>
            <a:off x="10225159" y="2638897"/>
            <a:ext cx="269556" cy="277707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4" name="Oval 4113">
            <a:extLst>
              <a:ext uri="{FF2B5EF4-FFF2-40B4-BE49-F238E27FC236}">
                <a16:creationId xmlns:a16="http://schemas.microsoft.com/office/drawing/2014/main" id="{B148A0B3-9B33-01F1-CFA7-BE677DDFA352}"/>
              </a:ext>
            </a:extLst>
          </p:cNvPr>
          <p:cNvSpPr/>
          <p:nvPr/>
        </p:nvSpPr>
        <p:spPr>
          <a:xfrm>
            <a:off x="8959788" y="3486174"/>
            <a:ext cx="269556" cy="277707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5" name="Pentagon 4114">
            <a:extLst>
              <a:ext uri="{FF2B5EF4-FFF2-40B4-BE49-F238E27FC236}">
                <a16:creationId xmlns:a16="http://schemas.microsoft.com/office/drawing/2014/main" id="{845E327D-28C7-A03D-1337-E06F0127D0E1}"/>
              </a:ext>
            </a:extLst>
          </p:cNvPr>
          <p:cNvSpPr/>
          <p:nvPr/>
        </p:nvSpPr>
        <p:spPr>
          <a:xfrm>
            <a:off x="6588249" y="5007855"/>
            <a:ext cx="269556" cy="261679"/>
          </a:xfrm>
          <a:prstGeom prst="pent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Pentagon 4115">
            <a:extLst>
              <a:ext uri="{FF2B5EF4-FFF2-40B4-BE49-F238E27FC236}">
                <a16:creationId xmlns:a16="http://schemas.microsoft.com/office/drawing/2014/main" id="{AF796A1C-E3CF-7C17-F2E4-47FF0CEAAEC4}"/>
              </a:ext>
            </a:extLst>
          </p:cNvPr>
          <p:cNvSpPr/>
          <p:nvPr/>
        </p:nvSpPr>
        <p:spPr>
          <a:xfrm>
            <a:off x="1247087" y="3809513"/>
            <a:ext cx="269556" cy="261679"/>
          </a:xfrm>
          <a:prstGeom prst="pent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Pentagon 4116">
            <a:extLst>
              <a:ext uri="{FF2B5EF4-FFF2-40B4-BE49-F238E27FC236}">
                <a16:creationId xmlns:a16="http://schemas.microsoft.com/office/drawing/2014/main" id="{143FD397-7842-4C48-8991-ABAD1108399D}"/>
              </a:ext>
            </a:extLst>
          </p:cNvPr>
          <p:cNvSpPr/>
          <p:nvPr/>
        </p:nvSpPr>
        <p:spPr>
          <a:xfrm>
            <a:off x="8039681" y="3458380"/>
            <a:ext cx="269556" cy="261679"/>
          </a:xfrm>
          <a:prstGeom prst="pentag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9" name="TextBox 4118">
            <a:extLst>
              <a:ext uri="{FF2B5EF4-FFF2-40B4-BE49-F238E27FC236}">
                <a16:creationId xmlns:a16="http://schemas.microsoft.com/office/drawing/2014/main" id="{A9F20290-9A52-A375-BE4F-0BB634073CE2}"/>
              </a:ext>
            </a:extLst>
          </p:cNvPr>
          <p:cNvSpPr txBox="1"/>
          <p:nvPr/>
        </p:nvSpPr>
        <p:spPr>
          <a:xfrm>
            <a:off x="4432336" y="5250670"/>
            <a:ext cx="3327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52F4E"/>
                </a:solidFill>
                <a:latin typeface="+mn-lt"/>
              </a:rPr>
              <a:t>Transversal Groups (there are more…)</a:t>
            </a:r>
            <a:endParaRPr lang="en-US" dirty="0"/>
          </a:p>
        </p:txBody>
      </p:sp>
      <p:pic>
        <p:nvPicPr>
          <p:cNvPr id="4120" name="Picture 4119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27316340-9C4A-CC82-436C-730CE10CE3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4562666" y="1346324"/>
            <a:ext cx="620171" cy="773888"/>
          </a:xfrm>
          <a:prstGeom prst="rect">
            <a:avLst/>
          </a:prstGeom>
        </p:spPr>
      </p:pic>
      <p:pic>
        <p:nvPicPr>
          <p:cNvPr id="4121" name="Picture 4120" descr="A person in a black shirt&#10;&#10;Description automatically generated">
            <a:extLst>
              <a:ext uri="{FF2B5EF4-FFF2-40B4-BE49-F238E27FC236}">
                <a16:creationId xmlns:a16="http://schemas.microsoft.com/office/drawing/2014/main" id="{9E4FDAAC-EFAD-7BAA-8FF0-89267F81D5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 bwMode="auto">
          <a:xfrm>
            <a:off x="5364479" y="1341024"/>
            <a:ext cx="620170" cy="784489"/>
          </a:xfrm>
          <a:prstGeom prst="rect">
            <a:avLst/>
          </a:prstGeom>
        </p:spPr>
      </p:pic>
      <p:pic>
        <p:nvPicPr>
          <p:cNvPr id="4122" name="Picture 4121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36D438D0-4CA8-C7C9-9446-ABBE5C15719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 bwMode="auto">
          <a:xfrm>
            <a:off x="6201989" y="1305532"/>
            <a:ext cx="644534" cy="855473"/>
          </a:xfrm>
          <a:prstGeom prst="rect">
            <a:avLst/>
          </a:prstGeom>
        </p:spPr>
      </p:pic>
      <p:pic>
        <p:nvPicPr>
          <p:cNvPr id="4123" name="Picture 4122" descr="A person with a beard&#10;&#10;Description automatically generated">
            <a:extLst>
              <a:ext uri="{FF2B5EF4-FFF2-40B4-BE49-F238E27FC236}">
                <a16:creationId xmlns:a16="http://schemas.microsoft.com/office/drawing/2014/main" id="{CE55D132-BC2E-C826-F0BE-F0F6C5976B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 bwMode="auto">
          <a:xfrm>
            <a:off x="7046660" y="1305531"/>
            <a:ext cx="712895" cy="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8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529C2C95-8F67-D0A7-4EB4-361492C25C22}"/>
              </a:ext>
            </a:extLst>
          </p:cNvPr>
          <p:cNvSpPr/>
          <p:nvPr/>
        </p:nvSpPr>
        <p:spPr>
          <a:xfrm>
            <a:off x="-295275" y="668357"/>
            <a:ext cx="12837588" cy="59533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2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 Controls Team </a:t>
            </a:r>
            <a:r>
              <a:rPr lang="en-US" i="1" dirty="0"/>
              <a:t>tomorrow</a:t>
            </a:r>
            <a:endParaRPr lang="es-ES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5D562-49E7-EEE4-CD20-393F49415899}"/>
              </a:ext>
            </a:extLst>
          </p:cNvPr>
          <p:cNvSpPr txBox="1"/>
          <p:nvPr/>
        </p:nvSpPr>
        <p:spPr>
          <a:xfrm>
            <a:off x="7274560" y="2054566"/>
            <a:ext cx="5363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Beamlines</a:t>
            </a:r>
            <a:br>
              <a:rPr lang="en-US" sz="2000" b="1" dirty="0">
                <a:solidFill>
                  <a:srgbClr val="152F4E"/>
                </a:solidFill>
                <a:latin typeface="+mn-lt"/>
              </a:rPr>
            </a:br>
            <a:r>
              <a:rPr lang="en-US" dirty="0">
                <a:solidFill>
                  <a:srgbClr val="152F4E"/>
                </a:solidFill>
                <a:latin typeface="+mn-lt"/>
              </a:rPr>
              <a:t>13 BLs in operation + 1 in construction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353D6A-6BF8-F199-E1F7-16D1FB546817}"/>
              </a:ext>
            </a:extLst>
          </p:cNvPr>
          <p:cNvSpPr txBox="1"/>
          <p:nvPr/>
        </p:nvSpPr>
        <p:spPr>
          <a:xfrm>
            <a:off x="-1" y="2054566"/>
            <a:ext cx="4211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Accelerators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LINAC, Booster, Storage Ring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F078B99D-5ACD-EC1D-4043-D1759C42B692}"/>
              </a:ext>
            </a:extLst>
          </p:cNvPr>
          <p:cNvSpPr/>
          <p:nvPr/>
        </p:nvSpPr>
        <p:spPr>
          <a:xfrm rot="16200000">
            <a:off x="5868199" y="2665453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5A48C-8A66-3716-0EE9-6C03C2D07CC9}"/>
              </a:ext>
            </a:extLst>
          </p:cNvPr>
          <p:cNvSpPr txBox="1"/>
          <p:nvPr/>
        </p:nvSpPr>
        <p:spPr>
          <a:xfrm>
            <a:off x="4138186" y="4436220"/>
            <a:ext cx="384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Generic Software and Tools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TANGO, Taurus, Sardana, Panic, DevOps, …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9DC10-44EF-AE0F-30EA-E0D60A03E838}"/>
              </a:ext>
            </a:extLst>
          </p:cNvPr>
          <p:cNvSpPr txBox="1"/>
          <p:nvPr/>
        </p:nvSpPr>
        <p:spPr>
          <a:xfrm>
            <a:off x="3119948" y="668357"/>
            <a:ext cx="595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PLC Based Systems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Protection Systems (EPS, PSS, PPS), Automation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endParaRPr lang="en-US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BE02A36B-80D9-40DC-4EF9-764FF0842AFC}"/>
              </a:ext>
            </a:extLst>
          </p:cNvPr>
          <p:cNvSpPr/>
          <p:nvPr/>
        </p:nvSpPr>
        <p:spPr>
          <a:xfrm rot="4103832">
            <a:off x="2641149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FECBBC27-CEFF-BA1A-2842-1D1A543B1E79}"/>
              </a:ext>
            </a:extLst>
          </p:cNvPr>
          <p:cNvSpPr/>
          <p:nvPr/>
        </p:nvSpPr>
        <p:spPr>
          <a:xfrm rot="4103832">
            <a:off x="8840422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65721C52-4A54-2CC5-1236-869DB592AD6A}"/>
              </a:ext>
            </a:extLst>
          </p:cNvPr>
          <p:cNvSpPr/>
          <p:nvPr/>
        </p:nvSpPr>
        <p:spPr>
          <a:xfrm rot="17496168" flipV="1">
            <a:off x="8840422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793779B9-CC49-8A03-6C95-725B94CFA475}"/>
              </a:ext>
            </a:extLst>
          </p:cNvPr>
          <p:cNvSpPr/>
          <p:nvPr/>
        </p:nvSpPr>
        <p:spPr>
          <a:xfrm rot="17496168" flipV="1">
            <a:off x="2649250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0196E1-0DC9-4664-B69B-509515B820AE}"/>
              </a:ext>
            </a:extLst>
          </p:cNvPr>
          <p:cNvSpPr/>
          <p:nvPr/>
        </p:nvSpPr>
        <p:spPr>
          <a:xfrm>
            <a:off x="8324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Scientific Data Management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(SDM)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DCE31B-9B61-8B29-4AE7-875DC0FEC48E}"/>
              </a:ext>
            </a:extLst>
          </p:cNvPr>
          <p:cNvSpPr/>
          <p:nvPr/>
        </p:nvSpPr>
        <p:spPr>
          <a:xfrm>
            <a:off x="1039226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Management of Information Systems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(MIS)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885331-CE58-74BC-DA58-D3AC3F96C4FA}"/>
              </a:ext>
            </a:extLst>
          </p:cNvPr>
          <p:cNvSpPr/>
          <p:nvPr/>
        </p:nvSpPr>
        <p:spPr>
          <a:xfrm>
            <a:off x="10260838" y="5812631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Systems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938A0F-43ED-7BCB-BAAB-B588273CF717}"/>
              </a:ext>
            </a:extLst>
          </p:cNvPr>
          <p:cNvSpPr/>
          <p:nvPr/>
        </p:nvSpPr>
        <p:spPr>
          <a:xfrm>
            <a:off x="83248" y="5688958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Electronics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E0B0DA7-C4A7-F802-2AB7-780CED3F4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42" y="2601781"/>
            <a:ext cx="669144" cy="86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689ECDDA-505B-4A64-E355-CCEF3F59E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62666" y="1346324"/>
            <a:ext cx="620171" cy="773888"/>
          </a:xfrm>
          <a:prstGeom prst="rect">
            <a:avLst/>
          </a:prstGeom>
        </p:spPr>
      </p:pic>
      <p:pic>
        <p:nvPicPr>
          <p:cNvPr id="21" name="Picture 20" descr="A person in a black shirt&#10;&#10;Description automatically generated">
            <a:extLst>
              <a:ext uri="{FF2B5EF4-FFF2-40B4-BE49-F238E27FC236}">
                <a16:creationId xmlns:a16="http://schemas.microsoft.com/office/drawing/2014/main" id="{5B8C8127-0BD4-DE14-F4D4-4907D0CE9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64479" y="1341024"/>
            <a:ext cx="620170" cy="784489"/>
          </a:xfrm>
          <a:prstGeom prst="rect">
            <a:avLst/>
          </a:prstGeom>
        </p:spPr>
      </p:pic>
      <p:pic>
        <p:nvPicPr>
          <p:cNvPr id="26" name="Picture 25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925946ED-6E40-D1E3-E798-ABBD77844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201989" y="1305532"/>
            <a:ext cx="644534" cy="855473"/>
          </a:xfrm>
          <a:prstGeom prst="rect">
            <a:avLst/>
          </a:prstGeom>
        </p:spPr>
      </p:pic>
      <p:pic>
        <p:nvPicPr>
          <p:cNvPr id="27" name="Picture 26" descr="A person with a beard&#10;&#10;Description automatically generated">
            <a:extLst>
              <a:ext uri="{FF2B5EF4-FFF2-40B4-BE49-F238E27FC236}">
                <a16:creationId xmlns:a16="http://schemas.microsoft.com/office/drawing/2014/main" id="{85D9D0BF-1D8D-A010-1D7B-B20AFC4B4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46660" y="1305531"/>
            <a:ext cx="712895" cy="855474"/>
          </a:xfrm>
          <a:prstGeom prst="rect">
            <a:avLst/>
          </a:prstGeom>
        </p:spPr>
      </p:pic>
      <p:pic>
        <p:nvPicPr>
          <p:cNvPr id="28" name="Picture 27" descr="A person with short hair wearing a blue shirt&#10;&#10;Description automatically generated">
            <a:extLst>
              <a:ext uri="{FF2B5EF4-FFF2-40B4-BE49-F238E27FC236}">
                <a16:creationId xmlns:a16="http://schemas.microsoft.com/office/drawing/2014/main" id="{53DDA52C-B65E-19E4-8CC4-916162B7BF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827525" y="2601781"/>
            <a:ext cx="678290" cy="863804"/>
          </a:xfrm>
          <a:prstGeom prst="rect">
            <a:avLst/>
          </a:prstGeom>
        </p:spPr>
      </p:pic>
      <p:pic>
        <p:nvPicPr>
          <p:cNvPr id="29" name="Picture 28" descr="A person wearing glasses&#10;&#10;Description automatically generated">
            <a:extLst>
              <a:ext uri="{FF2B5EF4-FFF2-40B4-BE49-F238E27FC236}">
                <a16:creationId xmlns:a16="http://schemas.microsoft.com/office/drawing/2014/main" id="{0D40DA63-05FD-11FF-8CC6-EA10042E48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2754552" y="2638897"/>
            <a:ext cx="603364" cy="819957"/>
          </a:xfrm>
          <a:prstGeom prst="rect">
            <a:avLst/>
          </a:prstGeom>
        </p:spPr>
      </p:pic>
      <p:pic>
        <p:nvPicPr>
          <p:cNvPr id="30" name="Picture 29" descr="A person in a red shirt&#10;&#10;Description automatically generated">
            <a:extLst>
              <a:ext uri="{FF2B5EF4-FFF2-40B4-BE49-F238E27FC236}">
                <a16:creationId xmlns:a16="http://schemas.microsoft.com/office/drawing/2014/main" id="{F648E10B-D4D9-4913-50CF-C49D0CB1CB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374418" y="3491170"/>
            <a:ext cx="657088" cy="819957"/>
          </a:xfrm>
          <a:prstGeom prst="rect">
            <a:avLst/>
          </a:prstGeom>
        </p:spPr>
      </p:pic>
      <p:pic>
        <p:nvPicPr>
          <p:cNvPr id="31" name="Picture 30" descr="A person with long hair and goatee&#10;&#10;Description automatically generated">
            <a:extLst>
              <a:ext uri="{FF2B5EF4-FFF2-40B4-BE49-F238E27FC236}">
                <a16:creationId xmlns:a16="http://schemas.microsoft.com/office/drawing/2014/main" id="{F0427E45-2D82-0B95-0C07-AFA86CE43D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295816" y="3467878"/>
            <a:ext cx="666972" cy="832290"/>
          </a:xfrm>
          <a:prstGeom prst="rect">
            <a:avLst/>
          </a:prstGeom>
        </p:spPr>
      </p:pic>
      <p:pic>
        <p:nvPicPr>
          <p:cNvPr id="33" name="Picture 32" descr="A person wearing glasses and a shirt&#10;&#10;Description automatically generated">
            <a:extLst>
              <a:ext uri="{FF2B5EF4-FFF2-40B4-BE49-F238E27FC236}">
                <a16:creationId xmlns:a16="http://schemas.microsoft.com/office/drawing/2014/main" id="{6088EB59-0E97-7F8B-3AC5-B6C084ACE5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8732064" y="2620818"/>
            <a:ext cx="601923" cy="801020"/>
          </a:xfrm>
          <a:prstGeom prst="rect">
            <a:avLst/>
          </a:prstGeom>
        </p:spPr>
      </p:pic>
      <p:pic>
        <p:nvPicPr>
          <p:cNvPr id="34" name="Picture 33" descr="A person with a beard smiling&#10;&#10;Description automatically generated">
            <a:extLst>
              <a:ext uri="{FF2B5EF4-FFF2-40B4-BE49-F238E27FC236}">
                <a16:creationId xmlns:a16="http://schemas.microsoft.com/office/drawing/2014/main" id="{67662C31-BAAE-596D-2F1B-E429E9106A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9538111" y="2620818"/>
            <a:ext cx="641912" cy="801018"/>
          </a:xfrm>
          <a:prstGeom prst="rect">
            <a:avLst/>
          </a:prstGeom>
        </p:spPr>
      </p:pic>
      <p:pic>
        <p:nvPicPr>
          <p:cNvPr id="35" name="Picture 34" descr="A person with short brown hair&#10;&#10;Description automatically generated">
            <a:extLst>
              <a:ext uri="{FF2B5EF4-FFF2-40B4-BE49-F238E27FC236}">
                <a16:creationId xmlns:a16="http://schemas.microsoft.com/office/drawing/2014/main" id="{4A543798-5F56-ECC8-2397-27A2C0B39D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10393995" y="2630963"/>
            <a:ext cx="660694" cy="801018"/>
          </a:xfrm>
          <a:prstGeom prst="rect">
            <a:avLst/>
          </a:prstGeom>
        </p:spPr>
      </p:pic>
      <p:pic>
        <p:nvPicPr>
          <p:cNvPr id="36" name="Picture 35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CD00274A-9898-7B4C-7D44-CA8DD39B48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11302320" y="2602902"/>
            <a:ext cx="641914" cy="801020"/>
          </a:xfrm>
          <a:prstGeom prst="rect">
            <a:avLst/>
          </a:prstGeom>
        </p:spPr>
      </p:pic>
      <p:pic>
        <p:nvPicPr>
          <p:cNvPr id="37" name="Picture 36" descr="A person with dark hair wearing a suit and tie&#10;&#10;Description automatically generated">
            <a:extLst>
              <a:ext uri="{FF2B5EF4-FFF2-40B4-BE49-F238E27FC236}">
                <a16:creationId xmlns:a16="http://schemas.microsoft.com/office/drawing/2014/main" id="{59BAC958-4D30-8FE6-77C3-AFA6263012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8177236" y="3461133"/>
            <a:ext cx="697629" cy="846694"/>
          </a:xfrm>
          <a:prstGeom prst="rect">
            <a:avLst/>
          </a:prstGeom>
        </p:spPr>
      </p:pic>
      <p:pic>
        <p:nvPicPr>
          <p:cNvPr id="38" name="Picture 37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A11CD5BF-721B-4C5F-64C6-A4C89AC6DC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9094690" y="3471162"/>
            <a:ext cx="638379" cy="851172"/>
          </a:xfrm>
          <a:prstGeom prst="rect">
            <a:avLst/>
          </a:prstGeom>
        </p:spPr>
      </p:pic>
      <p:pic>
        <p:nvPicPr>
          <p:cNvPr id="39" name="Picture 3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B573351-BC83-62E4-6724-25D561B97F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 bwMode="auto">
          <a:xfrm>
            <a:off x="10020350" y="3460923"/>
            <a:ext cx="690910" cy="8636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C6EAAF9-A605-A65A-FCFF-914BC06CDC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 bwMode="auto">
          <a:xfrm>
            <a:off x="7941358" y="2621971"/>
            <a:ext cx="582625" cy="818779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1885A9D-D1D4-5F7C-7582-CC9B1B4B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237" y="3466572"/>
            <a:ext cx="680664" cy="85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600D8B20-8121-8E4C-704E-6E0823D828AA}"/>
              </a:ext>
            </a:extLst>
          </p:cNvPr>
          <p:cNvCxnSpPr/>
          <p:nvPr/>
        </p:nvCxnSpPr>
        <p:spPr>
          <a:xfrm rot="5400000">
            <a:off x="372009" y="1669943"/>
            <a:ext cx="660531" cy="413947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9EEB60B1-780D-1519-3ADA-639B6764FD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55758" y="1609159"/>
            <a:ext cx="650945" cy="525927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F8AB8018-11A1-AFD4-558F-67137684C0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5492" y="5255203"/>
            <a:ext cx="527272" cy="34023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3450DF70-92CD-B29F-E106-FC02E84A6114}"/>
              </a:ext>
            </a:extLst>
          </p:cNvPr>
          <p:cNvCxnSpPr>
            <a:cxnSpLocks/>
          </p:cNvCxnSpPr>
          <p:nvPr/>
        </p:nvCxnSpPr>
        <p:spPr>
          <a:xfrm rot="5400000">
            <a:off x="11018855" y="5331649"/>
            <a:ext cx="548964" cy="413000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309630-2B88-2B49-A867-8FEF349BC09A}"/>
              </a:ext>
            </a:extLst>
          </p:cNvPr>
          <p:cNvSpPr txBox="1"/>
          <p:nvPr/>
        </p:nvSpPr>
        <p:spPr>
          <a:xfrm>
            <a:off x="5411708" y="2172021"/>
            <a:ext cx="1774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52F4E"/>
                </a:solidFill>
                <a:latin typeface="+mn-lt"/>
              </a:rPr>
              <a:t>+ 2 PLC engineers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0F51C8-5771-AAEC-0F8A-EAC08231E883}"/>
              </a:ext>
            </a:extLst>
          </p:cNvPr>
          <p:cNvSpPr txBox="1"/>
          <p:nvPr/>
        </p:nvSpPr>
        <p:spPr>
          <a:xfrm>
            <a:off x="4694058" y="3930830"/>
            <a:ext cx="300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52F4E"/>
                </a:solidFill>
                <a:latin typeface="+mn-lt"/>
              </a:rPr>
              <a:t>+ 3 Controls Software engineers</a:t>
            </a:r>
          </a:p>
        </p:txBody>
      </p:sp>
      <p:pic>
        <p:nvPicPr>
          <p:cNvPr id="25" name="Picture 24" descr="A logo of a company&#10;&#10;Description automatically generated">
            <a:extLst>
              <a:ext uri="{FF2B5EF4-FFF2-40B4-BE49-F238E27FC236}">
                <a16:creationId xmlns:a16="http://schemas.microsoft.com/office/drawing/2014/main" id="{A71D4971-1282-57E4-7B5C-3E639D4026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39959" y="2250614"/>
            <a:ext cx="395414" cy="173155"/>
          </a:xfrm>
          <a:prstGeom prst="rect">
            <a:avLst/>
          </a:prstGeom>
        </p:spPr>
      </p:pic>
      <p:pic>
        <p:nvPicPr>
          <p:cNvPr id="41" name="Picture 40" descr="A logo of a company&#10;&#10;Description automatically generated">
            <a:extLst>
              <a:ext uri="{FF2B5EF4-FFF2-40B4-BE49-F238E27FC236}">
                <a16:creationId xmlns:a16="http://schemas.microsoft.com/office/drawing/2014/main" id="{D64622A6-81A1-BEF0-E4C5-C875169E66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2711" y="3998140"/>
            <a:ext cx="395414" cy="173155"/>
          </a:xfrm>
          <a:prstGeom prst="rect">
            <a:avLst/>
          </a:prstGeom>
        </p:spPr>
      </p:pic>
      <p:pic>
        <p:nvPicPr>
          <p:cNvPr id="42" name="Picture 41" descr="A person in a grey sweatshirt&#10;&#10;Description automatically generated">
            <a:extLst>
              <a:ext uri="{FF2B5EF4-FFF2-40B4-BE49-F238E27FC236}">
                <a16:creationId xmlns:a16="http://schemas.microsoft.com/office/drawing/2014/main" id="{85389C35-9AA5-8695-4464-3476F82C636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 bwMode="auto">
          <a:xfrm>
            <a:off x="5750243" y="5517828"/>
            <a:ext cx="691513" cy="9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40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" descr="Imagen que contiene interior, objeto, moto, bicicleta&#10;&#10;Descripción generada automá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767" y="0"/>
            <a:ext cx="398521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1722766-B7FD-F3B2-4E2F-F842952F4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638" y="727446"/>
            <a:ext cx="6490579" cy="5984015"/>
          </a:xfrm>
        </p:spPr>
        <p:txBody>
          <a:bodyPr/>
          <a:lstStyle/>
          <a:p>
            <a:pPr marL="0" indent="0">
              <a:buClr>
                <a:schemeClr val="bg2"/>
              </a:buClr>
              <a:buNone/>
            </a:pPr>
            <a:r>
              <a:rPr lang="en-US" sz="2400" dirty="0"/>
              <a:t>Multiple </a:t>
            </a:r>
            <a:r>
              <a:rPr lang="en-US" sz="2400" b="1" dirty="0"/>
              <a:t>Accelerators</a:t>
            </a:r>
            <a:r>
              <a:rPr lang="en-US" sz="2400" dirty="0"/>
              <a:t> (new DLLRF, 3</a:t>
            </a:r>
            <a:r>
              <a:rPr lang="en-US" sz="2400" baseline="30000" dirty="0"/>
              <a:t>rd</a:t>
            </a:r>
            <a:r>
              <a:rPr lang="en-US" sz="2400" dirty="0"/>
              <a:t> HC, FIM2, DDK), </a:t>
            </a:r>
            <a:r>
              <a:rPr lang="en-US" sz="2400" b="1" dirty="0"/>
              <a:t>Beamlines</a:t>
            </a:r>
            <a:r>
              <a:rPr lang="en-US" sz="2400" dirty="0"/>
              <a:t> (new BLs: FAXTOR, XAIRA, 3Sbar; XALOC), </a:t>
            </a:r>
            <a:r>
              <a:rPr lang="en-US" sz="2400" b="1" dirty="0"/>
              <a:t>Generic </a:t>
            </a:r>
            <a:r>
              <a:rPr lang="en-US" sz="2400" dirty="0"/>
              <a:t>(DevOps, Sardana, Taurus, Archiving, PLC Software) were presented.</a:t>
            </a:r>
          </a:p>
          <a:p>
            <a:pPr marL="0" indent="0">
              <a:buClr>
                <a:schemeClr val="bg2"/>
              </a:buClr>
              <a:buNone/>
            </a:pPr>
            <a:endParaRPr lang="en-US" sz="2400" dirty="0"/>
          </a:p>
          <a:p>
            <a:pPr marL="0" indent="0">
              <a:buClr>
                <a:schemeClr val="bg1"/>
              </a:buClr>
              <a:buNone/>
            </a:pPr>
            <a:r>
              <a:rPr lang="en-US" sz="2400" b="1" dirty="0"/>
              <a:t>TANGO Community</a:t>
            </a:r>
            <a:r>
              <a:rPr lang="en-US" sz="2400" dirty="0"/>
              <a:t> for developing and sharing the TANGO and its ecosystem projects.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2400" dirty="0"/>
          </a:p>
          <a:p>
            <a:pPr marL="0" indent="0">
              <a:buClr>
                <a:schemeClr val="bg1"/>
              </a:buClr>
              <a:buNone/>
            </a:pPr>
            <a:r>
              <a:rPr lang="en-US" sz="2400" b="1" dirty="0"/>
              <a:t>Controls Section</a:t>
            </a:r>
            <a:r>
              <a:rPr lang="en-US" sz="2400" dirty="0"/>
              <a:t> and </a:t>
            </a:r>
            <a:r>
              <a:rPr lang="en-US" sz="2400" b="1" dirty="0"/>
              <a:t>Computing Division</a:t>
            </a:r>
            <a:r>
              <a:rPr lang="en-US" sz="2400" dirty="0"/>
              <a:t> for your hard work.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2400" dirty="0"/>
          </a:p>
          <a:p>
            <a:pPr marL="0" indent="0">
              <a:buClr>
                <a:schemeClr val="bg1"/>
              </a:buClr>
              <a:buNone/>
            </a:pPr>
            <a:r>
              <a:rPr lang="en-US" sz="2400" b="1" dirty="0"/>
              <a:t>ALBA Customer Units </a:t>
            </a:r>
            <a:r>
              <a:rPr lang="en-US" sz="2400" dirty="0"/>
              <a:t>for the excellent collaboration.</a:t>
            </a:r>
          </a:p>
          <a:p>
            <a:pPr marL="0" indent="0">
              <a:buClr>
                <a:schemeClr val="bg1"/>
              </a:buClr>
              <a:buNone/>
            </a:pPr>
            <a:endParaRPr lang="en-US" sz="2400" dirty="0"/>
          </a:p>
          <a:p>
            <a:pPr marL="0" indent="0">
              <a:buClr>
                <a:schemeClr val="bg1"/>
              </a:buClr>
              <a:buNone/>
            </a:pPr>
            <a:br>
              <a:rPr lang="en-US" sz="2400" dirty="0"/>
            </a:br>
            <a:endParaRPr lang="en-US" sz="2400" dirty="0"/>
          </a:p>
          <a:p>
            <a:pPr marL="0" indent="0">
              <a:buClr>
                <a:schemeClr val="bg2"/>
              </a:buClr>
              <a:buNone/>
            </a:pPr>
            <a:endParaRPr lang="en-US" sz="2400" dirty="0"/>
          </a:p>
          <a:p>
            <a:pPr marL="0" indent="0">
              <a:buClr>
                <a:schemeClr val="bg2"/>
              </a:buClr>
              <a:buNone/>
            </a:pPr>
            <a:endParaRPr lang="en-US" sz="2400" dirty="0"/>
          </a:p>
          <a:p>
            <a:pPr marL="0" indent="0">
              <a:buClr>
                <a:schemeClr val="bg2"/>
              </a:buClr>
              <a:buNone/>
            </a:pPr>
            <a:endParaRPr lang="en-US" sz="2400" dirty="0"/>
          </a:p>
          <a:p>
            <a:pPr marL="0" indent="0">
              <a:buClr>
                <a:schemeClr val="bg2"/>
              </a:buClr>
              <a:buNone/>
            </a:pPr>
            <a:endParaRPr lang="en-US" sz="2400" dirty="0"/>
          </a:p>
          <a:p>
            <a:pPr marL="0" indent="0">
              <a:buClr>
                <a:schemeClr val="bg2"/>
              </a:buClr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66374C8-021F-CA6F-9FC5-3D2A69FA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39" y="0"/>
            <a:ext cx="10423197" cy="580908"/>
          </a:xfrm>
        </p:spPr>
        <p:txBody>
          <a:bodyPr/>
          <a:lstStyle/>
          <a:p>
            <a:r>
              <a:rPr lang="en-US" dirty="0"/>
              <a:t>Summary &amp; Acknowledgement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4A2C7-125A-558F-9AF1-12AC5B67C429}"/>
              </a:ext>
            </a:extLst>
          </p:cNvPr>
          <p:cNvSpPr txBox="1"/>
          <p:nvPr/>
        </p:nvSpPr>
        <p:spPr>
          <a:xfrm>
            <a:off x="647434" y="727446"/>
            <a:ext cx="842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✅</a:t>
            </a:r>
          </a:p>
        </p:txBody>
      </p:sp>
      <p:pic>
        <p:nvPicPr>
          <p:cNvPr id="3" name="Picture 4" descr="Thank You Emoji - what it means and how to use it.">
            <a:extLst>
              <a:ext uri="{FF2B5EF4-FFF2-40B4-BE49-F238E27FC236}">
                <a16:creationId xmlns:a16="http://schemas.microsoft.com/office/drawing/2014/main" id="{7DFFAD1B-80F7-644B-5FC7-98B63E4AE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26974" b="-9607"/>
          <a:stretch/>
        </p:blipFill>
        <p:spPr bwMode="auto">
          <a:xfrm>
            <a:off x="776021" y="4481644"/>
            <a:ext cx="585029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ank You Emoji - what it means and how to use it.">
            <a:extLst>
              <a:ext uri="{FF2B5EF4-FFF2-40B4-BE49-F238E27FC236}">
                <a16:creationId xmlns:a16="http://schemas.microsoft.com/office/drawing/2014/main" id="{65E50EEF-0D26-490F-EF00-480EAE0FF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26974" b="-9607"/>
          <a:stretch/>
        </p:blipFill>
        <p:spPr bwMode="auto">
          <a:xfrm>
            <a:off x="790574" y="3016520"/>
            <a:ext cx="585029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ank You Emoji - what it means and how to use it.">
            <a:extLst>
              <a:ext uri="{FF2B5EF4-FFF2-40B4-BE49-F238E27FC236}">
                <a16:creationId xmlns:a16="http://schemas.microsoft.com/office/drawing/2014/main" id="{816C8B3D-09B0-DB98-60F8-DE3BC7D91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26974" b="-9607"/>
          <a:stretch/>
        </p:blipFill>
        <p:spPr bwMode="auto">
          <a:xfrm>
            <a:off x="790574" y="5592825"/>
            <a:ext cx="585029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815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5">
            <a:extLst>
              <a:ext uri="{FF2B5EF4-FFF2-40B4-BE49-F238E27FC236}">
                <a16:creationId xmlns:a16="http://schemas.microsoft.com/office/drawing/2014/main" id="{B8523456-0110-1BC2-0844-37DE56EEC1B4}"/>
              </a:ext>
            </a:extLst>
          </p:cNvPr>
          <p:cNvSpPr txBox="1">
            <a:spLocks/>
          </p:cNvSpPr>
          <p:nvPr/>
        </p:nvSpPr>
        <p:spPr>
          <a:xfrm>
            <a:off x="993737" y="1731350"/>
            <a:ext cx="10204520" cy="7534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31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ALBA II Core Data </a:t>
            </a:r>
            <a:r>
              <a:rPr lang="es-ES" dirty="0" err="1"/>
              <a:t>Services</a:t>
            </a:r>
            <a:r>
              <a:rPr lang="es-ES" dirty="0"/>
              <a:t> Project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1F04E0-306D-9E3E-9628-C6EBF47359F4}"/>
              </a:ext>
            </a:extLst>
          </p:cNvPr>
          <p:cNvSpPr txBox="1">
            <a:spLocks/>
          </p:cNvSpPr>
          <p:nvPr/>
        </p:nvSpPr>
        <p:spPr>
          <a:xfrm>
            <a:off x="987904" y="771412"/>
            <a:ext cx="10742542" cy="53118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bg2"/>
              </a:buClr>
            </a:pPr>
            <a:r>
              <a:rPr lang="en-US" sz="1800" dirty="0"/>
              <a:t>ALBA Controls is involved in all ALBA II Controls Programs: Experiments, Accelerators, Computing &amp; Data, Infrastructure* and Implementation.</a:t>
            </a:r>
          </a:p>
          <a:p>
            <a:pPr>
              <a:buClr>
                <a:schemeClr val="bg2"/>
              </a:buClr>
            </a:pPr>
            <a:r>
              <a:rPr lang="en-US" sz="1800" dirty="0"/>
              <a:t>The Core Data Services Project, within the Computing &amp; Data program, is focused on defining the ALBA II Control System and Electronics architecture and developing generic solutions and tools to serve other programs. It is composed, so far, from 6 Work Packages and 19 projects:</a:t>
            </a:r>
          </a:p>
          <a:p>
            <a:pPr>
              <a:buClr>
                <a:schemeClr val="bg2"/>
              </a:buClr>
            </a:pPr>
            <a:endParaRPr lang="en-US" sz="18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75A187C-79D0-0F9A-6C2F-BEE69E4EBC94}"/>
              </a:ext>
            </a:extLst>
          </p:cNvPr>
          <p:cNvGrpSpPr/>
          <p:nvPr/>
        </p:nvGrpSpPr>
        <p:grpSpPr>
          <a:xfrm>
            <a:off x="628457" y="2379216"/>
            <a:ext cx="11034955" cy="3515556"/>
            <a:chOff x="532659" y="2379216"/>
            <a:chExt cx="11034955" cy="35155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4286FA-F85F-0550-9B8F-3D6ECDB73F91}"/>
                </a:ext>
              </a:extLst>
            </p:cNvPr>
            <p:cNvSpPr/>
            <p:nvPr/>
          </p:nvSpPr>
          <p:spPr>
            <a:xfrm>
              <a:off x="532660" y="2379216"/>
              <a:ext cx="1979726" cy="585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Low Level Architecture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BDEE1A-AF46-D398-2198-EB9A6C94A040}"/>
                </a:ext>
              </a:extLst>
            </p:cNvPr>
            <p:cNvSpPr/>
            <p:nvPr/>
          </p:nvSpPr>
          <p:spPr>
            <a:xfrm>
              <a:off x="532660" y="2965142"/>
              <a:ext cx="1979726" cy="585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Instrumentation, Motion, and Synchronization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28A51A-CF2E-A08C-07C3-D55969132735}"/>
                </a:ext>
              </a:extLst>
            </p:cNvPr>
            <p:cNvSpPr/>
            <p:nvPr/>
          </p:nvSpPr>
          <p:spPr>
            <a:xfrm>
              <a:off x="532660" y="3551068"/>
              <a:ext cx="1979726" cy="585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Tango, Archiving, and Alarms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A413D6-B705-28CB-DA64-1714B5CAAD97}"/>
                </a:ext>
              </a:extLst>
            </p:cNvPr>
            <p:cNvSpPr/>
            <p:nvPr/>
          </p:nvSpPr>
          <p:spPr>
            <a:xfrm>
              <a:off x="532659" y="4136994"/>
              <a:ext cx="1979726" cy="585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Experiment Orchestration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F8A508-0F11-8785-EA4F-79562A6CACBE}"/>
                </a:ext>
              </a:extLst>
            </p:cNvPr>
            <p:cNvSpPr/>
            <p:nvPr/>
          </p:nvSpPr>
          <p:spPr>
            <a:xfrm>
              <a:off x="532659" y="4722920"/>
              <a:ext cx="1979726" cy="585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User Interfaces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879923-B8B1-3468-8171-40AA63FC6E85}"/>
                </a:ext>
              </a:extLst>
            </p:cNvPr>
            <p:cNvSpPr/>
            <p:nvPr/>
          </p:nvSpPr>
          <p:spPr>
            <a:xfrm>
              <a:off x="532659" y="5308846"/>
              <a:ext cx="1979726" cy="585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Sustainability and Quality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D477BA-9849-887B-DA68-60BB7298706C}"/>
                </a:ext>
              </a:extLst>
            </p:cNvPr>
            <p:cNvSpPr/>
            <p:nvPr/>
          </p:nvSpPr>
          <p:spPr>
            <a:xfrm>
              <a:off x="2512387" y="2379216"/>
              <a:ext cx="2263807" cy="5859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IOC Architecture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DEDEF4-5374-25FE-555E-DC3A80A06040}"/>
                </a:ext>
              </a:extLst>
            </p:cNvPr>
            <p:cNvSpPr/>
            <p:nvPr/>
          </p:nvSpPr>
          <p:spPr>
            <a:xfrm>
              <a:off x="4776194" y="2379216"/>
              <a:ext cx="2263807" cy="5859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PLC Architecture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C68C0A0-84BD-DE20-E329-4FF725F5C521}"/>
                </a:ext>
              </a:extLst>
            </p:cNvPr>
            <p:cNvSpPr/>
            <p:nvPr/>
          </p:nvSpPr>
          <p:spPr>
            <a:xfrm>
              <a:off x="7040000" y="2379216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Virtualization and controls software packaging strategy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B09245-1E31-7CAC-DC79-3F6AB1EDDCF2}"/>
                </a:ext>
              </a:extLst>
            </p:cNvPr>
            <p:cNvSpPr/>
            <p:nvPr/>
          </p:nvSpPr>
          <p:spPr>
            <a:xfrm>
              <a:off x="9303807" y="2379216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Detectors Integration Strategy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8005115-01CE-6BFA-40BA-F1D7281878EA}"/>
                </a:ext>
              </a:extLst>
            </p:cNvPr>
            <p:cNvSpPr/>
            <p:nvPr/>
          </p:nvSpPr>
          <p:spPr>
            <a:xfrm>
              <a:off x="2512387" y="2965142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Beamlines Instrumentation and DAQ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199F42-264B-29F4-3CA5-8BDB7B17EF96}"/>
                </a:ext>
              </a:extLst>
            </p:cNvPr>
            <p:cNvSpPr/>
            <p:nvPr/>
          </p:nvSpPr>
          <p:spPr>
            <a:xfrm>
              <a:off x="4776194" y="2965142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Experiment Synchronization Platform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E8034DB-595F-E762-EFD7-405CD6E6B265}"/>
                </a:ext>
              </a:extLst>
            </p:cNvPr>
            <p:cNvSpPr/>
            <p:nvPr/>
          </p:nvSpPr>
          <p:spPr>
            <a:xfrm>
              <a:off x="7040000" y="2965142"/>
              <a:ext cx="2263807" cy="5859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Motion Control Platform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246F207-2E8C-88A6-9862-490CCD412772}"/>
                </a:ext>
              </a:extLst>
            </p:cNvPr>
            <p:cNvSpPr/>
            <p:nvPr/>
          </p:nvSpPr>
          <p:spPr>
            <a:xfrm>
              <a:off x="9303807" y="2965142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Fast/Real Time Control Loops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F56A043-6414-1D16-264D-08AA7B247534}"/>
                </a:ext>
              </a:extLst>
            </p:cNvPr>
            <p:cNvSpPr/>
            <p:nvPr/>
          </p:nvSpPr>
          <p:spPr>
            <a:xfrm>
              <a:off x="2512387" y="3551068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Tango Enhancements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66CA8EB-2AF5-9AD3-18D5-3D37DF6AE3CD}"/>
                </a:ext>
              </a:extLst>
            </p:cNvPr>
            <p:cNvSpPr/>
            <p:nvPr/>
          </p:nvSpPr>
          <p:spPr>
            <a:xfrm>
              <a:off x="4776194" y="3551068"/>
              <a:ext cx="2263807" cy="5859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Tango Archiving Architecture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9CB624-FE6D-B433-8768-2FEA3D5EEE02}"/>
                </a:ext>
              </a:extLst>
            </p:cNvPr>
            <p:cNvSpPr/>
            <p:nvPr/>
          </p:nvSpPr>
          <p:spPr>
            <a:xfrm>
              <a:off x="7040000" y="3551068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Alarms Enhancements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4705F1-8186-18C5-23CA-7B0B30A3B6FE}"/>
                </a:ext>
              </a:extLst>
            </p:cNvPr>
            <p:cNvSpPr/>
            <p:nvPr/>
          </p:nvSpPr>
          <p:spPr>
            <a:xfrm>
              <a:off x="2512387" y="4136994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Sardana Enhancements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F54454-D371-FDFA-F0B9-025AD141E358}"/>
                </a:ext>
              </a:extLst>
            </p:cNvPr>
            <p:cNvSpPr/>
            <p:nvPr/>
          </p:nvSpPr>
          <p:spPr>
            <a:xfrm>
              <a:off x="2512387" y="4722920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Taurus Enhancements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B8F8CC8-72DA-3436-DF6E-495A02C6B9DF}"/>
                </a:ext>
              </a:extLst>
            </p:cNvPr>
            <p:cNvSpPr/>
            <p:nvPr/>
          </p:nvSpPr>
          <p:spPr>
            <a:xfrm>
              <a:off x="4776194" y="4722920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User Interfaces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FAFDE02-3427-0F95-D61F-EB6C926FCE1E}"/>
                </a:ext>
              </a:extLst>
            </p:cNvPr>
            <p:cNvSpPr/>
            <p:nvPr/>
          </p:nvSpPr>
          <p:spPr>
            <a:xfrm>
              <a:off x="7040000" y="4722920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Vacca (Vacuum Control) enhancements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36ECB6-18A9-2469-9836-F67228B5D726}"/>
                </a:ext>
              </a:extLst>
            </p:cNvPr>
            <p:cNvSpPr/>
            <p:nvPr/>
          </p:nvSpPr>
          <p:spPr>
            <a:xfrm>
              <a:off x="2512387" y="5308846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Control System configuration and management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7EB0894-B33A-59FA-F376-77A33C88542B}"/>
                </a:ext>
              </a:extLst>
            </p:cNvPr>
            <p:cNvSpPr/>
            <p:nvPr/>
          </p:nvSpPr>
          <p:spPr>
            <a:xfrm>
              <a:off x="4776194" y="5308846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Controls software quality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F7240AE-B09E-9E60-9EC9-BAA368762FD5}"/>
                </a:ext>
              </a:extLst>
            </p:cNvPr>
            <p:cNvSpPr/>
            <p:nvPr/>
          </p:nvSpPr>
          <p:spPr>
            <a:xfrm>
              <a:off x="7040000" y="5308846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Controls software configuration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5675859-7966-C460-C20D-90CBAA9D0D09}"/>
                </a:ext>
              </a:extLst>
            </p:cNvPr>
            <p:cNvSpPr/>
            <p:nvPr/>
          </p:nvSpPr>
          <p:spPr>
            <a:xfrm>
              <a:off x="9303807" y="5308846"/>
              <a:ext cx="2263807" cy="5859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152F4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152F4E"/>
                  </a:solidFill>
                </a:rPr>
                <a:t>CS observability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8D86B05-3E3E-4D34-5CEA-3A4E2A6EF45F}"/>
              </a:ext>
            </a:extLst>
          </p:cNvPr>
          <p:cNvSpPr txBox="1"/>
          <p:nvPr/>
        </p:nvSpPr>
        <p:spPr>
          <a:xfrm>
            <a:off x="2205427" y="5931341"/>
            <a:ext cx="7781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Core Data Services Project (gray – work packages, blue – projects in progress, yellow – projects in definition.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16F539-5DEB-BBD4-B620-EC548AB06FAE}"/>
              </a:ext>
            </a:extLst>
          </p:cNvPr>
          <p:cNvSpPr txBox="1"/>
          <p:nvPr/>
        </p:nvSpPr>
        <p:spPr>
          <a:xfrm>
            <a:off x="5540382" y="1158877"/>
            <a:ext cx="3190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152F4E"/>
                </a:solidFill>
                <a:latin typeface="+mn-lt"/>
              </a:rPr>
              <a:t>* We will start to be involved soon in the Infrastructure program.</a:t>
            </a:r>
          </a:p>
        </p:txBody>
      </p:sp>
    </p:spTree>
    <p:extLst>
      <p:ext uri="{BB962C8B-B14F-4D97-AF65-F5344CB8AC3E}">
        <p14:creationId xmlns:p14="http://schemas.microsoft.com/office/powerpoint/2010/main" val="1125517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Kanban </a:t>
            </a:r>
            <a:r>
              <a:rPr lang="es-ES" dirty="0" err="1"/>
              <a:t>Work</a:t>
            </a:r>
            <a:r>
              <a:rPr lang="es-ES" dirty="0"/>
              <a:t> </a:t>
            </a:r>
            <a:r>
              <a:rPr lang="es-ES" dirty="0" err="1"/>
              <a:t>Organization</a:t>
            </a:r>
            <a:r>
              <a:rPr lang="es-ES" dirty="0"/>
              <a:t> (Software </a:t>
            </a:r>
            <a:r>
              <a:rPr lang="es-ES" dirty="0" err="1"/>
              <a:t>Teams</a:t>
            </a:r>
            <a:r>
              <a:rPr lang="es-ES" dirty="0"/>
              <a:t>)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82D0BB32-B576-66BA-762E-57F8730DFC83}"/>
              </a:ext>
            </a:extLst>
          </p:cNvPr>
          <p:cNvSpPr txBox="1">
            <a:spLocks/>
          </p:cNvSpPr>
          <p:nvPr/>
        </p:nvSpPr>
        <p:spPr>
          <a:xfrm>
            <a:off x="3078179" y="852059"/>
            <a:ext cx="8617432" cy="12871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chemeClr val="tx2">
                    <a:lumMod val="90000"/>
                  </a:schemeClr>
                </a:solidFill>
              </a:rPr>
              <a:t>Too many hats</a:t>
            </a:r>
          </a:p>
          <a:p>
            <a:r>
              <a:rPr lang="en-US" sz="2400" dirty="0">
                <a:solidFill>
                  <a:srgbClr val="152F4E"/>
                </a:solidFill>
                <a:latin typeface="+mn-lt"/>
              </a:rPr>
              <a:t>KISS: Keep It Super Simple</a:t>
            </a:r>
          </a:p>
          <a:p>
            <a:pPr marL="285750" indent="-285750">
              <a:buClr>
                <a:srgbClr val="152F4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F4E"/>
                </a:solidFill>
                <a:latin typeface="+mn-lt"/>
              </a:rPr>
              <a:t>We use two dimensional classification of activities: category &amp; size.</a:t>
            </a:r>
          </a:p>
          <a:p>
            <a:pPr marL="285750" indent="-285750">
              <a:buClr>
                <a:srgbClr val="152F4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F4E"/>
                </a:solidFill>
                <a:latin typeface="+mn-lt"/>
              </a:rPr>
              <a:t>Engineers act as either Service Support or Development on a given day.</a:t>
            </a:r>
            <a:endParaRPr lang="en-US" sz="1800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B13B6EEA-11AB-1607-BA6D-71DB8EAD7432}"/>
              </a:ext>
            </a:extLst>
          </p:cNvPr>
          <p:cNvSpPr txBox="1">
            <a:spLocks/>
          </p:cNvSpPr>
          <p:nvPr/>
        </p:nvSpPr>
        <p:spPr>
          <a:xfrm>
            <a:off x="3083098" y="2505871"/>
            <a:ext cx="7525907" cy="12871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chemeClr val="tx2">
                    <a:lumMod val="90000"/>
                  </a:schemeClr>
                </a:solidFill>
              </a:rPr>
              <a:t>Local resource management</a:t>
            </a:r>
          </a:p>
          <a:p>
            <a:pPr>
              <a:buClr>
                <a:srgbClr val="152F4E"/>
              </a:buClr>
            </a:pPr>
            <a:r>
              <a:rPr lang="en-US" sz="2400" dirty="0">
                <a:solidFill>
                  <a:srgbClr val="152F4E"/>
                </a:solidFill>
                <a:latin typeface="+mn-lt"/>
              </a:rPr>
              <a:t>Priorities are set by those who benefit from the work</a:t>
            </a:r>
          </a:p>
          <a:p>
            <a:pPr marL="285750" indent="-285750">
              <a:buClr>
                <a:srgbClr val="152F4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F4E"/>
                </a:solidFill>
                <a:latin typeface="+mn-lt"/>
              </a:rPr>
              <a:t>Projects are prioritized by Management (ALBA Activity Plan).</a:t>
            </a:r>
          </a:p>
          <a:p>
            <a:pPr marL="285750" indent="-285750">
              <a:buClr>
                <a:srgbClr val="152F4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F4E"/>
                </a:solidFill>
                <a:latin typeface="+mn-lt"/>
              </a:rPr>
              <a:t>~30 backlogs are directly prioritized by Customer Units.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F6BEC3DE-A6DD-3D33-0A8D-08AABA366BDE}"/>
              </a:ext>
            </a:extLst>
          </p:cNvPr>
          <p:cNvSpPr txBox="1">
            <a:spLocks/>
          </p:cNvSpPr>
          <p:nvPr/>
        </p:nvSpPr>
        <p:spPr>
          <a:xfrm>
            <a:off x="3078187" y="3994286"/>
            <a:ext cx="8000314" cy="12871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chemeClr val="tx2">
                    <a:lumMod val="90000"/>
                  </a:schemeClr>
                </a:solidFill>
              </a:rPr>
              <a:t>Accumulation of Work in Progress</a:t>
            </a:r>
          </a:p>
          <a:p>
            <a:r>
              <a:rPr lang="en-US" sz="2400" dirty="0">
                <a:solidFill>
                  <a:srgbClr val="152F4E"/>
                </a:solidFill>
                <a:latin typeface="+mn-lt"/>
              </a:rPr>
              <a:t>Stop starting, start finishing</a:t>
            </a:r>
          </a:p>
          <a:p>
            <a:pPr marL="285750" indent="-285750">
              <a:buClr>
                <a:srgbClr val="152F4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F4E"/>
                </a:solidFill>
                <a:latin typeface="+mn-lt"/>
              </a:rPr>
              <a:t>The board was initially cleaned up to remove outdated tasks.</a:t>
            </a:r>
          </a:p>
          <a:p>
            <a:pPr marL="285750" indent="-285750">
              <a:buClr>
                <a:srgbClr val="152F4E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52F4E"/>
                </a:solidFill>
                <a:latin typeface="+mn-lt"/>
              </a:rPr>
              <a:t>We use distributed and asynchronous pull board replenishments.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F9D1D6-1AA6-054B-A437-9CF709B7A1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13500" y="1112253"/>
            <a:ext cx="1580540" cy="1180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34293E-AC85-1F23-686D-CA9BB989B81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13499" y="2914990"/>
            <a:ext cx="1580540" cy="63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77BC79-0541-FE5A-AAA0-A5CC43D84E9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13499" y="4057085"/>
            <a:ext cx="1580540" cy="11882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28664E0-5A02-366A-2BC3-2FFE47C9B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606" y="5468584"/>
            <a:ext cx="759789" cy="1074713"/>
          </a:xfrm>
          <a:prstGeom prst="rect">
            <a:avLst/>
          </a:prstGeom>
        </p:spPr>
      </p:pic>
      <p:sp>
        <p:nvSpPr>
          <p:cNvPr id="17" name="Marcador de texto 5">
            <a:extLst>
              <a:ext uri="{FF2B5EF4-FFF2-40B4-BE49-F238E27FC236}">
                <a16:creationId xmlns:a16="http://schemas.microsoft.com/office/drawing/2014/main" id="{CE2CBD3E-C885-829E-0FF7-3DB462E57254}"/>
              </a:ext>
            </a:extLst>
          </p:cNvPr>
          <p:cNvSpPr txBox="1">
            <a:spLocks/>
          </p:cNvSpPr>
          <p:nvPr/>
        </p:nvSpPr>
        <p:spPr>
          <a:xfrm>
            <a:off x="2701080" y="5835243"/>
            <a:ext cx="8175926" cy="58090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152F4E"/>
                </a:solidFill>
                <a:latin typeface="+mn-lt"/>
              </a:rPr>
              <a:t>More details can be found in “Towards sustainable work management in scientific facilities: applying Kanban at ALBA Controls” - </a:t>
            </a:r>
            <a:r>
              <a:rPr lang="en-US" dirty="0">
                <a:solidFill>
                  <a:srgbClr val="152F4E"/>
                </a:solidFill>
                <a:hlinkClick r:id="rId7"/>
              </a:rPr>
              <a:t>TUMR007</a:t>
            </a:r>
            <a:r>
              <a:rPr lang="en-US" dirty="0">
                <a:solidFill>
                  <a:srgbClr val="152F4E"/>
                </a:solidFill>
                <a:latin typeface="+mn-lt"/>
              </a:rPr>
              <a:t>. I can share the poster with you with better graphics. </a:t>
            </a:r>
            <a:endParaRPr lang="en-US" sz="1200" dirty="0">
              <a:solidFill>
                <a:srgbClr val="152F4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7130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logo of a company&#10;&#10;Description automatically generated">
            <a:extLst>
              <a:ext uri="{FF2B5EF4-FFF2-40B4-BE49-F238E27FC236}">
                <a16:creationId xmlns:a16="http://schemas.microsoft.com/office/drawing/2014/main" id="{D8C1D2C6-D3C0-79AD-3332-2FA299109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981" y="2822485"/>
            <a:ext cx="596207" cy="2610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DFD79B-D29A-7357-AB0A-208BD7DE097E}"/>
              </a:ext>
            </a:extLst>
          </p:cNvPr>
          <p:cNvSpPr/>
          <p:nvPr/>
        </p:nvSpPr>
        <p:spPr>
          <a:xfrm>
            <a:off x="6217572" y="1455937"/>
            <a:ext cx="5806702" cy="51668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A1D80-EE56-ED47-BE49-283E3C8DE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PLC 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8CF7EC-D87A-0128-2CE4-99F598C3F413}"/>
              </a:ext>
            </a:extLst>
          </p:cNvPr>
          <p:cNvSpPr/>
          <p:nvPr/>
        </p:nvSpPr>
        <p:spPr>
          <a:xfrm>
            <a:off x="6217561" y="1466879"/>
            <a:ext cx="3442472" cy="2500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CBF66-23F3-7E94-6C21-753F1CB5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596" y="1563168"/>
            <a:ext cx="1450526" cy="220019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EDC6649-2711-AD12-9E36-3526EAF6FA9A}"/>
              </a:ext>
            </a:extLst>
          </p:cNvPr>
          <p:cNvGrpSpPr/>
          <p:nvPr/>
        </p:nvGrpSpPr>
        <p:grpSpPr>
          <a:xfrm>
            <a:off x="6409495" y="1563168"/>
            <a:ext cx="2939192" cy="2200198"/>
            <a:chOff x="631294" y="1224550"/>
            <a:chExt cx="5019831" cy="3619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92404C-C03F-792D-56B7-BB0D4EFE5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294" y="1224550"/>
              <a:ext cx="5019831" cy="36195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A6E23E-B79E-2BB9-E7A9-F516F3605E89}"/>
                </a:ext>
              </a:extLst>
            </p:cNvPr>
            <p:cNvSpPr/>
            <p:nvPr/>
          </p:nvSpPr>
          <p:spPr>
            <a:xfrm>
              <a:off x="3043989" y="1941766"/>
              <a:ext cx="240632" cy="24063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BAEB56-3066-70CF-6AB7-0E865E6323DD}"/>
                </a:ext>
              </a:extLst>
            </p:cNvPr>
            <p:cNvSpPr/>
            <p:nvPr/>
          </p:nvSpPr>
          <p:spPr>
            <a:xfrm>
              <a:off x="2415247" y="2416872"/>
              <a:ext cx="240632" cy="24063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5CCB34A-220B-5B8C-9ABE-37D209B61FB7}"/>
              </a:ext>
            </a:extLst>
          </p:cNvPr>
          <p:cNvSpPr txBox="1"/>
          <p:nvPr/>
        </p:nvSpPr>
        <p:spPr>
          <a:xfrm>
            <a:off x="6217562" y="717274"/>
            <a:ext cx="5709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152F4E"/>
              </a:buClr>
            </a:pPr>
            <a:r>
              <a:rPr lang="en-US" dirty="0">
                <a:solidFill>
                  <a:srgbClr val="152F4E"/>
                </a:solidFill>
                <a:latin typeface="+mn-lt"/>
              </a:rPr>
              <a:t>We are deploying </a:t>
            </a:r>
            <a:r>
              <a:rPr lang="en-US" b="1" dirty="0">
                <a:solidFill>
                  <a:srgbClr val="152F4E"/>
                </a:solidFill>
                <a:latin typeface="+mn-lt"/>
              </a:rPr>
              <a:t>EPS User GUI (Taurus)</a:t>
            </a:r>
            <a:r>
              <a:rPr lang="en-US" dirty="0">
                <a:solidFill>
                  <a:srgbClr val="152F4E"/>
                </a:solidFill>
                <a:latin typeface="+mn-lt"/>
              </a:rPr>
              <a:t>, a user oriented tool which </a:t>
            </a:r>
            <a:r>
              <a:rPr lang="en-US" sz="1400" dirty="0">
                <a:solidFill>
                  <a:srgbClr val="152F4E"/>
                </a:solidFill>
                <a:latin typeface="+mn-lt"/>
              </a:rPr>
              <a:t>provides an easy to interpret visual representation of the EPS logic.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r>
              <a:rPr lang="en-US" dirty="0">
                <a:solidFill>
                  <a:srgbClr val="152F4E"/>
                </a:solidFill>
                <a:latin typeface="+mn-lt"/>
              </a:rPr>
              <a:t>Example: </a:t>
            </a:r>
            <a:r>
              <a:rPr lang="en-US" i="1" dirty="0">
                <a:solidFill>
                  <a:srgbClr val="152F4E"/>
                </a:solidFill>
                <a:latin typeface="+mn-lt"/>
              </a:rPr>
              <a:t>Beamline not ready to open FE, what to do?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0B445D-B5D7-1FCA-687C-BCCB3FC1B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127" y="4309375"/>
            <a:ext cx="2392012" cy="192145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B3E18138-21B6-B735-ACE3-4FF535839809}"/>
              </a:ext>
            </a:extLst>
          </p:cNvPr>
          <p:cNvSpPr/>
          <p:nvPr/>
        </p:nvSpPr>
        <p:spPr>
          <a:xfrm rot="10800000">
            <a:off x="9223363" y="5113620"/>
            <a:ext cx="192505" cy="36242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5B3D51-1297-44F0-C67D-A1D87C0EE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699" y="4308846"/>
            <a:ext cx="2757706" cy="1921452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E9CF08E1-44D4-FD48-6C4A-776DE73224D5}"/>
              </a:ext>
            </a:extLst>
          </p:cNvPr>
          <p:cNvSpPr/>
          <p:nvPr/>
        </p:nvSpPr>
        <p:spPr>
          <a:xfrm rot="5400000">
            <a:off x="10732026" y="3924167"/>
            <a:ext cx="192505" cy="36242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484E24-4F93-A6C8-4692-47E97FE8CC44}"/>
              </a:ext>
            </a:extLst>
          </p:cNvPr>
          <p:cNvCxnSpPr/>
          <p:nvPr/>
        </p:nvCxnSpPr>
        <p:spPr>
          <a:xfrm>
            <a:off x="6002214" y="965588"/>
            <a:ext cx="0" cy="538832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C01E01B-6F6C-4F1C-4050-FCA15DBE9253}"/>
              </a:ext>
            </a:extLst>
          </p:cNvPr>
          <p:cNvSpPr/>
          <p:nvPr/>
        </p:nvSpPr>
        <p:spPr>
          <a:xfrm>
            <a:off x="9622403" y="5849780"/>
            <a:ext cx="1066309" cy="169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391B5E-57C2-2E95-DE0D-891D57F162B1}"/>
              </a:ext>
            </a:extLst>
          </p:cNvPr>
          <p:cNvSpPr/>
          <p:nvPr/>
        </p:nvSpPr>
        <p:spPr>
          <a:xfrm>
            <a:off x="10194887" y="3178206"/>
            <a:ext cx="1339943" cy="177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231065-837C-362A-8757-09FA4E19FB1B}"/>
              </a:ext>
            </a:extLst>
          </p:cNvPr>
          <p:cNvSpPr/>
          <p:nvPr/>
        </p:nvSpPr>
        <p:spPr>
          <a:xfrm>
            <a:off x="6468082" y="5390039"/>
            <a:ext cx="985946" cy="134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F7434-F376-5543-C8EC-C62594C0F463}"/>
              </a:ext>
            </a:extLst>
          </p:cNvPr>
          <p:cNvSpPr txBox="1"/>
          <p:nvPr/>
        </p:nvSpPr>
        <p:spPr>
          <a:xfrm>
            <a:off x="9415868" y="2622430"/>
            <a:ext cx="55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7EE16-C50C-F809-541C-752269301370}"/>
              </a:ext>
            </a:extLst>
          </p:cNvPr>
          <p:cNvSpPr txBox="1"/>
          <p:nvPr/>
        </p:nvSpPr>
        <p:spPr>
          <a:xfrm>
            <a:off x="7395308" y="3726280"/>
            <a:ext cx="1135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EPS Expert GUI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5F371-60E7-8D0C-8E3D-90B40F685884}"/>
              </a:ext>
            </a:extLst>
          </p:cNvPr>
          <p:cNvSpPr txBox="1"/>
          <p:nvPr/>
        </p:nvSpPr>
        <p:spPr>
          <a:xfrm>
            <a:off x="10334500" y="3726280"/>
            <a:ext cx="1135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EPS User GUI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3479C-CE8C-D129-BB3A-138CE08E1605}"/>
              </a:ext>
            </a:extLst>
          </p:cNvPr>
          <p:cNvSpPr txBox="1"/>
          <p:nvPr/>
        </p:nvSpPr>
        <p:spPr>
          <a:xfrm>
            <a:off x="6405938" y="6222705"/>
            <a:ext cx="26949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Panel with the PLC logic (EPS User GUI)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95A963-DD3B-19F7-8F89-BC82C268F7CD}"/>
              </a:ext>
            </a:extLst>
          </p:cNvPr>
          <p:cNvSpPr txBox="1"/>
          <p:nvPr/>
        </p:nvSpPr>
        <p:spPr>
          <a:xfrm>
            <a:off x="9223363" y="6222705"/>
            <a:ext cx="318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52F4E"/>
                </a:solidFill>
                <a:latin typeface="+mn-lt"/>
              </a:rPr>
              <a:t>Panel with signals corresponding to</a:t>
            </a:r>
            <a:br>
              <a:rPr lang="en-US" sz="1000" dirty="0">
                <a:solidFill>
                  <a:srgbClr val="152F4E"/>
                </a:solidFill>
                <a:latin typeface="+mn-lt"/>
              </a:rPr>
            </a:br>
            <a:r>
              <a:rPr lang="en-US" sz="1000" dirty="0">
                <a:solidFill>
                  <a:srgbClr val="152F4E"/>
                </a:solidFill>
                <a:latin typeface="+mn-lt"/>
              </a:rPr>
              <a:t>a given group (EPS User GUI)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B97D7AB-B039-65CD-6143-6A3CD6C59034}"/>
              </a:ext>
            </a:extLst>
          </p:cNvPr>
          <p:cNvSpPr txBox="1">
            <a:spLocks/>
          </p:cNvSpPr>
          <p:nvPr/>
        </p:nvSpPr>
        <p:spPr>
          <a:xfrm>
            <a:off x="647700" y="714746"/>
            <a:ext cx="5287333" cy="59840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20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171450" marR="0" lvl="1" indent="-171450" algn="l" defTabSz="72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171450" marR="0" lvl="2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88000" marR="0" lvl="3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396000" marR="0" lvl="4" indent="-171450" algn="l" defTabSz="360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F4E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152F4E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1400" b="1" dirty="0" err="1">
                <a:hlinkClick r:id="rId7"/>
              </a:rPr>
              <a:t>PyPLCua</a:t>
            </a:r>
            <a:r>
              <a:rPr lang="en-US" sz="1400" b="1" dirty="0"/>
              <a:t> – Tango DS for OPC UA:</a:t>
            </a:r>
            <a:br>
              <a:rPr lang="en-US" sz="1400" b="1" dirty="0"/>
            </a:br>
            <a:endParaRPr lang="en-US" sz="1400" b="1" dirty="0"/>
          </a:p>
          <a:p>
            <a:r>
              <a:rPr lang="en-US" sz="1400" dirty="0"/>
              <a:t>Currently we use </a:t>
            </a:r>
            <a:r>
              <a:rPr lang="en-US" sz="1400" b="1" dirty="0" err="1"/>
              <a:t>PyPLC</a:t>
            </a:r>
            <a:r>
              <a:rPr lang="en-US" sz="1400" dirty="0"/>
              <a:t> based on Modbus TCP.</a:t>
            </a:r>
            <a:br>
              <a:rPr lang="en-US" sz="1400" dirty="0"/>
            </a:br>
            <a:r>
              <a:rPr lang="en-US" sz="1400" dirty="0"/>
              <a:t>PLC code and configuration is autogenerated from the cable database. The </a:t>
            </a:r>
            <a:r>
              <a:rPr lang="en-US" sz="1400" b="1" dirty="0"/>
              <a:t>configuration CSV file</a:t>
            </a:r>
            <a:r>
              <a:rPr lang="en-US" sz="1400" dirty="0"/>
              <a:t> is used to generate Tango DS dynamic attributes.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As study of technologies for ALBA II we have developed the </a:t>
            </a:r>
            <a:r>
              <a:rPr lang="en-US" sz="1400" dirty="0" err="1"/>
              <a:t>PyPLCua</a:t>
            </a:r>
            <a:r>
              <a:rPr lang="en-US" sz="1400" dirty="0"/>
              <a:t> DS which uses:</a:t>
            </a:r>
            <a:br>
              <a:rPr lang="en-US" sz="1400" dirty="0"/>
            </a:br>
            <a:r>
              <a:rPr lang="en-US" sz="1400" dirty="0"/>
              <a:t>. self-descriptive model (no need for configuration files)</a:t>
            </a:r>
            <a:br>
              <a:rPr lang="en-US" sz="1400" dirty="0"/>
            </a:br>
            <a:r>
              <a:rPr lang="en-US" sz="1400" dirty="0"/>
              <a:t>. Client-Server Events (no need for polling)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We have benchmarked both implementations and OPC UA shows better performance than Modbus.</a:t>
            </a:r>
          </a:p>
          <a:p>
            <a:endParaRPr lang="en-US" sz="1400" dirty="0"/>
          </a:p>
          <a:p>
            <a:r>
              <a:rPr lang="en-US" sz="1400" dirty="0"/>
              <a:t>More about </a:t>
            </a:r>
            <a:r>
              <a:rPr lang="en-US" sz="1400" dirty="0" err="1"/>
              <a:t>PyPLCua</a:t>
            </a:r>
            <a:r>
              <a:rPr lang="en-US" sz="1400" dirty="0"/>
              <a:t> in Emilio’s talk tomorrow.</a:t>
            </a:r>
          </a:p>
          <a:p>
            <a:pPr>
              <a:buClr>
                <a:schemeClr val="bg2"/>
              </a:buClr>
            </a:pPr>
            <a:endParaRPr lang="en-US" sz="1400" dirty="0"/>
          </a:p>
          <a:p>
            <a:pPr marL="0" indent="0">
              <a:buClr>
                <a:schemeClr val="bg2"/>
              </a:buClr>
              <a:buFont typeface="Arial" panose="020B0604020202020204" pitchFamily="34" charset="0"/>
              <a:buNone/>
            </a:pPr>
            <a:endParaRPr lang="en-US" sz="14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AF85AD7-D0E2-E9EA-66F1-0EA2D150CA0B}"/>
              </a:ext>
            </a:extLst>
          </p:cNvPr>
          <p:cNvGrpSpPr/>
          <p:nvPr/>
        </p:nvGrpSpPr>
        <p:grpSpPr>
          <a:xfrm>
            <a:off x="4325722" y="4453513"/>
            <a:ext cx="1478776" cy="2045062"/>
            <a:chOff x="4220165" y="4200891"/>
            <a:chExt cx="1640779" cy="237056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5387BB9-4BDE-C007-BBAF-B1B6C4B533F0}"/>
                </a:ext>
              </a:extLst>
            </p:cNvPr>
            <p:cNvGrpSpPr/>
            <p:nvPr/>
          </p:nvGrpSpPr>
          <p:grpSpPr>
            <a:xfrm>
              <a:off x="4220165" y="4200891"/>
              <a:ext cx="1640779" cy="2370568"/>
              <a:chOff x="4173071" y="3937501"/>
              <a:chExt cx="1640779" cy="237056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287C0F1-A89E-9308-E83D-0F7246DBEB2D}"/>
                  </a:ext>
                </a:extLst>
              </p:cNvPr>
              <p:cNvGrpSpPr/>
              <p:nvPr/>
            </p:nvGrpSpPr>
            <p:grpSpPr>
              <a:xfrm>
                <a:off x="4185956" y="5222162"/>
                <a:ext cx="1627894" cy="1085907"/>
                <a:chOff x="4185956" y="5222162"/>
                <a:chExt cx="1627894" cy="1085907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1B9A1A8C-FAE1-F0CC-B2D3-B1A0CEA191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85956" y="5222162"/>
                  <a:ext cx="1627894" cy="335753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79B6FC0-FC6D-F17F-C73F-AB34FD13A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32233" y="5524871"/>
                  <a:ext cx="1171896" cy="783198"/>
                </a:xfrm>
                <a:prstGeom prst="rect">
                  <a:avLst/>
                </a:prstGeom>
              </p:spPr>
            </p:pic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65959F3-944C-20A2-9D6B-146196FD810D}"/>
                  </a:ext>
                </a:extLst>
              </p:cNvPr>
              <p:cNvGrpSpPr/>
              <p:nvPr/>
            </p:nvGrpSpPr>
            <p:grpSpPr>
              <a:xfrm>
                <a:off x="4173071" y="4593165"/>
                <a:ext cx="1490220" cy="335753"/>
                <a:chOff x="4288095" y="4666891"/>
                <a:chExt cx="1189679" cy="335753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06D9A098-0397-B9CA-B62E-9C971C990472}"/>
                    </a:ext>
                  </a:extLst>
                </p:cNvPr>
                <p:cNvSpPr/>
                <p:nvPr/>
              </p:nvSpPr>
              <p:spPr>
                <a:xfrm>
                  <a:off x="4288095" y="4666891"/>
                  <a:ext cx="1189679" cy="335753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      </a:t>
                  </a:r>
                  <a:r>
                    <a:rPr lang="en-US" sz="1200" dirty="0" err="1">
                      <a:solidFill>
                        <a:schemeClr val="tx1"/>
                      </a:solidFill>
                    </a:rPr>
                    <a:t>asyncua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146" name="Picture 2">
                  <a:extLst>
                    <a:ext uri="{FF2B5EF4-FFF2-40B4-BE49-F238E27FC236}">
                      <a16:creationId xmlns:a16="http://schemas.microsoft.com/office/drawing/2014/main" id="{8A70C7F3-D3A5-8E42-1902-9054725555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6877" y="4689454"/>
                  <a:ext cx="267266" cy="2672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B55E656-2ABC-0F12-17ED-BD9D0BBE283D}"/>
                  </a:ext>
                </a:extLst>
              </p:cNvPr>
              <p:cNvGrpSpPr/>
              <p:nvPr/>
            </p:nvGrpSpPr>
            <p:grpSpPr>
              <a:xfrm>
                <a:off x="4179514" y="3937501"/>
                <a:ext cx="1477335" cy="335753"/>
                <a:chOff x="4185956" y="3937501"/>
                <a:chExt cx="1477335" cy="335753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201489FE-6828-4068-B321-DF9B3AF68FD0}"/>
                    </a:ext>
                  </a:extLst>
                </p:cNvPr>
                <p:cNvSpPr/>
                <p:nvPr/>
              </p:nvSpPr>
              <p:spPr>
                <a:xfrm>
                  <a:off x="4185956" y="3937501"/>
                  <a:ext cx="1477335" cy="335753"/>
                </a:xfrm>
                <a:prstGeom prst="roundRect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          </a:t>
                  </a:r>
                  <a:r>
                    <a:rPr lang="en-US" sz="1200" dirty="0" err="1">
                      <a:solidFill>
                        <a:schemeClr val="tx1"/>
                      </a:solidFill>
                    </a:rPr>
                    <a:t>PyPLCua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4" name="Picture 2">
                  <a:extLst>
                    <a:ext uri="{FF2B5EF4-FFF2-40B4-BE49-F238E27FC236}">
                      <a16:creationId xmlns:a16="http://schemas.microsoft.com/office/drawing/2014/main" id="{815359C8-AC9B-1E9B-8B55-80D7449A4E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7971" y="4039375"/>
                  <a:ext cx="487613" cy="146284"/>
                </a:xfrm>
                <a:prstGeom prst="rect">
                  <a:avLst/>
                </a:prstGeom>
                <a:grpFill/>
              </p:spPr>
            </p:pic>
          </p:grp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6AAAC1A-C423-867C-D36D-E13CEAC74CAA}"/>
                </a:ext>
              </a:extLst>
            </p:cNvPr>
            <p:cNvCxnSpPr>
              <a:stCxn id="33" idx="2"/>
              <a:endCxn id="31" idx="0"/>
            </p:cNvCxnSpPr>
            <p:nvPr/>
          </p:nvCxnSpPr>
          <p:spPr>
            <a:xfrm flipH="1">
              <a:off x="4965275" y="4536644"/>
              <a:ext cx="1" cy="319911"/>
            </a:xfrm>
            <a:prstGeom prst="straightConnector1">
              <a:avLst/>
            </a:prstGeom>
            <a:ln>
              <a:solidFill>
                <a:srgbClr val="172C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51B2E48-201E-AEFB-E186-244BC7304356}"/>
                </a:ext>
              </a:extLst>
            </p:cNvPr>
            <p:cNvCxnSpPr>
              <a:cxnSpLocks/>
              <a:stCxn id="31" idx="2"/>
              <a:endCxn id="30" idx="0"/>
            </p:cNvCxnSpPr>
            <p:nvPr/>
          </p:nvCxnSpPr>
          <p:spPr>
            <a:xfrm>
              <a:off x="4965275" y="5192308"/>
              <a:ext cx="0" cy="595953"/>
            </a:xfrm>
            <a:prstGeom prst="straightConnector1">
              <a:avLst/>
            </a:prstGeom>
            <a:ln>
              <a:solidFill>
                <a:srgbClr val="172C5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036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FAFDEA3-CB5C-A108-965D-ABAEA11A5EBE}"/>
              </a:ext>
            </a:extLst>
          </p:cNvPr>
          <p:cNvSpPr/>
          <p:nvPr/>
        </p:nvSpPr>
        <p:spPr>
          <a:xfrm>
            <a:off x="-295275" y="668357"/>
            <a:ext cx="12837588" cy="59533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52F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ALBA Controls </a:t>
            </a:r>
            <a:r>
              <a:rPr lang="en-US" i="1" dirty="0"/>
              <a:t>tomorrow</a:t>
            </a:r>
            <a:endParaRPr lang="es-ES" i="1" dirty="0"/>
          </a:p>
        </p:txBody>
      </p:sp>
      <p:pic>
        <p:nvPicPr>
          <p:cNvPr id="12" name="Picture 11" descr="A machine in a factory&#10;&#10;Description automatically generated">
            <a:extLst>
              <a:ext uri="{FF2B5EF4-FFF2-40B4-BE49-F238E27FC236}">
                <a16:creationId xmlns:a16="http://schemas.microsoft.com/office/drawing/2014/main" id="{390300FB-F8DE-AE3A-9210-7D80AAE6F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705"/>
          <a:stretch/>
        </p:blipFill>
        <p:spPr>
          <a:xfrm>
            <a:off x="7980444" y="2870586"/>
            <a:ext cx="1580556" cy="1208129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2406E6F-6B28-61A4-0817-706F31CFB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r="5808"/>
          <a:stretch/>
        </p:blipFill>
        <p:spPr bwMode="auto">
          <a:xfrm>
            <a:off x="9753558" y="2858127"/>
            <a:ext cx="2018514" cy="12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568789C0-F5B3-5294-90CA-9F8FF95E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35" y="2858127"/>
            <a:ext cx="1683747" cy="12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E9AD417-59CD-0BEC-3D70-5EE7A987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2" y="2858127"/>
            <a:ext cx="1131800" cy="123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7B5D562-49E7-EEE4-CD20-393F49415899}"/>
              </a:ext>
            </a:extLst>
          </p:cNvPr>
          <p:cNvSpPr txBox="1"/>
          <p:nvPr/>
        </p:nvSpPr>
        <p:spPr>
          <a:xfrm>
            <a:off x="7274560" y="2054566"/>
            <a:ext cx="53630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Beamlines</a:t>
            </a:r>
            <a:br>
              <a:rPr lang="en-US" sz="2000" b="1" dirty="0">
                <a:solidFill>
                  <a:srgbClr val="152F4E"/>
                </a:solidFill>
                <a:latin typeface="+mn-lt"/>
              </a:rPr>
            </a:br>
            <a:r>
              <a:rPr lang="en-US" dirty="0">
                <a:solidFill>
                  <a:srgbClr val="152F4E"/>
                </a:solidFill>
                <a:latin typeface="+mn-lt"/>
              </a:rPr>
              <a:t>13 BLs in operation + 1 in construction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r>
              <a:rPr lang="en-US" b="1" dirty="0">
                <a:solidFill>
                  <a:srgbClr val="152F4E"/>
                </a:solidFill>
                <a:latin typeface="+mn-lt"/>
              </a:rPr>
              <a:t>3 new BLs (2 long), 1 BL moved, BLs adaptations</a:t>
            </a:r>
          </a:p>
          <a:p>
            <a:pPr algn="ctr"/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353D6A-6BF8-F199-E1F7-16D1FB546817}"/>
              </a:ext>
            </a:extLst>
          </p:cNvPr>
          <p:cNvSpPr txBox="1"/>
          <p:nvPr/>
        </p:nvSpPr>
        <p:spPr>
          <a:xfrm>
            <a:off x="-1" y="2054566"/>
            <a:ext cx="4211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Accelerators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LINAC, Booster, </a:t>
            </a:r>
            <a:r>
              <a:rPr lang="en-US" strike="sngStrike" dirty="0">
                <a:solidFill>
                  <a:srgbClr val="152F4E"/>
                </a:solidFill>
                <a:latin typeface="+mn-lt"/>
              </a:rPr>
              <a:t>Storage Ring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r>
              <a:rPr lang="en-US" b="1" dirty="0">
                <a:solidFill>
                  <a:srgbClr val="152F4E"/>
                </a:solidFill>
                <a:latin typeface="+mn-lt"/>
              </a:rPr>
              <a:t>new Storage Ring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F078B99D-5ACD-EC1D-4043-D1759C42B692}"/>
              </a:ext>
            </a:extLst>
          </p:cNvPr>
          <p:cNvSpPr/>
          <p:nvPr/>
        </p:nvSpPr>
        <p:spPr>
          <a:xfrm rot="16200000">
            <a:off x="5868199" y="2665453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5A48C-8A66-3716-0EE9-6C03C2D07CC9}"/>
              </a:ext>
            </a:extLst>
          </p:cNvPr>
          <p:cNvSpPr txBox="1"/>
          <p:nvPr/>
        </p:nvSpPr>
        <p:spPr>
          <a:xfrm>
            <a:off x="4138186" y="4436220"/>
            <a:ext cx="384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Generic Software and Tools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TANGO, Taurus, Sardana, Panic, DevOps, …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r>
              <a:rPr lang="en-US" b="1" dirty="0">
                <a:solidFill>
                  <a:srgbClr val="152F4E"/>
                </a:solidFill>
                <a:latin typeface="+mn-lt"/>
              </a:rPr>
              <a:t>Web</a:t>
            </a:r>
            <a:endParaRPr lang="en-US" sz="2000" b="1" dirty="0">
              <a:solidFill>
                <a:srgbClr val="152F4E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145A46-A65F-B3B3-A905-85E74C047708}"/>
              </a:ext>
            </a:extLst>
          </p:cNvPr>
          <p:cNvGrpSpPr/>
          <p:nvPr/>
        </p:nvGrpSpPr>
        <p:grpSpPr>
          <a:xfrm>
            <a:off x="4138186" y="1578090"/>
            <a:ext cx="3915628" cy="672950"/>
            <a:chOff x="3954357" y="1374890"/>
            <a:chExt cx="3915628" cy="672950"/>
          </a:xfrm>
        </p:grpSpPr>
        <p:pic>
          <p:nvPicPr>
            <p:cNvPr id="6" name="Picture 5" descr="A yellow electronic device with many wires&#10;&#10;Description automatically generated">
              <a:extLst>
                <a:ext uri="{FF2B5EF4-FFF2-40B4-BE49-F238E27FC236}">
                  <a16:creationId xmlns:a16="http://schemas.microsoft.com/office/drawing/2014/main" id="{FCD6ED9E-7836-2FDD-2C41-B33D4A07B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954357" y="1391133"/>
              <a:ext cx="1873230" cy="6567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60E9AA-2B54-B759-74B6-55D46F905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5996755" y="1374890"/>
              <a:ext cx="1873230" cy="6651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39DC10-44EF-AE0F-30EA-E0D60A03E838}"/>
              </a:ext>
            </a:extLst>
          </p:cNvPr>
          <p:cNvSpPr txBox="1"/>
          <p:nvPr/>
        </p:nvSpPr>
        <p:spPr>
          <a:xfrm>
            <a:off x="3119948" y="668357"/>
            <a:ext cx="5952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2F4E"/>
                </a:solidFill>
                <a:latin typeface="+mn-lt"/>
              </a:rPr>
              <a:t>PLC Based Systems</a:t>
            </a:r>
          </a:p>
          <a:p>
            <a:pPr algn="ctr"/>
            <a:r>
              <a:rPr lang="en-US" dirty="0">
                <a:solidFill>
                  <a:srgbClr val="152F4E"/>
                </a:solidFill>
                <a:latin typeface="+mn-lt"/>
              </a:rPr>
              <a:t>Protection Systems (EPS, PSS, PPS), Automation</a:t>
            </a:r>
            <a:br>
              <a:rPr lang="en-US" dirty="0">
                <a:solidFill>
                  <a:srgbClr val="152F4E"/>
                </a:solidFill>
                <a:latin typeface="+mn-lt"/>
              </a:rPr>
            </a:br>
            <a:r>
              <a:rPr lang="en-US" b="1" dirty="0">
                <a:solidFill>
                  <a:srgbClr val="152F4E"/>
                </a:solidFill>
                <a:latin typeface="+mn-lt"/>
              </a:rPr>
              <a:t>Technical Building</a:t>
            </a: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BE02A36B-80D9-40DC-4EF9-764FF0842AFC}"/>
              </a:ext>
            </a:extLst>
          </p:cNvPr>
          <p:cNvSpPr/>
          <p:nvPr/>
        </p:nvSpPr>
        <p:spPr>
          <a:xfrm rot="4103832">
            <a:off x="2641149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FECBBC27-CEFF-BA1A-2842-1D1A543B1E79}"/>
              </a:ext>
            </a:extLst>
          </p:cNvPr>
          <p:cNvSpPr/>
          <p:nvPr/>
        </p:nvSpPr>
        <p:spPr>
          <a:xfrm rot="4103832">
            <a:off x="8840422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65721C52-4A54-2CC5-1236-869DB592AD6A}"/>
              </a:ext>
            </a:extLst>
          </p:cNvPr>
          <p:cNvSpPr/>
          <p:nvPr/>
        </p:nvSpPr>
        <p:spPr>
          <a:xfrm rot="17496168" flipV="1">
            <a:off x="8840422" y="90331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793779B9-CC49-8A03-6C95-725B94CFA475}"/>
              </a:ext>
            </a:extLst>
          </p:cNvPr>
          <p:cNvSpPr/>
          <p:nvPr/>
        </p:nvSpPr>
        <p:spPr>
          <a:xfrm rot="17496168" flipV="1">
            <a:off x="2649250" y="3964624"/>
            <a:ext cx="455602" cy="159639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of a company&#10;&#10;Description automatically generated">
            <a:extLst>
              <a:ext uri="{FF2B5EF4-FFF2-40B4-BE49-F238E27FC236}">
                <a16:creationId xmlns:a16="http://schemas.microsoft.com/office/drawing/2014/main" id="{988C4F65-B957-0A1A-2A7D-CB9A93A465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0972" y="1249549"/>
            <a:ext cx="395414" cy="173155"/>
          </a:xfrm>
          <a:prstGeom prst="rect">
            <a:avLst/>
          </a:prstGeom>
        </p:spPr>
      </p:pic>
      <p:pic>
        <p:nvPicPr>
          <p:cNvPr id="17" name="Picture 16" descr="A logo of a company&#10;&#10;Description automatically generated">
            <a:extLst>
              <a:ext uri="{FF2B5EF4-FFF2-40B4-BE49-F238E27FC236}">
                <a16:creationId xmlns:a16="http://schemas.microsoft.com/office/drawing/2014/main" id="{7A95F4B6-3045-9746-3AEA-55EA0000F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8" y="2623952"/>
            <a:ext cx="395414" cy="173155"/>
          </a:xfrm>
          <a:prstGeom prst="rect">
            <a:avLst/>
          </a:prstGeom>
        </p:spPr>
      </p:pic>
      <p:pic>
        <p:nvPicPr>
          <p:cNvPr id="19" name="Picture 18" descr="A logo of a company&#10;&#10;Description automatically generated">
            <a:extLst>
              <a:ext uri="{FF2B5EF4-FFF2-40B4-BE49-F238E27FC236}">
                <a16:creationId xmlns:a16="http://schemas.microsoft.com/office/drawing/2014/main" id="{5B6CCFB1-ED27-4244-9E77-6D8C6EB26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264" y="2652952"/>
            <a:ext cx="395414" cy="173155"/>
          </a:xfrm>
          <a:prstGeom prst="rect">
            <a:avLst/>
          </a:prstGeom>
        </p:spPr>
      </p:pic>
      <p:pic>
        <p:nvPicPr>
          <p:cNvPr id="21" name="Picture 20" descr="A logo of a company&#10;&#10;Description automatically generated">
            <a:extLst>
              <a:ext uri="{FF2B5EF4-FFF2-40B4-BE49-F238E27FC236}">
                <a16:creationId xmlns:a16="http://schemas.microsoft.com/office/drawing/2014/main" id="{1937D0A6-60D3-CCEC-EB5A-6C3644DC1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823" y="5027498"/>
            <a:ext cx="395414" cy="17315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DBF07B6-75BB-72DE-AB86-434716BE2BE3}"/>
              </a:ext>
            </a:extLst>
          </p:cNvPr>
          <p:cNvSpPr/>
          <p:nvPr/>
        </p:nvSpPr>
        <p:spPr>
          <a:xfrm>
            <a:off x="8324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Scientific Data Management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(SDM)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BF421C-4FAF-4B24-48B8-774BAAC7DB68}"/>
              </a:ext>
            </a:extLst>
          </p:cNvPr>
          <p:cNvSpPr/>
          <p:nvPr/>
        </p:nvSpPr>
        <p:spPr>
          <a:xfrm>
            <a:off x="10392268" y="965743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Management of Information Systems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(MIS)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35A6E0-CA0E-AD16-76DA-1A497D833963}"/>
              </a:ext>
            </a:extLst>
          </p:cNvPr>
          <p:cNvSpPr/>
          <p:nvPr/>
        </p:nvSpPr>
        <p:spPr>
          <a:xfrm>
            <a:off x="10260838" y="5812631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Systems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4A1A51-10BC-6513-6F47-344C375DA41A}"/>
              </a:ext>
            </a:extLst>
          </p:cNvPr>
          <p:cNvSpPr/>
          <p:nvPr/>
        </p:nvSpPr>
        <p:spPr>
          <a:xfrm>
            <a:off x="83248" y="5688958"/>
            <a:ext cx="1651998" cy="580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Electronics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C9139B-92C9-52D7-3C8E-17B1E8146F53}"/>
              </a:ext>
            </a:extLst>
          </p:cNvPr>
          <p:cNvGrpSpPr/>
          <p:nvPr/>
        </p:nvGrpSpPr>
        <p:grpSpPr>
          <a:xfrm>
            <a:off x="4342281" y="5253733"/>
            <a:ext cx="3328160" cy="1265065"/>
            <a:chOff x="4342281" y="5253733"/>
            <a:chExt cx="3328160" cy="12650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7F5213-3170-5B15-B0EE-DB7944225770}"/>
                </a:ext>
              </a:extLst>
            </p:cNvPr>
            <p:cNvGrpSpPr/>
            <p:nvPr/>
          </p:nvGrpSpPr>
          <p:grpSpPr>
            <a:xfrm>
              <a:off x="4342281" y="5253733"/>
              <a:ext cx="3328160" cy="784860"/>
              <a:chOff x="4342281" y="5253733"/>
              <a:chExt cx="3328160" cy="78486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A6B5285-8B63-5957-5857-97A89CF22E7A}"/>
                  </a:ext>
                </a:extLst>
              </p:cNvPr>
              <p:cNvGrpSpPr/>
              <p:nvPr/>
            </p:nvGrpSpPr>
            <p:grpSpPr>
              <a:xfrm>
                <a:off x="4342281" y="5253733"/>
                <a:ext cx="2318794" cy="784860"/>
                <a:chOff x="4249892" y="5253733"/>
                <a:chExt cx="2318794" cy="784860"/>
              </a:xfrm>
            </p:grpSpPr>
            <p:pic>
              <p:nvPicPr>
                <p:cNvPr id="1028" name="Picture 4" descr="Logo">
                  <a:extLst>
                    <a:ext uri="{FF2B5EF4-FFF2-40B4-BE49-F238E27FC236}">
                      <a16:creationId xmlns:a16="http://schemas.microsoft.com/office/drawing/2014/main" id="{50A7AA4E-C3F1-40A0-7BB8-938BA8F615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1219" y="5263667"/>
                  <a:ext cx="1297467" cy="691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0" name="Picture 6" descr="Logo">
                  <a:extLst>
                    <a:ext uri="{FF2B5EF4-FFF2-40B4-BE49-F238E27FC236}">
                      <a16:creationId xmlns:a16="http://schemas.microsoft.com/office/drawing/2014/main" id="{7AB959BA-92FA-04E3-070A-E572EEAD87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9892" y="5253733"/>
                  <a:ext cx="784860" cy="7848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62D926B6-2A22-1564-06A0-FB144F8FC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2034" y="5278731"/>
                <a:ext cx="648407" cy="650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527F145D-885B-A9A6-99B8-1BBDAF0A9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025" y="6011987"/>
              <a:ext cx="1592071" cy="47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What is DevOps?">
              <a:extLst>
                <a:ext uri="{FF2B5EF4-FFF2-40B4-BE49-F238E27FC236}">
                  <a16:creationId xmlns:a16="http://schemas.microsoft.com/office/drawing/2014/main" id="{51BF0ABE-6936-6DA6-C4E8-58897877C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78" y="5946785"/>
              <a:ext cx="1016911" cy="57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53F7D457-50E9-A5BB-B39E-A6DC82A332B6}"/>
              </a:ext>
            </a:extLst>
          </p:cNvPr>
          <p:cNvCxnSpPr/>
          <p:nvPr/>
        </p:nvCxnSpPr>
        <p:spPr>
          <a:xfrm rot="5400000">
            <a:off x="372009" y="1669943"/>
            <a:ext cx="660531" cy="413947"/>
          </a:xfrm>
          <a:prstGeom prst="curved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90B21018-FEEF-4D2A-D4F9-3C1B3C35162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55758" y="1609159"/>
            <a:ext cx="650945" cy="525927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2827FE21-2767-5AE2-29F0-BA59984957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5492" y="5255203"/>
            <a:ext cx="527272" cy="34023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4520F368-F10A-1610-8163-9BCFC72A410B}"/>
              </a:ext>
            </a:extLst>
          </p:cNvPr>
          <p:cNvCxnSpPr>
            <a:cxnSpLocks/>
          </p:cNvCxnSpPr>
          <p:nvPr/>
        </p:nvCxnSpPr>
        <p:spPr>
          <a:xfrm rot="5400000">
            <a:off x="11018855" y="5331649"/>
            <a:ext cx="548964" cy="413000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41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66374C8-021F-CA6F-9FC5-3D2A69FA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151" y="3138546"/>
            <a:ext cx="5486400" cy="580908"/>
          </a:xfrm>
        </p:spPr>
        <p:txBody>
          <a:bodyPr/>
          <a:lstStyle/>
          <a:p>
            <a:r>
              <a:rPr lang="en-US" dirty="0"/>
              <a:t>Accelerators Projects</a:t>
            </a:r>
            <a:endParaRPr lang="es-ES" dirty="0"/>
          </a:p>
        </p:txBody>
      </p:sp>
      <p:pic>
        <p:nvPicPr>
          <p:cNvPr id="3" name="Marcador de posición de imagen 5" descr="Una estación de trenes&#10;&#10;Descripción generada automáticamente con confianza media">
            <a:extLst>
              <a:ext uri="{FF2B5EF4-FFF2-40B4-BE49-F238E27FC236}">
                <a16:creationId xmlns:a16="http://schemas.microsoft.com/office/drawing/2014/main" id="{5366306E-946E-190F-9168-F2BDFC39EF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" r="22517"/>
          <a:stretch/>
        </p:blipFill>
        <p:spPr>
          <a:xfrm>
            <a:off x="8199121" y="0"/>
            <a:ext cx="399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DLLRF</a:t>
            </a:r>
            <a:endParaRPr lang="es-E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6AC7AC-1891-1CEB-7F1F-26552F98F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49" y="727446"/>
            <a:ext cx="6282509" cy="5984015"/>
          </a:xfrm>
        </p:spPr>
        <p:txBody>
          <a:bodyPr/>
          <a:lstStyle/>
          <a:p>
            <a:pPr marL="0" indent="0">
              <a:buClr>
                <a:schemeClr val="bg2"/>
              </a:buClr>
              <a:buNone/>
            </a:pPr>
            <a:r>
              <a:rPr lang="en-US" b="1" dirty="0"/>
              <a:t>New Digital Low-Level RF (DLLRF) system:</a:t>
            </a:r>
          </a:p>
          <a:p>
            <a:pPr>
              <a:buClr>
                <a:schemeClr val="bg2"/>
              </a:buClr>
            </a:pPr>
            <a:r>
              <a:rPr lang="en-US" dirty="0"/>
              <a:t>DLLRF controls the amplitude, phase, and frequency of RF signals.</a:t>
            </a:r>
          </a:p>
          <a:p>
            <a:pPr>
              <a:buClr>
                <a:schemeClr val="bg2"/>
              </a:buClr>
            </a:pPr>
            <a:r>
              <a:rPr lang="en-US" dirty="0"/>
              <a:t>New DLLRF is developed by the SAFRAN company, and based on FPGA in MTCA format. FPGA program is developed by ALBA RF team.</a:t>
            </a:r>
          </a:p>
          <a:p>
            <a:pPr>
              <a:buClr>
                <a:schemeClr val="bg2"/>
              </a:buClr>
            </a:pPr>
            <a:r>
              <a:rPr lang="en-US" dirty="0"/>
              <a:t>The Tango DS is running with </a:t>
            </a:r>
            <a:r>
              <a:rPr lang="en-US" b="1" dirty="0"/>
              <a:t>Tango 10.1</a:t>
            </a:r>
            <a:r>
              <a:rPr lang="en-US" dirty="0"/>
              <a:t> on custom Linux for the ARM platform (build w/ </a:t>
            </a:r>
            <a:r>
              <a:rPr lang="en-US" dirty="0" err="1"/>
              <a:t>buildroot</a:t>
            </a:r>
            <a:r>
              <a:rPr lang="en-US" dirty="0"/>
              <a:t>).</a:t>
            </a:r>
            <a:br>
              <a:rPr lang="en-US" dirty="0"/>
            </a:br>
            <a:r>
              <a:rPr lang="en-US" sz="1050" i="1" dirty="0"/>
              <a:t>Due to the </a:t>
            </a:r>
            <a:r>
              <a:rPr lang="en-US" sz="1050" i="1" dirty="0" err="1"/>
              <a:t>systemd</a:t>
            </a:r>
            <a:r>
              <a:rPr lang="en-US" sz="1050" i="1" dirty="0"/>
              <a:t> identified issue regarding DNS resolution in the host we suffered from CORBA timeouts when writing memorized attributes into the Tango DB and on server startup.</a:t>
            </a:r>
            <a:br>
              <a:rPr lang="en-US" sz="1050" i="1" dirty="0"/>
            </a:br>
            <a:r>
              <a:rPr lang="en-US" sz="1050" i="1" dirty="0"/>
              <a:t>Our workaround meanwhile the issues is solved by </a:t>
            </a:r>
            <a:r>
              <a:rPr lang="en-US" sz="1050" i="1" dirty="0" err="1"/>
              <a:t>systemd</a:t>
            </a:r>
            <a:r>
              <a:rPr lang="en-US" sz="1050" i="1" dirty="0"/>
              <a:t>: avoid using DNSSEC and </a:t>
            </a:r>
            <a:r>
              <a:rPr lang="en-US" sz="1050" i="1" dirty="0" err="1"/>
              <a:t>DNSOverTLS</a:t>
            </a:r>
            <a:r>
              <a:rPr lang="en-US" sz="1050" i="1" dirty="0"/>
              <a:t>.</a:t>
            </a:r>
            <a:endParaRPr lang="en-US" dirty="0"/>
          </a:p>
          <a:p>
            <a:pPr>
              <a:buClr>
                <a:schemeClr val="bg2"/>
              </a:buClr>
            </a:pPr>
            <a:r>
              <a:rPr lang="en-US" dirty="0"/>
              <a:t>The DS and Taurus GUIs are highly dynamic, they are generated based on YAML configuration files with memory addresses to access and GUI configuration.</a:t>
            </a:r>
          </a:p>
          <a:p>
            <a:pPr>
              <a:buClr>
                <a:schemeClr val="bg2"/>
              </a:buClr>
            </a:pPr>
            <a:endParaRPr lang="en-US" dirty="0"/>
          </a:p>
          <a:p>
            <a:pPr>
              <a:buClr>
                <a:schemeClr val="bg2"/>
              </a:buClr>
            </a:pPr>
            <a:endParaRPr lang="en-US" dirty="0"/>
          </a:p>
          <a:p>
            <a:pPr>
              <a:buClr>
                <a:schemeClr val="bg2"/>
              </a:buClr>
            </a:pPr>
            <a:endParaRPr lang="en-US" dirty="0"/>
          </a:p>
          <a:p>
            <a:pPr marL="0" indent="0">
              <a:buClr>
                <a:schemeClr val="bg2"/>
              </a:buClr>
              <a:buNone/>
            </a:pPr>
            <a:endParaRPr lang="en-US" dirty="0"/>
          </a:p>
          <a:p>
            <a:pPr>
              <a:buClr>
                <a:schemeClr val="bg2"/>
              </a:buClr>
            </a:pPr>
            <a:endParaRPr lang="en-US" dirty="0"/>
          </a:p>
          <a:p>
            <a:pPr marL="0" indent="0">
              <a:buClr>
                <a:schemeClr val="bg2"/>
              </a:buClr>
              <a:buNone/>
            </a:pP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EB623B5-44DC-F3F1-8160-E311C3BC13AE}"/>
              </a:ext>
            </a:extLst>
          </p:cNvPr>
          <p:cNvSpPr txBox="1">
            <a:spLocks/>
          </p:cNvSpPr>
          <p:nvPr/>
        </p:nvSpPr>
        <p:spPr>
          <a:xfrm>
            <a:off x="10524112" y="5871055"/>
            <a:ext cx="688053" cy="104325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  <a:defRPr sz="2800" b="0" i="0" u="none" strike="noStrike" cap="none">
                <a:solidFill>
                  <a:srgbClr val="33669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 sz="2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  <a:defRPr sz="16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8F20A4-9E78-40BC-8B93-2D48C7E4C5F1}" type="slidenum">
              <a:rPr lang="es-ES" altLang="es-ES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r>
              <a:rPr lang="es-ES" altLang="es-ES" sz="1200">
                <a:solidFill>
                  <a:schemeClr val="bg1"/>
                </a:solidFill>
              </a:rPr>
              <a:t>/52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13D101-169C-D49A-7876-94A5F8220601}"/>
              </a:ext>
            </a:extLst>
          </p:cNvPr>
          <p:cNvGrpSpPr/>
          <p:nvPr/>
        </p:nvGrpSpPr>
        <p:grpSpPr>
          <a:xfrm>
            <a:off x="7691521" y="1048813"/>
            <a:ext cx="3341646" cy="951779"/>
            <a:chOff x="6277709" y="2868338"/>
            <a:chExt cx="3341646" cy="9517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CE81F3A-D0DB-2D6B-4A79-FDCD4E44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7709" y="2868338"/>
              <a:ext cx="3341646" cy="70847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5D6669-E07E-6B7D-2D0F-DD95ADC99BC6}"/>
                </a:ext>
              </a:extLst>
            </p:cNvPr>
            <p:cNvSpPr txBox="1"/>
            <p:nvPr/>
          </p:nvSpPr>
          <p:spPr>
            <a:xfrm>
              <a:off x="6605881" y="3573896"/>
              <a:ext cx="26853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Control of the ALBA DLLRF in MTCA format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19FB828-8C23-C202-27F8-BA792868250C}"/>
              </a:ext>
            </a:extLst>
          </p:cNvPr>
          <p:cNvGrpSpPr/>
          <p:nvPr/>
        </p:nvGrpSpPr>
        <p:grpSpPr>
          <a:xfrm>
            <a:off x="7732195" y="4048125"/>
            <a:ext cx="3260298" cy="2180582"/>
            <a:chOff x="9403947" y="2695747"/>
            <a:chExt cx="2578688" cy="1574584"/>
          </a:xfrm>
        </p:grpSpPr>
        <p:pic>
          <p:nvPicPr>
            <p:cNvPr id="32" name="Picture 6" descr="No alt text provided for this image">
              <a:extLst>
                <a:ext uri="{FF2B5EF4-FFF2-40B4-BE49-F238E27FC236}">
                  <a16:creationId xmlns:a16="http://schemas.microsoft.com/office/drawing/2014/main" id="{61FDC82D-B9A0-65E0-24BF-0CDF05B56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947" y="2695747"/>
              <a:ext cx="2578688" cy="139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C46BD0-EF70-DBC0-4717-EF794AD35672}"/>
                </a:ext>
              </a:extLst>
            </p:cNvPr>
            <p:cNvSpPr txBox="1"/>
            <p:nvPr/>
          </p:nvSpPr>
          <p:spPr>
            <a:xfrm>
              <a:off x="10112732" y="4092536"/>
              <a:ext cx="1161118" cy="177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Taurus GUI for DLLRF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200625-80B8-670E-DDC1-DBE812F45ED8}"/>
              </a:ext>
            </a:extLst>
          </p:cNvPr>
          <p:cNvGrpSpPr/>
          <p:nvPr/>
        </p:nvGrpSpPr>
        <p:grpSpPr>
          <a:xfrm>
            <a:off x="7896857" y="2232859"/>
            <a:ext cx="2930974" cy="1730513"/>
            <a:chOff x="6511942" y="3771700"/>
            <a:chExt cx="2338125" cy="128739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D5E3997-274A-DF74-6092-BC13EC86D1F0}"/>
                </a:ext>
              </a:extLst>
            </p:cNvPr>
            <p:cNvSpPr/>
            <p:nvPr/>
          </p:nvSpPr>
          <p:spPr>
            <a:xfrm>
              <a:off x="6511942" y="3771700"/>
              <a:ext cx="2338125" cy="10934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dirty="0">
                  <a:latin typeface="Consolas" panose="020B0609020204030204" pitchFamily="49" charset="0"/>
                </a:rPr>
                <a:t>Primary: [</a:t>
              </a:r>
            </a:p>
            <a:p>
              <a:r>
                <a:rPr lang="en-US" sz="700" dirty="0">
                  <a:latin typeface="Consolas" panose="020B0609020204030204" pitchFamily="49" charset="0"/>
                </a:rPr>
                <a:t>    {name: </a:t>
              </a:r>
              <a:r>
                <a:rPr lang="en-US" sz="700" dirty="0" err="1">
                  <a:latin typeface="Consolas" panose="020B0609020204030204" pitchFamily="49" charset="0"/>
                </a:rPr>
                <a:t>Kp</a:t>
              </a:r>
              <a:r>
                <a:rPr lang="en-US" sz="700" dirty="0">
                  <a:latin typeface="Consolas" panose="020B0609020204030204" pitchFamily="49" charset="0"/>
                </a:rPr>
                <a:t>, access: </a:t>
              </a:r>
              <a:r>
                <a:rPr lang="en-US" sz="700" dirty="0" err="1">
                  <a:latin typeface="Consolas" panose="020B0609020204030204" pitchFamily="49" charset="0"/>
                </a:rPr>
                <a:t>read_write</a:t>
              </a:r>
              <a:r>
                <a:rPr lang="en-US" sz="700" dirty="0">
                  <a:latin typeface="Consolas" panose="020B0609020204030204" pitchFamily="49" charset="0"/>
                </a:rPr>
                <a:t>, </a:t>
              </a:r>
              <a:r>
                <a:rPr lang="en-US" sz="700" dirty="0" err="1">
                  <a:latin typeface="Consolas" panose="020B0609020204030204" pitchFamily="49" charset="0"/>
                </a:rPr>
                <a:t>dataType</a:t>
              </a:r>
              <a:r>
                <a:rPr lang="en-US" sz="700" dirty="0">
                  <a:latin typeface="Consolas" panose="020B0609020204030204" pitchFamily="49" charset="0"/>
                </a:rPr>
                <a:t>: short,</a:t>
              </a:r>
              <a:br>
                <a:rPr lang="en-US" sz="700" dirty="0">
                  <a:latin typeface="Consolas" panose="020B0609020204030204" pitchFamily="49" charset="0"/>
                </a:rPr>
              </a:br>
              <a:r>
                <a:rPr lang="en-US" sz="700" dirty="0">
                  <a:latin typeface="Consolas" panose="020B0609020204030204" pitchFamily="49" charset="0"/>
                </a:rPr>
                <a:t>     </a:t>
              </a:r>
              <a:r>
                <a:rPr lang="en-US" sz="700" dirty="0" err="1">
                  <a:latin typeface="Consolas" panose="020B0609020204030204" pitchFamily="49" charset="0"/>
                </a:rPr>
                <a:t>max_value</a:t>
              </a:r>
              <a:r>
                <a:rPr lang="en-US" sz="700" dirty="0">
                  <a:latin typeface="Consolas" panose="020B0609020204030204" pitchFamily="49" charset="0"/>
                </a:rPr>
                <a:t>: 128, </a:t>
              </a:r>
              <a:r>
                <a:rPr lang="en-US" sz="700" dirty="0" err="1">
                  <a:latin typeface="Consolas" panose="020B0609020204030204" pitchFamily="49" charset="0"/>
                </a:rPr>
                <a:t>min_value</a:t>
              </a:r>
              <a:r>
                <a:rPr lang="en-US" sz="700" dirty="0">
                  <a:latin typeface="Consolas" panose="020B0609020204030204" pitchFamily="49" charset="0"/>
                </a:rPr>
                <a:t>: 0,</a:t>
              </a:r>
            </a:p>
            <a:p>
              <a:r>
                <a:rPr lang="en-US" sz="700" dirty="0">
                  <a:latin typeface="Consolas" panose="020B0609020204030204" pitchFamily="49" charset="0"/>
                </a:rPr>
                <a:t>     </a:t>
              </a:r>
              <a:r>
                <a:rPr lang="en-US" sz="700" dirty="0" err="1">
                  <a:latin typeface="Consolas" panose="020B0609020204030204" pitchFamily="49" charset="0"/>
                </a:rPr>
                <a:t>read_address</a:t>
              </a:r>
              <a:r>
                <a:rPr lang="en-US" sz="700" dirty="0">
                  <a:latin typeface="Consolas" panose="020B0609020204030204" pitchFamily="49" charset="0"/>
                </a:rPr>
                <a:t>: 0, formula: f4,</a:t>
              </a:r>
              <a:br>
                <a:rPr lang="en-US" sz="700" dirty="0">
                  <a:latin typeface="Consolas" panose="020B0609020204030204" pitchFamily="49" charset="0"/>
                </a:rPr>
              </a:br>
              <a:r>
                <a:rPr lang="en-US" sz="700" dirty="0">
                  <a:latin typeface="Consolas" panose="020B0609020204030204" pitchFamily="49" charset="0"/>
                </a:rPr>
                <a:t>     </a:t>
              </a:r>
              <a:r>
                <a:rPr lang="en-US" sz="700" dirty="0" err="1">
                  <a:latin typeface="Consolas" panose="020B0609020204030204" pitchFamily="49" charset="0"/>
                </a:rPr>
                <a:t>gui_tab</a:t>
              </a:r>
              <a:r>
                <a:rPr lang="en-US" sz="700" dirty="0">
                  <a:latin typeface="Consolas" panose="020B0609020204030204" pitchFamily="49" charset="0"/>
                </a:rPr>
                <a:t>: control, </a:t>
              </a:r>
              <a:r>
                <a:rPr lang="en-US" sz="700" dirty="0" err="1">
                  <a:latin typeface="Consolas" panose="020B0609020204030204" pitchFamily="49" charset="0"/>
                </a:rPr>
                <a:t>write_address</a:t>
              </a:r>
              <a:r>
                <a:rPr lang="en-US" sz="700" dirty="0">
                  <a:latin typeface="Consolas" panose="020B0609020204030204" pitchFamily="49" charset="0"/>
                </a:rPr>
                <a:t>: 0, unit: ''},</a:t>
              </a:r>
            </a:p>
            <a:p>
              <a:r>
                <a:rPr lang="en-US" sz="700" dirty="0">
                  <a:latin typeface="Consolas" panose="020B0609020204030204" pitchFamily="49" charset="0"/>
                </a:rPr>
                <a:t>    {name: Ki, access: </a:t>
              </a:r>
              <a:r>
                <a:rPr lang="en-US" sz="700" dirty="0" err="1">
                  <a:latin typeface="Consolas" panose="020B0609020204030204" pitchFamily="49" charset="0"/>
                </a:rPr>
                <a:t>read_write</a:t>
              </a:r>
              <a:r>
                <a:rPr lang="en-US" sz="700" dirty="0">
                  <a:latin typeface="Consolas" panose="020B0609020204030204" pitchFamily="49" charset="0"/>
                </a:rPr>
                <a:t>, </a:t>
              </a:r>
              <a:r>
                <a:rPr lang="en-US" sz="700" dirty="0" err="1">
                  <a:latin typeface="Consolas" panose="020B0609020204030204" pitchFamily="49" charset="0"/>
                </a:rPr>
                <a:t>dataType</a:t>
              </a:r>
              <a:r>
                <a:rPr lang="en-US" sz="700" dirty="0">
                  <a:latin typeface="Consolas" panose="020B0609020204030204" pitchFamily="49" charset="0"/>
                </a:rPr>
                <a:t>: long,</a:t>
              </a:r>
              <a:br>
                <a:rPr lang="en-US" sz="700" dirty="0">
                  <a:latin typeface="Consolas" panose="020B0609020204030204" pitchFamily="49" charset="0"/>
                </a:rPr>
              </a:br>
              <a:r>
                <a:rPr lang="en-US" sz="700" dirty="0">
                  <a:latin typeface="Consolas" panose="020B0609020204030204" pitchFamily="49" charset="0"/>
                </a:rPr>
                <a:t>     </a:t>
              </a:r>
              <a:r>
                <a:rPr lang="en-US" sz="700" dirty="0" err="1">
                  <a:latin typeface="Consolas" panose="020B0609020204030204" pitchFamily="49" charset="0"/>
                </a:rPr>
                <a:t>max_value</a:t>
              </a:r>
              <a:r>
                <a:rPr lang="en-US" sz="700" dirty="0">
                  <a:latin typeface="Consolas" panose="020B0609020204030204" pitchFamily="49" charset="0"/>
                </a:rPr>
                <a:t>: 32767, </a:t>
              </a:r>
              <a:r>
                <a:rPr lang="en-US" sz="700" dirty="0" err="1">
                  <a:latin typeface="Consolas" panose="020B0609020204030204" pitchFamily="49" charset="0"/>
                </a:rPr>
                <a:t>min_value</a:t>
              </a:r>
              <a:r>
                <a:rPr lang="en-US" sz="700" dirty="0">
                  <a:latin typeface="Consolas" panose="020B0609020204030204" pitchFamily="49" charset="0"/>
                </a:rPr>
                <a:t>: 0,</a:t>
              </a:r>
              <a:br>
                <a:rPr lang="en-US" sz="700" dirty="0">
                  <a:latin typeface="Consolas" panose="020B0609020204030204" pitchFamily="49" charset="0"/>
                </a:rPr>
              </a:br>
              <a:r>
                <a:rPr lang="en-US" sz="700" dirty="0">
                  <a:latin typeface="Consolas" panose="020B0609020204030204" pitchFamily="49" charset="0"/>
                </a:rPr>
                <a:t>     </a:t>
              </a:r>
              <a:r>
                <a:rPr lang="en-US" sz="700" dirty="0" err="1">
                  <a:latin typeface="Consolas" panose="020B0609020204030204" pitchFamily="49" charset="0"/>
                </a:rPr>
                <a:t>read_address</a:t>
              </a:r>
              <a:r>
                <a:rPr lang="en-US" sz="700" dirty="0">
                  <a:latin typeface="Consolas" panose="020B0609020204030204" pitchFamily="49" charset="0"/>
                </a:rPr>
                <a:t>: 1, formula: f1,</a:t>
              </a:r>
              <a:br>
                <a:rPr lang="en-US" sz="700" dirty="0">
                  <a:latin typeface="Consolas" panose="020B0609020204030204" pitchFamily="49" charset="0"/>
                </a:rPr>
              </a:br>
              <a:r>
                <a:rPr lang="en-US" sz="700" dirty="0">
                  <a:latin typeface="Consolas" panose="020B0609020204030204" pitchFamily="49" charset="0"/>
                </a:rPr>
                <a:t>     </a:t>
              </a:r>
              <a:r>
                <a:rPr lang="en-US" sz="700" dirty="0" err="1">
                  <a:latin typeface="Consolas" panose="020B0609020204030204" pitchFamily="49" charset="0"/>
                </a:rPr>
                <a:t>gui_tab</a:t>
              </a:r>
              <a:r>
                <a:rPr lang="en-US" sz="700" dirty="0">
                  <a:latin typeface="Consolas" panose="020B0609020204030204" pitchFamily="49" charset="0"/>
                </a:rPr>
                <a:t>: control, </a:t>
              </a:r>
              <a:r>
                <a:rPr lang="en-US" sz="700" dirty="0" err="1">
                  <a:latin typeface="Consolas" panose="020B0609020204030204" pitchFamily="49" charset="0"/>
                </a:rPr>
                <a:t>write_address</a:t>
              </a:r>
              <a:r>
                <a:rPr lang="en-US" sz="700" dirty="0">
                  <a:latin typeface="Consolas" panose="020B0609020204030204" pitchFamily="49" charset="0"/>
                </a:rPr>
                <a:t>: 2, unit: ‘’},</a:t>
              </a:r>
            </a:p>
            <a:p>
              <a:r>
                <a:rPr lang="en-US" sz="700" dirty="0">
                  <a:latin typeface="Consolas" panose="020B0609020204030204" pitchFamily="49" charset="0"/>
                </a:rPr>
                <a:t>    ...</a:t>
              </a:r>
            </a:p>
            <a:p>
              <a:r>
                <a:rPr lang="en-US" sz="700" dirty="0">
                  <a:latin typeface="Consolas" panose="020B0609020204030204" pitchFamily="49" charset="0"/>
                </a:rPr>
                <a:t>]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C6CF0C-1E29-46B9-0ACE-0D62E4E9385D}"/>
                </a:ext>
              </a:extLst>
            </p:cNvPr>
            <p:cNvSpPr txBox="1"/>
            <p:nvPr/>
          </p:nvSpPr>
          <p:spPr>
            <a:xfrm>
              <a:off x="6778610" y="4875918"/>
              <a:ext cx="1804789" cy="183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DS and GUI YAML configuration 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494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HC</a:t>
            </a:r>
            <a:endParaRPr lang="es-E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6AC7AC-1891-1CEB-7F1F-26552F98F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49" y="727446"/>
            <a:ext cx="6282509" cy="5984015"/>
          </a:xfrm>
        </p:spPr>
        <p:txBody>
          <a:bodyPr/>
          <a:lstStyle/>
          <a:p>
            <a:pPr marL="0" indent="0">
              <a:buClr>
                <a:schemeClr val="bg2"/>
              </a:buClr>
              <a:buNone/>
            </a:pPr>
            <a:endParaRPr lang="en-US" sz="1100" i="1" dirty="0"/>
          </a:p>
          <a:p>
            <a:pPr marL="0" indent="0">
              <a:buClr>
                <a:schemeClr val="bg2"/>
              </a:buClr>
              <a:buNone/>
            </a:pPr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Harmonic Cavity System (3HC):</a:t>
            </a:r>
          </a:p>
          <a:p>
            <a:pPr>
              <a:buClr>
                <a:schemeClr val="bg2"/>
              </a:buClr>
            </a:pPr>
            <a:r>
              <a:rPr lang="en-US" dirty="0"/>
              <a:t>3HC system (1.5 GHz) is being installed at ALBA and will be used for bunch lengthening to increase the lifetime in ALBA II.</a:t>
            </a:r>
          </a:p>
          <a:p>
            <a:pPr>
              <a:buClr>
                <a:schemeClr val="bg2"/>
              </a:buClr>
            </a:pPr>
            <a:r>
              <a:rPr lang="en-US" dirty="0"/>
              <a:t>The 3</a:t>
            </a:r>
            <a:r>
              <a:rPr lang="en-US" baseline="30000" dirty="0"/>
              <a:t>rd</a:t>
            </a:r>
            <a:r>
              <a:rPr lang="en-US" dirty="0"/>
              <a:t> HC will be installed this year.</a:t>
            </a:r>
          </a:p>
          <a:p>
            <a:pPr>
              <a:buClr>
                <a:schemeClr val="bg2"/>
              </a:buClr>
            </a:pPr>
            <a:r>
              <a:rPr lang="en-US" dirty="0"/>
              <a:t>Currently we </a:t>
            </a:r>
            <a:r>
              <a:rPr lang="es-ES_tradnl" dirty="0"/>
              <a:t>are </a:t>
            </a:r>
            <a:r>
              <a:rPr lang="en-US" dirty="0"/>
              <a:t>integrating 3</a:t>
            </a:r>
            <a:r>
              <a:rPr lang="en-US" baseline="30000" dirty="0"/>
              <a:t>rd </a:t>
            </a:r>
            <a:r>
              <a:rPr lang="en-US" dirty="0"/>
              <a:t>HC into the Equipment Protection System (EPS), deploying the DLLRF, and soon will integrate the SSPA into Tango via OPC UA communication.</a:t>
            </a:r>
            <a:br>
              <a:rPr lang="en-US" dirty="0"/>
            </a:br>
            <a:endParaRPr lang="en-US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>
              <a:buClr>
                <a:schemeClr val="bg2"/>
              </a:buClr>
            </a:pPr>
            <a:endParaRPr lang="en-US" sz="1600" dirty="0"/>
          </a:p>
          <a:p>
            <a:pPr>
              <a:buClr>
                <a:schemeClr val="bg2"/>
              </a:buClr>
            </a:pPr>
            <a:endParaRPr lang="en-US" sz="1600" dirty="0"/>
          </a:p>
          <a:p>
            <a:pPr>
              <a:buClr>
                <a:schemeClr val="bg2"/>
              </a:buClr>
            </a:pPr>
            <a:endParaRPr lang="en-US" sz="1600" dirty="0"/>
          </a:p>
          <a:p>
            <a:pPr>
              <a:buClr>
                <a:schemeClr val="bg2"/>
              </a:buClr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  <a:p>
            <a:pPr>
              <a:buClr>
                <a:schemeClr val="bg2"/>
              </a:buClr>
            </a:pPr>
            <a:endParaRPr lang="en-US" sz="1600" dirty="0"/>
          </a:p>
          <a:p>
            <a:pPr marL="0" indent="0">
              <a:buClr>
                <a:schemeClr val="bg2"/>
              </a:buClr>
              <a:buNone/>
            </a:pPr>
            <a:endParaRPr lang="en-US" sz="1600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EB623B5-44DC-F3F1-8160-E311C3BC13AE}"/>
              </a:ext>
            </a:extLst>
          </p:cNvPr>
          <p:cNvSpPr txBox="1">
            <a:spLocks/>
          </p:cNvSpPr>
          <p:nvPr/>
        </p:nvSpPr>
        <p:spPr>
          <a:xfrm>
            <a:off x="10524112" y="5871055"/>
            <a:ext cx="688053" cy="104325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ü"/>
              <a:defRPr sz="2800" b="0" i="0" u="none" strike="noStrike" cap="none">
                <a:solidFill>
                  <a:srgbClr val="33669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 sz="2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–"/>
              <a:defRPr sz="16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»"/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8F20A4-9E78-40BC-8B93-2D48C7E4C5F1}" type="slidenum">
              <a:rPr lang="es-ES" altLang="es-ES" sz="12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r>
              <a:rPr lang="es-ES" altLang="es-ES" sz="1200">
                <a:solidFill>
                  <a:schemeClr val="bg1"/>
                </a:solidFill>
              </a:rPr>
              <a:t>/52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598B19-5E4C-4B66-DD0C-7B0F48DF686C}"/>
              </a:ext>
            </a:extLst>
          </p:cNvPr>
          <p:cNvGrpSpPr/>
          <p:nvPr/>
        </p:nvGrpSpPr>
        <p:grpSpPr>
          <a:xfrm>
            <a:off x="7900067" y="634894"/>
            <a:ext cx="2550449" cy="2584089"/>
            <a:chOff x="7043701" y="606953"/>
            <a:chExt cx="1854204" cy="20216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7DD0800-2E94-64EF-908A-0AD8D2332DFF}"/>
                </a:ext>
              </a:extLst>
            </p:cNvPr>
            <p:cNvGrpSpPr/>
            <p:nvPr/>
          </p:nvGrpSpPr>
          <p:grpSpPr>
            <a:xfrm>
              <a:off x="7043701" y="606953"/>
              <a:ext cx="1854204" cy="1840311"/>
              <a:chOff x="7582342" y="640155"/>
              <a:chExt cx="1854204" cy="184031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213C1A69-1F7E-36B3-4AA8-E42D1DD80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3" t="8026" r="2980" b="3644"/>
              <a:stretch>
                <a:fillRect/>
              </a:stretch>
            </p:blipFill>
            <p:spPr bwMode="auto">
              <a:xfrm>
                <a:off x="7582342" y="640155"/>
                <a:ext cx="1854204" cy="1840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9E892604-E889-F179-0349-78F09E771B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07044" y="762389"/>
                <a:ext cx="429502" cy="503029"/>
                <a:chOff x="4830" y="870"/>
                <a:chExt cx="809" cy="1109"/>
              </a:xfrm>
            </p:grpSpPr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D4C27795-92AF-4981-9CD2-66D014364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30" y="1389"/>
                  <a:ext cx="409" cy="590"/>
                </a:xfrm>
                <a:prstGeom prst="ellipse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0000"/>
                    </a:buClr>
                    <a:buFont typeface="Comic Sans MS" panose="030F0702030302020204" pitchFamily="66" charset="0"/>
                    <a:buNone/>
                  </a:pPr>
                  <a:endParaRPr lang="en-US" altLang="es-ES" sz="32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" name="Line 7">
                  <a:extLst>
                    <a:ext uri="{FF2B5EF4-FFF2-40B4-BE49-F238E27FC236}">
                      <a16:creationId xmlns:a16="http://schemas.microsoft.com/office/drawing/2014/main" id="{C0B73651-6A49-D3E1-1CF5-C0EA8F00F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85" y="1351"/>
                  <a:ext cx="328" cy="12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0" name="Text Box 8">
                  <a:extLst>
                    <a:ext uri="{FF2B5EF4-FFF2-40B4-BE49-F238E27FC236}">
                      <a16:creationId xmlns:a16="http://schemas.microsoft.com/office/drawing/2014/main" id="{B58223DE-58A5-E15B-B485-9380427DAF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42" y="870"/>
                  <a:ext cx="49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s-ES" altLang="es-ES" sz="1200" b="1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LINAC RF </a:t>
                  </a:r>
                </a:p>
              </p:txBody>
            </p:sp>
          </p:grpSp>
          <p:grpSp>
            <p:nvGrpSpPr>
              <p:cNvPr id="11" name="Group 9">
                <a:extLst>
                  <a:ext uri="{FF2B5EF4-FFF2-40B4-BE49-F238E27FC236}">
                    <a16:creationId xmlns:a16="http://schemas.microsoft.com/office/drawing/2014/main" id="{518506C6-37C8-213A-918E-452DA68E77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02949" y="713096"/>
                <a:ext cx="543649" cy="376478"/>
                <a:chOff x="3081" y="663"/>
                <a:chExt cx="1024" cy="830"/>
              </a:xfrm>
            </p:grpSpPr>
            <p:sp>
              <p:nvSpPr>
                <p:cNvPr id="12" name="Oval 10">
                  <a:extLst>
                    <a:ext uri="{FF2B5EF4-FFF2-40B4-BE49-F238E27FC236}">
                      <a16:creationId xmlns:a16="http://schemas.microsoft.com/office/drawing/2014/main" id="{C6090F09-832C-8C31-2A1B-7A4922F0B3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663"/>
                  <a:ext cx="409" cy="590"/>
                </a:xfrm>
                <a:prstGeom prst="ellipse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0000"/>
                    </a:buClr>
                    <a:buFont typeface="Comic Sans MS" panose="030F0702030302020204" pitchFamily="66" charset="0"/>
                    <a:buNone/>
                  </a:pPr>
                  <a:endParaRPr lang="en-US" altLang="es-ES" sz="32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" name="Line 11">
                  <a:extLst>
                    <a:ext uri="{FF2B5EF4-FFF2-40B4-BE49-F238E27FC236}">
                      <a16:creationId xmlns:a16="http://schemas.microsoft.com/office/drawing/2014/main" id="{6F7C190A-ADDD-621D-0085-D657915AB4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77" y="1253"/>
                  <a:ext cx="1" cy="22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4" name="Text Box 12">
                  <a:extLst>
                    <a:ext uri="{FF2B5EF4-FFF2-40B4-BE49-F238E27FC236}">
                      <a16:creationId xmlns:a16="http://schemas.microsoft.com/office/drawing/2014/main" id="{366DDE5B-71B4-71A9-808E-C6EEB2675B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81" y="1320"/>
                  <a:ext cx="56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s-ES" altLang="es-ES" sz="1200" b="1" dirty="0" err="1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Booster</a:t>
                  </a:r>
                  <a:r>
                    <a:rPr lang="es-ES" altLang="es-ES" sz="1200" b="1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 RF </a:t>
                  </a:r>
                </a:p>
              </p:txBody>
            </p:sp>
          </p:grp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3020287A-FF79-011B-3FA7-B1A24F19D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92748" y="1062725"/>
                <a:ext cx="1642090" cy="1297714"/>
                <a:chOff x="2363" y="168"/>
                <a:chExt cx="3093" cy="2861"/>
              </a:xfrm>
            </p:grpSpPr>
            <p:sp>
              <p:nvSpPr>
                <p:cNvPr id="16" name="Oval 14">
                  <a:extLst>
                    <a:ext uri="{FF2B5EF4-FFF2-40B4-BE49-F238E27FC236}">
                      <a16:creationId xmlns:a16="http://schemas.microsoft.com/office/drawing/2014/main" id="{BD8569E1-E510-AB4B-890E-351B54A1F7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43823">
                  <a:off x="4762" y="1726"/>
                  <a:ext cx="496" cy="892"/>
                </a:xfrm>
                <a:prstGeom prst="ellipse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0000"/>
                    </a:buClr>
                    <a:buFont typeface="Comic Sans MS" panose="030F0702030302020204" pitchFamily="66" charset="0"/>
                    <a:buNone/>
                  </a:pPr>
                  <a:endParaRPr lang="en-US" altLang="es-ES" sz="32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" name="Line 15">
                  <a:extLst>
                    <a:ext uri="{FF2B5EF4-FFF2-40B4-BE49-F238E27FC236}">
                      <a16:creationId xmlns:a16="http://schemas.microsoft.com/office/drawing/2014/main" id="{4D6BB9B8-5FEE-355D-3EEF-A863E5A40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83" y="1750"/>
                  <a:ext cx="453" cy="18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Text Box 16">
                  <a:extLst>
                    <a:ext uri="{FF2B5EF4-FFF2-40B4-BE49-F238E27FC236}">
                      <a16:creationId xmlns:a16="http://schemas.microsoft.com/office/drawing/2014/main" id="{68880C1B-5B11-165E-34A5-D42623BE73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69" y="1265"/>
                  <a:ext cx="761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s-ES" altLang="es-ES" sz="1200" b="1" dirty="0">
                      <a:solidFill>
                        <a:srgbClr val="FF0000"/>
                      </a:solidFill>
                      <a:latin typeface="Calibri" panose="020F0502020204030204" pitchFamily="34" charset="0"/>
                    </a:rPr>
                    <a:t>Storage Ring RF </a:t>
                  </a:r>
                </a:p>
              </p:txBody>
            </p:sp>
            <p:sp>
              <p:nvSpPr>
                <p:cNvPr id="21" name="Oval 17">
                  <a:extLst>
                    <a:ext uri="{FF2B5EF4-FFF2-40B4-BE49-F238E27FC236}">
                      <a16:creationId xmlns:a16="http://schemas.microsoft.com/office/drawing/2014/main" id="{5450BC88-3BB1-645A-52C2-CF0F757E38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766318">
                  <a:off x="2920" y="2137"/>
                  <a:ext cx="496" cy="892"/>
                </a:xfrm>
                <a:prstGeom prst="ellipse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0000"/>
                    </a:buClr>
                    <a:buFont typeface="Comic Sans MS" panose="030F0702030302020204" pitchFamily="66" charset="0"/>
                    <a:buNone/>
                  </a:pPr>
                  <a:endParaRPr lang="en-US" altLang="es-ES" sz="32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" name="Oval 18">
                  <a:extLst>
                    <a:ext uri="{FF2B5EF4-FFF2-40B4-BE49-F238E27FC236}">
                      <a16:creationId xmlns:a16="http://schemas.microsoft.com/office/drawing/2014/main" id="{D493C064-EDB7-91A7-9696-FA3C82C09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202476">
                  <a:off x="2561" y="-30"/>
                  <a:ext cx="496" cy="892"/>
                </a:xfrm>
                <a:prstGeom prst="ellipse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Wingdings" panose="05000000000000000000" pitchFamily="2" charset="2"/>
                    <a:buChar char="ü"/>
                    <a:defRPr sz="2800">
                      <a:solidFill>
                        <a:srgbClr val="336699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Wingdings" panose="05000000000000000000" pitchFamily="2" charset="2"/>
                    <a:buChar char="§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>
                      <a:srgbClr val="000000"/>
                    </a:buClr>
                    <a:buFont typeface="Comic Sans MS" panose="030F0702030302020204" pitchFamily="66" charset="0"/>
                    <a:buNone/>
                  </a:pPr>
                  <a:endParaRPr lang="en-US" altLang="es-ES" sz="3200">
                    <a:solidFill>
                      <a:srgbClr val="00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3" name="Line 19">
                  <a:extLst>
                    <a:ext uri="{FF2B5EF4-FFF2-40B4-BE49-F238E27FC236}">
                      <a16:creationId xmlns:a16="http://schemas.microsoft.com/office/drawing/2014/main" id="{9FB5CD7C-0262-D40D-5D82-8D2AE586B2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74" y="1819"/>
                  <a:ext cx="453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4" name="Line 20">
                  <a:extLst>
                    <a:ext uri="{FF2B5EF4-FFF2-40B4-BE49-F238E27FC236}">
                      <a16:creationId xmlns:a16="http://schemas.microsoft.com/office/drawing/2014/main" id="{913F7CC2-1D76-C3B9-A37A-CEE7BD9F9C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34" y="712"/>
                  <a:ext cx="454" cy="681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GB" dirty="0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FC00F4-7E9C-23C0-58E4-EBE31B0B995D}"/>
                </a:ext>
              </a:extLst>
            </p:cNvPr>
            <p:cNvSpPr txBox="1"/>
            <p:nvPr/>
          </p:nvSpPr>
          <p:spPr>
            <a:xfrm>
              <a:off x="7484054" y="2435942"/>
              <a:ext cx="973497" cy="192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RF System in ALBA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3A107E-7376-B1F0-1495-11E744BD3D81}"/>
              </a:ext>
            </a:extLst>
          </p:cNvPr>
          <p:cNvGrpSpPr/>
          <p:nvPr/>
        </p:nvGrpSpPr>
        <p:grpSpPr>
          <a:xfrm>
            <a:off x="7852568" y="4168235"/>
            <a:ext cx="2671543" cy="2064489"/>
            <a:chOff x="9522598" y="687514"/>
            <a:chExt cx="2132352" cy="171209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4F6D67-7E34-43E5-8F77-132C4660E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2598" y="687514"/>
              <a:ext cx="2132352" cy="13967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DE2AB7-0E8C-3CEA-698C-91865EACDC24}"/>
                </a:ext>
              </a:extLst>
            </p:cNvPr>
            <p:cNvSpPr txBox="1"/>
            <p:nvPr/>
          </p:nvSpPr>
          <p:spPr>
            <a:xfrm>
              <a:off x="9788683" y="2067797"/>
              <a:ext cx="1600181" cy="33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2 x RF Plants in ALBA II (SR):</a:t>
              </a:r>
              <a:br>
                <a:rPr lang="en-US" sz="1000" dirty="0">
                  <a:solidFill>
                    <a:srgbClr val="152F4E"/>
                  </a:solidFill>
                  <a:latin typeface="+mn-lt"/>
                </a:rPr>
              </a:br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3 x FC + 2 x 3HC </a:t>
              </a:r>
            </a:p>
          </p:txBody>
        </p:sp>
      </p:grp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B09DEE94-C808-5B9F-EC05-83D60836F069}"/>
              </a:ext>
            </a:extLst>
          </p:cNvPr>
          <p:cNvSpPr/>
          <p:nvPr/>
        </p:nvSpPr>
        <p:spPr>
          <a:xfrm rot="5400000">
            <a:off x="8943603" y="3486494"/>
            <a:ext cx="462629" cy="34764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97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FIM</a:t>
            </a:r>
            <a:endParaRPr lang="es-E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63B362-7AEB-0DDC-B73E-92BF66E9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50" y="727446"/>
            <a:ext cx="6214265" cy="5984015"/>
          </a:xfrm>
        </p:spPr>
        <p:txBody>
          <a:bodyPr/>
          <a:lstStyle/>
          <a:p>
            <a:pPr marL="0" indent="0">
              <a:buClr>
                <a:schemeClr val="bg2"/>
              </a:buClr>
              <a:buNone/>
            </a:pPr>
            <a:r>
              <a:rPr lang="en-US" b="1" dirty="0"/>
              <a:t>New Fast Interlock Module (FIM2):</a:t>
            </a:r>
          </a:p>
          <a:p>
            <a:pPr>
              <a:buClr>
                <a:schemeClr val="bg2"/>
              </a:buClr>
            </a:pPr>
            <a:r>
              <a:rPr lang="en-US" dirty="0"/>
              <a:t>FIM manages the alarm conditions of an RF plant to stop it and inform other systems in a short time (~200 ns).</a:t>
            </a:r>
          </a:p>
          <a:p>
            <a:pPr>
              <a:buClr>
                <a:schemeClr val="bg2"/>
              </a:buClr>
            </a:pPr>
            <a:r>
              <a:rPr lang="en-US" dirty="0"/>
              <a:t>FIM2 is being developed by ALBA Electronics group, and based on </a:t>
            </a:r>
            <a:r>
              <a:rPr lang="en-US" b="1" dirty="0"/>
              <a:t>KRIA K26 </a:t>
            </a:r>
            <a:r>
              <a:rPr lang="en-US" b="1" dirty="0" err="1"/>
              <a:t>SoM</a:t>
            </a:r>
            <a:r>
              <a:rPr lang="en-US" dirty="0"/>
              <a:t> with Zynq </a:t>
            </a:r>
            <a:r>
              <a:rPr lang="en-US" dirty="0" err="1"/>
              <a:t>UltraScale</a:t>
            </a:r>
            <a:r>
              <a:rPr lang="en-US" dirty="0"/>
              <a:t>+ SoC (FPGA + ARM).</a:t>
            </a:r>
          </a:p>
          <a:p>
            <a:pPr>
              <a:buClr>
                <a:schemeClr val="bg2"/>
              </a:buClr>
            </a:pPr>
            <a:r>
              <a:rPr lang="en-US" dirty="0"/>
              <a:t>We have tried the custom Linux distribution from Xilinx (build w/ </a:t>
            </a:r>
            <a:r>
              <a:rPr lang="en-US" dirty="0" err="1"/>
              <a:t>Yocto</a:t>
            </a:r>
            <a:r>
              <a:rPr lang="en-US" dirty="0"/>
              <a:t>).</a:t>
            </a:r>
          </a:p>
          <a:p>
            <a:pPr>
              <a:buClr>
                <a:schemeClr val="bg2"/>
              </a:buClr>
            </a:pPr>
            <a:r>
              <a:rPr lang="en-US" dirty="0"/>
              <a:t>We will evaluate embedding Tango DS using </a:t>
            </a:r>
            <a:r>
              <a:rPr lang="en-US" b="1" dirty="0"/>
              <a:t>meta-tango</a:t>
            </a:r>
            <a:r>
              <a:rPr lang="en-US" dirty="0"/>
              <a:t> layer from </a:t>
            </a:r>
            <a:r>
              <a:rPr lang="en-US" b="1" dirty="0" err="1"/>
              <a:t>Voltumna</a:t>
            </a:r>
            <a:r>
              <a:rPr lang="en-US" b="1" dirty="0"/>
              <a:t> Linux</a:t>
            </a:r>
            <a:r>
              <a:rPr lang="en-US" dirty="0"/>
              <a:t> (Elettra).</a:t>
            </a:r>
          </a:p>
          <a:p>
            <a:pPr marL="0" indent="0">
              <a:buClr>
                <a:schemeClr val="bg2"/>
              </a:buClr>
              <a:buNone/>
            </a:pP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3EAB62-67BD-F5F0-2D15-5BD0B2EBC3A8}"/>
              </a:ext>
            </a:extLst>
          </p:cNvPr>
          <p:cNvGrpSpPr/>
          <p:nvPr/>
        </p:nvGrpSpPr>
        <p:grpSpPr>
          <a:xfrm>
            <a:off x="8534478" y="937372"/>
            <a:ext cx="1921912" cy="1592018"/>
            <a:chOff x="7550313" y="4077578"/>
            <a:chExt cx="1185208" cy="10706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6430E1-6CA7-F039-CDF7-67DDE9008242}"/>
                </a:ext>
              </a:extLst>
            </p:cNvPr>
            <p:cNvSpPr txBox="1"/>
            <p:nvPr/>
          </p:nvSpPr>
          <p:spPr>
            <a:xfrm>
              <a:off x="7806451" y="4982640"/>
              <a:ext cx="672932" cy="165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KRIA K26 </a:t>
              </a:r>
              <a:r>
                <a:rPr lang="en-US" sz="1000" dirty="0" err="1">
                  <a:solidFill>
                    <a:srgbClr val="152F4E"/>
                  </a:solidFill>
                  <a:latin typeface="+mn-lt"/>
                </a:rPr>
                <a:t>SoM</a:t>
              </a:r>
              <a:endParaRPr lang="en-US" sz="1000" dirty="0">
                <a:solidFill>
                  <a:srgbClr val="152F4E"/>
                </a:solidFill>
                <a:latin typeface="+mn-lt"/>
              </a:endParaRPr>
            </a:p>
          </p:txBody>
        </p:sp>
        <p:pic>
          <p:nvPicPr>
            <p:cNvPr id="2052" name="Picture 4" descr="Sistema en módulos Kria K26 comercial">
              <a:extLst>
                <a:ext uri="{FF2B5EF4-FFF2-40B4-BE49-F238E27FC236}">
                  <a16:creationId xmlns:a16="http://schemas.microsoft.com/office/drawing/2014/main" id="{7CB5C940-1ED9-2EA8-DAA4-6E4A2E3B1E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2" t="8779" r="8446" b="28355"/>
            <a:stretch/>
          </p:blipFill>
          <p:spPr bwMode="auto">
            <a:xfrm>
              <a:off x="7550313" y="4077578"/>
              <a:ext cx="1185208" cy="898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F2BAAE-088E-E26B-598C-A67608BAFEA2}"/>
              </a:ext>
            </a:extLst>
          </p:cNvPr>
          <p:cNvGrpSpPr/>
          <p:nvPr/>
        </p:nvGrpSpPr>
        <p:grpSpPr>
          <a:xfrm>
            <a:off x="8267675" y="2753509"/>
            <a:ext cx="2455517" cy="1692957"/>
            <a:chOff x="7000748" y="5222446"/>
            <a:chExt cx="1993473" cy="1264112"/>
          </a:xfrm>
        </p:grpSpPr>
        <p:pic>
          <p:nvPicPr>
            <p:cNvPr id="12" name="Picture 11" descr="A computer chip with many different components&#10;&#10;Description automatically generated with medium confidence">
              <a:extLst>
                <a:ext uri="{FF2B5EF4-FFF2-40B4-BE49-F238E27FC236}">
                  <a16:creationId xmlns:a16="http://schemas.microsoft.com/office/drawing/2014/main" id="{CE7CA73E-7823-B7DB-67AF-86C6969B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0748" y="5222446"/>
              <a:ext cx="1993473" cy="10431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0A7953-398B-F5FE-0AD7-F660A216EBBE}"/>
                </a:ext>
              </a:extLst>
            </p:cNvPr>
            <p:cNvSpPr txBox="1"/>
            <p:nvPr/>
          </p:nvSpPr>
          <p:spPr>
            <a:xfrm>
              <a:off x="7132203" y="6302708"/>
              <a:ext cx="1730561" cy="18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FIM2 main board (w/o KRIA K26)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06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EAAF8-A25B-BABB-BB26-AF726A5E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Kicker</a:t>
            </a:r>
            <a:endParaRPr lang="es-E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63B362-7AEB-0DDC-B73E-92BF66E9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50" y="727446"/>
            <a:ext cx="6214265" cy="5984015"/>
          </a:xfrm>
        </p:spPr>
        <p:txBody>
          <a:bodyPr/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Dual </a:t>
            </a:r>
            <a:r>
              <a:rPr lang="en-US" b="1" dirty="0" err="1"/>
              <a:t>Dipol</a:t>
            </a:r>
            <a:r>
              <a:rPr lang="en-US" b="1" dirty="0"/>
              <a:t> Kicker (DDK):</a:t>
            </a:r>
          </a:p>
          <a:p>
            <a:r>
              <a:rPr lang="en-US" dirty="0"/>
              <a:t>A DDK is a type of Non-Linear-Kicker (NLK) magnet designed by the ALBA Beam Dynamics group.</a:t>
            </a:r>
          </a:p>
          <a:p>
            <a:r>
              <a:rPr lang="en-US" dirty="0"/>
              <a:t>The DDK plays the equivalent role than the 4-kicker bump scheme, but it provides better performance.</a:t>
            </a:r>
          </a:p>
          <a:p>
            <a:r>
              <a:rPr lang="en-US" dirty="0"/>
              <a:t>The Pulsed Power Supply (PPS) and its Magnet Control Unit (MCU) were developed by the RI company. </a:t>
            </a:r>
          </a:p>
          <a:p>
            <a:r>
              <a:rPr lang="en-US" dirty="0"/>
              <a:t>The MCU is based on a Siemens PLC and expose two remote communication interfaces: socket with custom protocol, and the OPC UA server.</a:t>
            </a:r>
          </a:p>
          <a:p>
            <a:r>
              <a:rPr lang="en-US" dirty="0"/>
              <a:t>We have adapted the pulsed magnets Tango DS (socket) and developed another one, as a pilot project, for the OPC UA.</a:t>
            </a:r>
          </a:p>
          <a:p>
            <a:pPr marL="0" indent="0">
              <a:buNone/>
            </a:pPr>
            <a:endParaRPr lang="en-US" sz="16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D086AF7-9020-F645-2414-864C017F65CE}"/>
              </a:ext>
            </a:extLst>
          </p:cNvPr>
          <p:cNvGrpSpPr/>
          <p:nvPr/>
        </p:nvGrpSpPr>
        <p:grpSpPr>
          <a:xfrm>
            <a:off x="7953040" y="5085711"/>
            <a:ext cx="2554212" cy="936346"/>
            <a:chOff x="9456296" y="2682467"/>
            <a:chExt cx="2554212" cy="9363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0C30E2-45EA-9E17-EEE0-130079328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6296" y="2682467"/>
              <a:ext cx="2554212" cy="690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FFBB9E-B104-2C26-5BAC-355629B7FDD3}"/>
                </a:ext>
              </a:extLst>
            </p:cNvPr>
            <p:cNvSpPr txBox="1"/>
            <p:nvPr/>
          </p:nvSpPr>
          <p:spPr>
            <a:xfrm>
              <a:off x="9594652" y="3372592"/>
              <a:ext cx="2356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Magnet Control Unit for the DDKPPS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EDEE0A-6562-F538-1D4E-26813A52B6B1}"/>
              </a:ext>
            </a:extLst>
          </p:cNvPr>
          <p:cNvGrpSpPr/>
          <p:nvPr/>
        </p:nvGrpSpPr>
        <p:grpSpPr>
          <a:xfrm>
            <a:off x="7870007" y="2502363"/>
            <a:ext cx="2720278" cy="2390069"/>
            <a:chOff x="6951584" y="2166331"/>
            <a:chExt cx="2132029" cy="17826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7713D4-E188-9D2C-EBA3-08FD74C2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1584" y="2166331"/>
              <a:ext cx="2132029" cy="15990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2F62CB-9C5F-D04F-3BB3-824F3E9F674A}"/>
                </a:ext>
              </a:extLst>
            </p:cNvPr>
            <p:cNvSpPr txBox="1"/>
            <p:nvPr/>
          </p:nvSpPr>
          <p:spPr>
            <a:xfrm>
              <a:off x="6982519" y="3765353"/>
              <a:ext cx="2070159" cy="18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DDK and its two PPS installed in ALBA SR.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B88AB7-BB6B-560B-38F8-3E6BCA622DBC}"/>
              </a:ext>
            </a:extLst>
          </p:cNvPr>
          <p:cNvGrpSpPr/>
          <p:nvPr/>
        </p:nvGrpSpPr>
        <p:grpSpPr>
          <a:xfrm>
            <a:off x="9702073" y="835943"/>
            <a:ext cx="2356745" cy="1222516"/>
            <a:chOff x="9702073" y="1144696"/>
            <a:chExt cx="2356745" cy="12225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2DF911-517A-8A6E-9CFE-876948EF5FCC}"/>
                </a:ext>
              </a:extLst>
            </p:cNvPr>
            <p:cNvSpPr txBox="1"/>
            <p:nvPr/>
          </p:nvSpPr>
          <p:spPr>
            <a:xfrm>
              <a:off x="9702073" y="2120991"/>
              <a:ext cx="2356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Planned injection scheme in ALBA II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FC7204-F470-01C3-01C1-A77B7A2C7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21908" y="1144696"/>
              <a:ext cx="1813555" cy="97629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C8543CA-4C73-EB4F-16DA-FEF50BF7A671}"/>
              </a:ext>
            </a:extLst>
          </p:cNvPr>
          <p:cNvGrpSpPr/>
          <p:nvPr/>
        </p:nvGrpSpPr>
        <p:grpSpPr>
          <a:xfrm>
            <a:off x="6810725" y="1042190"/>
            <a:ext cx="2403794" cy="1009781"/>
            <a:chOff x="6810725" y="1350943"/>
            <a:chExt cx="2403794" cy="100978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89B2911-1DB0-1775-1637-F23608C31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0725" y="1350943"/>
              <a:ext cx="2403794" cy="72625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F55963-086B-D08D-B970-F141F7AC4861}"/>
                </a:ext>
              </a:extLst>
            </p:cNvPr>
            <p:cNvSpPr txBox="1"/>
            <p:nvPr/>
          </p:nvSpPr>
          <p:spPr>
            <a:xfrm>
              <a:off x="7221134" y="2114503"/>
              <a:ext cx="16683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152F4E"/>
                  </a:solidFill>
                  <a:latin typeface="+mn-lt"/>
                </a:rPr>
                <a:t>Injection scheme in ALBA</a:t>
              </a:r>
            </a:p>
          </p:txBody>
        </p:sp>
      </p:grp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859A6FB0-0972-8FCE-F78C-A811C02CE9A1}"/>
              </a:ext>
            </a:extLst>
          </p:cNvPr>
          <p:cNvSpPr/>
          <p:nvPr/>
        </p:nvSpPr>
        <p:spPr>
          <a:xfrm>
            <a:off x="9245014" y="1108576"/>
            <a:ext cx="462629" cy="347642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4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566374C8-021F-CA6F-9FC5-3D2A69FA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151" y="3138546"/>
            <a:ext cx="5486400" cy="580908"/>
          </a:xfrm>
        </p:spPr>
        <p:txBody>
          <a:bodyPr/>
          <a:lstStyle/>
          <a:p>
            <a:r>
              <a:rPr lang="en-US" dirty="0"/>
              <a:t>Beamlines Projects</a:t>
            </a:r>
            <a:endParaRPr lang="es-ES" dirty="0"/>
          </a:p>
        </p:txBody>
      </p:sp>
      <p:pic>
        <p:nvPicPr>
          <p:cNvPr id="3" name="Marcador de posición de imagen 5" descr="Una estación de trenes&#10;&#10;Descripción generada automáticamente con confianza media">
            <a:extLst>
              <a:ext uri="{FF2B5EF4-FFF2-40B4-BE49-F238E27FC236}">
                <a16:creationId xmlns:a16="http://schemas.microsoft.com/office/drawing/2014/main" id="{5366306E-946E-190F-9168-F2BDFC39EF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" r="22517"/>
          <a:stretch/>
        </p:blipFill>
        <p:spPr>
          <a:xfrm>
            <a:off x="8199121" y="0"/>
            <a:ext cx="399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50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incrotó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9418</TotalTime>
  <Words>3293</Words>
  <Application>Microsoft Office PowerPoint</Application>
  <PresentationFormat>Widescreen</PresentationFormat>
  <Paragraphs>379</Paragraphs>
  <Slides>26</Slides>
  <Notes>23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Symbol</vt:lpstr>
      <vt:lpstr>Consolas</vt:lpstr>
      <vt:lpstr>Outfit</vt:lpstr>
      <vt:lpstr>Arial</vt:lpstr>
      <vt:lpstr>Comic Sans MS</vt:lpstr>
      <vt:lpstr>Calibri</vt:lpstr>
      <vt:lpstr>Aptos</vt:lpstr>
      <vt:lpstr>Open Sans</vt:lpstr>
      <vt:lpstr>Tema de Office</vt:lpstr>
      <vt:lpstr>Bitmap Image</vt:lpstr>
      <vt:lpstr>ALBA Controls Status Update</vt:lpstr>
      <vt:lpstr>ALBA Controls today</vt:lpstr>
      <vt:lpstr>ALBA Controls tomorrow</vt:lpstr>
      <vt:lpstr>Accelerators Projects</vt:lpstr>
      <vt:lpstr>New DLLRF</vt:lpstr>
      <vt:lpstr>3rd HC</vt:lpstr>
      <vt:lpstr>New FIM</vt:lpstr>
      <vt:lpstr>New Kicker</vt:lpstr>
      <vt:lpstr>Beamlines Projects</vt:lpstr>
      <vt:lpstr>FAXTOR</vt:lpstr>
      <vt:lpstr>XAIRA &amp; XALOC</vt:lpstr>
      <vt:lpstr>3Sbar</vt:lpstr>
      <vt:lpstr>Generic Projects</vt:lpstr>
      <vt:lpstr>Control System Base Stack Dependency</vt:lpstr>
      <vt:lpstr>Conda Packaging and Salt Stack</vt:lpstr>
      <vt:lpstr>Taurus &amp; SVG Synoptic</vt:lpstr>
      <vt:lpstr>Sardana</vt:lpstr>
      <vt:lpstr>Tango Archiving</vt:lpstr>
      <vt:lpstr>Software for PLC systems</vt:lpstr>
      <vt:lpstr>ALBA Controls Team today</vt:lpstr>
      <vt:lpstr>ALBA Controls Team tomorrow</vt:lpstr>
      <vt:lpstr>Summary &amp; Acknowledgement</vt:lpstr>
      <vt:lpstr>PowerPoint Presentation</vt:lpstr>
      <vt:lpstr>ALBA II Core Data Services Project</vt:lpstr>
      <vt:lpstr>Kanban Work Organization (Software Teams)</vt:lpstr>
      <vt:lpstr>Software for PLC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 Communication and Outreach Office</dc:creator>
  <cp:lastModifiedBy>Zbigniew Reszela</cp:lastModifiedBy>
  <cp:revision>101</cp:revision>
  <dcterms:created xsi:type="dcterms:W3CDTF">2024-02-07T09:48:03Z</dcterms:created>
  <dcterms:modified xsi:type="dcterms:W3CDTF">2026-06-07T19:56:37Z</dcterms:modified>
</cp:coreProperties>
</file>