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31" r:id="rId2"/>
    <p:sldMasterId id="2147483739" r:id="rId3"/>
    <p:sldMasterId id="2147483691" r:id="rId4"/>
    <p:sldMasterId id="2147483736" r:id="rId5"/>
  </p:sldMasterIdLst>
  <p:notesMasterIdLst>
    <p:notesMasterId r:id="rId34"/>
  </p:notesMasterIdLst>
  <p:handoutMasterIdLst>
    <p:handoutMasterId r:id="rId35"/>
  </p:handoutMasterIdLst>
  <p:sldIdLst>
    <p:sldId id="256" r:id="rId6"/>
    <p:sldId id="7118" r:id="rId7"/>
    <p:sldId id="477" r:id="rId8"/>
    <p:sldId id="7115" r:id="rId9"/>
    <p:sldId id="7071" r:id="rId10"/>
    <p:sldId id="7072" r:id="rId11"/>
    <p:sldId id="7074" r:id="rId12"/>
    <p:sldId id="1033" r:id="rId13"/>
    <p:sldId id="7045" r:id="rId14"/>
    <p:sldId id="7065" r:id="rId15"/>
    <p:sldId id="7075" r:id="rId16"/>
    <p:sldId id="7076" r:id="rId17"/>
    <p:sldId id="7116" r:id="rId18"/>
    <p:sldId id="7095" r:id="rId19"/>
    <p:sldId id="258" r:id="rId20"/>
    <p:sldId id="2061" r:id="rId21"/>
    <p:sldId id="7113" r:id="rId22"/>
    <p:sldId id="2055" r:id="rId23"/>
    <p:sldId id="7114" r:id="rId24"/>
    <p:sldId id="7073" r:id="rId25"/>
    <p:sldId id="7053" r:id="rId26"/>
    <p:sldId id="7068" r:id="rId27"/>
    <p:sldId id="7069" r:id="rId28"/>
    <p:sldId id="638" r:id="rId29"/>
    <p:sldId id="7117" r:id="rId30"/>
    <p:sldId id="7011" r:id="rId31"/>
    <p:sldId id="7106" r:id="rId32"/>
    <p:sldId id="2036" r:id="rId33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4194"/>
    <a:srgbClr val="FFCC00"/>
    <a:srgbClr val="092A5F"/>
    <a:srgbClr val="E6E6E6"/>
    <a:srgbClr val="112843"/>
    <a:srgbClr val="FC9804"/>
    <a:srgbClr val="3F6BAE"/>
    <a:srgbClr val="F0DC08"/>
    <a:srgbClr val="EFE125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FD3FF4-EDC2-486A-94FA-BA9841265A87}" v="39" dt="2026-06-07T20:58:41.789"/>
    <p1510:client id="{AB58B83A-888F-9CD7-F46A-0F5981CAFFD6}" v="251" dt="2026-06-07T21:40:35.4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51" autoAdjust="0"/>
    <p:restoredTop sz="87974" autoAdjust="0"/>
  </p:normalViewPr>
  <p:slideViewPr>
    <p:cSldViewPr>
      <p:cViewPr varScale="1">
        <p:scale>
          <a:sx n="72" d="100"/>
          <a:sy n="72" d="100"/>
        </p:scale>
        <p:origin x="686" y="91"/>
      </p:cViewPr>
      <p:guideLst>
        <p:guide orient="horz" pos="2160"/>
        <p:guide pos="384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72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994E47-A1A7-4D11-B355-FD2A836556E4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9BAD5A2A-5EE9-451A-9223-A7AFA36A5C06}">
      <dgm:prSet phldrT="[Text]" custT="1"/>
      <dgm:spPr/>
      <dgm:t>
        <a:bodyPr/>
        <a:lstStyle/>
        <a:p>
          <a:pPr algn="l"/>
          <a:r>
            <a:rPr lang="en-US" sz="1200" b="1" noProof="0" dirty="0"/>
            <a:t>Suppliers</a:t>
          </a:r>
          <a:endParaRPr lang="en-US" sz="1200" noProof="0" dirty="0"/>
        </a:p>
      </dgm:t>
    </dgm:pt>
    <dgm:pt modelId="{03018293-D0EF-4C5E-A244-47E09FC471D2}" type="parTrans" cxnId="{DFC9F863-512A-4AD8-9A53-642E82239464}">
      <dgm:prSet/>
      <dgm:spPr/>
      <dgm:t>
        <a:bodyPr/>
        <a:lstStyle/>
        <a:p>
          <a:endParaRPr lang="en-GB" sz="2400"/>
        </a:p>
      </dgm:t>
    </dgm:pt>
    <dgm:pt modelId="{6E41A0C8-45FA-45FE-9CD1-7CE5C4BCC875}" type="sibTrans" cxnId="{DFC9F863-512A-4AD8-9A53-642E82239464}">
      <dgm:prSet/>
      <dgm:spPr/>
      <dgm:t>
        <a:bodyPr/>
        <a:lstStyle/>
        <a:p>
          <a:endParaRPr lang="en-GB" sz="2400"/>
        </a:p>
      </dgm:t>
    </dgm:pt>
    <dgm:pt modelId="{0FF05A7A-4048-45FD-960D-12B64CC38586}">
      <dgm:prSet phldrT="[Text]" custT="1"/>
      <dgm:spPr/>
      <dgm:t>
        <a:bodyPr/>
        <a:lstStyle/>
        <a:p>
          <a:pPr algn="l"/>
          <a:r>
            <a:rPr lang="en-US" sz="1200" b="1" noProof="0" dirty="0"/>
            <a:t>Logistics Team</a:t>
          </a:r>
          <a:endParaRPr lang="en-US" sz="1200" noProof="0" dirty="0"/>
        </a:p>
      </dgm:t>
    </dgm:pt>
    <dgm:pt modelId="{A2F795E7-F786-4239-BC8A-4FDE2EA2F852}" type="parTrans" cxnId="{FE08653D-B568-408E-813D-35A84D320571}">
      <dgm:prSet/>
      <dgm:spPr/>
      <dgm:t>
        <a:bodyPr/>
        <a:lstStyle/>
        <a:p>
          <a:endParaRPr lang="en-GB" sz="2400"/>
        </a:p>
      </dgm:t>
    </dgm:pt>
    <dgm:pt modelId="{821D8A57-3D1A-4BDD-8EE8-C0ECBF32E990}" type="sibTrans" cxnId="{FE08653D-B568-408E-813D-35A84D320571}">
      <dgm:prSet/>
      <dgm:spPr/>
      <dgm:t>
        <a:bodyPr/>
        <a:lstStyle/>
        <a:p>
          <a:endParaRPr lang="en-GB" sz="2400"/>
        </a:p>
      </dgm:t>
    </dgm:pt>
    <dgm:pt modelId="{9792E736-CD0E-46D1-83A9-E1E017C7A0DF}">
      <dgm:prSet phldrT="[Text]" custT="1"/>
      <dgm:spPr/>
      <dgm:t>
        <a:bodyPr/>
        <a:lstStyle/>
        <a:p>
          <a:pPr algn="l"/>
          <a:r>
            <a:rPr lang="en-US" sz="1200" b="1" noProof="0" dirty="0"/>
            <a:t>Business Units</a:t>
          </a:r>
          <a:endParaRPr lang="en-US" sz="1200" noProof="0" dirty="0"/>
        </a:p>
      </dgm:t>
    </dgm:pt>
    <dgm:pt modelId="{A29EC09B-510C-4722-ACF1-6E5933BA7E41}" type="parTrans" cxnId="{51317955-D7A5-4A56-8CD9-1F8121F0DE44}">
      <dgm:prSet/>
      <dgm:spPr/>
      <dgm:t>
        <a:bodyPr/>
        <a:lstStyle/>
        <a:p>
          <a:endParaRPr lang="en-GB" sz="2400"/>
        </a:p>
      </dgm:t>
    </dgm:pt>
    <dgm:pt modelId="{AD7D01FD-A9FC-495E-9FD6-C744AFA7AA23}" type="sibTrans" cxnId="{51317955-D7A5-4A56-8CD9-1F8121F0DE44}">
      <dgm:prSet/>
      <dgm:spPr/>
      <dgm:t>
        <a:bodyPr/>
        <a:lstStyle/>
        <a:p>
          <a:endParaRPr lang="en-GB" sz="2400"/>
        </a:p>
      </dgm:t>
    </dgm:pt>
    <dgm:pt modelId="{D77C1EFC-24D3-454D-9E31-6B3899E33DC4}">
      <dgm:prSet phldrT="[Text]" custT="1"/>
      <dgm:spPr/>
      <dgm:t>
        <a:bodyPr/>
        <a:lstStyle/>
        <a:p>
          <a:pPr algn="l"/>
          <a:r>
            <a:rPr lang="en-US" sz="1200" b="1" noProof="0" dirty="0"/>
            <a:t>Finance</a:t>
          </a:r>
          <a:endParaRPr lang="en-US" sz="1200" noProof="0" dirty="0"/>
        </a:p>
      </dgm:t>
    </dgm:pt>
    <dgm:pt modelId="{C30B660A-AEB8-4DB3-BEAD-C9E9AD8CF68F}" type="parTrans" cxnId="{042AC512-8FEE-43CB-ABD5-6CD61AB0905D}">
      <dgm:prSet/>
      <dgm:spPr/>
      <dgm:t>
        <a:bodyPr/>
        <a:lstStyle/>
        <a:p>
          <a:endParaRPr lang="en-GB" sz="2400"/>
        </a:p>
      </dgm:t>
    </dgm:pt>
    <dgm:pt modelId="{543EC5C6-00DF-4BD1-B33D-B89D13F96C09}" type="sibTrans" cxnId="{042AC512-8FEE-43CB-ABD5-6CD61AB0905D}">
      <dgm:prSet/>
      <dgm:spPr/>
      <dgm:t>
        <a:bodyPr/>
        <a:lstStyle/>
        <a:p>
          <a:endParaRPr lang="en-GB" sz="2400"/>
        </a:p>
      </dgm:t>
    </dgm:pt>
    <dgm:pt modelId="{170A843F-45B6-46EA-BF9B-6D95D1B817A3}">
      <dgm:prSet phldrT="[Text]" custT="1"/>
      <dgm:spPr/>
      <dgm:t>
        <a:bodyPr/>
        <a:lstStyle/>
        <a:p>
          <a:pPr algn="l"/>
          <a:r>
            <a:rPr lang="en-US" sz="1200" b="1" noProof="0" dirty="0">
              <a:latin typeface="Arial"/>
            </a:rPr>
            <a:t>SOLEIL</a:t>
          </a:r>
          <a:r>
            <a:rPr lang="en-US" sz="1200" b="1" noProof="0" dirty="0"/>
            <a:t> Organization</a:t>
          </a:r>
          <a:endParaRPr lang="en-US" sz="1200" noProof="0" dirty="0"/>
        </a:p>
      </dgm:t>
    </dgm:pt>
    <dgm:pt modelId="{016F18FC-7686-4FA5-848B-5C7C2681D401}" type="parTrans" cxnId="{474D6359-CDDA-469B-840D-47484F2A550B}">
      <dgm:prSet/>
      <dgm:spPr/>
      <dgm:t>
        <a:bodyPr/>
        <a:lstStyle/>
        <a:p>
          <a:endParaRPr lang="en-GB" sz="2400"/>
        </a:p>
      </dgm:t>
    </dgm:pt>
    <dgm:pt modelId="{D322AC8B-CBA6-49E7-A8FD-4C465CC2A9C3}" type="sibTrans" cxnId="{474D6359-CDDA-469B-840D-47484F2A550B}">
      <dgm:prSet/>
      <dgm:spPr/>
      <dgm:t>
        <a:bodyPr/>
        <a:lstStyle/>
        <a:p>
          <a:endParaRPr lang="en-GB" sz="2400"/>
        </a:p>
      </dgm:t>
    </dgm:pt>
    <dgm:pt modelId="{EEB63F92-4567-4B50-945C-7734223447AB}">
      <dgm:prSet phldrT="[Text]" custT="1"/>
      <dgm:spPr/>
      <dgm:t>
        <a:bodyPr/>
        <a:lstStyle/>
        <a:p>
          <a:pPr algn="l"/>
          <a:r>
            <a:rPr lang="en-US" sz="1200" b="1" noProof="0" dirty="0"/>
            <a:t>Project Team</a:t>
          </a:r>
          <a:endParaRPr lang="en-US" sz="1200" noProof="0" dirty="0"/>
        </a:p>
      </dgm:t>
    </dgm:pt>
    <dgm:pt modelId="{FBA5F91E-9676-478B-902B-3636289B46A7}" type="parTrans" cxnId="{FD11FF1D-97FA-46F6-943A-0BA39B02A251}">
      <dgm:prSet/>
      <dgm:spPr/>
      <dgm:t>
        <a:bodyPr/>
        <a:lstStyle/>
        <a:p>
          <a:endParaRPr lang="en-GB" sz="2400"/>
        </a:p>
      </dgm:t>
    </dgm:pt>
    <dgm:pt modelId="{376FAE9A-087E-466E-B776-5AB8482898A2}" type="sibTrans" cxnId="{FD11FF1D-97FA-46F6-943A-0BA39B02A251}">
      <dgm:prSet/>
      <dgm:spPr/>
      <dgm:t>
        <a:bodyPr/>
        <a:lstStyle/>
        <a:p>
          <a:endParaRPr lang="en-GB" sz="2400"/>
        </a:p>
      </dgm:t>
    </dgm:pt>
    <dgm:pt modelId="{72CBF71A-5209-4FDF-94A5-CCC56F7260FA}">
      <dgm:prSet phldr="0" custT="1"/>
      <dgm:spPr/>
      <dgm:t>
        <a:bodyPr/>
        <a:lstStyle/>
        <a:p>
          <a:pPr algn="l"/>
          <a:r>
            <a:rPr lang="en-US" sz="1200" b="1" noProof="0" dirty="0"/>
            <a:t>Purchasing</a:t>
          </a:r>
          <a:endParaRPr lang="en-US" sz="1200" noProof="0" dirty="0">
            <a:latin typeface="Arial"/>
          </a:endParaRPr>
        </a:p>
      </dgm:t>
    </dgm:pt>
    <dgm:pt modelId="{AF68F1F7-288A-45B1-B222-14E3E7806FEB}" type="parTrans" cxnId="{A2C4BC4C-871A-43C4-A563-0B0D00124C7B}">
      <dgm:prSet/>
      <dgm:spPr/>
      <dgm:t>
        <a:bodyPr/>
        <a:lstStyle/>
        <a:p>
          <a:endParaRPr lang="fr-FR"/>
        </a:p>
      </dgm:t>
    </dgm:pt>
    <dgm:pt modelId="{837CE0CB-9314-4F55-AC77-C6B75D3A34D0}" type="sibTrans" cxnId="{A2C4BC4C-871A-43C4-A563-0B0D00124C7B}">
      <dgm:prSet/>
      <dgm:spPr/>
      <dgm:t>
        <a:bodyPr/>
        <a:lstStyle/>
        <a:p>
          <a:endParaRPr lang="fr-FR"/>
        </a:p>
      </dgm:t>
    </dgm:pt>
    <dgm:pt modelId="{C7FD5E72-7201-45D2-808E-AEEBF54E66F3}" type="pres">
      <dgm:prSet presAssocID="{0F994E47-A1A7-4D11-B355-FD2A836556E4}" presName="Name0" presStyleCnt="0">
        <dgm:presLayoutVars>
          <dgm:dir/>
          <dgm:animLvl val="lvl"/>
          <dgm:resizeHandles val="exact"/>
        </dgm:presLayoutVars>
      </dgm:prSet>
      <dgm:spPr/>
    </dgm:pt>
    <dgm:pt modelId="{F63C7FEF-EE94-422F-ABDE-9807B84F8DB9}" type="pres">
      <dgm:prSet presAssocID="{72CBF71A-5209-4FDF-94A5-CCC56F7260FA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6B34EC29-BF18-45AA-AD4E-090CFEC942B6}" type="pres">
      <dgm:prSet presAssocID="{837CE0CB-9314-4F55-AC77-C6B75D3A34D0}" presName="parTxOnlySpace" presStyleCnt="0"/>
      <dgm:spPr/>
    </dgm:pt>
    <dgm:pt modelId="{225542D3-ABDE-499A-AB1E-03565BF911D7}" type="pres">
      <dgm:prSet presAssocID="{9BAD5A2A-5EE9-451A-9223-A7AFA36A5C06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3A8E5EB8-68DB-4569-A41F-2659A853DFCA}" type="pres">
      <dgm:prSet presAssocID="{6E41A0C8-45FA-45FE-9CD1-7CE5C4BCC875}" presName="parTxOnlySpace" presStyleCnt="0"/>
      <dgm:spPr/>
    </dgm:pt>
    <dgm:pt modelId="{D9654C50-F484-4F74-9E44-0DA414B56E7B}" type="pres">
      <dgm:prSet presAssocID="{0FF05A7A-4048-45FD-960D-12B64CC38586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5237C58B-B91A-4349-AEBF-380358E799A5}" type="pres">
      <dgm:prSet presAssocID="{821D8A57-3D1A-4BDD-8EE8-C0ECBF32E990}" presName="parTxOnlySpace" presStyleCnt="0"/>
      <dgm:spPr/>
    </dgm:pt>
    <dgm:pt modelId="{AF01A0F7-CCCC-4079-93E1-FBDB268244F7}" type="pres">
      <dgm:prSet presAssocID="{9792E736-CD0E-46D1-83A9-E1E017C7A0DF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3804D54B-95EC-41B0-A7E0-73EE30692238}" type="pres">
      <dgm:prSet presAssocID="{AD7D01FD-A9FC-495E-9FD6-C744AFA7AA23}" presName="parTxOnlySpace" presStyleCnt="0"/>
      <dgm:spPr/>
    </dgm:pt>
    <dgm:pt modelId="{6CC91ECB-4470-4B18-899E-B6DCD4C01240}" type="pres">
      <dgm:prSet presAssocID="{D77C1EFC-24D3-454D-9E31-6B3899E33DC4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9C5D5757-6E6B-4D54-A934-F84573C5ADF6}" type="pres">
      <dgm:prSet presAssocID="{543EC5C6-00DF-4BD1-B33D-B89D13F96C09}" presName="parTxOnlySpace" presStyleCnt="0"/>
      <dgm:spPr/>
    </dgm:pt>
    <dgm:pt modelId="{5228BF09-947A-4E4E-951F-5EFF68857D36}" type="pres">
      <dgm:prSet presAssocID="{EEB63F92-4567-4B50-945C-7734223447AB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FCD94C4D-4112-41DA-923F-06DE55BB0754}" type="pres">
      <dgm:prSet presAssocID="{376FAE9A-087E-466E-B776-5AB8482898A2}" presName="parTxOnlySpace" presStyleCnt="0"/>
      <dgm:spPr/>
    </dgm:pt>
    <dgm:pt modelId="{A914A9BA-1CD8-4004-99EA-21D6F23DD03B}" type="pres">
      <dgm:prSet presAssocID="{170A843F-45B6-46EA-BF9B-6D95D1B817A3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042AC512-8FEE-43CB-ABD5-6CD61AB0905D}" srcId="{0F994E47-A1A7-4D11-B355-FD2A836556E4}" destId="{D77C1EFC-24D3-454D-9E31-6B3899E33DC4}" srcOrd="4" destOrd="0" parTransId="{C30B660A-AEB8-4DB3-BEAD-C9E9AD8CF68F}" sibTransId="{543EC5C6-00DF-4BD1-B33D-B89D13F96C09}"/>
    <dgm:cxn modelId="{FD11FF1D-97FA-46F6-943A-0BA39B02A251}" srcId="{0F994E47-A1A7-4D11-B355-FD2A836556E4}" destId="{EEB63F92-4567-4B50-945C-7734223447AB}" srcOrd="5" destOrd="0" parTransId="{FBA5F91E-9676-478B-902B-3636289B46A7}" sibTransId="{376FAE9A-087E-466E-B776-5AB8482898A2}"/>
    <dgm:cxn modelId="{ABFD0821-BD89-4AEF-84A9-A3D93AB7E83B}" type="presOf" srcId="{9BAD5A2A-5EE9-451A-9223-A7AFA36A5C06}" destId="{225542D3-ABDE-499A-AB1E-03565BF911D7}" srcOrd="0" destOrd="0" presId="urn:microsoft.com/office/officeart/2005/8/layout/chevron1"/>
    <dgm:cxn modelId="{FE08653D-B568-408E-813D-35A84D320571}" srcId="{0F994E47-A1A7-4D11-B355-FD2A836556E4}" destId="{0FF05A7A-4048-45FD-960D-12B64CC38586}" srcOrd="2" destOrd="0" parTransId="{A2F795E7-F786-4239-BC8A-4FDE2EA2F852}" sibTransId="{821D8A57-3D1A-4BDD-8EE8-C0ECBF32E990}"/>
    <dgm:cxn modelId="{CC2E0C5B-A58E-49D4-9092-53FB3FBC4B11}" type="presOf" srcId="{9792E736-CD0E-46D1-83A9-E1E017C7A0DF}" destId="{AF01A0F7-CCCC-4079-93E1-FBDB268244F7}" srcOrd="0" destOrd="0" presId="urn:microsoft.com/office/officeart/2005/8/layout/chevron1"/>
    <dgm:cxn modelId="{DFC9F863-512A-4AD8-9A53-642E82239464}" srcId="{0F994E47-A1A7-4D11-B355-FD2A836556E4}" destId="{9BAD5A2A-5EE9-451A-9223-A7AFA36A5C06}" srcOrd="1" destOrd="0" parTransId="{03018293-D0EF-4C5E-A244-47E09FC471D2}" sibTransId="{6E41A0C8-45FA-45FE-9CD1-7CE5C4BCC875}"/>
    <dgm:cxn modelId="{5F8BB444-3B4A-41C7-AE7A-96B25ED36F8D}" type="presOf" srcId="{0FF05A7A-4048-45FD-960D-12B64CC38586}" destId="{D9654C50-F484-4F74-9E44-0DA414B56E7B}" srcOrd="0" destOrd="0" presId="urn:microsoft.com/office/officeart/2005/8/layout/chevron1"/>
    <dgm:cxn modelId="{7C4A6C69-65F1-4768-BA83-FA7BF9B6090E}" type="presOf" srcId="{0F994E47-A1A7-4D11-B355-FD2A836556E4}" destId="{C7FD5E72-7201-45D2-808E-AEEBF54E66F3}" srcOrd="0" destOrd="0" presId="urn:microsoft.com/office/officeart/2005/8/layout/chevron1"/>
    <dgm:cxn modelId="{A2C4BC4C-871A-43C4-A563-0B0D00124C7B}" srcId="{0F994E47-A1A7-4D11-B355-FD2A836556E4}" destId="{72CBF71A-5209-4FDF-94A5-CCC56F7260FA}" srcOrd="0" destOrd="0" parTransId="{AF68F1F7-288A-45B1-B222-14E3E7806FEB}" sibTransId="{837CE0CB-9314-4F55-AC77-C6B75D3A34D0}"/>
    <dgm:cxn modelId="{51317955-D7A5-4A56-8CD9-1F8121F0DE44}" srcId="{0F994E47-A1A7-4D11-B355-FD2A836556E4}" destId="{9792E736-CD0E-46D1-83A9-E1E017C7A0DF}" srcOrd="3" destOrd="0" parTransId="{A29EC09B-510C-4722-ACF1-6E5933BA7E41}" sibTransId="{AD7D01FD-A9FC-495E-9FD6-C744AFA7AA23}"/>
    <dgm:cxn modelId="{BB200457-E57B-49D8-A68B-E4AD8D9EFDB9}" type="presOf" srcId="{EEB63F92-4567-4B50-945C-7734223447AB}" destId="{5228BF09-947A-4E4E-951F-5EFF68857D36}" srcOrd="0" destOrd="0" presId="urn:microsoft.com/office/officeart/2005/8/layout/chevron1"/>
    <dgm:cxn modelId="{474D6359-CDDA-469B-840D-47484F2A550B}" srcId="{0F994E47-A1A7-4D11-B355-FD2A836556E4}" destId="{170A843F-45B6-46EA-BF9B-6D95D1B817A3}" srcOrd="6" destOrd="0" parTransId="{016F18FC-7686-4FA5-848B-5C7C2681D401}" sibTransId="{D322AC8B-CBA6-49E7-A8FD-4C465CC2A9C3}"/>
    <dgm:cxn modelId="{A046D5A7-3A6D-4987-9642-845BBB195EA6}" type="presOf" srcId="{72CBF71A-5209-4FDF-94A5-CCC56F7260FA}" destId="{F63C7FEF-EE94-422F-ABDE-9807B84F8DB9}" srcOrd="0" destOrd="0" presId="urn:microsoft.com/office/officeart/2005/8/layout/chevron1"/>
    <dgm:cxn modelId="{5E081CE7-424A-433D-B68E-3E237299B302}" type="presOf" srcId="{D77C1EFC-24D3-454D-9E31-6B3899E33DC4}" destId="{6CC91ECB-4470-4B18-899E-B6DCD4C01240}" srcOrd="0" destOrd="0" presId="urn:microsoft.com/office/officeart/2005/8/layout/chevron1"/>
    <dgm:cxn modelId="{136E6AE7-E663-45A5-8770-7B60EDB257C2}" type="presOf" srcId="{170A843F-45B6-46EA-BF9B-6D95D1B817A3}" destId="{A914A9BA-1CD8-4004-99EA-21D6F23DD03B}" srcOrd="0" destOrd="0" presId="urn:microsoft.com/office/officeart/2005/8/layout/chevron1"/>
    <dgm:cxn modelId="{6B1DD9BB-F1A5-4A22-A5EC-7965260FFD61}" type="presParOf" srcId="{C7FD5E72-7201-45D2-808E-AEEBF54E66F3}" destId="{F63C7FEF-EE94-422F-ABDE-9807B84F8DB9}" srcOrd="0" destOrd="0" presId="urn:microsoft.com/office/officeart/2005/8/layout/chevron1"/>
    <dgm:cxn modelId="{08735DF9-49A0-43E4-BF34-060C1012B1E6}" type="presParOf" srcId="{C7FD5E72-7201-45D2-808E-AEEBF54E66F3}" destId="{6B34EC29-BF18-45AA-AD4E-090CFEC942B6}" srcOrd="1" destOrd="0" presId="urn:microsoft.com/office/officeart/2005/8/layout/chevron1"/>
    <dgm:cxn modelId="{84CE8E0C-6E5A-4856-A37A-501D3D76EFE8}" type="presParOf" srcId="{C7FD5E72-7201-45D2-808E-AEEBF54E66F3}" destId="{225542D3-ABDE-499A-AB1E-03565BF911D7}" srcOrd="2" destOrd="0" presId="urn:microsoft.com/office/officeart/2005/8/layout/chevron1"/>
    <dgm:cxn modelId="{924CAFEA-B930-4395-9EDF-644B0AC25DCC}" type="presParOf" srcId="{C7FD5E72-7201-45D2-808E-AEEBF54E66F3}" destId="{3A8E5EB8-68DB-4569-A41F-2659A853DFCA}" srcOrd="3" destOrd="0" presId="urn:microsoft.com/office/officeart/2005/8/layout/chevron1"/>
    <dgm:cxn modelId="{2EA0DC33-5FF8-4D8C-BDCC-7C0E60EB3036}" type="presParOf" srcId="{C7FD5E72-7201-45D2-808E-AEEBF54E66F3}" destId="{D9654C50-F484-4F74-9E44-0DA414B56E7B}" srcOrd="4" destOrd="0" presId="urn:microsoft.com/office/officeart/2005/8/layout/chevron1"/>
    <dgm:cxn modelId="{05DCF7C6-3819-4434-BE5B-0BC6399CCA44}" type="presParOf" srcId="{C7FD5E72-7201-45D2-808E-AEEBF54E66F3}" destId="{5237C58B-B91A-4349-AEBF-380358E799A5}" srcOrd="5" destOrd="0" presId="urn:microsoft.com/office/officeart/2005/8/layout/chevron1"/>
    <dgm:cxn modelId="{C60639C8-74C2-4BE6-9345-261F604288AF}" type="presParOf" srcId="{C7FD5E72-7201-45D2-808E-AEEBF54E66F3}" destId="{AF01A0F7-CCCC-4079-93E1-FBDB268244F7}" srcOrd="6" destOrd="0" presId="urn:microsoft.com/office/officeart/2005/8/layout/chevron1"/>
    <dgm:cxn modelId="{917CA70D-A236-48CC-B425-3225F5CFF635}" type="presParOf" srcId="{C7FD5E72-7201-45D2-808E-AEEBF54E66F3}" destId="{3804D54B-95EC-41B0-A7E0-73EE30692238}" srcOrd="7" destOrd="0" presId="urn:microsoft.com/office/officeart/2005/8/layout/chevron1"/>
    <dgm:cxn modelId="{D5652FCF-1ED0-4AEA-B135-45E138657EDF}" type="presParOf" srcId="{C7FD5E72-7201-45D2-808E-AEEBF54E66F3}" destId="{6CC91ECB-4470-4B18-899E-B6DCD4C01240}" srcOrd="8" destOrd="0" presId="urn:microsoft.com/office/officeart/2005/8/layout/chevron1"/>
    <dgm:cxn modelId="{5F45141D-269F-4427-816A-807AC3CA7A3E}" type="presParOf" srcId="{C7FD5E72-7201-45D2-808E-AEEBF54E66F3}" destId="{9C5D5757-6E6B-4D54-A934-F84573C5ADF6}" srcOrd="9" destOrd="0" presId="urn:microsoft.com/office/officeart/2005/8/layout/chevron1"/>
    <dgm:cxn modelId="{5F65E6BE-183D-40D2-9B05-F5872019B20E}" type="presParOf" srcId="{C7FD5E72-7201-45D2-808E-AEEBF54E66F3}" destId="{5228BF09-947A-4E4E-951F-5EFF68857D36}" srcOrd="10" destOrd="0" presId="urn:microsoft.com/office/officeart/2005/8/layout/chevron1"/>
    <dgm:cxn modelId="{302D94E4-E998-41E2-9F04-8F385E105C60}" type="presParOf" srcId="{C7FD5E72-7201-45D2-808E-AEEBF54E66F3}" destId="{FCD94C4D-4112-41DA-923F-06DE55BB0754}" srcOrd="11" destOrd="0" presId="urn:microsoft.com/office/officeart/2005/8/layout/chevron1"/>
    <dgm:cxn modelId="{7A7012DB-3663-4372-A5A9-27F1D83890D2}" type="presParOf" srcId="{C7FD5E72-7201-45D2-808E-AEEBF54E66F3}" destId="{A914A9BA-1CD8-4004-99EA-21D6F23DD03B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C7FEF-EE94-422F-ABDE-9807B84F8DB9}">
      <dsp:nvSpPr>
        <dsp:cNvPr id="0" name=""/>
        <dsp:cNvSpPr/>
      </dsp:nvSpPr>
      <dsp:spPr>
        <a:xfrm>
          <a:off x="0" y="806616"/>
          <a:ext cx="1597677" cy="63907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Purchasing</a:t>
          </a:r>
          <a:endParaRPr lang="en-US" sz="1200" kern="1200" noProof="0" dirty="0">
            <a:latin typeface="Arial"/>
          </a:endParaRPr>
        </a:p>
      </dsp:txBody>
      <dsp:txXfrm>
        <a:off x="319535" y="806616"/>
        <a:ext cx="958607" cy="639070"/>
      </dsp:txXfrm>
    </dsp:sp>
    <dsp:sp modelId="{225542D3-ABDE-499A-AB1E-03565BF911D7}">
      <dsp:nvSpPr>
        <dsp:cNvPr id="0" name=""/>
        <dsp:cNvSpPr/>
      </dsp:nvSpPr>
      <dsp:spPr>
        <a:xfrm>
          <a:off x="1437909" y="806616"/>
          <a:ext cx="1597677" cy="63907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Suppliers</a:t>
          </a:r>
          <a:endParaRPr lang="en-US" sz="1200" kern="1200" noProof="0" dirty="0"/>
        </a:p>
      </dsp:txBody>
      <dsp:txXfrm>
        <a:off x="1757444" y="806616"/>
        <a:ext cx="958607" cy="639070"/>
      </dsp:txXfrm>
    </dsp:sp>
    <dsp:sp modelId="{D9654C50-F484-4F74-9E44-0DA414B56E7B}">
      <dsp:nvSpPr>
        <dsp:cNvPr id="0" name=""/>
        <dsp:cNvSpPr/>
      </dsp:nvSpPr>
      <dsp:spPr>
        <a:xfrm>
          <a:off x="2875819" y="806616"/>
          <a:ext cx="1597677" cy="63907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Logistics Team</a:t>
          </a:r>
          <a:endParaRPr lang="en-US" sz="1200" kern="1200" noProof="0" dirty="0"/>
        </a:p>
      </dsp:txBody>
      <dsp:txXfrm>
        <a:off x="3195354" y="806616"/>
        <a:ext cx="958607" cy="639070"/>
      </dsp:txXfrm>
    </dsp:sp>
    <dsp:sp modelId="{AF01A0F7-CCCC-4079-93E1-FBDB268244F7}">
      <dsp:nvSpPr>
        <dsp:cNvPr id="0" name=""/>
        <dsp:cNvSpPr/>
      </dsp:nvSpPr>
      <dsp:spPr>
        <a:xfrm>
          <a:off x="4313728" y="806616"/>
          <a:ext cx="1597677" cy="63907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Business Units</a:t>
          </a:r>
          <a:endParaRPr lang="en-US" sz="1200" kern="1200" noProof="0" dirty="0"/>
        </a:p>
      </dsp:txBody>
      <dsp:txXfrm>
        <a:off x="4633263" y="806616"/>
        <a:ext cx="958607" cy="639070"/>
      </dsp:txXfrm>
    </dsp:sp>
    <dsp:sp modelId="{6CC91ECB-4470-4B18-899E-B6DCD4C01240}">
      <dsp:nvSpPr>
        <dsp:cNvPr id="0" name=""/>
        <dsp:cNvSpPr/>
      </dsp:nvSpPr>
      <dsp:spPr>
        <a:xfrm>
          <a:off x="5751638" y="806616"/>
          <a:ext cx="1597677" cy="63907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Finance</a:t>
          </a:r>
          <a:endParaRPr lang="en-US" sz="1200" kern="1200" noProof="0" dirty="0"/>
        </a:p>
      </dsp:txBody>
      <dsp:txXfrm>
        <a:off x="6071173" y="806616"/>
        <a:ext cx="958607" cy="639070"/>
      </dsp:txXfrm>
    </dsp:sp>
    <dsp:sp modelId="{5228BF09-947A-4E4E-951F-5EFF68857D36}">
      <dsp:nvSpPr>
        <dsp:cNvPr id="0" name=""/>
        <dsp:cNvSpPr/>
      </dsp:nvSpPr>
      <dsp:spPr>
        <a:xfrm>
          <a:off x="7189548" y="806616"/>
          <a:ext cx="1597677" cy="63907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Project Team</a:t>
          </a:r>
          <a:endParaRPr lang="en-US" sz="1200" kern="1200" noProof="0" dirty="0"/>
        </a:p>
      </dsp:txBody>
      <dsp:txXfrm>
        <a:off x="7509083" y="806616"/>
        <a:ext cx="958607" cy="639070"/>
      </dsp:txXfrm>
    </dsp:sp>
    <dsp:sp modelId="{A914A9BA-1CD8-4004-99EA-21D6F23DD03B}">
      <dsp:nvSpPr>
        <dsp:cNvPr id="0" name=""/>
        <dsp:cNvSpPr/>
      </dsp:nvSpPr>
      <dsp:spPr>
        <a:xfrm>
          <a:off x="8627457" y="806616"/>
          <a:ext cx="1597677" cy="63907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>
              <a:latin typeface="Arial"/>
            </a:rPr>
            <a:t>SOLEIL</a:t>
          </a:r>
          <a:r>
            <a:rPr lang="en-US" sz="1200" b="1" kern="1200" noProof="0" dirty="0"/>
            <a:t> Organization</a:t>
          </a:r>
          <a:endParaRPr lang="en-US" sz="1200" kern="1200" noProof="0" dirty="0"/>
        </a:p>
      </dsp:txBody>
      <dsp:txXfrm>
        <a:off x="8946992" y="806616"/>
        <a:ext cx="958607" cy="639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41B3394-7EE7-4282-B493-4CAE724A8C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9F0869-18BA-45C9-B2FD-B96F7F8E62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5332F-C92E-4389-A5FC-C6F0CBC0C46E}" type="datetimeFigureOut">
              <a:rPr lang="fr-FR" smtClean="0"/>
              <a:t>07/06/2026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EA37F4-71E3-40E2-B0AF-FA3C2CB57F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7D554E-F94F-433C-BA13-5D416A63AC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E30B2-2448-4C49-BCBE-E89C5369022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181384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C8582-32F8-4511-BE8E-9127F14BA016}" type="datetimeFigureOut">
              <a:rPr lang="fr-FR" smtClean="0"/>
              <a:t>07/06/2026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2F002-206D-4184-B39E-C7D93CBC598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645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6276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FD864-6810-6B2E-9AE1-8651264DA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60C49B6-DD4D-CBEE-2B99-87DC710A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962A17F-6964-9C68-95E4-8196FC1B8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0F17CA2-48A1-9CC9-9AF9-70C5F2299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7815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/>
              <a:t>Organization</a:t>
            </a:r>
            <a:endParaRPr lang="fr-FR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Nouvelle structure projet en place.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Travail au niveau des interfaces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Objectif : mise à jour des plannings en fin d’année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dirty="0"/>
              <a:t>At AT </a:t>
            </a:r>
            <a:r>
              <a:rPr lang="fr-FR" dirty="0" err="1"/>
              <a:t>level</a:t>
            </a:r>
            <a:r>
              <a:rPr lang="fr-FR" dirty="0"/>
              <a:t> agile </a:t>
            </a:r>
            <a:r>
              <a:rPr lang="fr-FR" dirty="0" err="1"/>
              <a:t>work</a:t>
            </a:r>
            <a:r>
              <a:rPr lang="fr-FR" dirty="0"/>
              <a:t> has been </a:t>
            </a:r>
            <a:r>
              <a:rPr lang="fr-FR" dirty="0" err="1"/>
              <a:t>introduced</a:t>
            </a:r>
            <a:r>
              <a:rPr lang="fr-FR" dirty="0"/>
              <a:t> </a:t>
            </a:r>
            <a:r>
              <a:rPr lang="fr-FR" dirty="0" err="1"/>
              <a:t>withh</a:t>
            </a:r>
            <a:r>
              <a:rPr lang="fr-FR" dirty="0"/>
              <a:t> all the stakeholder </a:t>
            </a:r>
            <a:r>
              <a:rPr lang="fr-FR" dirty="0" err="1"/>
              <a:t>including</a:t>
            </a:r>
            <a:r>
              <a:rPr lang="fr-FR" dirty="0"/>
              <a:t> the 4 programs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dirty="0"/>
              <a:t>Collaboration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dirty="0" err="1"/>
              <a:t>Cybertsecurity</a:t>
            </a:r>
            <a:r>
              <a:rPr lang="fr-FR" dirty="0"/>
              <a:t> </a:t>
            </a:r>
            <a:r>
              <a:rPr lang="fr-FR" dirty="0" err="1"/>
              <a:t>integration</a:t>
            </a:r>
            <a:r>
              <a:rPr lang="fr-FR" dirty="0"/>
              <a:t> in the control architecture </a:t>
            </a:r>
            <a:r>
              <a:rPr lang="fr-FR" dirty="0" err="1"/>
              <a:t>remains</a:t>
            </a:r>
            <a:r>
              <a:rPr lang="fr-FR" dirty="0"/>
              <a:t> </a:t>
            </a:r>
            <a:r>
              <a:rPr lang="fr-FR" dirty="0" err="1"/>
              <a:t>challenging</a:t>
            </a:r>
            <a:r>
              <a:rPr lang="fr-FR" dirty="0"/>
              <a:t> </a:t>
            </a:r>
            <a:r>
              <a:rPr lang="fr-FR" dirty="0" err="1"/>
              <a:t>bein</a:t>
            </a:r>
            <a:r>
              <a:rPr lang="fr-FR" dirty="0"/>
              <a:t> que essentiel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Produire un Avant-Projet Détaillé allant jusqu’aux cahiers des charges permettant de lancer les premiers appels d’offres dès l’approbation du projet.</a:t>
            </a:r>
          </a:p>
          <a:p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Poursuivre l’étude de risques et le programme de prototypage permettant de réduire les risques techniques.</a:t>
            </a:r>
          </a:p>
          <a:p>
            <a:endParaRPr lang="fr-FR" dirty="0"/>
          </a:p>
          <a:p>
            <a:r>
              <a:rPr lang="fr-FR" dirty="0"/>
              <a:t>• Produire un planning détaillé de la construction et un profil budgétaire incluant les ressources humaines et prenant en compte la logistique.</a:t>
            </a:r>
          </a:p>
          <a:p>
            <a:endParaRPr lang="fr-FR" dirty="0"/>
          </a:p>
          <a:p>
            <a:r>
              <a:rPr lang="fr-FR" dirty="0"/>
              <a:t>• Préparer les procédures d’appels d’offres et identifier les entreprises capables de répondre.</a:t>
            </a:r>
          </a:p>
          <a:p>
            <a:endParaRPr lang="fr-FR" dirty="0"/>
          </a:p>
          <a:p>
            <a:r>
              <a:rPr lang="fr-FR" dirty="0"/>
              <a:t>• Préparer l’évaluation de l’impact socio-économique du projet.</a:t>
            </a:r>
          </a:p>
          <a:p>
            <a:endParaRPr lang="fr-FR" dirty="0"/>
          </a:p>
          <a:p>
            <a:r>
              <a:rPr lang="fr-FR" dirty="0"/>
              <a:t>• Anticiper les besoins logistiques et en bâtiments avec en particulier la construction de l’extension du bâtiment synchrotron (Oreille Est) et du bâtiment T7 (nouvelle station de refroidissement).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2F002-206D-4184-B39E-C7D93CBC598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10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6347A-24DA-7649-1344-797F8C525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A31A2BC-7C0F-6949-AC26-A8CC67962A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F62257A-FE54-A067-D1DD-B10EF9DFE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noProof="0" dirty="0"/>
              <a:t>Premiers financements de la Loi de Programmation de la Recherche </a:t>
            </a:r>
          </a:p>
          <a:p>
            <a:r>
              <a:rPr lang="fr-FR" noProof="0" dirty="0"/>
              <a:t>Message très fort de soutien   -&gt; Débuter sereinement la réalisation du projet avec le lacement des premiers appels d’offre et commandes.</a:t>
            </a:r>
          </a:p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FCEA37-7EE4-1F1B-021E-0B7EBFCF67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2F002-206D-4184-B39E-C7D93CBC598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739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Non-standard MBA lattice: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x 7BA + 8 x 4BA  (20 cells)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Vacuum chamber for a standard 7BA cell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Assembly of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10 chambers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into a single sector (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ex-situ bakeout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38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9203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619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9347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3496D53-136B-AEFA-87D2-F5113ABB9779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7270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5306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5">
            <a:extLst>
              <a:ext uri="{FF2B5EF4-FFF2-40B4-BE49-F238E27FC236}">
                <a16:creationId xmlns:a16="http://schemas.microsoft.com/office/drawing/2014/main" id="{FC3EBD57-B42C-C046-A344-94188974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9855511" cy="82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D517349-5F6A-DB9F-9199-AA782E7C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4523978"/>
            <a:ext cx="9855511" cy="490465"/>
          </a:xfrm>
          <a:prstGeom prst="rect">
            <a:avLst/>
          </a:prstGeom>
        </p:spPr>
        <p:txBody>
          <a:bodyPr/>
          <a:lstStyle>
            <a:lvl1pPr marL="10800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A041821-5217-8A21-65A9-8A29E2DCD66D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38270"/>
          <a:stretch/>
        </p:blipFill>
        <p:spPr>
          <a:xfrm>
            <a:off x="9627146" y="0"/>
            <a:ext cx="2661542" cy="1075039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5B237D8E-D6BC-635F-FFEE-66E19FAE8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45770"/>
          <a:stretch/>
        </p:blipFill>
        <p:spPr>
          <a:xfrm>
            <a:off x="10344472" y="13222"/>
            <a:ext cx="1768153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24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 dirty="0"/>
              <a:t>TANGO meeting 2026 | SOLEIL II | Y.M.ABIVEN | juin 2026 </a:t>
            </a: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1014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DD06D05C-710F-6BC7-3BD3-0AFA2AE88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0755317" y="6174391"/>
            <a:ext cx="1099564" cy="643283"/>
          </a:xfrm>
          <a:prstGeom prst="rect">
            <a:avLst/>
          </a:prstGeom>
        </p:spPr>
      </p:pic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A5DD8358-64A5-053A-2A88-D8A526282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6"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D7BC5A8B-E3C2-C4A0-F6F2-D2A6F3FB2D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62893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EIL II - 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32730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77C37365-1393-0B84-D9BD-B696AF768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8528" y="6180078"/>
            <a:ext cx="1003578" cy="631907"/>
          </a:xfrm>
          <a:prstGeom prst="rect">
            <a:avLst/>
          </a:prstGeom>
        </p:spPr>
      </p:pic>
      <p:pic>
        <p:nvPicPr>
          <p:cNvPr id="9" name="Image 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43C17C2-EA1D-3C09-601A-636BFAEF3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5070D137-2B17-B637-701B-326616459949}"/>
              </a:ext>
            </a:extLst>
          </p:cNvPr>
          <p:cNvSpPr txBox="1">
            <a:spLocks/>
          </p:cNvSpPr>
          <p:nvPr userDrawn="1"/>
        </p:nvSpPr>
        <p:spPr>
          <a:xfrm>
            <a:off x="10396627" y="5857181"/>
            <a:ext cx="429319" cy="3600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ED97571-453A-68E5-14E5-9FCC5010A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EAAF5D2-E2FA-E516-4FFF-C1FC91EEAE33}"/>
              </a:ext>
            </a:extLst>
          </p:cNvPr>
          <p:cNvSpPr txBox="1"/>
          <p:nvPr userDrawn="1"/>
        </p:nvSpPr>
        <p:spPr>
          <a:xfrm>
            <a:off x="7752184" y="6438155"/>
            <a:ext cx="276261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/>
              <a:t>SOLEIL II @ SLS-PSI-</a:t>
            </a:r>
            <a:r>
              <a:rPr lang="fr-FR" sz="800" err="1"/>
              <a:t>Villigen</a:t>
            </a:r>
            <a:r>
              <a:rPr lang="fr-FR" sz="800"/>
              <a:t> - 22-24 </a:t>
            </a:r>
            <a:r>
              <a:rPr lang="fr-FR" sz="800" err="1"/>
              <a:t>October</a:t>
            </a:r>
            <a:r>
              <a:rPr lang="fr-FR" sz="800"/>
              <a:t> 2025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8CE7C2F-AFBE-542C-8BA1-2751A394A976}"/>
              </a:ext>
            </a:extLst>
          </p:cNvPr>
          <p:cNvSpPr txBox="1"/>
          <p:nvPr userDrawn="1"/>
        </p:nvSpPr>
        <p:spPr>
          <a:xfrm>
            <a:off x="10503145" y="6438155"/>
            <a:ext cx="4583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20CC9-C982-429E-97C9-9F71A6603CFC}" type="slidenum">
              <a:rPr lang="fr-FR" sz="800" smtClean="0"/>
              <a:pPr/>
              <a:t>‹N°›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2077543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- Fond blanc - SOLEIL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SOLEIL II @ SLS-PSI-Villigen - 22-24 October 2025</a:t>
            </a: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1014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DD06D05C-710F-6BC7-3BD3-0AFA2AE88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5317" y="6174391"/>
            <a:ext cx="1099564" cy="643283"/>
          </a:xfrm>
          <a:prstGeom prst="rect">
            <a:avLst/>
          </a:prstGeom>
        </p:spPr>
      </p:pic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A5DD8358-64A5-053A-2A88-D8A526282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D7BC5A8B-E3C2-C4A0-F6F2-D2A6F3FB2D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48042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EIL II - 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1FD6769E-277C-39CC-3102-12E2E15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2067B03-38E1-698F-CCC9-FBCA6D2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0507EFAE-7ABD-E64E-200A-8F71AD6A8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56"/>
          <a:stretch/>
        </p:blipFill>
        <p:spPr>
          <a:xfrm>
            <a:off x="9527" y="13222"/>
            <a:ext cx="1765994" cy="992593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96DCB141-3264-5239-140E-CB1DCE61F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0"/>
          <a:stretch/>
        </p:blipFill>
        <p:spPr>
          <a:xfrm>
            <a:off x="9552384" y="5865407"/>
            <a:ext cx="1665089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50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3395" y="6372000"/>
            <a:ext cx="10585173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TANGO meeting 2026 | SOLEIL II | Y.M.ABIVEN | juin 2026 </a:t>
            </a: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50A27AB-0B26-D5EC-E334-0CF12DD39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1"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3658B5F2-45B9-2EA3-6D19-7B3FBFAAF3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5820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7409" y="6372000"/>
            <a:ext cx="965180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TANGO meeting 2026 | SOLEIL II | Y.M.ABIVEN | juin 2026 </a:t>
            </a: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19209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32730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77C37365-1393-0B84-D9BD-B696AF768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3"/>
          <a:stretch/>
        </p:blipFill>
        <p:spPr>
          <a:xfrm>
            <a:off x="10848528" y="6180078"/>
            <a:ext cx="1003578" cy="631907"/>
          </a:xfrm>
          <a:prstGeom prst="rect">
            <a:avLst/>
          </a:prstGeom>
        </p:spPr>
      </p:pic>
      <p:pic>
        <p:nvPicPr>
          <p:cNvPr id="9" name="Image 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43C17C2-EA1D-3C09-601A-636BFAEF3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1"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5070D137-2B17-B637-701B-326616459949}"/>
              </a:ext>
            </a:extLst>
          </p:cNvPr>
          <p:cNvSpPr txBox="1">
            <a:spLocks/>
          </p:cNvSpPr>
          <p:nvPr userDrawn="1"/>
        </p:nvSpPr>
        <p:spPr>
          <a:xfrm>
            <a:off x="10396627" y="5857181"/>
            <a:ext cx="429319" cy="3600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ED97571-453A-68E5-14E5-9FCC5010A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0120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- Fond blanc - SOLEIL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SOLEIL II @ SLS-PSI-Villigen - 22-24 October 2025</a:t>
            </a: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1014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DD06D05C-710F-6BC7-3BD3-0AFA2AE88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5317" y="6174391"/>
            <a:ext cx="1099564" cy="643283"/>
          </a:xfrm>
          <a:prstGeom prst="rect">
            <a:avLst/>
          </a:prstGeom>
        </p:spPr>
      </p:pic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A5DD8358-64A5-053A-2A88-D8A526282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D7BC5A8B-E3C2-C4A0-F6F2-D2A6F3FB2D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04552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EIL II - 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SOLEIL II CEAC 2025 – </a:t>
            </a:r>
            <a:r>
              <a:rPr lang="fr-FR" err="1"/>
              <a:t>November</a:t>
            </a:r>
            <a:r>
              <a:rPr lang="fr-FR"/>
              <a:t> 28th,2025</a:t>
            </a:r>
            <a:endParaRPr lang="en-US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1014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DD06D05C-710F-6BC7-3BD3-0AFA2AE88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5317" y="6174391"/>
            <a:ext cx="1099564" cy="643283"/>
          </a:xfrm>
          <a:prstGeom prst="rect">
            <a:avLst/>
          </a:prstGeom>
        </p:spPr>
      </p:pic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A5DD8358-64A5-053A-2A88-D8A526282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D7BC5A8B-E3C2-C4A0-F6F2-D2A6F3FB2D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55473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EIL II - 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1FD6769E-277C-39CC-3102-12E2E15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2067B03-38E1-698F-CCC9-FBCA6D2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0507EFAE-7ABD-E64E-200A-8F71AD6A8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" y="13222"/>
            <a:ext cx="1765994" cy="992593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96DCB141-3264-5239-140E-CB1DCE61F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2384" y="5865407"/>
            <a:ext cx="1665089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5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5">
            <a:extLst>
              <a:ext uri="{FF2B5EF4-FFF2-40B4-BE49-F238E27FC236}">
                <a16:creationId xmlns:a16="http://schemas.microsoft.com/office/drawing/2014/main" id="{FC3EBD57-B42C-C046-A344-94188974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9855511" cy="82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D517349-5F6A-DB9F-9199-AA782E7C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4523978"/>
            <a:ext cx="9855511" cy="490465"/>
          </a:xfrm>
          <a:prstGeom prst="rect">
            <a:avLst/>
          </a:prstGeom>
        </p:spPr>
        <p:txBody>
          <a:bodyPr/>
          <a:lstStyle>
            <a:lvl1pPr marL="10800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A041821-5217-8A21-65A9-8A29E2DCD66D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38270"/>
          <a:stretch/>
        </p:blipFill>
        <p:spPr>
          <a:xfrm>
            <a:off x="9627146" y="0"/>
            <a:ext cx="2661542" cy="1075039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5B237D8E-D6BC-635F-FFEE-66E19FAE8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45770"/>
          <a:stretch/>
        </p:blipFill>
        <p:spPr>
          <a:xfrm>
            <a:off x="10344472" y="13222"/>
            <a:ext cx="1768153" cy="992593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1362B829-21D7-8F9B-D78D-FF4C57F2B2D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4917" y="5782961"/>
            <a:ext cx="1827262" cy="107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75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5">
            <a:extLst>
              <a:ext uri="{FF2B5EF4-FFF2-40B4-BE49-F238E27FC236}">
                <a16:creationId xmlns:a16="http://schemas.microsoft.com/office/drawing/2014/main" id="{0C76B200-C722-C759-AE46-2E6C0983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6A28407-404A-41AC-EAEC-705F5ADB1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6C18CBAD-6B27-47CA-46B3-A651430B4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78"/>
          <a:stretch/>
        </p:blipFill>
        <p:spPr>
          <a:xfrm>
            <a:off x="9527" y="13222"/>
            <a:ext cx="1693986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2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1FD6769E-277C-39CC-3102-12E2E15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2067B03-38E1-698F-CCC9-FBCA6D2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0507EFAE-7ABD-E64E-200A-8F71AD6A8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56"/>
          <a:stretch/>
        </p:blipFill>
        <p:spPr>
          <a:xfrm>
            <a:off x="9527" y="13222"/>
            <a:ext cx="1765994" cy="992593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96DCB141-3264-5239-140E-CB1DCE61F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0"/>
          <a:stretch/>
        </p:blipFill>
        <p:spPr>
          <a:xfrm>
            <a:off x="9552384" y="5865407"/>
            <a:ext cx="1665089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EIL II - 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SOLEIL II MAC#8 - 15-16 October 2025</a:t>
            </a: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1014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DD06D05C-710F-6BC7-3BD3-0AFA2AE88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5317" y="6174391"/>
            <a:ext cx="1099564" cy="643283"/>
          </a:xfrm>
          <a:prstGeom prst="rect">
            <a:avLst/>
          </a:prstGeom>
        </p:spPr>
      </p:pic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A5DD8358-64A5-053A-2A88-D8A526282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D7BC5A8B-E3C2-C4A0-F6F2-D2A6F3FB2D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05787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- Fond blanc - SOLEIL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SOLEIL II @ SLS-PSI-Villigen - 22-24 October 2025</a:t>
            </a: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1014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DD06D05C-710F-6BC7-3BD3-0AFA2AE88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5317" y="6174391"/>
            <a:ext cx="1099564" cy="643283"/>
          </a:xfrm>
          <a:prstGeom prst="rect">
            <a:avLst/>
          </a:prstGeom>
        </p:spPr>
      </p:pic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A5DD8358-64A5-053A-2A88-D8A526282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D7BC5A8B-E3C2-C4A0-F6F2-D2A6F3FB2D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00454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5">
            <a:extLst>
              <a:ext uri="{FF2B5EF4-FFF2-40B4-BE49-F238E27FC236}">
                <a16:creationId xmlns:a16="http://schemas.microsoft.com/office/drawing/2014/main" id="{0C76B200-C722-C759-AE46-2E6C0983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6A28407-404A-41AC-EAEC-705F5ADB1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3" name="Image 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04F7504E-B661-284E-31D1-404E153CE8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75"/>
          <a:stretch/>
        </p:blipFill>
        <p:spPr>
          <a:xfrm>
            <a:off x="-28575" y="6289"/>
            <a:ext cx="1876103" cy="10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76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Titr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1FD6769E-277C-39CC-3102-12E2E15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2067B03-38E1-698F-CCC9-FBCA6D2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1F2B562-85F6-F366-9A22-CE58D4D92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13"/>
          <a:stretch/>
        </p:blipFill>
        <p:spPr>
          <a:xfrm>
            <a:off x="-28575" y="6289"/>
            <a:ext cx="1804095" cy="1033012"/>
          </a:xfrm>
          <a:prstGeom prst="rect">
            <a:avLst/>
          </a:prstGeom>
        </p:spPr>
      </p:pic>
      <p:pic>
        <p:nvPicPr>
          <p:cNvPr id="2" name="Image 1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BFBFA4E-10FE-7015-8DEE-2F23F6742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3"/>
          <a:stretch/>
        </p:blipFill>
        <p:spPr>
          <a:xfrm>
            <a:off x="9480376" y="5824988"/>
            <a:ext cx="1728192" cy="10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51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 dirty="0"/>
              <a:t>TANGO meeting 2026 | SOLEIL II | Y.M.ABIVEN | juin 2026 </a:t>
            </a: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F1A835FA-3F39-0AAD-80E8-9DB44B729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6"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DAAA54F5-F9A3-770F-5526-4C64D41A12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76484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88ECE-C4BA-3B4E-916F-F266125825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>
          <a:xfrm>
            <a:off x="0" y="0"/>
            <a:ext cx="12201584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9EDAE3-99DE-4E91-96D2-8D0083ED4C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1302CCE-B7D4-D8F9-E27B-629240F88886}"/>
              </a:ext>
            </a:extLst>
          </p:cNvPr>
          <p:cNvCxnSpPr>
            <a:cxnSpLocks/>
          </p:cNvCxnSpPr>
          <p:nvPr userDrawn="1"/>
        </p:nvCxnSpPr>
        <p:spPr>
          <a:xfrm>
            <a:off x="141548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AADCE60-8262-E4EE-B010-B28381928646}"/>
              </a:ext>
            </a:extLst>
          </p:cNvPr>
          <p:cNvCxnSpPr>
            <a:cxnSpLocks/>
          </p:cNvCxnSpPr>
          <p:nvPr userDrawn="1"/>
        </p:nvCxnSpPr>
        <p:spPr>
          <a:xfrm>
            <a:off x="1415480" y="3992421"/>
            <a:ext cx="0" cy="948747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46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42" r:id="rId2"/>
  </p:sldLayoutIdLst>
  <p:hf hdr="0" dt="0"/>
  <p:txStyles>
    <p:titleStyle>
      <a:lvl1pPr marL="108000"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355E07BE-22E8-8A2F-F156-1437D8EE2B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ED6E2D-90A7-4D70-87D0-F2418BCE4DE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D5C48AE-AB71-BC96-C6A5-8F24B79E249A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0"/>
            <a:ext cx="0" cy="6858000"/>
          </a:xfrm>
          <a:prstGeom prst="line">
            <a:avLst/>
          </a:prstGeom>
          <a:ln>
            <a:solidFill>
              <a:srgbClr val="0E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BFAC04D-4EFB-8CD6-C58F-13B14F68E06B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2132856"/>
            <a:ext cx="0" cy="792088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09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2" r:id="rId2"/>
    <p:sldLayoutId id="2147483744" r:id="rId3"/>
    <p:sldLayoutId id="2147483748" r:id="rId4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600" b="1" kern="1200">
          <a:solidFill>
            <a:srgbClr val="0E419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DE759A4-E0D3-6501-9E57-A957FB697A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ED6E2D-90A7-4D70-87D0-F2418BCE4D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D5C48AE-AB71-BC96-C6A5-8F24B79E249A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BFAC04D-4EFB-8CD6-C58F-13B14F68E06B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2132856"/>
            <a:ext cx="0" cy="792088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43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0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600" b="1" kern="1200">
          <a:solidFill>
            <a:srgbClr val="0E419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80" y="565200"/>
            <a:ext cx="10776520" cy="0"/>
          </a:xfrm>
          <a:prstGeom prst="line">
            <a:avLst/>
          </a:prstGeom>
          <a:ln>
            <a:solidFill>
              <a:srgbClr val="0E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11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4" r:id="rId2"/>
    <p:sldLayoutId id="2147483743" r:id="rId3"/>
    <p:sldLayoutId id="2147483749" r:id="rId4"/>
    <p:sldLayoutId id="2147483750" r:id="rId5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rgbClr val="0E41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79" y="565200"/>
            <a:ext cx="1077652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925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7" r:id="rId2"/>
    <p:sldLayoutId id="2147483745" r:id="rId3"/>
    <p:sldLayoutId id="2147483746" r:id="rId4"/>
    <p:sldLayoutId id="2147483747" r:id="rId5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ves-marie.abiven@synchrotron-soleil.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hyperlink" Target="https://www.panosc.eu/panosc-eosc-node/" TargetMode="External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18" Type="http://schemas.openxmlformats.org/officeDocument/2006/relationships/image" Target="../media/image88.jpeg"/><Relationship Id="rId3" Type="http://schemas.openxmlformats.org/officeDocument/2006/relationships/image" Target="../media/image73.png"/><Relationship Id="rId21" Type="http://schemas.openxmlformats.org/officeDocument/2006/relationships/image" Target="../media/image91.png"/><Relationship Id="rId7" Type="http://schemas.openxmlformats.org/officeDocument/2006/relationships/image" Target="../media/image77.emf"/><Relationship Id="rId12" Type="http://schemas.openxmlformats.org/officeDocument/2006/relationships/image" Target="../media/image82.png"/><Relationship Id="rId17" Type="http://schemas.openxmlformats.org/officeDocument/2006/relationships/image" Target="../media/image87.emf"/><Relationship Id="rId2" Type="http://schemas.openxmlformats.org/officeDocument/2006/relationships/image" Target="../media/image72.jpeg"/><Relationship Id="rId16" Type="http://schemas.openxmlformats.org/officeDocument/2006/relationships/image" Target="../media/image86.jpeg"/><Relationship Id="rId20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emf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10" Type="http://schemas.openxmlformats.org/officeDocument/2006/relationships/image" Target="../media/image80.emf"/><Relationship Id="rId19" Type="http://schemas.openxmlformats.org/officeDocument/2006/relationships/image" Target="../media/image89.jpeg"/><Relationship Id="rId4" Type="http://schemas.openxmlformats.org/officeDocument/2006/relationships/image" Target="../media/image74.jpeg"/><Relationship Id="rId9" Type="http://schemas.openxmlformats.org/officeDocument/2006/relationships/image" Target="../media/image79.emf"/><Relationship Id="rId14" Type="http://schemas.openxmlformats.org/officeDocument/2006/relationships/image" Target="../media/image84.jpeg"/><Relationship Id="rId22" Type="http://schemas.openxmlformats.org/officeDocument/2006/relationships/image" Target="../media/image9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hyperlink" Target="https://indico.tango-controls.org/event/737/contributions/1014/" TargetMode="External"/><Relationship Id="rId7" Type="http://schemas.openxmlformats.org/officeDocument/2006/relationships/image" Target="../media/image98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jpeg"/><Relationship Id="rId18" Type="http://schemas.openxmlformats.org/officeDocument/2006/relationships/image" Target="../media/image12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svg"/><Relationship Id="rId17" Type="http://schemas.openxmlformats.org/officeDocument/2006/relationships/image" Target="../media/image125.png"/><Relationship Id="rId2" Type="http://schemas.openxmlformats.org/officeDocument/2006/relationships/image" Target="../media/image110.jpeg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4.png"/><Relationship Id="rId11" Type="http://schemas.openxmlformats.org/officeDocument/2006/relationships/image" Target="../media/image119.jpeg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10" Type="http://schemas.openxmlformats.org/officeDocument/2006/relationships/image" Target="../media/image118.jpe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indico.synchrotron-soleil.fr/event/125/overview" TargetMode="External"/><Relationship Id="rId5" Type="http://schemas.openxmlformats.org/officeDocument/2006/relationships/image" Target="../media/image127.jpe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37.jpeg"/><Relationship Id="rId18" Type="http://schemas.openxmlformats.org/officeDocument/2006/relationships/image" Target="../media/image142.png"/><Relationship Id="rId3" Type="http://schemas.openxmlformats.org/officeDocument/2006/relationships/image" Target="../media/image132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0.png"/><Relationship Id="rId20" Type="http://schemas.openxmlformats.org/officeDocument/2006/relationships/hyperlink" Target="https://indico.tango-controls.org/event/737/contributions/1001/" TargetMode="Externa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35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39.png"/><Relationship Id="rId10" Type="http://schemas.openxmlformats.org/officeDocument/2006/relationships/image" Target="../media/image134.emf"/><Relationship Id="rId19" Type="http://schemas.openxmlformats.org/officeDocument/2006/relationships/image" Target="../media/image143.png"/><Relationship Id="rId4" Type="http://schemas.openxmlformats.org/officeDocument/2006/relationships/diagramData" Target="../diagrams/data1.xml"/><Relationship Id="rId9" Type="http://schemas.openxmlformats.org/officeDocument/2006/relationships/image" Target="../media/image133.png"/><Relationship Id="rId14" Type="http://schemas.openxmlformats.org/officeDocument/2006/relationships/image" Target="../media/image1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ynchrotron-soleil.fr/en/job-offer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8.pn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BE1F5F-8435-773D-2DBC-4FB13689ACF8}"/>
              </a:ext>
            </a:extLst>
          </p:cNvPr>
          <p:cNvSpPr/>
          <p:nvPr/>
        </p:nvSpPr>
        <p:spPr>
          <a:xfrm>
            <a:off x="255048" y="265880"/>
            <a:ext cx="1724024" cy="5238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0B4AEA1A-8A3E-041B-4490-AA98BDBD4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Towards SOLEIL II, status of the project</a:t>
            </a:r>
            <a:endParaRPr lang="fr-FR" dirty="0"/>
          </a:p>
        </p:txBody>
      </p:sp>
      <p:sp>
        <p:nvSpPr>
          <p:cNvPr id="17" name="Sous-titre 16">
            <a:extLst>
              <a:ext uri="{FF2B5EF4-FFF2-40B4-BE49-F238E27FC236}">
                <a16:creationId xmlns:a16="http://schemas.microsoft.com/office/drawing/2014/main" id="{2271E6AF-5450-F53F-8B25-313140FF03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 </a:t>
            </a:r>
            <a:r>
              <a:rPr lang="en-US" b="1" dirty="0"/>
              <a:t>40th Tango Community meeting at ALBA – June 2026</a:t>
            </a:r>
          </a:p>
          <a:p>
            <a:endParaRPr lang="fr-FR" dirty="0"/>
          </a:p>
          <a:p>
            <a:r>
              <a:rPr lang="fr-FR" dirty="0"/>
              <a:t>Yves-Marie ABIVEN </a:t>
            </a:r>
            <a:r>
              <a:rPr lang="en-US" dirty="0"/>
              <a:t>on behalf of the SOLEIL II Project</a:t>
            </a:r>
          </a:p>
          <a:p>
            <a:r>
              <a:rPr lang="en-US" sz="1800" dirty="0"/>
              <a:t>Coordinator of the Program Overhaul of the Information System of SOLEIL II</a:t>
            </a:r>
          </a:p>
          <a:p>
            <a:r>
              <a:rPr lang="en-US" sz="1800" dirty="0"/>
              <a:t>Control and Acquisition Group Leader</a:t>
            </a:r>
          </a:p>
          <a:p>
            <a:r>
              <a:rPr lang="fr-FR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yves-marie.abiven@synchrotron-soleil.fr</a:t>
            </a:r>
            <a:endParaRPr lang="fr-FR" sz="1400" dirty="0"/>
          </a:p>
          <a:p>
            <a:endParaRPr lang="fr-FR" dirty="0"/>
          </a:p>
        </p:txBody>
      </p:sp>
      <p:pic>
        <p:nvPicPr>
          <p:cNvPr id="3" name="Image 2" descr="Logo">
            <a:extLst>
              <a:ext uri="{FF2B5EF4-FFF2-40B4-BE49-F238E27FC236}">
                <a16:creationId xmlns:a16="http://schemas.microsoft.com/office/drawing/2014/main" id="{B509627D-CD42-6D84-913A-E617EBEFD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188640"/>
            <a:ext cx="172402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74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29FD27-9C56-2263-4820-2E3FF74C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Construction Program</a:t>
            </a:r>
            <a:endParaRPr lang="fr-FR" noProof="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1B0EEF-3790-4D7A-AA21-7875B72589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40th TANGO meeting | SOLEIL II | Y.M.ABIVEN | juin 2026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35284A-ABCB-A39F-00DF-A911EB2E81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10</a:t>
            </a:fld>
            <a:endParaRPr lang="fr-FR" noProof="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89E1E11-4B0A-E506-5FDD-C19C31D4C2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5" y="810008"/>
            <a:ext cx="5534610" cy="5067264"/>
          </a:xfrm>
        </p:spPr>
        <p:txBody>
          <a:bodyPr lIns="91440" tIns="45720" rIns="91440" bIns="45720" anchor="t"/>
          <a:lstStyle/>
          <a:p>
            <a:r>
              <a:rPr lang="en-US" sz="1800" dirty="0"/>
              <a:t>150 MeV LINAC Upgrade </a:t>
            </a:r>
          </a:p>
          <a:p>
            <a:pPr lvl="1"/>
            <a:r>
              <a:rPr lang="en-US" sz="1400" dirty="0">
                <a:solidFill>
                  <a:prstClr val="black"/>
                </a:solidFill>
                <a:latin typeface="+mn-lt"/>
              </a:rPr>
              <a:t>Increase the LINAC energy and its associated transfer line to </a:t>
            </a:r>
            <a:r>
              <a:rPr lang="en-US" sz="1400" dirty="0">
                <a:solidFill>
                  <a:srgbClr val="FF0000"/>
                </a:solidFill>
                <a:latin typeface="+mn-lt"/>
              </a:rPr>
              <a:t>150 MeV 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(compared to the current 110 MeV) by </a:t>
            </a:r>
            <a:r>
              <a:rPr lang="en-US" sz="1400" b="1" dirty="0">
                <a:solidFill>
                  <a:prstClr val="black"/>
                </a:solidFill>
                <a:latin typeface="+mn-lt"/>
              </a:rPr>
              <a:t>summer 2026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, to support injection into the new low-emittance booster of SOLEIL II.</a:t>
            </a:r>
            <a:endParaRPr lang="en-US" sz="1400" b="1" dirty="0">
              <a:solidFill>
                <a:prstClr val="black"/>
              </a:solidFill>
              <a:latin typeface="+mn-lt"/>
              <a:ea typeface="Calibri"/>
              <a:cs typeface="Calibri" panose="020F0502020204030204" pitchFamily="34" charset="0"/>
            </a:endParaRPr>
          </a:p>
          <a:p>
            <a:r>
              <a:rPr lang="en-US" sz="1800" dirty="0"/>
              <a:t>Several equipment already in the construction phase (for example):</a:t>
            </a:r>
          </a:p>
          <a:p>
            <a:pPr lvl="1"/>
            <a:r>
              <a:rPr lang="en-US" sz="1400" dirty="0"/>
              <a:t>Fundamental radiofrequency cavities</a:t>
            </a:r>
          </a:p>
          <a:p>
            <a:pPr lvl="1"/>
            <a:r>
              <a:rPr lang="en-US" sz="1400" dirty="0"/>
              <a:t>Position monitor electronics</a:t>
            </a:r>
          </a:p>
          <a:p>
            <a:pPr lvl="1"/>
            <a:r>
              <a:rPr lang="en-US" sz="1400" dirty="0"/>
              <a:t>Ultra-high vacuum systems: valves, pumps</a:t>
            </a:r>
          </a:p>
          <a:p>
            <a:pPr lvl="1"/>
            <a:r>
              <a:rPr lang="en-US" sz="1400" dirty="0"/>
              <a:t>The MIK (elements at the heart of transparent injection for the beamlines)</a:t>
            </a:r>
          </a:p>
          <a:p>
            <a:r>
              <a:rPr lang="en-US" sz="1800" dirty="0"/>
              <a:t>Procurement of all RF systems largely launched in 2025 with additional orders in 2026</a:t>
            </a:r>
          </a:p>
          <a:p>
            <a:r>
              <a:rPr lang="en-US" sz="1800" dirty="0"/>
              <a:t>2026: year to launch of the main calls for tender</a:t>
            </a:r>
          </a:p>
          <a:p>
            <a:pPr lvl="1"/>
            <a:r>
              <a:rPr lang="en-US" sz="1400" dirty="0"/>
              <a:t>Vacuum chambers for the storage ring (148)</a:t>
            </a:r>
          </a:p>
          <a:p>
            <a:pPr lvl="1"/>
            <a:r>
              <a:rPr lang="en-US" sz="1400" dirty="0"/>
              <a:t>Magnets (1287)</a:t>
            </a:r>
          </a:p>
          <a:p>
            <a:pPr lvl="1"/>
            <a:r>
              <a:rPr lang="en-US" sz="1400" dirty="0"/>
              <a:t>Synchronization (Machine and Beamlines)</a:t>
            </a:r>
          </a:p>
          <a:p>
            <a:pPr lvl="1"/>
            <a:r>
              <a:rPr lang="en-US" sz="1400" dirty="0"/>
              <a:t>BPM buttons</a:t>
            </a:r>
          </a:p>
          <a:p>
            <a:pPr lvl="1"/>
            <a:r>
              <a:rPr lang="en-US" sz="1400" dirty="0"/>
              <a:t>...</a:t>
            </a:r>
          </a:p>
          <a:p>
            <a:r>
              <a:rPr lang="en-US" sz="1800" dirty="0" err="1"/>
              <a:t>Finalisation</a:t>
            </a:r>
            <a:r>
              <a:rPr lang="en-US" sz="1800" dirty="0"/>
              <a:t> of prototypes and studies (machine safety, air conditioning to be replaced...)</a:t>
            </a:r>
          </a:p>
          <a:p>
            <a:endParaRPr lang="en-US" sz="1800" dirty="0"/>
          </a:p>
          <a:p>
            <a:pPr lvl="1"/>
            <a:endParaRPr lang="en-US" sz="1400" dirty="0"/>
          </a:p>
          <a:p>
            <a:endParaRPr lang="en-US" sz="1800" dirty="0"/>
          </a:p>
        </p:txBody>
      </p:sp>
      <p:pic>
        <p:nvPicPr>
          <p:cNvPr id="6" name="Image 5" descr="Une image contenant bouteille, boisson, boisson gazeuse&#10;&#10;Le contenu généré par l’IA peut être incorrect.">
            <a:extLst>
              <a:ext uri="{FF2B5EF4-FFF2-40B4-BE49-F238E27FC236}">
                <a16:creationId xmlns:a16="http://schemas.microsoft.com/office/drawing/2014/main" id="{9D44DFED-AD1E-936F-5B9E-BF18F0D75F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007" y="2766545"/>
            <a:ext cx="2235080" cy="123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7D308B-B21D-9833-EE05-7F00FEA8B0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5848" y="4716860"/>
            <a:ext cx="2215239" cy="1029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0460315-6543-13D3-97F6-05CD985BD48C}"/>
              </a:ext>
            </a:extLst>
          </p:cNvPr>
          <p:cNvSpPr txBox="1"/>
          <p:nvPr/>
        </p:nvSpPr>
        <p:spPr>
          <a:xfrm>
            <a:off x="6312024" y="5850944"/>
            <a:ext cx="2122523" cy="430887"/>
          </a:xfrm>
          <a:prstGeom prst="rect">
            <a:avLst/>
          </a:prstGeom>
          <a:solidFill>
            <a:srgbClr val="DDD9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/>
              <a:t>BPM </a:t>
            </a:r>
            <a:r>
              <a:rPr lang="fr-FR" sz="1100" b="1" dirty="0" err="1"/>
              <a:t>electronics</a:t>
            </a:r>
            <a:endParaRPr lang="fr-FR" sz="1100" b="1" noProof="0" dirty="0"/>
          </a:p>
          <a:p>
            <a:pPr algn="ctr"/>
            <a:r>
              <a:rPr lang="fr-FR" sz="1100" b="1" dirty="0"/>
              <a:t>SOLEIL / SOLEIL II</a:t>
            </a:r>
            <a:endParaRPr lang="fr-FR" sz="1100" b="1" noProof="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6CC4504-8887-6AC8-1F1B-31D629FE2009}"/>
              </a:ext>
            </a:extLst>
          </p:cNvPr>
          <p:cNvSpPr txBox="1"/>
          <p:nvPr/>
        </p:nvSpPr>
        <p:spPr>
          <a:xfrm>
            <a:off x="9282317" y="4380508"/>
            <a:ext cx="2347610" cy="261610"/>
          </a:xfrm>
          <a:prstGeom prst="rect">
            <a:avLst/>
          </a:prstGeom>
          <a:solidFill>
            <a:srgbClr val="DDD9C3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100" b="1" dirty="0"/>
              <a:t>Pre-</a:t>
            </a:r>
            <a:r>
              <a:rPr lang="fr-FR" sz="1100" b="1" dirty="0" err="1"/>
              <a:t>mockup</a:t>
            </a:r>
            <a:r>
              <a:rPr lang="fr-FR" sz="1100" b="1" dirty="0"/>
              <a:t> of a </a:t>
            </a:r>
            <a:r>
              <a:rPr lang="fr-FR" sz="1100" b="1" dirty="0" err="1"/>
              <a:t>girder</a:t>
            </a:r>
            <a:r>
              <a:rPr lang="fr-FR" sz="1100" b="1" dirty="0"/>
              <a:t> design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B650558-F875-F953-19A0-77373137F8A0}"/>
              </a:ext>
            </a:extLst>
          </p:cNvPr>
          <p:cNvSpPr txBox="1"/>
          <p:nvPr/>
        </p:nvSpPr>
        <p:spPr>
          <a:xfrm>
            <a:off x="6438543" y="4133573"/>
            <a:ext cx="1633990" cy="261610"/>
          </a:xfrm>
          <a:prstGeom prst="rect">
            <a:avLst/>
          </a:prstGeom>
          <a:solidFill>
            <a:srgbClr val="DDD9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b="1" noProof="0" dirty="0"/>
              <a:t>Main RF </a:t>
            </a:r>
            <a:r>
              <a:rPr lang="fr-FR" sz="1100" b="1" noProof="0" dirty="0" err="1"/>
              <a:t>cavities</a:t>
            </a:r>
            <a:endParaRPr lang="fr-FR" sz="1100" b="1" noProof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E924905-D907-EAAC-8333-0CE7464CA7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848" y="803088"/>
            <a:ext cx="2868810" cy="12464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71A9D0-D312-742A-FEC8-EBEDD6CC1F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253" y="641817"/>
            <a:ext cx="1891113" cy="129454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B0F97A2-839E-1C32-0861-DEC0BDB5C7A5}"/>
              </a:ext>
            </a:extLst>
          </p:cNvPr>
          <p:cNvSpPr txBox="1"/>
          <p:nvPr/>
        </p:nvSpPr>
        <p:spPr>
          <a:xfrm>
            <a:off x="9352657" y="2009388"/>
            <a:ext cx="2044304" cy="430887"/>
          </a:xfrm>
          <a:prstGeom prst="rect">
            <a:avLst/>
          </a:prstGeom>
          <a:solidFill>
            <a:srgbClr val="DDD9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3D thermal simulations of the tunnel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19C2CE5-3245-E012-5473-3CCA41BD556D}"/>
              </a:ext>
            </a:extLst>
          </p:cNvPr>
          <p:cNvSpPr txBox="1"/>
          <p:nvPr/>
        </p:nvSpPr>
        <p:spPr>
          <a:xfrm>
            <a:off x="6782903" y="2094423"/>
            <a:ext cx="1651644" cy="430887"/>
          </a:xfrm>
          <a:prstGeom prst="rect">
            <a:avLst/>
          </a:prstGeom>
          <a:solidFill>
            <a:srgbClr val="DDD9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Cell integrated in the tunnel</a:t>
            </a:r>
            <a:endParaRPr lang="fr-FR" sz="1100" b="1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980C76B-3CDB-3D5A-22DD-4B83E94576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8874" y="4893240"/>
            <a:ext cx="2608087" cy="1447420"/>
          </a:xfrm>
          <a:prstGeom prst="rect">
            <a:avLst/>
          </a:prstGeom>
          <a:solidFill>
            <a:srgbClr val="DDD9C3"/>
          </a:solidFill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1AAD7C5-1DE7-D9EC-6231-75A3232477C2}"/>
              </a:ext>
            </a:extLst>
          </p:cNvPr>
          <p:cNvSpPr txBox="1"/>
          <p:nvPr/>
        </p:nvSpPr>
        <p:spPr>
          <a:xfrm>
            <a:off x="9286546" y="5551736"/>
            <a:ext cx="1633990" cy="261610"/>
          </a:xfrm>
          <a:prstGeom prst="rect">
            <a:avLst/>
          </a:prstGeom>
          <a:solidFill>
            <a:srgbClr val="DDD9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/>
              <a:t>RF valve</a:t>
            </a:r>
            <a:endParaRPr lang="fr-FR" sz="1100" b="1" noProof="0" dirty="0"/>
          </a:p>
        </p:txBody>
      </p:sp>
      <p:pic>
        <p:nvPicPr>
          <p:cNvPr id="17" name="Image 16" descr="Une image contenant capture d’écran, joue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D954B0A-8EB2-A2A7-6421-4A212CCAA7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4050" y="2528586"/>
            <a:ext cx="3055711" cy="19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27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1A6DBCB9-3FE3-D1A2-6E38-AD871A32C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Status</a:t>
            </a:r>
            <a:r>
              <a:rPr lang="fr-FR" dirty="0"/>
              <a:t> for 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26425873-E7DD-631D-FCF2-8B75988375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fr-FR" sz="3600" b="1" dirty="0" err="1">
                <a:latin typeface="+mj-lt"/>
                <a:ea typeface="+mj-ea"/>
                <a:cs typeface="+mj-cs"/>
              </a:rPr>
              <a:t>Beamlines</a:t>
            </a:r>
            <a:r>
              <a:rPr lang="fr-FR" sz="3600" b="1" dirty="0">
                <a:latin typeface="+mj-lt"/>
                <a:ea typeface="+mj-ea"/>
                <a:cs typeface="+mj-cs"/>
              </a:rPr>
              <a:t> Relocation &amp; Adaptation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6426A4-1868-B969-DB2A-F98819F3A3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3375" y="6372225"/>
            <a:ext cx="428625" cy="360363"/>
          </a:xfrm>
          <a:prstGeom prst="rect">
            <a:avLst/>
          </a:prstGeom>
        </p:spPr>
        <p:txBody>
          <a:bodyPr/>
          <a:lstStyle/>
          <a:p>
            <a:fld id="{F1620CC9-C982-429E-97C9-9F71A6603CFC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957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B7665-386A-BB76-EBFE-F0ABED81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0" dirty="0" err="1"/>
              <a:t>Beamlines</a:t>
            </a:r>
            <a:r>
              <a:rPr lang="fr-FR" b="0" dirty="0"/>
              <a:t> Relocation &amp; Adaptation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A37954-724F-4BC3-436E-8886FBD05B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40th TANGO meeting | SOLEIL II | Y.M.ABIVEN | juin 2026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38CF0C-9790-1E58-C7F4-001A394273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1DCAD63-331E-9185-CE93-C51808750A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807867"/>
            <a:ext cx="11088582" cy="5242306"/>
          </a:xfrm>
        </p:spPr>
        <p:txBody>
          <a:bodyPr/>
          <a:lstStyle/>
          <a:p>
            <a:r>
              <a:rPr lang="en-US" sz="2000" dirty="0"/>
              <a:t>Study of upcoming adaptations for the beamlines </a:t>
            </a:r>
          </a:p>
          <a:p>
            <a:r>
              <a:rPr lang="en-US" sz="2000" dirty="0"/>
              <a:t>Study of beamline hutch adaptations </a:t>
            </a:r>
          </a:p>
          <a:p>
            <a:r>
              <a:rPr lang="en-US" sz="2000" dirty="0"/>
              <a:t>Study of logistics for the beamlines </a:t>
            </a:r>
          </a:p>
          <a:p>
            <a:r>
              <a:rPr lang="en-US" sz="2000" dirty="0"/>
              <a:t>Study of support laboratory </a:t>
            </a:r>
            <a:r>
              <a:rPr lang="en-US" sz="2000" dirty="0" err="1"/>
              <a:t>reorganisation</a:t>
            </a:r>
            <a:r>
              <a:rPr lang="en-US" sz="2000" dirty="0"/>
              <a:t> </a:t>
            </a:r>
          </a:p>
          <a:p>
            <a:r>
              <a:rPr lang="en-US" sz="2000" dirty="0"/>
              <a:t>Studies of interfaces with the storage ring </a:t>
            </a:r>
          </a:p>
          <a:p>
            <a:pPr lvl="1"/>
            <a:r>
              <a:rPr lang="en-US" sz="1600" dirty="0"/>
              <a:t>FE adaptations </a:t>
            </a:r>
          </a:p>
          <a:p>
            <a:pPr lvl="1"/>
            <a:r>
              <a:rPr lang="en-US" sz="1600" dirty="0"/>
              <a:t>Infrared extraction</a:t>
            </a:r>
          </a:p>
          <a:p>
            <a:endParaRPr lang="fr-FR" sz="2000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80FD5F7-736B-F22F-BD44-79C0F4EDCB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1F4232F-D356-D40C-5BAE-3D2D34F02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251" y="628690"/>
            <a:ext cx="4550956" cy="2627680"/>
          </a:xfrm>
          <a:prstGeom prst="rect">
            <a:avLst/>
          </a:prstGeom>
        </p:spPr>
      </p:pic>
      <p:pic>
        <p:nvPicPr>
          <p:cNvPr id="9" name="Image 8" descr="Une image contenant cercle, diagramme, carte&#10;&#10;Le contenu généré par l’IA peut être incorrect.">
            <a:extLst>
              <a:ext uri="{FF2B5EF4-FFF2-40B4-BE49-F238E27FC236}">
                <a16:creationId xmlns:a16="http://schemas.microsoft.com/office/drawing/2014/main" id="{B320E6AF-01EF-C52D-D187-7DB345751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320" y="3371021"/>
            <a:ext cx="3903590" cy="3493320"/>
          </a:xfrm>
          <a:prstGeom prst="rect">
            <a:avLst/>
          </a:prstGeom>
        </p:spPr>
      </p:pic>
      <p:pic>
        <p:nvPicPr>
          <p:cNvPr id="11" name="Image 10" descr="Une image contenant carte, diagramme, Plan, ligne&#10;&#10;Le contenu généré par l’IA peut être incorrect.">
            <a:extLst>
              <a:ext uri="{FF2B5EF4-FFF2-40B4-BE49-F238E27FC236}">
                <a16:creationId xmlns:a16="http://schemas.microsoft.com/office/drawing/2014/main" id="{923861B2-2143-1C0F-AE35-51EB1B450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526" y="3368489"/>
            <a:ext cx="4702389" cy="348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00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0FE21-A611-BC41-22FA-03DF45014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BB00155-7841-0AF0-9E75-FCEA23108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Status</a:t>
            </a:r>
            <a:r>
              <a:rPr lang="fr-FR" dirty="0"/>
              <a:t> for 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22FB15F0-133F-C449-7D25-F7C838F99D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fr-FR" sz="3600" b="1" dirty="0">
                <a:latin typeface="+mj-lt"/>
                <a:ea typeface="+mj-ea"/>
                <a:cs typeface="+mj-cs"/>
              </a:rPr>
              <a:t>Building Infrastructure and </a:t>
            </a:r>
            <a:r>
              <a:rPr lang="fr-FR" sz="3600" b="1" dirty="0" err="1">
                <a:latin typeface="+mj-lt"/>
                <a:ea typeface="+mj-ea"/>
                <a:cs typeface="+mj-cs"/>
              </a:rPr>
              <a:t>Logistics</a:t>
            </a:r>
            <a:endParaRPr lang="fr-FR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0655E5-ECDC-26B8-1DD0-4E95917632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3375" y="6372225"/>
            <a:ext cx="428625" cy="360363"/>
          </a:xfrm>
          <a:prstGeom prst="rect">
            <a:avLst/>
          </a:prstGeom>
        </p:spPr>
        <p:txBody>
          <a:bodyPr/>
          <a:lstStyle/>
          <a:p>
            <a:fld id="{F1620CC9-C982-429E-97C9-9F71A6603CFC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124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1FF5904-BCB1-29AE-648F-2760C44E32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40th TANGO meeting | SOLEIL II | Y.M.ABIVEN | juin 2026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ABC993-B6D2-ACC1-D3A9-0CBB07B9CF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0ED946-32D8-8C30-E7F3-2C68BD779157}"/>
              </a:ext>
            </a:extLst>
          </p:cNvPr>
          <p:cNvSpPr txBox="1"/>
          <p:nvPr/>
        </p:nvSpPr>
        <p:spPr>
          <a:xfrm>
            <a:off x="1631505" y="39216"/>
            <a:ext cx="10009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en-US" sz="2800" b="1" noProof="0" dirty="0">
                <a:solidFill>
                  <a:srgbClr val="0E419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Extension Buildings for Assembly and Pre-Staging </a:t>
            </a:r>
          </a:p>
        </p:txBody>
      </p:sp>
      <p:pic>
        <p:nvPicPr>
          <p:cNvPr id="7" name="Image 6" descr="\\filer-accing\accelerateurs-ingenierie\Batiments_et_Infrastructures\9.0 individuel\Marc_Dev\EXTENSION OREILLE CREUSE\PROJET 1 NO B.O ARCHITECTURE\Photos\1-Oreille EST\IMG_20200825_135058.jpg">
            <a:extLst>
              <a:ext uri="{FF2B5EF4-FFF2-40B4-BE49-F238E27FC236}">
                <a16:creationId xmlns:a16="http://schemas.microsoft.com/office/drawing/2014/main" id="{1D4025E0-8196-B841-AE41-C1DF923A6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7064" y="3827044"/>
            <a:ext cx="2223971" cy="1667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22207A8-A3A0-7CBE-6080-E12258706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3120" y="3839274"/>
            <a:ext cx="2223971" cy="165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DA35B0-86AB-00EA-B86E-7C8DCC44E03D}"/>
              </a:ext>
            </a:extLst>
          </p:cNvPr>
          <p:cNvSpPr/>
          <p:nvPr/>
        </p:nvSpPr>
        <p:spPr>
          <a:xfrm>
            <a:off x="6881524" y="5559262"/>
            <a:ext cx="49031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noProof="0" dirty="0"/>
              <a:t>The East extension (OREST) will have a ground surface area of 715 m</a:t>
            </a:r>
            <a:r>
              <a:rPr lang="en-US" sz="1600" baseline="30000" noProof="0" dirty="0"/>
              <a:t>2</a:t>
            </a:r>
            <a:r>
              <a:rPr lang="en-US" sz="1600" noProof="0" dirty="0"/>
              <a:t> and a floor surface area of 680 m</a:t>
            </a:r>
            <a:r>
              <a:rPr lang="en-US" sz="1600" baseline="30000" noProof="0" dirty="0"/>
              <a:t>2</a:t>
            </a:r>
            <a:r>
              <a:rPr lang="en-US" sz="1600" noProof="0" dirty="0"/>
              <a:t>, i.e. a total of 1395 m</a:t>
            </a:r>
            <a:r>
              <a:rPr lang="en-US" sz="1600" baseline="30000" noProof="0" dirty="0"/>
              <a:t>2</a:t>
            </a:r>
            <a:r>
              <a:rPr lang="en-US" sz="1600" noProof="0" dirty="0"/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2D5F41C-881F-5211-3371-32AC3D8CDD00}"/>
              </a:ext>
            </a:extLst>
          </p:cNvPr>
          <p:cNvSpPr txBox="1"/>
          <p:nvPr/>
        </p:nvSpPr>
        <p:spPr>
          <a:xfrm>
            <a:off x="10018230" y="5105195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chemeClr val="bg1"/>
                </a:solidFill>
              </a:rPr>
              <a:t>2028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78CCF89-7AD6-DDB1-2A0B-487F49D46BE3}"/>
              </a:ext>
            </a:extLst>
          </p:cNvPr>
          <p:cNvCxnSpPr>
            <a:cxnSpLocks/>
          </p:cNvCxnSpPr>
          <p:nvPr/>
        </p:nvCxnSpPr>
        <p:spPr>
          <a:xfrm>
            <a:off x="8760296" y="4725144"/>
            <a:ext cx="76353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Image 1" descr="Une image contenant texte, diagramme, carte, Plan&#10;&#10;Le contenu généré par l’IA peut être incorrect.">
            <a:extLst>
              <a:ext uri="{FF2B5EF4-FFF2-40B4-BE49-F238E27FC236}">
                <a16:creationId xmlns:a16="http://schemas.microsoft.com/office/drawing/2014/main" id="{7349A7C1-17BC-26FE-268B-B73FC4C14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336" y="841535"/>
            <a:ext cx="5141626" cy="331282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216D2CB-CDF8-8BED-34EF-87A0C2349112}"/>
              </a:ext>
            </a:extLst>
          </p:cNvPr>
          <p:cNvSpPr txBox="1"/>
          <p:nvPr/>
        </p:nvSpPr>
        <p:spPr>
          <a:xfrm>
            <a:off x="2638115" y="69269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noProof="0" dirty="0"/>
              <a:t>2027 - 2032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B0AB4C7-8C1E-1385-7F84-FBBE40256288}"/>
              </a:ext>
            </a:extLst>
          </p:cNvPr>
          <p:cNvSpPr txBox="1"/>
          <p:nvPr/>
        </p:nvSpPr>
        <p:spPr>
          <a:xfrm>
            <a:off x="3926691" y="5006980"/>
            <a:ext cx="25716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SOLEIL Storage Facility 1,000 m² + Storage Facility (Area) for External Contractors 1,000 m²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E94E50A-0158-E379-5336-F52B887B84C6}"/>
              </a:ext>
            </a:extLst>
          </p:cNvPr>
          <p:cNvSpPr txBox="1"/>
          <p:nvPr/>
        </p:nvSpPr>
        <p:spPr>
          <a:xfrm>
            <a:off x="2291676" y="1051508"/>
            <a:ext cx="3046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noProof="0" dirty="0"/>
              <a:t>Site office for outside contractors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88A2AE1-CBE1-8BBB-76D3-8E1DFCA8689E}"/>
              </a:ext>
            </a:extLst>
          </p:cNvPr>
          <p:cNvCxnSpPr/>
          <p:nvPr/>
        </p:nvCxnSpPr>
        <p:spPr>
          <a:xfrm flipH="1">
            <a:off x="2509794" y="1531851"/>
            <a:ext cx="539262" cy="966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B30A16C0-176A-ABE6-FB5E-416687138895}"/>
              </a:ext>
            </a:extLst>
          </p:cNvPr>
          <p:cNvSpPr txBox="1"/>
          <p:nvPr/>
        </p:nvSpPr>
        <p:spPr>
          <a:xfrm>
            <a:off x="3346001" y="1488763"/>
            <a:ext cx="1545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noProof="0" dirty="0"/>
              <a:t>SOLEIL Storage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C1C004C-6777-E86F-0AC6-FE0CE48F8EF0}"/>
              </a:ext>
            </a:extLst>
          </p:cNvPr>
          <p:cNvCxnSpPr/>
          <p:nvPr/>
        </p:nvCxnSpPr>
        <p:spPr>
          <a:xfrm flipH="1">
            <a:off x="3204856" y="1809747"/>
            <a:ext cx="539262" cy="966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6884AF7-BDAE-1C2D-699B-7BD918253C0B}"/>
              </a:ext>
            </a:extLst>
          </p:cNvPr>
          <p:cNvCxnSpPr>
            <a:cxnSpLocks/>
          </p:cNvCxnSpPr>
          <p:nvPr/>
        </p:nvCxnSpPr>
        <p:spPr>
          <a:xfrm flipH="1">
            <a:off x="3899918" y="2218908"/>
            <a:ext cx="383462" cy="639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BD9AFFC6-FF4D-AA5B-1C53-5EDD11A088B7}"/>
              </a:ext>
            </a:extLst>
          </p:cNvPr>
          <p:cNvSpPr txBox="1"/>
          <p:nvPr/>
        </p:nvSpPr>
        <p:spPr>
          <a:xfrm>
            <a:off x="3974202" y="4363065"/>
            <a:ext cx="2193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noProof="0" dirty="0"/>
              <a:t>Delivery Unloading </a:t>
            </a:r>
          </a:p>
          <a:p>
            <a:pPr algn="ctr"/>
            <a:r>
              <a:rPr lang="en-US" sz="1400" b="1" noProof="0" dirty="0"/>
              <a:t>of heavy trucks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99B5469-28AF-1E21-6EFC-8C14539382A6}"/>
              </a:ext>
            </a:extLst>
          </p:cNvPr>
          <p:cNvCxnSpPr>
            <a:cxnSpLocks/>
          </p:cNvCxnSpPr>
          <p:nvPr/>
        </p:nvCxnSpPr>
        <p:spPr>
          <a:xfrm flipH="1" flipV="1">
            <a:off x="3346001" y="3254997"/>
            <a:ext cx="937379" cy="768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2AF6FB2B-3B4C-B600-6327-7352D8344EFA}"/>
              </a:ext>
            </a:extLst>
          </p:cNvPr>
          <p:cNvSpPr txBox="1"/>
          <p:nvPr/>
        </p:nvSpPr>
        <p:spPr>
          <a:xfrm>
            <a:off x="3885263" y="1897924"/>
            <a:ext cx="2018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noProof="0" dirty="0"/>
              <a:t>Outside Contractors Storage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FF2C6D2-A982-3607-7625-93D4AA9C2C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52" y="4565292"/>
            <a:ext cx="3510090" cy="2150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47D3434-1A97-D565-A91B-0578B11A4F89}"/>
              </a:ext>
            </a:extLst>
          </p:cNvPr>
          <p:cNvSpPr txBox="1"/>
          <p:nvPr/>
        </p:nvSpPr>
        <p:spPr>
          <a:xfrm>
            <a:off x="650458" y="4272351"/>
            <a:ext cx="2193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noProof="0" dirty="0"/>
              <a:t>Building Refurbishment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6B7A0C1-284B-01BF-8E00-5D94FFE08B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3303" r="16413" b="6637"/>
          <a:stretch>
            <a:fillRect/>
          </a:stretch>
        </p:blipFill>
        <p:spPr>
          <a:xfrm>
            <a:off x="6572665" y="840652"/>
            <a:ext cx="4101447" cy="2795759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032EDFE5-B246-3E4D-D874-218736718BC5}"/>
              </a:ext>
            </a:extLst>
          </p:cNvPr>
          <p:cNvSpPr txBox="1"/>
          <p:nvPr/>
        </p:nvSpPr>
        <p:spPr>
          <a:xfrm>
            <a:off x="9523834" y="627098"/>
            <a:ext cx="2619874" cy="276999"/>
          </a:xfrm>
          <a:prstGeom prst="rect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200" b="1">
                <a:solidFill>
                  <a:srgbClr val="FF0000"/>
                </a:solidFill>
                <a:ea typeface="+mn-lt"/>
                <a:cs typeface="+mn-lt"/>
              </a:rPr>
              <a:t>Thermal control</a:t>
            </a:r>
            <a:r>
              <a:rPr lang="fr-FR" sz="1200" dirty="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fr-FR" sz="1200" dirty="0">
                <a:solidFill>
                  <a:srgbClr val="FF0000"/>
                </a:solidFill>
              </a:rPr>
              <a:t> </a:t>
            </a:r>
            <a:r>
              <a:rPr lang="fr-FR" sz="1200" b="1">
                <a:solidFill>
                  <a:srgbClr val="FF0000"/>
                </a:solidFill>
              </a:rPr>
              <a:t>21</a:t>
            </a:r>
            <a:r>
              <a:rPr lang="fr-FR" sz="1200" b="1" noProof="0">
                <a:solidFill>
                  <a:srgbClr val="FF0000"/>
                </a:solidFill>
              </a:rPr>
              <a:t>°C +/-  0.25°C</a:t>
            </a:r>
            <a:endParaRPr lang="fr-FR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8027AC3B-32E0-7749-8B28-52D0300AEAF7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8904312" y="904097"/>
            <a:ext cx="1929459" cy="2278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CA17F11C-76DB-16CA-FB1D-A522D8EC1E71}"/>
              </a:ext>
            </a:extLst>
          </p:cNvPr>
          <p:cNvSpPr txBox="1"/>
          <p:nvPr/>
        </p:nvSpPr>
        <p:spPr>
          <a:xfrm>
            <a:off x="7458453" y="944727"/>
            <a:ext cx="2243282" cy="992378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fr-FR" sz="1200" b="1" noProof="0" dirty="0">
              <a:solidFill>
                <a:srgbClr val="FF0000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8B7F769-A5C4-E25D-A003-5764FE8A2F62}"/>
              </a:ext>
            </a:extLst>
          </p:cNvPr>
          <p:cNvSpPr/>
          <p:nvPr/>
        </p:nvSpPr>
        <p:spPr>
          <a:xfrm>
            <a:off x="9624392" y="1504785"/>
            <a:ext cx="2447308" cy="20795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F08198E2-0F76-A52B-586E-7702A461FC9E}"/>
              </a:ext>
            </a:extLst>
          </p:cNvPr>
          <p:cNvSpPr txBox="1"/>
          <p:nvPr/>
        </p:nvSpPr>
        <p:spPr>
          <a:xfrm>
            <a:off x="7730282" y="2255050"/>
            <a:ext cx="821898" cy="760379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fr-FR" sz="1200" b="1" noProof="0" dirty="0">
              <a:solidFill>
                <a:srgbClr val="FF0000"/>
              </a:solidFill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6CDAB6D-5201-8879-13DE-01C270B4DBBA}"/>
              </a:ext>
            </a:extLst>
          </p:cNvPr>
          <p:cNvGrpSpPr/>
          <p:nvPr/>
        </p:nvGrpSpPr>
        <p:grpSpPr>
          <a:xfrm>
            <a:off x="9818023" y="1616068"/>
            <a:ext cx="2249302" cy="1844720"/>
            <a:chOff x="0" y="908721"/>
            <a:chExt cx="7270796" cy="5836788"/>
          </a:xfrm>
        </p:grpSpPr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8682AD8F-9749-6D07-1565-5F3D73C84E38}"/>
                </a:ext>
              </a:extLst>
            </p:cNvPr>
            <p:cNvSpPr txBox="1"/>
            <p:nvPr/>
          </p:nvSpPr>
          <p:spPr>
            <a:xfrm>
              <a:off x="3261659" y="5662144"/>
              <a:ext cx="1832699" cy="684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 noProof="0" dirty="0">
                  <a:solidFill>
                    <a:srgbClr val="FF0000"/>
                  </a:solidFill>
                </a:rPr>
                <a:t>granite</a:t>
              </a:r>
            </a:p>
          </p:txBody>
        </p: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0C228F1C-790B-AE3B-5404-C95513B19A98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 flipV="1">
              <a:off x="2565342" y="4005951"/>
              <a:ext cx="1612667" cy="165619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1788882E-23C4-651C-6ADB-512C5D10E8B5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 flipV="1">
              <a:off x="2469575" y="3285873"/>
              <a:ext cx="1708435" cy="237627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F5E495C0-5D3D-8F24-EE94-7000A6E33C86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 flipV="1">
              <a:off x="2208778" y="5296583"/>
              <a:ext cx="1969232" cy="36556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8E26841D-38D6-2E04-9FF4-199EBD2C7A96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 flipV="1">
              <a:off x="2208778" y="4582018"/>
              <a:ext cx="1969232" cy="108012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EDFDA2C6-285D-8E38-4B77-68709466573E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 flipV="1">
              <a:off x="1636511" y="4438002"/>
              <a:ext cx="2541498" cy="122414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29ADC958-C5EA-8DBC-8C38-B714E112C310}"/>
                </a:ext>
              </a:extLst>
            </p:cNvPr>
            <p:cNvCxnSpPr>
              <a:cxnSpLocks/>
            </p:cNvCxnSpPr>
            <p:nvPr/>
          </p:nvCxnSpPr>
          <p:spPr>
            <a:xfrm>
              <a:off x="65451" y="4725144"/>
              <a:ext cx="3978105" cy="197057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F7A02577-D19C-AEE7-2F58-01AAB3EA1B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39470" y="3861048"/>
              <a:ext cx="3031326" cy="2884461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29C31A1D-CBB9-B270-19E7-0203E117554A}"/>
                </a:ext>
              </a:extLst>
            </p:cNvPr>
            <p:cNvSpPr txBox="1"/>
            <p:nvPr/>
          </p:nvSpPr>
          <p:spPr>
            <a:xfrm>
              <a:off x="65451" y="5834477"/>
              <a:ext cx="2279965" cy="684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 noProof="0" dirty="0"/>
                <a:t>5 m x 5 m</a:t>
              </a:r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28F7350E-3EC9-89AC-F3A0-100B7450B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908721"/>
              <a:ext cx="7270796" cy="5184576"/>
            </a:xfrm>
            <a:prstGeom prst="rect">
              <a:avLst/>
            </a:prstGeom>
          </p:spPr>
        </p:pic>
      </p:grp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C1B8F5EE-07F6-5308-16D9-F8D2C477ECB0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8400256" y="904097"/>
            <a:ext cx="2433515" cy="14805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EF2C0CFF-A0BB-F967-9B21-D11B4F2CDFB7}"/>
              </a:ext>
            </a:extLst>
          </p:cNvPr>
          <p:cNvCxnSpPr/>
          <p:nvPr/>
        </p:nvCxnSpPr>
        <p:spPr>
          <a:xfrm flipH="1">
            <a:off x="8399183" y="2594949"/>
            <a:ext cx="121783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2D47D679-9D1D-FF35-7903-9522347CB9E2}"/>
              </a:ext>
            </a:extLst>
          </p:cNvPr>
          <p:cNvSpPr txBox="1"/>
          <p:nvPr/>
        </p:nvSpPr>
        <p:spPr>
          <a:xfrm>
            <a:off x="6262893" y="543097"/>
            <a:ext cx="6140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noProof="0" dirty="0"/>
              <a:t>Future Magnetic Bench (T5)</a:t>
            </a:r>
          </a:p>
        </p:txBody>
      </p:sp>
    </p:spTree>
    <p:extLst>
      <p:ext uri="{BB962C8B-B14F-4D97-AF65-F5344CB8AC3E}">
        <p14:creationId xmlns:p14="http://schemas.microsoft.com/office/powerpoint/2010/main" val="3632365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690BE17-6FC6-A7A4-16B9-8429241A4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Status</a:t>
            </a:r>
            <a:r>
              <a:rPr lang="fr-FR" dirty="0"/>
              <a:t> for </a:t>
            </a:r>
            <a:br>
              <a:rPr lang="fr-FR" dirty="0"/>
            </a:br>
            <a:r>
              <a:rPr lang="en-US" dirty="0"/>
              <a:t>Overhaul of the Information System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713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68990B-038F-EB12-9309-6BCD84D7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Overhaul of the Information System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B40855-D292-E110-10C1-8C4921991E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F1620CC9-C982-429E-97C9-9F71A6603CFC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7A5FEF74-32BB-4781-E6FC-DEDEA2971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4335" y="832647"/>
            <a:ext cx="5268195" cy="4906912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016043B-BAA6-CE4A-34E0-7F8C71CE3CD2}"/>
              </a:ext>
            </a:extLst>
          </p:cNvPr>
          <p:cNvSpPr txBox="1">
            <a:spLocks/>
          </p:cNvSpPr>
          <p:nvPr/>
        </p:nvSpPr>
        <p:spPr>
          <a:xfrm>
            <a:off x="5951984" y="2546026"/>
            <a:ext cx="5832648" cy="31935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Deliver and/or integrate all systems and services that will support the ramp-up to full performance at stage 2 for:</a:t>
            </a:r>
          </a:p>
          <a:p>
            <a:endParaRPr lang="en-US" sz="1600" dirty="0"/>
          </a:p>
          <a:p>
            <a:pPr marL="285750" indent="-285750"/>
            <a:r>
              <a:rPr lang="en-US" sz="1600" dirty="0">
                <a:solidFill>
                  <a:schemeClr val="dk1"/>
                </a:solidFill>
              </a:rPr>
              <a:t>The commissioning and operation of the accelerators</a:t>
            </a:r>
          </a:p>
          <a:p>
            <a:pPr marL="285750" indent="-285750"/>
            <a:endParaRPr lang="en-US" sz="1600" dirty="0">
              <a:solidFill>
                <a:schemeClr val="dk1"/>
              </a:solidFill>
            </a:endParaRPr>
          </a:p>
          <a:p>
            <a:pPr marL="285750" indent="-285750"/>
            <a:r>
              <a:rPr lang="en-US" sz="1600" dirty="0">
                <a:solidFill>
                  <a:schemeClr val="dk1"/>
                </a:solidFill>
              </a:rPr>
              <a:t>The beam recovery on the beamlines and the restart of the user </a:t>
            </a:r>
            <a:r>
              <a:rPr lang="en-US" sz="1600" dirty="0" err="1">
                <a:solidFill>
                  <a:schemeClr val="dk1"/>
                </a:solidFill>
              </a:rPr>
              <a:t>programme</a:t>
            </a:r>
            <a:endParaRPr lang="en-US" sz="1600" dirty="0">
              <a:solidFill>
                <a:schemeClr val="dk1"/>
              </a:solidFill>
            </a:endParaRPr>
          </a:p>
          <a:p>
            <a:pPr marL="285750" indent="-285750"/>
            <a:endParaRPr lang="en-US" sz="1600" dirty="0">
              <a:solidFill>
                <a:schemeClr val="dk1"/>
              </a:solidFill>
            </a:endParaRPr>
          </a:p>
          <a:p>
            <a:pPr marL="285750" indent="-285750"/>
            <a:r>
              <a:rPr lang="en-US" sz="1600" dirty="0">
                <a:solidFill>
                  <a:schemeClr val="dk1"/>
                </a:solidFill>
              </a:rPr>
              <a:t>The means for infrastructures and logistical tracking to efficiently prepare the SOLEIL II components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FR" sz="16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fr-FR" sz="16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2E3B5E3-1775-0618-89AE-8FD95A7FB16A}"/>
              </a:ext>
            </a:extLst>
          </p:cNvPr>
          <p:cNvSpPr txBox="1"/>
          <p:nvPr/>
        </p:nvSpPr>
        <p:spPr>
          <a:xfrm>
            <a:off x="5951852" y="881839"/>
            <a:ext cx="5829984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E4194"/>
                </a:solidFill>
              </a:rPr>
              <a:t>Modernize IT infrastructures, systems and services so that the Information System</a:t>
            </a:r>
            <a:r>
              <a:rPr lang="en-US" sz="1600" dirty="0"/>
              <a:t>: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Adapts to new scientific contexts and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Remains modular, performant and resilient</a:t>
            </a:r>
          </a:p>
        </p:txBody>
      </p:sp>
      <p:sp>
        <p:nvSpPr>
          <p:cNvPr id="12" name="Espace réservé du pied de page 2">
            <a:extLst>
              <a:ext uri="{FF2B5EF4-FFF2-40B4-BE49-F238E27FC236}">
                <a16:creationId xmlns:a16="http://schemas.microsoft.com/office/drawing/2014/main" id="{64C8A7C6-BC0C-51CF-96C5-4A04A57C7D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</p:spPr>
        <p:txBody>
          <a:bodyPr/>
          <a:lstStyle/>
          <a:p>
            <a:r>
              <a:rPr lang="fr-FR" dirty="0"/>
              <a:t>40th TANGO meeting | SOLEIL II | Y.M.ABIVEN | juin 2026 </a:t>
            </a:r>
          </a:p>
        </p:txBody>
      </p:sp>
    </p:spTree>
    <p:extLst>
      <p:ext uri="{BB962C8B-B14F-4D97-AF65-F5344CB8AC3E}">
        <p14:creationId xmlns:p14="http://schemas.microsoft.com/office/powerpoint/2010/main" val="3078896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75611177-6201-982F-120D-6107D24A0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768" y="2949934"/>
            <a:ext cx="1445082" cy="86583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386B52-370E-7BB1-AFEE-AFF362022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Ongoing</a:t>
            </a:r>
            <a:r>
              <a:rPr lang="fr-FR" dirty="0"/>
              <a:t> infrastructure upgrades</a:t>
            </a:r>
            <a:endParaRPr lang="fr-FR" noProof="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E344146-9F0D-0999-B1D6-1259DD0969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40th TANGO meeting | SOLEIL II | Y.M.ABIVEN | juin 2026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DA98DD-01C4-D422-4EED-437182DA8C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620CC9-C982-429E-97C9-9F71A6603CFC}" type="slidenum">
              <a:rPr lang="fr-FR" noProof="0" smtClean="0"/>
              <a:t>17</a:t>
            </a:fld>
            <a:endParaRPr lang="fr-FR" noProof="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9AA570C-0C4D-C133-4C7D-B82068D64F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126" y="738000"/>
            <a:ext cx="6111946" cy="5067264"/>
          </a:xfrm>
        </p:spPr>
        <p:txBody>
          <a:bodyPr lIns="91440" tIns="45720" rIns="91440" bIns="45720" anchor="t"/>
          <a:lstStyle/>
          <a:p>
            <a:r>
              <a:rPr lang="fr-FR" sz="2000" noProof="0" dirty="0"/>
              <a:t>IT transformation</a:t>
            </a:r>
          </a:p>
          <a:p>
            <a:pPr lvl="1" algn="just"/>
            <a:r>
              <a:rPr lang="en-US" sz="1800" dirty="0">
                <a:latin typeface="Arial"/>
                <a:cs typeface="Arial"/>
              </a:rPr>
              <a:t>RGI1 Data Center  air conditioning study </a:t>
            </a:r>
          </a:p>
          <a:p>
            <a:pPr lvl="1" algn="just"/>
            <a:r>
              <a:rPr lang="en-US" sz="1800" dirty="0">
                <a:latin typeface="Arial"/>
                <a:cs typeface="Arial"/>
              </a:rPr>
              <a:t>HPC GPU sizing an increase </a:t>
            </a:r>
            <a:endParaRPr lang="en-US" sz="1800" dirty="0"/>
          </a:p>
          <a:p>
            <a:pPr lvl="1" algn="just"/>
            <a:r>
              <a:rPr lang="en-US" sz="1800" dirty="0">
                <a:latin typeface="Arial"/>
                <a:cs typeface="Arial"/>
              </a:rPr>
              <a:t>Network segmentation study </a:t>
            </a:r>
          </a:p>
          <a:p>
            <a:pPr lvl="1" algn="just"/>
            <a:r>
              <a:rPr lang="en-US" sz="1800" dirty="0"/>
              <a:t>Study of the </a:t>
            </a:r>
            <a:r>
              <a:rPr lang="en-US" sz="1800" dirty="0" err="1"/>
              <a:t>centralisation</a:t>
            </a:r>
            <a:r>
              <a:rPr lang="en-US" sz="1800" dirty="0"/>
              <a:t> of control servers and computing resources </a:t>
            </a:r>
          </a:p>
          <a:p>
            <a:pPr lvl="1" algn="just"/>
            <a:r>
              <a:rPr lang="en-US" sz="1800" dirty="0">
                <a:latin typeface="Arial"/>
                <a:cs typeface="Arial"/>
              </a:rPr>
              <a:t>Installation of GPFS storage for data coming from acquisition</a:t>
            </a:r>
            <a:endParaRPr lang="fr-FR" sz="1800" noProof="0" dirty="0">
              <a:latin typeface="Arial"/>
              <a:cs typeface="Arial"/>
            </a:endParaRPr>
          </a:p>
          <a:p>
            <a:pPr algn="just"/>
            <a:endParaRPr lang="fr-FR" sz="2000" noProof="0" dirty="0"/>
          </a:p>
          <a:p>
            <a:pPr algn="just"/>
            <a:endParaRPr lang="fr-FR" sz="2000" dirty="0"/>
          </a:p>
          <a:p>
            <a:r>
              <a:rPr lang="en-US" sz="2000" dirty="0"/>
              <a:t>Hosting infrastructures</a:t>
            </a:r>
          </a:p>
          <a:p>
            <a:pPr lvl="1"/>
            <a:r>
              <a:rPr lang="en-US" sz="1600" dirty="0">
                <a:latin typeface="Arial"/>
                <a:cs typeface="Arial"/>
              </a:rPr>
              <a:t>Implementation of a Docker Swarm cluster to provide resilience, scalability and ease of management</a:t>
            </a:r>
          </a:p>
          <a:p>
            <a:pPr lvl="1"/>
            <a:r>
              <a:rPr lang="en-US" sz="1600" dirty="0"/>
              <a:t>OpenStack deploy for VISA</a:t>
            </a:r>
          </a:p>
          <a:p>
            <a:pPr lvl="1"/>
            <a:r>
              <a:rPr lang="en-US" sz="1600" dirty="0">
                <a:latin typeface="Arial"/>
                <a:cs typeface="Arial"/>
              </a:rPr>
              <a:t>VISA : </a:t>
            </a:r>
            <a:r>
              <a:rPr lang="fr-FR" sz="1600" dirty="0">
                <a:latin typeface="Arial"/>
                <a:cs typeface="Arial"/>
              </a:rPr>
              <a:t>PANOSC : </a:t>
            </a:r>
            <a:r>
              <a:rPr lang="fr-FR" sz="1600" dirty="0">
                <a:latin typeface="Arial"/>
                <a:cs typeface="Arial"/>
                <a:hlinkClick r:id="rId3"/>
              </a:rPr>
              <a:t>https://www.panosc.eu/panosc-eosc-node/</a:t>
            </a:r>
            <a:endParaRPr lang="fr-FR" sz="1600" dirty="0">
              <a:latin typeface="Arial"/>
              <a:cs typeface="Arial"/>
            </a:endParaRPr>
          </a:p>
          <a:p>
            <a:pPr lvl="1"/>
            <a:endParaRPr lang="fr-FR" sz="1600" dirty="0"/>
          </a:p>
          <a:p>
            <a:pPr lvl="1"/>
            <a:endParaRPr lang="en-US" sz="1600" dirty="0"/>
          </a:p>
          <a:p>
            <a:pPr algn="just"/>
            <a:endParaRPr lang="fr-FR" sz="2000" noProof="0" dirty="0"/>
          </a:p>
          <a:p>
            <a:pPr algn="just"/>
            <a:endParaRPr lang="fr-FR" sz="2000" dirty="0"/>
          </a:p>
          <a:p>
            <a:endParaRPr lang="fr-FR" sz="2000" noProof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0C64A03-0132-D9F9-4697-5DFF914E9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9378" y="2889919"/>
            <a:ext cx="2737448" cy="1886427"/>
          </a:xfrm>
          <a:prstGeom prst="rect">
            <a:avLst/>
          </a:prstGeom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A13BE93-9D91-4E23-8A89-28EECB9DC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724420"/>
            <a:ext cx="2776490" cy="184885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31A00A1-E967-BB87-DC3E-44A4AEF18215}"/>
              </a:ext>
            </a:extLst>
          </p:cNvPr>
          <p:cNvSpPr/>
          <p:nvPr/>
        </p:nvSpPr>
        <p:spPr>
          <a:xfrm>
            <a:off x="9874329" y="2593099"/>
            <a:ext cx="12685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noProof="0" dirty="0">
                <a:latin typeface="Calibri" panose="020F0502020204030204" pitchFamily="34" charset="0"/>
              </a:rPr>
              <a:t>Data center RGI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13DAF1-8914-8DF3-E120-6282A571FDD1}"/>
              </a:ext>
            </a:extLst>
          </p:cNvPr>
          <p:cNvSpPr/>
          <p:nvPr/>
        </p:nvSpPr>
        <p:spPr>
          <a:xfrm>
            <a:off x="8976881" y="4804796"/>
            <a:ext cx="32688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RGI1 cooling and ventilation overhaul study</a:t>
            </a:r>
            <a:endParaRPr lang="fr-FR" sz="1200" noProof="0" dirty="0">
              <a:latin typeface="Calibri" panose="020F050202020403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48EAFEC-50BD-6830-4C23-17B6EC8EB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515" y="5427821"/>
            <a:ext cx="833577" cy="83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7407E4-EB1E-27C2-65A5-5C19F2B0A8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6562" y="1350369"/>
            <a:ext cx="755495" cy="103282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56E29DC-111F-5AB6-C928-6BD13C65B6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9278" y="4040961"/>
            <a:ext cx="1234460" cy="1234460"/>
          </a:xfrm>
          <a:prstGeom prst="rect">
            <a:avLst/>
          </a:prstGeom>
        </p:spPr>
      </p:pic>
      <p:sp>
        <p:nvSpPr>
          <p:cNvPr id="18" name="Espace réservé du pied de page 2">
            <a:extLst>
              <a:ext uri="{FF2B5EF4-FFF2-40B4-BE49-F238E27FC236}">
                <a16:creationId xmlns:a16="http://schemas.microsoft.com/office/drawing/2014/main" id="{2861EAAC-654E-EC60-8925-E66D45E8CE9D}"/>
              </a:ext>
            </a:extLst>
          </p:cNvPr>
          <p:cNvSpPr txBox="1">
            <a:spLocks/>
          </p:cNvSpPr>
          <p:nvPr/>
        </p:nvSpPr>
        <p:spPr>
          <a:xfrm>
            <a:off x="897227" y="6524400"/>
            <a:ext cx="9651800" cy="3600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D8DF15A-B0F4-9255-C1E3-74B1795112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8535" y="5057508"/>
            <a:ext cx="2737448" cy="144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42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46BC4D-DF43-765E-66EE-BF142BBCE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Control and Acquisition </a:t>
            </a:r>
            <a:r>
              <a:rPr lang="en-US" dirty="0"/>
              <a:t>Hardware transformation</a:t>
            </a:r>
            <a:endParaRPr lang="en-US" noProof="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F7D7B2-912D-67F4-52DE-D54563DE06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F1620CC9-C982-429E-97C9-9F71A6603CFC}" type="slidenum">
              <a:rPr lang="en-US" noProof="0" smtClean="0"/>
              <a:pPr/>
              <a:t>18</a:t>
            </a:fld>
            <a:endParaRPr lang="en-US" noProof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B16E1336-C21D-8031-FB56-1A23E2635A95}"/>
              </a:ext>
            </a:extLst>
          </p:cNvPr>
          <p:cNvGraphicFramePr>
            <a:graphicFrameLocks noGrp="1"/>
          </p:cNvGraphicFramePr>
          <p:nvPr/>
        </p:nvGraphicFramePr>
        <p:xfrm>
          <a:off x="863458" y="2752967"/>
          <a:ext cx="5101355" cy="22420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8694">
                  <a:extLst>
                    <a:ext uri="{9D8B030D-6E8A-4147-A177-3AD203B41FA5}">
                      <a16:colId xmlns:a16="http://schemas.microsoft.com/office/drawing/2014/main" val="3522429665"/>
                    </a:ext>
                  </a:extLst>
                </a:gridCol>
                <a:gridCol w="1265800">
                  <a:extLst>
                    <a:ext uri="{9D8B030D-6E8A-4147-A177-3AD203B41FA5}">
                      <a16:colId xmlns:a16="http://schemas.microsoft.com/office/drawing/2014/main" val="1093464393"/>
                    </a:ext>
                  </a:extLst>
                </a:gridCol>
                <a:gridCol w="1278846">
                  <a:extLst>
                    <a:ext uri="{9D8B030D-6E8A-4147-A177-3AD203B41FA5}">
                      <a16:colId xmlns:a16="http://schemas.microsoft.com/office/drawing/2014/main" val="752004460"/>
                    </a:ext>
                  </a:extLst>
                </a:gridCol>
                <a:gridCol w="788015">
                  <a:extLst>
                    <a:ext uri="{9D8B030D-6E8A-4147-A177-3AD203B41FA5}">
                      <a16:colId xmlns:a16="http://schemas.microsoft.com/office/drawing/2014/main" val="3861161752"/>
                    </a:ext>
                  </a:extLst>
                </a:gridCol>
              </a:tblGrid>
              <a:tr h="8240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Protocols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3700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>
                          <a:effectLst/>
                        </a:rPr>
                        <a:t>Preferred</a:t>
                      </a:r>
                      <a:endParaRPr lang="en-US" sz="10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>
                          <a:effectLst/>
                        </a:rPr>
                        <a:t>Also supported</a:t>
                      </a:r>
                      <a:endParaRPr lang="en-US" sz="10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>
                          <a:effectLst/>
                        </a:rPr>
                        <a:t>Not supported</a:t>
                      </a:r>
                      <a:endParaRPr lang="en-US" sz="10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756942"/>
                  </a:ext>
                </a:extLst>
              </a:tr>
              <a:tr h="1822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>
                          <a:effectLst/>
                        </a:rPr>
                        <a:t>Protocols natively supported by SIEMENS PLC</a:t>
                      </a:r>
                      <a:endParaRPr lang="en-US" sz="10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>
                          <a:effectLst/>
                        </a:rPr>
                        <a:t>Protocols requiring additional programming work</a:t>
                      </a:r>
                      <a:endParaRPr lang="en-US" sz="10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>
                          <a:effectLst/>
                        </a:rPr>
                        <a:t>Protocols requiring gateways and/or programming</a:t>
                      </a:r>
                      <a:endParaRPr lang="en-US" sz="10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>
                          <a:effectLst/>
                        </a:rPr>
                        <a:t>Media </a:t>
                      </a:r>
                      <a:r>
                        <a:rPr lang="en-US" sz="1000" u="none" strike="noStrike" noProof="0" err="1">
                          <a:effectLst/>
                        </a:rPr>
                        <a:t>incompatibilty</a:t>
                      </a:r>
                      <a:endParaRPr lang="en-US" sz="10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583127"/>
                  </a:ext>
                </a:extLst>
              </a:tr>
              <a:tr h="1268611">
                <a:tc>
                  <a:txBody>
                    <a:bodyPr/>
                    <a:lstStyle/>
                    <a:p>
                      <a:pPr marL="87313" indent="-8731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u="none" strike="noStrike" noProof="0">
                          <a:effectLst/>
                        </a:rPr>
                        <a:t>Ethernet-based </a:t>
                      </a:r>
                    </a:p>
                    <a:p>
                      <a:pPr marL="180975" lvl="1" indent="-9366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u="none" strike="noStrike" noProof="0" err="1">
                          <a:effectLst/>
                        </a:rPr>
                        <a:t>ProfiNet</a:t>
                      </a:r>
                      <a:endParaRPr lang="en-US" sz="1000" u="none" strike="noStrike" noProof="0">
                        <a:effectLst/>
                      </a:endParaRPr>
                    </a:p>
                    <a:p>
                      <a:pPr marL="180975" lvl="1" indent="-9366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u="none" strike="noStrike" noProof="0">
                          <a:effectLst/>
                        </a:rPr>
                        <a:t>OPC UA</a:t>
                      </a:r>
                    </a:p>
                    <a:p>
                      <a:pPr marL="180975" lvl="1" indent="-93663" algn="l" fontAlgn="ctr">
                        <a:buFont typeface="Arial" panose="020B0604020202020204" pitchFamily="34" charset="0"/>
                        <a:buChar char="•"/>
                      </a:pPr>
                      <a:endParaRPr lang="en-US" sz="1000" u="none" strike="noStrike" noProof="0">
                        <a:effectLst/>
                      </a:endParaRPr>
                    </a:p>
                    <a:p>
                      <a:pPr marL="87313" lvl="0" indent="-8731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u="none" strike="noStrike" noProof="0" err="1">
                          <a:effectLst/>
                        </a:rPr>
                        <a:t>ProfiBus</a:t>
                      </a:r>
                      <a:r>
                        <a:rPr lang="en-US" sz="1000" u="none" strike="noStrike" noProof="0">
                          <a:effectLst/>
                        </a:rPr>
                        <a:t> DP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-8731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u="none" strike="noStrike" noProof="0" err="1">
                          <a:effectLst/>
                        </a:rPr>
                        <a:t>ModBus</a:t>
                      </a:r>
                      <a:r>
                        <a:rPr lang="en-US" sz="1000" u="none" strike="noStrike" noProof="0">
                          <a:effectLst/>
                        </a:rPr>
                        <a:t> TCP</a:t>
                      </a:r>
                    </a:p>
                    <a:p>
                      <a:pPr marL="87313" indent="-87313" algn="l" fontAlgn="ctr">
                        <a:buFont typeface="Arial" panose="020B0604020202020204" pitchFamily="34" charset="0"/>
                        <a:buChar char="•"/>
                      </a:pPr>
                      <a:endParaRPr lang="en-US" sz="1000" u="none" strike="noStrike" noProof="0">
                        <a:effectLst/>
                      </a:endParaRPr>
                    </a:p>
                    <a:p>
                      <a:pPr marL="87313" indent="-87313" algn="l" fontAlgn="ctr">
                        <a:buFont typeface="Arial" panose="020B0604020202020204" pitchFamily="34" charset="0"/>
                        <a:buChar char="•"/>
                      </a:pPr>
                      <a:endParaRPr lang="en-US" sz="1000" u="none" strike="noStrike" noProof="0">
                        <a:effectLst/>
                      </a:endParaRPr>
                    </a:p>
                    <a:p>
                      <a:pPr marL="87313" indent="-8731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u="none" strike="noStrike" noProof="0">
                          <a:effectLst/>
                        </a:rPr>
                        <a:t>ASCII protocols based on TCP/IP frame</a:t>
                      </a:r>
                      <a:endParaRPr lang="en-US" sz="1000" u="none" strike="noStrike" noProof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-8731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u="none" strike="noStrike" noProof="0" err="1">
                          <a:effectLst/>
                        </a:rPr>
                        <a:t>EtherCAT</a:t>
                      </a:r>
                      <a:endParaRPr lang="en-US" sz="1000" u="none" strike="noStrike" noProof="0">
                        <a:effectLst/>
                      </a:endParaRPr>
                    </a:p>
                    <a:p>
                      <a:pPr marL="87313" indent="-87313" algn="l" fontAlgn="ctr">
                        <a:buFont typeface="Arial" panose="020B0604020202020204" pitchFamily="34" charset="0"/>
                        <a:buChar char="•"/>
                      </a:pPr>
                      <a:endParaRPr lang="en-US" sz="1000" u="none" strike="noStrike" noProof="0">
                        <a:effectLst/>
                      </a:endParaRPr>
                    </a:p>
                    <a:p>
                      <a:pPr marL="87313" indent="-8731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u="none" strike="noStrike" noProof="0">
                          <a:effectLst/>
                        </a:rPr>
                        <a:t>CAN</a:t>
                      </a:r>
                    </a:p>
                    <a:p>
                      <a:pPr marL="87313" indent="-87313" algn="l" fontAlgn="ctr">
                        <a:buFont typeface="Arial" panose="020B0604020202020204" pitchFamily="34" charset="0"/>
                        <a:buChar char="•"/>
                      </a:pPr>
                      <a:endParaRPr lang="en-US" sz="1000" u="none" strike="noStrike" noProof="0">
                        <a:effectLst/>
                      </a:endParaRPr>
                    </a:p>
                    <a:p>
                      <a:pPr marL="87313" indent="-8731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u="none" strike="noStrike" noProof="0">
                          <a:effectLst/>
                        </a:rPr>
                        <a:t>ASCII or RTU </a:t>
                      </a:r>
                      <a:r>
                        <a:rPr lang="en-US" sz="1000" u="none" strike="noStrike" noProof="0" err="1">
                          <a:effectLst/>
                        </a:rPr>
                        <a:t>ModBus</a:t>
                      </a:r>
                      <a:r>
                        <a:rPr lang="en-US" sz="1000" u="none" strike="noStrike" noProof="0">
                          <a:effectLst/>
                        </a:rPr>
                        <a:t> on RS232/485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-8731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u="none" strike="noStrike" noProof="0">
                          <a:effectLst/>
                        </a:rPr>
                        <a:t>USB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329941"/>
                  </a:ext>
                </a:extLst>
              </a:tr>
            </a:tbl>
          </a:graphicData>
        </a:graphic>
      </p:graphicFrame>
      <p:pic>
        <p:nvPicPr>
          <p:cNvPr id="7" name="Picture 15" descr="Résultat de recherche d'images pour &quot;profibus&quot;">
            <a:extLst>
              <a:ext uri="{FF2B5EF4-FFF2-40B4-BE49-F238E27FC236}">
                <a16:creationId xmlns:a16="http://schemas.microsoft.com/office/drawing/2014/main" id="{AAC673B2-38FA-12CD-3A68-7D5444B3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04" y="4447924"/>
            <a:ext cx="621138" cy="34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B71895D-F7BA-7B96-0BB7-CCA4177620B6}"/>
              </a:ext>
            </a:extLst>
          </p:cNvPr>
          <p:cNvGraphicFramePr>
            <a:graphicFrameLocks noGrp="1"/>
          </p:cNvGraphicFramePr>
          <p:nvPr/>
        </p:nvGraphicFramePr>
        <p:xfrm>
          <a:off x="2619518" y="1102927"/>
          <a:ext cx="3332466" cy="15046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0460">
                  <a:extLst>
                    <a:ext uri="{9D8B030D-6E8A-4147-A177-3AD203B41FA5}">
                      <a16:colId xmlns:a16="http://schemas.microsoft.com/office/drawing/2014/main" val="3522429665"/>
                    </a:ext>
                  </a:extLst>
                </a:gridCol>
                <a:gridCol w="912734">
                  <a:extLst>
                    <a:ext uri="{9D8B030D-6E8A-4147-A177-3AD203B41FA5}">
                      <a16:colId xmlns:a16="http://schemas.microsoft.com/office/drawing/2014/main" val="1093464393"/>
                    </a:ext>
                  </a:extLst>
                </a:gridCol>
                <a:gridCol w="1289272">
                  <a:extLst>
                    <a:ext uri="{9D8B030D-6E8A-4147-A177-3AD203B41FA5}">
                      <a16:colId xmlns:a16="http://schemas.microsoft.com/office/drawing/2014/main" val="3861161752"/>
                    </a:ext>
                  </a:extLst>
                </a:gridCol>
              </a:tblGrid>
              <a:tr h="14432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Analog and Digital signals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370041"/>
                  </a:ext>
                </a:extLst>
              </a:tr>
              <a:tr h="121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>
                          <a:effectLst/>
                        </a:rPr>
                        <a:t>Preferred</a:t>
                      </a:r>
                      <a:endParaRPr lang="en-US" sz="10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>
                          <a:effectLst/>
                        </a:rPr>
                        <a:t>Also supported</a:t>
                      </a:r>
                      <a:endParaRPr lang="en-US" sz="10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>
                          <a:effectLst/>
                        </a:rPr>
                        <a:t>Not supported</a:t>
                      </a:r>
                      <a:endParaRPr lang="en-US" sz="10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756942"/>
                  </a:ext>
                </a:extLst>
              </a:tr>
              <a:tr h="1150340">
                <a:tc>
                  <a:txBody>
                    <a:bodyPr/>
                    <a:lstStyle/>
                    <a:p>
                      <a:pPr marL="87313" indent="-8731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u="none" strike="noStrike" noProof="0">
                          <a:effectLst/>
                        </a:rPr>
                        <a:t>0-10V / 0-5V</a:t>
                      </a:r>
                    </a:p>
                    <a:p>
                      <a:pPr marL="87313" indent="-8731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u="none" strike="noStrike" noProof="0">
                          <a:effectLst/>
                        </a:rPr>
                        <a:t>4-20mA / 0-20mA</a:t>
                      </a:r>
                    </a:p>
                    <a:p>
                      <a:pPr marL="87313" indent="-8731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u="none" strike="noStrike" noProof="0">
                          <a:effectLst/>
                        </a:rPr>
                        <a:t>24V I/O</a:t>
                      </a:r>
                    </a:p>
                    <a:p>
                      <a:pPr marL="87313" indent="-8731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u="none" strike="noStrike" noProof="0">
                          <a:effectLst/>
                        </a:rPr>
                        <a:t>Dry contacts</a:t>
                      </a:r>
                    </a:p>
                    <a:p>
                      <a:pPr marL="87313" indent="-8731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u="none" strike="noStrike" noProof="0">
                          <a:effectLst/>
                        </a:rPr>
                        <a:t>RTD</a:t>
                      </a:r>
                    </a:p>
                    <a:p>
                      <a:pPr marL="87313" indent="-8731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u="none" strike="noStrike" noProof="0">
                          <a:effectLst/>
                        </a:rPr>
                        <a:t>Thermocouple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-8731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u="none" strike="noStrike" noProof="0">
                          <a:effectLst/>
                        </a:rPr>
                        <a:t>Open collector I/O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u="none" strike="noStrike" noProof="0">
                          <a:effectLst/>
                        </a:rPr>
                        <a:t> TTL signals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00" u="none" strike="noStrike" noProof="0">
                        <a:effectLst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u="none" strike="noStrike" noProof="0">
                          <a:effectLst/>
                        </a:rPr>
                        <a:t> Reed contacts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endParaRPr lang="en-US" sz="10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329941"/>
                  </a:ext>
                </a:extLst>
              </a:tr>
            </a:tbl>
          </a:graphicData>
        </a:graphic>
      </p:graphicFrame>
      <p:pic>
        <p:nvPicPr>
          <p:cNvPr id="9" name="Picture 3">
            <a:extLst>
              <a:ext uri="{FF2B5EF4-FFF2-40B4-BE49-F238E27FC236}">
                <a16:creationId xmlns:a16="http://schemas.microsoft.com/office/drawing/2014/main" id="{F71FD4C2-E188-6B86-3B27-06B896E7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572" y="3877776"/>
            <a:ext cx="695129" cy="25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Résultat de recherche d'images pour &quot;profinet&quot;">
            <a:extLst>
              <a:ext uri="{FF2B5EF4-FFF2-40B4-BE49-F238E27FC236}">
                <a16:creationId xmlns:a16="http://schemas.microsoft.com/office/drawing/2014/main" id="{7A6EB7FC-2D6E-1443-FE0C-8804DD5C7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168" y="3687897"/>
            <a:ext cx="717810" cy="37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6DA1D5-0C18-0C4A-ECFC-8FF6EE3FD60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955396" y="3739775"/>
            <a:ext cx="176279" cy="93194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BB8EA55-50A7-89A3-5930-2F8192A14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5350" y="6442675"/>
            <a:ext cx="345784" cy="3168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0287572-499B-4B5B-C492-011F11276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2886" y="6257887"/>
            <a:ext cx="718757" cy="538701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8EB2FBE-DE1E-37C5-A46E-7D7CFBF4E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26" y="6493936"/>
            <a:ext cx="742002" cy="24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4774B73-01B0-1563-BD2A-C69FDE8358C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9869" y="5305104"/>
            <a:ext cx="832308" cy="8519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82D1E0D-75A5-ACD4-B5F2-CD0F7B280337}"/>
              </a:ext>
            </a:extLst>
          </p:cNvPr>
          <p:cNvSpPr/>
          <p:nvPr/>
        </p:nvSpPr>
        <p:spPr>
          <a:xfrm>
            <a:off x="5236246" y="5963358"/>
            <a:ext cx="745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noProof="0">
                <a:solidFill>
                  <a:srgbClr val="7030A0"/>
                </a:solidFill>
              </a:rPr>
              <a:t>MOXA</a:t>
            </a:r>
          </a:p>
        </p:txBody>
      </p:sp>
      <p:cxnSp>
        <p:nvCxnSpPr>
          <p:cNvPr id="17" name="Connecteur droit 229">
            <a:extLst>
              <a:ext uri="{FF2B5EF4-FFF2-40B4-BE49-F238E27FC236}">
                <a16:creationId xmlns:a16="http://schemas.microsoft.com/office/drawing/2014/main" id="{50239A3F-BBA0-0E16-4274-D755A51AD224}"/>
              </a:ext>
            </a:extLst>
          </p:cNvPr>
          <p:cNvCxnSpPr>
            <a:cxnSpLocks/>
          </p:cNvCxnSpPr>
          <p:nvPr/>
        </p:nvCxnSpPr>
        <p:spPr>
          <a:xfrm rot="5400000">
            <a:off x="4481160" y="6013471"/>
            <a:ext cx="435097" cy="417158"/>
          </a:xfrm>
          <a:prstGeom prst="bentConnector3">
            <a:avLst>
              <a:gd name="adj1" fmla="val 50000"/>
            </a:avLst>
          </a:prstGeom>
          <a:ln w="12700"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229">
            <a:extLst>
              <a:ext uri="{FF2B5EF4-FFF2-40B4-BE49-F238E27FC236}">
                <a16:creationId xmlns:a16="http://schemas.microsoft.com/office/drawing/2014/main" id="{BCB769B1-B9A6-8BE9-465A-BA4E19AA23EA}"/>
              </a:ext>
            </a:extLst>
          </p:cNvPr>
          <p:cNvCxnSpPr>
            <a:cxnSpLocks/>
            <a:stCxn id="15" idx="2"/>
          </p:cNvCxnSpPr>
          <p:nvPr/>
        </p:nvCxnSpPr>
        <p:spPr>
          <a:xfrm rot="16200000" flipH="1">
            <a:off x="5067734" y="6305336"/>
            <a:ext cx="336888" cy="40311"/>
          </a:xfrm>
          <a:prstGeom prst="bentConnector3">
            <a:avLst>
              <a:gd name="adj1" fmla="val 50000"/>
            </a:avLst>
          </a:prstGeom>
          <a:ln w="12700"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53E0149D-55A1-9133-1D06-3EE0FECB616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4721" y="5563159"/>
            <a:ext cx="875839" cy="538701"/>
          </a:xfrm>
          <a:prstGeom prst="rect">
            <a:avLst/>
          </a:prstGeom>
        </p:spPr>
      </p:pic>
      <p:cxnSp>
        <p:nvCxnSpPr>
          <p:cNvPr id="20" name="Connecteur droit 229">
            <a:extLst>
              <a:ext uri="{FF2B5EF4-FFF2-40B4-BE49-F238E27FC236}">
                <a16:creationId xmlns:a16="http://schemas.microsoft.com/office/drawing/2014/main" id="{0844E4DD-E035-1654-8388-3EF2554DE1C3}"/>
              </a:ext>
            </a:extLst>
          </p:cNvPr>
          <p:cNvCxnSpPr>
            <a:cxnSpLocks/>
            <a:stCxn id="19" idx="2"/>
            <a:endCxn id="13" idx="0"/>
          </p:cNvCxnSpPr>
          <p:nvPr/>
        </p:nvCxnSpPr>
        <p:spPr>
          <a:xfrm rot="5400000">
            <a:off x="3459440" y="6144685"/>
            <a:ext cx="156027" cy="70376"/>
          </a:xfrm>
          <a:prstGeom prst="bentConnector3">
            <a:avLst>
              <a:gd name="adj1" fmla="val 50000"/>
            </a:avLst>
          </a:prstGeom>
          <a:ln w="12700"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Accolade fermante 20">
            <a:extLst>
              <a:ext uri="{FF2B5EF4-FFF2-40B4-BE49-F238E27FC236}">
                <a16:creationId xmlns:a16="http://schemas.microsoft.com/office/drawing/2014/main" id="{E076289A-33A2-38D2-08AF-F24DB37F4833}"/>
              </a:ext>
            </a:extLst>
          </p:cNvPr>
          <p:cNvSpPr/>
          <p:nvPr/>
        </p:nvSpPr>
        <p:spPr>
          <a:xfrm rot="16200000">
            <a:off x="4308295" y="3791252"/>
            <a:ext cx="216024" cy="2914328"/>
          </a:xfrm>
          <a:prstGeom prst="rightBrace">
            <a:avLst>
              <a:gd name="adj1" fmla="val 75353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2AC3E0E5-5301-A246-DDFE-5B9E7B57B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60" y="1268760"/>
            <a:ext cx="1123240" cy="6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FC63FF-FE2F-2EE2-9988-D0FD7FC7F378}"/>
              </a:ext>
            </a:extLst>
          </p:cNvPr>
          <p:cNvSpPr/>
          <p:nvPr/>
        </p:nvSpPr>
        <p:spPr>
          <a:xfrm>
            <a:off x="1557080" y="1913694"/>
            <a:ext cx="6960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noProof="0">
                <a:latin typeface="Calibri" panose="020F0502020204030204" pitchFamily="34" charset="0"/>
              </a:rPr>
              <a:t>S7-1500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0E8EAA60-AC40-9FC3-A86A-AAC0A4277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863" y="5248416"/>
            <a:ext cx="1142981" cy="77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08BFBE8-B00F-98D7-F55A-5E0FD4CEE143}"/>
              </a:ext>
            </a:extLst>
          </p:cNvPr>
          <p:cNvSpPr/>
          <p:nvPr/>
        </p:nvSpPr>
        <p:spPr>
          <a:xfrm>
            <a:off x="933164" y="6092038"/>
            <a:ext cx="1793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noProof="0">
                <a:latin typeface="Calibri" panose="020F0502020204030204" pitchFamily="34" charset="0"/>
              </a:rPr>
              <a:t>Hirschmann GECKO series</a:t>
            </a:r>
          </a:p>
          <a:p>
            <a:r>
              <a:rPr lang="en-US" sz="1200" noProof="0" err="1">
                <a:latin typeface="Calibri" panose="020F0502020204030204" pitchFamily="34" charset="0"/>
              </a:rPr>
              <a:t>Switchs</a:t>
            </a:r>
            <a:r>
              <a:rPr lang="en-US" sz="1200" noProof="0">
                <a:latin typeface="Calibri" panose="020F0502020204030204" pitchFamily="34" charset="0"/>
              </a:rPr>
              <a:t>/routers</a:t>
            </a:r>
          </a:p>
        </p:txBody>
      </p:sp>
      <p:pic>
        <p:nvPicPr>
          <p:cNvPr id="26" name="Image 25" descr="Une image contenant Appareils électroniques, Électroménager&#10;&#10;Description générée automatiquement">
            <a:extLst>
              <a:ext uri="{FF2B5EF4-FFF2-40B4-BE49-F238E27FC236}">
                <a16:creationId xmlns:a16="http://schemas.microsoft.com/office/drawing/2014/main" id="{510C5FC8-49AF-1EA0-D944-3600A1935AF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51" y="3134169"/>
            <a:ext cx="1428327" cy="94841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EC20B9-DE4C-E5D3-A5EB-38CE3E42FEE9}"/>
              </a:ext>
            </a:extLst>
          </p:cNvPr>
          <p:cNvSpPr/>
          <p:nvPr/>
        </p:nvSpPr>
        <p:spPr>
          <a:xfrm>
            <a:off x="6384032" y="3944089"/>
            <a:ext cx="9781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noProof="0">
                <a:latin typeface="Calibri" panose="020F0502020204030204" pitchFamily="34" charset="0"/>
              </a:rPr>
              <a:t>Compact PCI</a:t>
            </a:r>
          </a:p>
        </p:txBody>
      </p:sp>
      <p:pic>
        <p:nvPicPr>
          <p:cNvPr id="28" name="Picture 7">
            <a:extLst>
              <a:ext uri="{FF2B5EF4-FFF2-40B4-BE49-F238E27FC236}">
                <a16:creationId xmlns:a16="http://schemas.microsoft.com/office/drawing/2014/main" id="{4FC5C5E2-F6B1-64FD-FB6B-FED19BEEB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8" y="1153311"/>
            <a:ext cx="819296" cy="81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6BC91A6-8B03-B8B6-DCA0-21398BA4D450}"/>
              </a:ext>
            </a:extLst>
          </p:cNvPr>
          <p:cNvSpPr/>
          <p:nvPr/>
        </p:nvSpPr>
        <p:spPr>
          <a:xfrm>
            <a:off x="196115" y="1972607"/>
            <a:ext cx="6174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noProof="0">
                <a:latin typeface="Calibri" panose="020F0502020204030204" pitchFamily="34" charset="0"/>
              </a:rPr>
              <a:t>S7-300</a:t>
            </a:r>
          </a:p>
        </p:txBody>
      </p:sp>
      <p:pic>
        <p:nvPicPr>
          <p:cNvPr id="37" name="Image 36" descr="Une image contenant Appareils électroniques, Appareil électronique, Ingénierie électronique, Composant d’ordinateur&#10;&#10;Description générée automatiquement">
            <a:extLst>
              <a:ext uri="{FF2B5EF4-FFF2-40B4-BE49-F238E27FC236}">
                <a16:creationId xmlns:a16="http://schemas.microsoft.com/office/drawing/2014/main" id="{62AA2AD9-D9A6-FEF2-A853-BC308A243A5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" t="18766" r="3138" b="13586"/>
          <a:stretch/>
        </p:blipFill>
        <p:spPr>
          <a:xfrm flipV="1">
            <a:off x="8688288" y="1045278"/>
            <a:ext cx="3314160" cy="439506"/>
          </a:xfrm>
          <a:prstGeom prst="rect">
            <a:avLst/>
          </a:prstGeom>
        </p:spPr>
      </p:pic>
      <p:pic>
        <p:nvPicPr>
          <p:cNvPr id="38" name="Image 37" descr="Une image contenant Appareils électroniques, fourniture d’électricité, fils électriques, Ingénierie électronique&#10;&#10;Description générée automatiquement">
            <a:extLst>
              <a:ext uri="{FF2B5EF4-FFF2-40B4-BE49-F238E27FC236}">
                <a16:creationId xmlns:a16="http://schemas.microsoft.com/office/drawing/2014/main" id="{87F7148B-1B6B-BD1B-C47E-3319CF82725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5"/>
          <a:stretch/>
        </p:blipFill>
        <p:spPr>
          <a:xfrm>
            <a:off x="8633748" y="3207794"/>
            <a:ext cx="1871060" cy="689736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D61E0E60-0FFC-C7CA-1896-29F938D722D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8199" y="2426857"/>
            <a:ext cx="968716" cy="570095"/>
          </a:xfrm>
          <a:prstGeom prst="rect">
            <a:avLst/>
          </a:prstGeom>
        </p:spPr>
      </p:pic>
      <p:pic>
        <p:nvPicPr>
          <p:cNvPr id="40" name="Image 39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E147D384-1104-E23E-AE6B-7164C1909DC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440" y="3870308"/>
            <a:ext cx="687393" cy="253476"/>
          </a:xfrm>
          <a:prstGeom prst="rect">
            <a:avLst/>
          </a:prstGeom>
        </p:spPr>
      </p:pic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5C76718E-F0CD-7ED4-B13C-671F12154183}"/>
              </a:ext>
            </a:extLst>
          </p:cNvPr>
          <p:cNvCxnSpPr>
            <a:cxnSpLocks/>
          </p:cNvCxnSpPr>
          <p:nvPr/>
        </p:nvCxnSpPr>
        <p:spPr>
          <a:xfrm>
            <a:off x="6096000" y="915121"/>
            <a:ext cx="0" cy="5638582"/>
          </a:xfrm>
          <a:prstGeom prst="line">
            <a:avLst/>
          </a:prstGeom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7" name="Titre 1">
            <a:extLst>
              <a:ext uri="{FF2B5EF4-FFF2-40B4-BE49-F238E27FC236}">
                <a16:creationId xmlns:a16="http://schemas.microsoft.com/office/drawing/2014/main" id="{B42110D6-32D7-F85F-437B-5FB840194D3C}"/>
              </a:ext>
            </a:extLst>
          </p:cNvPr>
          <p:cNvSpPr txBox="1">
            <a:spLocks/>
          </p:cNvSpPr>
          <p:nvPr/>
        </p:nvSpPr>
        <p:spPr>
          <a:xfrm>
            <a:off x="8199784" y="555081"/>
            <a:ext cx="2775658" cy="36004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sz="1800">
                <a:solidFill>
                  <a:srgbClr val="C00000"/>
                </a:solidFill>
                <a:latin typeface="Arial"/>
                <a:cs typeface="Arial"/>
              </a:rPr>
              <a:t>&gt;1kHz</a:t>
            </a:r>
            <a:r>
              <a:rPr lang="en-US" sz="1800" noProof="0">
                <a:latin typeface="Arial"/>
                <a:cs typeface="Arial"/>
              </a:rPr>
              <a:t>: DAQ Hardware</a:t>
            </a:r>
            <a:endParaRPr lang="en-US"/>
          </a:p>
        </p:txBody>
      </p:sp>
      <p:pic>
        <p:nvPicPr>
          <p:cNvPr id="55" name="Image 54" descr="Une image contenant texte, conception&#10;&#10;Description générée automatiquement">
            <a:extLst>
              <a:ext uri="{FF2B5EF4-FFF2-40B4-BE49-F238E27FC236}">
                <a16:creationId xmlns:a16="http://schemas.microsoft.com/office/drawing/2014/main" id="{A9086304-D31A-5C34-6306-F3917248506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457" y="3946488"/>
            <a:ext cx="935415" cy="93541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2488A76D-09E0-38B4-57FE-C661105DCBA7}"/>
              </a:ext>
            </a:extLst>
          </p:cNvPr>
          <p:cNvSpPr/>
          <p:nvPr/>
        </p:nvSpPr>
        <p:spPr>
          <a:xfrm>
            <a:off x="10401787" y="4777170"/>
            <a:ext cx="965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noProof="0" dirty="0">
                <a:latin typeface="Calibri" panose="020F0502020204030204" pitchFamily="34" charset="0"/>
              </a:rPr>
              <a:t>Industrial</a:t>
            </a:r>
            <a:br>
              <a:rPr lang="en-US" sz="1200" noProof="0" dirty="0">
                <a:latin typeface="Calibri" panose="020F0502020204030204" pitchFamily="34" charset="0"/>
              </a:rPr>
            </a:br>
            <a:r>
              <a:rPr lang="en-US" sz="1200" noProof="0" dirty="0" err="1">
                <a:latin typeface="Calibri" panose="020F0502020204030204" pitchFamily="34" charset="0"/>
              </a:rPr>
              <a:t>Rapsberry</a:t>
            </a:r>
            <a:r>
              <a:rPr lang="en-US" sz="1200" noProof="0" dirty="0">
                <a:latin typeface="Calibri" panose="020F0502020204030204" pitchFamily="34" charset="0"/>
              </a:rPr>
              <a:t> Pi</a:t>
            </a:r>
          </a:p>
        </p:txBody>
      </p:sp>
      <p:sp>
        <p:nvSpPr>
          <p:cNvPr id="59" name="Flèche : droite 58">
            <a:extLst>
              <a:ext uri="{FF2B5EF4-FFF2-40B4-BE49-F238E27FC236}">
                <a16:creationId xmlns:a16="http://schemas.microsoft.com/office/drawing/2014/main" id="{77C5EAF8-600F-3D8A-E936-C7372DA6DD4A}"/>
              </a:ext>
            </a:extLst>
          </p:cNvPr>
          <p:cNvSpPr/>
          <p:nvPr/>
        </p:nvSpPr>
        <p:spPr>
          <a:xfrm>
            <a:off x="7746013" y="3467240"/>
            <a:ext cx="502763" cy="1936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8946905-2431-15AD-9CB3-D499ADC5BB2F}"/>
              </a:ext>
            </a:extLst>
          </p:cNvPr>
          <p:cNvSpPr/>
          <p:nvPr/>
        </p:nvSpPr>
        <p:spPr>
          <a:xfrm>
            <a:off x="9047506" y="6045001"/>
            <a:ext cx="2123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noProof="0">
                <a:latin typeface="Calibri" panose="020F0502020204030204" pitchFamily="34" charset="0"/>
              </a:rPr>
              <a:t>Function Generator/ Controller</a:t>
            </a:r>
            <a:br>
              <a:rPr lang="en-US" sz="1200" noProof="0">
                <a:latin typeface="Calibri" panose="020F0502020204030204" pitchFamily="34" charset="0"/>
              </a:rPr>
            </a:br>
            <a:r>
              <a:rPr lang="en-US" sz="1200" noProof="0">
                <a:latin typeface="Calibri" panose="020F0502020204030204" pitchFamily="34" charset="0"/>
              </a:rPr>
              <a:t>(CERN FGC)</a:t>
            </a:r>
          </a:p>
        </p:txBody>
      </p:sp>
      <p:sp>
        <p:nvSpPr>
          <p:cNvPr id="61" name="Titre 1">
            <a:extLst>
              <a:ext uri="{FF2B5EF4-FFF2-40B4-BE49-F238E27FC236}">
                <a16:creationId xmlns:a16="http://schemas.microsoft.com/office/drawing/2014/main" id="{59E5081C-9F22-6429-3BA9-1193884E1472}"/>
              </a:ext>
            </a:extLst>
          </p:cNvPr>
          <p:cNvSpPr txBox="1">
            <a:spLocks/>
          </p:cNvSpPr>
          <p:nvPr/>
        </p:nvSpPr>
        <p:spPr>
          <a:xfrm>
            <a:off x="2168214" y="548680"/>
            <a:ext cx="3495738" cy="36004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sz="1800" noProof="0">
                <a:solidFill>
                  <a:srgbClr val="C00000"/>
                </a:solidFill>
                <a:latin typeface="Arial"/>
                <a:cs typeface="Arial"/>
              </a:rPr>
              <a:t>&lt;</a:t>
            </a:r>
            <a:r>
              <a:rPr lang="en-US" sz="1800">
                <a:solidFill>
                  <a:srgbClr val="C00000"/>
                </a:solidFill>
                <a:latin typeface="Arial"/>
                <a:cs typeface="Arial"/>
              </a:rPr>
              <a:t> 1kHz</a:t>
            </a:r>
            <a:r>
              <a:rPr lang="en-US" sz="1800" noProof="0">
                <a:latin typeface="Arial"/>
                <a:cs typeface="Arial"/>
              </a:rPr>
              <a:t>: New generation PLCs</a:t>
            </a:r>
          </a:p>
        </p:txBody>
      </p:sp>
      <p:sp>
        <p:nvSpPr>
          <p:cNvPr id="62" name="Flèche : droite 61">
            <a:extLst>
              <a:ext uri="{FF2B5EF4-FFF2-40B4-BE49-F238E27FC236}">
                <a16:creationId xmlns:a16="http://schemas.microsoft.com/office/drawing/2014/main" id="{9F17AF09-648C-5A37-A583-3215781DAFEC}"/>
              </a:ext>
            </a:extLst>
          </p:cNvPr>
          <p:cNvSpPr/>
          <p:nvPr/>
        </p:nvSpPr>
        <p:spPr>
          <a:xfrm>
            <a:off x="911425" y="1431064"/>
            <a:ext cx="432048" cy="1617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D1FB079-A464-E381-8D4F-8EC8F8810C81}"/>
              </a:ext>
            </a:extLst>
          </p:cNvPr>
          <p:cNvSpPr/>
          <p:nvPr/>
        </p:nvSpPr>
        <p:spPr>
          <a:xfrm>
            <a:off x="11220941" y="4300307"/>
            <a:ext cx="838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noProof="0" dirty="0">
                <a:solidFill>
                  <a:srgbClr val="3F6BAE"/>
                </a:solidFill>
                <a:latin typeface="Calibri" panose="020F0502020204030204" pitchFamily="34" charset="0"/>
              </a:rPr>
              <a:t>RF cavities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446E293-0979-7D54-454F-8C3512A09C72}"/>
              </a:ext>
            </a:extLst>
          </p:cNvPr>
          <p:cNvSpPr/>
          <p:nvPr/>
        </p:nvSpPr>
        <p:spPr>
          <a:xfrm>
            <a:off x="10661847" y="3351718"/>
            <a:ext cx="1333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0">
                <a:solidFill>
                  <a:srgbClr val="3F6BAE"/>
                </a:solidFill>
                <a:latin typeface="Calibri" panose="020F0502020204030204" pitchFamily="34" charset="0"/>
              </a:rPr>
              <a:t>Beam diagnostics, FOFB, DLLRF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9FF28E2-9CB9-1BA5-FE4E-4FF9DA760264}"/>
              </a:ext>
            </a:extLst>
          </p:cNvPr>
          <p:cNvSpPr/>
          <p:nvPr/>
        </p:nvSpPr>
        <p:spPr>
          <a:xfrm>
            <a:off x="10360568" y="5453238"/>
            <a:ext cx="16502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noProof="0">
                <a:solidFill>
                  <a:srgbClr val="3F6BAE"/>
                </a:solidFill>
                <a:latin typeface="Calibri" panose="020F0502020204030204" pitchFamily="34" charset="0"/>
              </a:rPr>
              <a:t>Magnet power supplies</a:t>
            </a:r>
          </a:p>
        </p:txBody>
      </p:sp>
      <p:pic>
        <p:nvPicPr>
          <p:cNvPr id="67" name="Image 66" descr="Une image contenant Appareils électroniques, machine, Ingénierie électronique, Appareil électronique&#10;&#10;Description générée automatiquement">
            <a:extLst>
              <a:ext uri="{FF2B5EF4-FFF2-40B4-BE49-F238E27FC236}">
                <a16:creationId xmlns:a16="http://schemas.microsoft.com/office/drawing/2014/main" id="{8580BA7B-6139-941E-74B0-D57979AF77F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947" y="5076677"/>
            <a:ext cx="1019461" cy="1033176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90BF38ED-5D91-8AFD-072C-CC6323B93AE7}"/>
              </a:ext>
            </a:extLst>
          </p:cNvPr>
          <p:cNvSpPr/>
          <p:nvPr/>
        </p:nvSpPr>
        <p:spPr>
          <a:xfrm>
            <a:off x="9926144" y="2491766"/>
            <a:ext cx="2245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0" dirty="0">
                <a:solidFill>
                  <a:srgbClr val="3F6BAE"/>
                </a:solidFill>
                <a:latin typeface="Calibri" panose="020F0502020204030204" pitchFamily="34" charset="0"/>
              </a:rPr>
              <a:t>On the fly sample scanning, feedback, power supply control</a:t>
            </a:r>
          </a:p>
        </p:txBody>
      </p:sp>
      <p:sp>
        <p:nvSpPr>
          <p:cNvPr id="69" name="Accolade fermante 68">
            <a:extLst>
              <a:ext uri="{FF2B5EF4-FFF2-40B4-BE49-F238E27FC236}">
                <a16:creationId xmlns:a16="http://schemas.microsoft.com/office/drawing/2014/main" id="{D3ED4DEB-A007-ABE9-B8A1-3A6A278D7EBA}"/>
              </a:ext>
            </a:extLst>
          </p:cNvPr>
          <p:cNvSpPr/>
          <p:nvPr/>
        </p:nvSpPr>
        <p:spPr>
          <a:xfrm rot="10800000">
            <a:off x="8346952" y="1068109"/>
            <a:ext cx="181706" cy="5219156"/>
          </a:xfrm>
          <a:prstGeom prst="rightBrace">
            <a:avLst>
              <a:gd name="adj1" fmla="val 75353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53" name="Image 52" descr="Une image contenant Appareils électroniques, Appareil électronique, Ingénierie électronique, Composant d’ordinateur&#10;&#10;Description générée automatiquement">
            <a:extLst>
              <a:ext uri="{FF2B5EF4-FFF2-40B4-BE49-F238E27FC236}">
                <a16:creationId xmlns:a16="http://schemas.microsoft.com/office/drawing/2014/main" id="{A9BC55E9-2AD2-75C9-2DEF-D8AD0817D5E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" t="18766" r="3138" b="13586"/>
          <a:stretch/>
        </p:blipFill>
        <p:spPr>
          <a:xfrm flipV="1">
            <a:off x="10653388" y="-7185967"/>
            <a:ext cx="2510644" cy="332948"/>
          </a:xfrm>
          <a:prstGeom prst="rect">
            <a:avLst/>
          </a:prstGeom>
        </p:spPr>
      </p:pic>
      <p:pic>
        <p:nvPicPr>
          <p:cNvPr id="54" name="Image 53" descr="Une image contenant Composant électronique, Composant de circuit, Composant de circuit passif, Appareils électroniques&#10;&#10;Le contenu généré par l’IA peut être incorrect.">
            <a:extLst>
              <a:ext uri="{FF2B5EF4-FFF2-40B4-BE49-F238E27FC236}">
                <a16:creationId xmlns:a16="http://schemas.microsoft.com/office/drawing/2014/main" id="{7DAEB7D2-9871-160F-FDC0-75304F65426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527925"/>
            <a:ext cx="1764177" cy="646084"/>
          </a:xfrm>
          <a:prstGeom prst="rect">
            <a:avLst/>
          </a:prstGeom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BA24AB11-8238-FF32-3D38-87D7696B35C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31665" y="1484784"/>
            <a:ext cx="1546867" cy="683480"/>
          </a:xfrm>
          <a:prstGeom prst="rect">
            <a:avLst/>
          </a:prstGeom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05ED368F-4265-1DE8-0439-E4A277E6C792}"/>
              </a:ext>
            </a:extLst>
          </p:cNvPr>
          <p:cNvSpPr/>
          <p:nvPr/>
        </p:nvSpPr>
        <p:spPr>
          <a:xfrm>
            <a:off x="9509145" y="1976038"/>
            <a:ext cx="11372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noProof="0" dirty="0" err="1">
                <a:latin typeface="Calibri" panose="020F0502020204030204" pitchFamily="34" charset="0"/>
              </a:rPr>
              <a:t>PandABox</a:t>
            </a:r>
            <a:r>
              <a:rPr lang="fr-FR" sz="1200" noProof="0" dirty="0">
                <a:latin typeface="Calibri" panose="020F0502020204030204" pitchFamily="34" charset="0"/>
              </a:rPr>
              <a:t> II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0234124-603A-78BD-1A2C-7E89A845A388}"/>
              </a:ext>
            </a:extLst>
          </p:cNvPr>
          <p:cNvSpPr txBox="1"/>
          <p:nvPr/>
        </p:nvSpPr>
        <p:spPr>
          <a:xfrm>
            <a:off x="8525480" y="2181123"/>
            <a:ext cx="38917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1200" dirty="0">
                <a:solidFill>
                  <a:srgbClr val="3F6BAE"/>
                </a:solidFill>
                <a:latin typeface="Calibri" panose="020F0502020204030204" pitchFamily="34" charset="0"/>
              </a:rPr>
              <a:t>Collaboration SOLEIL, DIAMOND, MAX IV, ALBA, and DESY</a:t>
            </a:r>
          </a:p>
        </p:txBody>
      </p:sp>
      <p:sp>
        <p:nvSpPr>
          <p:cNvPr id="30" name="Espace réservé du pied de page 2">
            <a:extLst>
              <a:ext uri="{FF2B5EF4-FFF2-40B4-BE49-F238E27FC236}">
                <a16:creationId xmlns:a16="http://schemas.microsoft.com/office/drawing/2014/main" id="{E6AD8FBC-0A60-DFF4-13EC-125D0B4D41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</p:spPr>
        <p:txBody>
          <a:bodyPr/>
          <a:lstStyle/>
          <a:p>
            <a:r>
              <a:rPr lang="fr-FR" dirty="0"/>
              <a:t>40th TANGO meeting | SOLEIL II | Y.M.ABIVEN | juin 2026 </a:t>
            </a:r>
          </a:p>
        </p:txBody>
      </p:sp>
    </p:spTree>
    <p:extLst>
      <p:ext uri="{BB962C8B-B14F-4D97-AF65-F5344CB8AC3E}">
        <p14:creationId xmlns:p14="http://schemas.microsoft.com/office/powerpoint/2010/main" val="1850675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8A011AAB-C37D-6E53-4B4E-7C7253ECF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6049627"/>
            <a:ext cx="1341960" cy="753083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1BE0F96-5453-7192-3A6D-D6981B090A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3" y="659079"/>
            <a:ext cx="7236051" cy="5503152"/>
          </a:xfrm>
        </p:spPr>
        <p:txBody>
          <a:bodyPr lIns="91440" tIns="45720" rIns="91440" bIns="45720" anchor="t"/>
          <a:lstStyle/>
          <a:p>
            <a:r>
              <a:rPr lang="en-US" dirty="0"/>
              <a:t>The data platform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TANGO will remain the framework for controlling the </a:t>
            </a:r>
            <a:r>
              <a:rPr lang="en-US" sz="1800">
                <a:latin typeface="Arial"/>
                <a:cs typeface="Arial"/>
              </a:rPr>
              <a:t>systems and collecting</a:t>
            </a:r>
            <a:r>
              <a:rPr lang="en-US" sz="1800" dirty="0">
                <a:latin typeface="Arial"/>
                <a:cs typeface="Arial"/>
              </a:rPr>
              <a:t> the data</a:t>
            </a:r>
          </a:p>
          <a:p>
            <a:pPr lvl="1"/>
            <a:r>
              <a:rPr lang="en-US" sz="1800" dirty="0"/>
              <a:t>Engineering and experimental data catalogue</a:t>
            </a:r>
          </a:p>
          <a:p>
            <a:pPr lvl="1"/>
            <a:r>
              <a:rPr lang="en-US" sz="1800" dirty="0"/>
              <a:t>Deployment of TANGO archiving and Grafana</a:t>
            </a:r>
          </a:p>
          <a:p>
            <a:pPr marL="457200" lvl="1" indent="0">
              <a:buNone/>
            </a:pPr>
            <a:r>
              <a:rPr lang="en-US" sz="1400" dirty="0">
                <a:latin typeface="Arial"/>
                <a:cs typeface="Arial"/>
              </a:rPr>
              <a:t>See talk </a:t>
            </a:r>
            <a:r>
              <a:rPr lang="en-US" sz="1400" dirty="0" err="1">
                <a:latin typeface="Arial"/>
                <a:cs typeface="Arial"/>
              </a:rPr>
              <a:t>G.Abeillé</a:t>
            </a:r>
            <a:r>
              <a:rPr lang="en-US" sz="1400" dirty="0">
                <a:latin typeface="Arial"/>
                <a:cs typeface="Arial"/>
              </a:rPr>
              <a:t> about </a:t>
            </a:r>
            <a:r>
              <a:rPr lang="en-US" sz="1600" dirty="0">
                <a:latin typeface="Arial"/>
                <a:cs typeface="Arial"/>
                <a:hlinkClick r:id="rId3"/>
              </a:rPr>
              <a:t>Status of the TANGO Archiving System at SOLEIL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Common framework for developing, integrating and deploying</a:t>
            </a:r>
          </a:p>
          <a:p>
            <a:pPr lvl="1"/>
            <a:r>
              <a:rPr lang="fr-FR" sz="1800" dirty="0" err="1"/>
              <a:t>Development</a:t>
            </a:r>
            <a:r>
              <a:rPr lang="fr-FR" sz="1800" dirty="0"/>
              <a:t> </a:t>
            </a:r>
            <a:r>
              <a:rPr lang="fr-FR" sz="1800" dirty="0" err="1"/>
              <a:t>environments</a:t>
            </a:r>
            <a:r>
              <a:rPr lang="fr-FR" sz="1800" dirty="0"/>
              <a:t> (Conda, Python, C++, Java)</a:t>
            </a:r>
          </a:p>
          <a:p>
            <a:pPr lvl="1"/>
            <a:r>
              <a:rPr lang="fr-FR" sz="1800" dirty="0" err="1"/>
              <a:t>Controlled</a:t>
            </a:r>
            <a:r>
              <a:rPr lang="fr-FR" sz="1800" dirty="0"/>
              <a:t> </a:t>
            </a:r>
            <a:r>
              <a:rPr lang="fr-FR" sz="1800" dirty="0" err="1"/>
              <a:t>lifecycle</a:t>
            </a:r>
            <a:r>
              <a:rPr lang="fr-FR" sz="1800" dirty="0"/>
              <a:t> (CI/CD, packaging, </a:t>
            </a:r>
            <a:r>
              <a:rPr lang="fr-FR" sz="1800" dirty="0" err="1"/>
              <a:t>deployment</a:t>
            </a:r>
            <a:r>
              <a:rPr lang="fr-FR" sz="1800" dirty="0"/>
              <a:t>)</a:t>
            </a:r>
          </a:p>
          <a:p>
            <a:pPr lvl="1"/>
            <a:r>
              <a:rPr lang="fr-FR" sz="1800" dirty="0" err="1"/>
              <a:t>Simulated</a:t>
            </a:r>
            <a:r>
              <a:rPr lang="fr-FR" sz="1800" dirty="0"/>
              <a:t> platforms (dev, test, </a:t>
            </a:r>
            <a:r>
              <a:rPr lang="fr-FR" sz="1800" dirty="0" err="1"/>
              <a:t>integration</a:t>
            </a:r>
            <a:r>
              <a:rPr lang="fr-FR" sz="1800" dirty="0"/>
              <a:t>)</a:t>
            </a:r>
          </a:p>
          <a:p>
            <a:pPr lvl="1"/>
            <a:r>
              <a:rPr lang="en-US" sz="1800" dirty="0"/>
              <a:t>Deployment of TAURUS, graphical interface development environment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Development of </a:t>
            </a:r>
            <a:r>
              <a:rPr lang="en-US" sz="1800" dirty="0" err="1">
                <a:latin typeface="Arial"/>
                <a:cs typeface="Arial"/>
              </a:rPr>
              <a:t>PyAML</a:t>
            </a:r>
            <a:r>
              <a:rPr lang="en-US" sz="1800" dirty="0">
                <a:latin typeface="Arial"/>
                <a:cs typeface="Arial"/>
              </a:rPr>
              <a:t> and the Digital Twin of the accelerators</a:t>
            </a:r>
          </a:p>
          <a:p>
            <a:pPr lvl="1"/>
            <a:r>
              <a:rPr lang="en-US" sz="1800" dirty="0"/>
              <a:t>Implementation of common CI/CD practices and training to develop collaboratively within the Information System</a:t>
            </a:r>
          </a:p>
          <a:p>
            <a:pPr lvl="2"/>
            <a:endParaRPr lang="fr-FR" sz="1100" noProof="0" dirty="0"/>
          </a:p>
          <a:p>
            <a:pPr lvl="1"/>
            <a:endParaRPr lang="fr-FR" noProof="0" dirty="0"/>
          </a:p>
          <a:p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F94DCD-7258-28CB-914F-B31BD8894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074" y="0"/>
            <a:ext cx="11088582" cy="565200"/>
          </a:xfrm>
        </p:spPr>
        <p:txBody>
          <a:bodyPr/>
          <a:lstStyle/>
          <a:p>
            <a:r>
              <a:rPr lang="en-US" sz="2400" dirty="0"/>
              <a:t>Enhancement of the Data Platform and Software Lifecycle Management</a:t>
            </a:r>
            <a:endParaRPr lang="fr-FR" sz="2400" noProof="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021F40B-5076-F065-06A1-5E02483A08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40th TANGO meeting | SOLEIL II | Y.M.ABIVEN | juin 2026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6BB42B-A063-9311-061F-89932FFBA4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620CC9-C982-429E-97C9-9F71A6603CFC}" type="slidenum">
              <a:rPr lang="fr-FR" noProof="0" smtClean="0"/>
              <a:t>19</a:t>
            </a:fld>
            <a:endParaRPr lang="fr-FR" noProof="0" dirty="0"/>
          </a:p>
        </p:txBody>
      </p:sp>
      <p:pic>
        <p:nvPicPr>
          <p:cNvPr id="7" name="Picture 194">
            <a:extLst>
              <a:ext uri="{FF2B5EF4-FFF2-40B4-BE49-F238E27FC236}">
                <a16:creationId xmlns:a16="http://schemas.microsoft.com/office/drawing/2014/main" id="{FE44BCAC-AD91-EE51-5EDD-9F85DF0AA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990" y="646751"/>
            <a:ext cx="1679382" cy="50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0" descr="SciCat">
            <a:extLst>
              <a:ext uri="{FF2B5EF4-FFF2-40B4-BE49-F238E27FC236}">
                <a16:creationId xmlns:a16="http://schemas.microsoft.com/office/drawing/2014/main" id="{07500D59-AF53-60D1-1F20-0A7DEDEE5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4511" y="1110641"/>
            <a:ext cx="1466125" cy="70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1">
            <a:extLst>
              <a:ext uri="{FF2B5EF4-FFF2-40B4-BE49-F238E27FC236}">
                <a16:creationId xmlns:a16="http://schemas.microsoft.com/office/drawing/2014/main" id="{557362CB-CE86-493C-AF57-29C617728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425" y="2093164"/>
            <a:ext cx="2187117" cy="138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D0B316D-AC30-D686-4476-CA7342021F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9648"/>
          <a:stretch>
            <a:fillRect/>
          </a:stretch>
        </p:blipFill>
        <p:spPr>
          <a:xfrm>
            <a:off x="8616280" y="3929076"/>
            <a:ext cx="3199936" cy="19284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CFFD644-3A1B-F3CC-A8AA-BD9F96AEF7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3877" y="2114534"/>
            <a:ext cx="2047551" cy="138647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0A06328-E5E2-2C83-C460-6A93F4BDA1D5}"/>
              </a:ext>
            </a:extLst>
          </p:cNvPr>
          <p:cNvSpPr txBox="1"/>
          <p:nvPr/>
        </p:nvSpPr>
        <p:spPr>
          <a:xfrm>
            <a:off x="8379370" y="5857527"/>
            <a:ext cx="38126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accent2"/>
                </a:solidFill>
              </a:rPr>
              <a:t>Taurus Workshop — May 12–13 at SOLEIL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2FB8D69-CB8E-CE1E-DDA4-C915CFF27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3512" y="6355036"/>
            <a:ext cx="1859863" cy="386332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DF68A00-CD61-15E2-56FE-AFECE0001DF9}"/>
              </a:ext>
            </a:extLst>
          </p:cNvPr>
          <p:cNvSpPr txBox="1"/>
          <p:nvPr/>
        </p:nvSpPr>
        <p:spPr>
          <a:xfrm>
            <a:off x="3048000" y="3117334"/>
            <a:ext cx="6114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1992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6F2B91-CBED-72E6-0EC7-4E9755662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AFED1AC-0E0E-8CB5-80E8-A305DD532B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TANGO meeting 2026 | SOLEIL II | Y.M.ABIVEN | juin 2026 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B22832-1218-3E01-DEFE-38E9D62914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6D6CADA-1F74-EB14-C71D-ECC4388453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/>
              <a:t>SOLEIL II Scope and Organization</a:t>
            </a:r>
          </a:p>
          <a:p>
            <a:endParaRPr lang="en-US" sz="2800" dirty="0"/>
          </a:p>
          <a:p>
            <a:r>
              <a:rPr lang="en-US" sz="2800" dirty="0"/>
              <a:t>Progress Report for the First 1.5 Years of the Construction Stage</a:t>
            </a:r>
          </a:p>
          <a:p>
            <a:endParaRPr lang="en-US" sz="2800" dirty="0"/>
          </a:p>
          <a:p>
            <a:r>
              <a:rPr lang="en-US" sz="2800" dirty="0"/>
              <a:t>Focus on the Overhaul of the Information System</a:t>
            </a:r>
          </a:p>
          <a:p>
            <a:endParaRPr lang="en-US" sz="2800" dirty="0"/>
          </a:p>
          <a:p>
            <a:r>
              <a:rPr lang="en-US" sz="2800" dirty="0"/>
              <a:t>Next Steps for SOLEIL II</a:t>
            </a:r>
          </a:p>
        </p:txBody>
      </p:sp>
    </p:spTree>
    <p:extLst>
      <p:ext uri="{BB962C8B-B14F-4D97-AF65-F5344CB8AC3E}">
        <p14:creationId xmlns:p14="http://schemas.microsoft.com/office/powerpoint/2010/main" val="1699035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2400" noProof="0" dirty="0">
                <a:latin typeface="Arial"/>
                <a:cs typeface="Arial"/>
              </a:rPr>
              <a:t> Specific Accelerators Services</a:t>
            </a: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42A1BF15-E103-7946-0979-E54703E02E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91440" tIns="45720" rIns="91440" bIns="45720" anchor="ctr"/>
          <a:lstStyle/>
          <a:p>
            <a:r>
              <a:rPr lang="fr-FR" dirty="0"/>
              <a:t>40th TANGO meeting | SOLEIL II | Y.M.ABIVEN | juin 2026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F1620CC9-C982-429E-97C9-9F71A6603CFC}" type="slidenum">
              <a:rPr lang="en-US" noProof="0" smtClean="0"/>
              <a:t>20</a:t>
            </a:fld>
            <a:endParaRPr lang="en-US" noProof="0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48B7EED-323F-D992-2C14-BD5CAD386A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Google Shape;611;p42"/>
          <p:cNvPicPr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9984432" y="676496"/>
            <a:ext cx="1998084" cy="1129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Google Shape;121;p3" descr="cover2"/>
          <p:cNvPicPr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54704" y="692696"/>
            <a:ext cx="1305825" cy="106158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Google Shape;655;p49"/>
          <p:cNvPicPr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62283" y="2060848"/>
            <a:ext cx="1383311" cy="8385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951778" y="5013512"/>
            <a:ext cx="1985756" cy="123558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alphaModFix/>
          </a:blip>
          <a:stretch/>
        </p:blipFill>
        <p:spPr bwMode="auto">
          <a:xfrm>
            <a:off x="262282" y="3350060"/>
            <a:ext cx="1370859" cy="98471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9972664" y="5627657"/>
            <a:ext cx="1189904" cy="5654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 bwMode="auto">
          <a:xfrm>
            <a:off x="1654970" y="2894121"/>
            <a:ext cx="146817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1200" b="1" noProof="0" dirty="0">
                <a:solidFill>
                  <a:prstClr val="black"/>
                </a:solidFill>
                <a:latin typeface="Arial"/>
                <a:cs typeface="Arial"/>
              </a:rPr>
              <a:t>Smart systems</a:t>
            </a:r>
            <a:endParaRPr lang="en-US" noProof="0" dirty="0">
              <a:solidFill>
                <a:prstClr val="black"/>
              </a:solidFill>
            </a:endParaRPr>
          </a:p>
        </p:txBody>
      </p:sp>
      <p:sp>
        <p:nvSpPr>
          <p:cNvPr id="33" name="Arrow: Down 32"/>
          <p:cNvSpPr/>
          <p:nvPr/>
        </p:nvSpPr>
        <p:spPr bwMode="auto">
          <a:xfrm rot="5400000">
            <a:off x="3186828" y="3259348"/>
            <a:ext cx="482885" cy="741346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 noProof="0" dirty="0">
              <a:ln>
                <a:noFill/>
              </a:ln>
              <a:solidFill>
                <a:prstClr val="black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alphaModFix/>
          </a:blip>
          <a:stretch/>
        </p:blipFill>
        <p:spPr bwMode="auto">
          <a:xfrm>
            <a:off x="220940" y="4511006"/>
            <a:ext cx="1382598" cy="224017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TextBox 37"/>
          <p:cNvSpPr txBox="1"/>
          <p:nvPr/>
        </p:nvSpPr>
        <p:spPr bwMode="auto">
          <a:xfrm>
            <a:off x="1599199" y="3843779"/>
            <a:ext cx="146817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1200" b="1" noProof="0" dirty="0">
                <a:solidFill>
                  <a:prstClr val="black"/>
                </a:solidFill>
                <a:latin typeface="Arial"/>
                <a:cs typeface="Arial"/>
              </a:rPr>
              <a:t>Reliable, high-efficiency accelerators</a:t>
            </a:r>
          </a:p>
        </p:txBody>
      </p:sp>
      <p:pic>
        <p:nvPicPr>
          <p:cNvPr id="1026" name="Picture 2" descr="7 conseils aux débutants pour apprendre Python - LogiqueTechn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66878" y="741434"/>
            <a:ext cx="506100" cy="283415"/>
          </a:xfrm>
          <a:prstGeom prst="rect">
            <a:avLst/>
          </a:prstGeom>
          <a:noFill/>
        </p:spPr>
      </p:pic>
      <p:sp>
        <p:nvSpPr>
          <p:cNvPr id="9" name="ZoneTexte 23">
            <a:extLst>
              <a:ext uri="{FF2B5EF4-FFF2-40B4-BE49-F238E27FC236}">
                <a16:creationId xmlns:a16="http://schemas.microsoft.com/office/drawing/2014/main" id="{F16385F3-214F-BEDC-7E7D-F3E3E7126D9A}"/>
              </a:ext>
            </a:extLst>
          </p:cNvPr>
          <p:cNvSpPr txBox="1"/>
          <p:nvPr/>
        </p:nvSpPr>
        <p:spPr>
          <a:xfrm>
            <a:off x="263352" y="2894747"/>
            <a:ext cx="1388519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/>
              </a:rPr>
              <a:t>Digital twin</a:t>
            </a:r>
            <a:endParaRPr lang="en-US" noProof="0" dirty="0">
              <a:ea typeface="+mn-ea"/>
              <a:cs typeface="+mn-cs"/>
            </a:endParaRPr>
          </a:p>
        </p:txBody>
      </p:sp>
      <p:pic>
        <p:nvPicPr>
          <p:cNvPr id="3" name="Image 2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46664D83-BC7A-35CC-9794-5E419D4097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1372" y="660300"/>
            <a:ext cx="8827093" cy="554945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5F375-9E5A-E0B6-17A4-FEE925436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ectangle 516">
            <a:extLst>
              <a:ext uri="{FF2B5EF4-FFF2-40B4-BE49-F238E27FC236}">
                <a16:creationId xmlns:a16="http://schemas.microsoft.com/office/drawing/2014/main" id="{DECDDE9B-F6C2-6D03-0963-96DF7CE96E6D}"/>
              </a:ext>
            </a:extLst>
          </p:cNvPr>
          <p:cNvSpPr/>
          <p:nvPr/>
        </p:nvSpPr>
        <p:spPr>
          <a:xfrm>
            <a:off x="2180384" y="4555235"/>
            <a:ext cx="1323328" cy="2113767"/>
          </a:xfrm>
          <a:prstGeom prst="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3" name="CustomShape 8">
            <a:extLst>
              <a:ext uri="{FF2B5EF4-FFF2-40B4-BE49-F238E27FC236}">
                <a16:creationId xmlns:a16="http://schemas.microsoft.com/office/drawing/2014/main" id="{911B26AE-2CA0-2FFF-864D-A14B86954016}"/>
              </a:ext>
            </a:extLst>
          </p:cNvPr>
          <p:cNvSpPr/>
          <p:nvPr/>
        </p:nvSpPr>
        <p:spPr>
          <a:xfrm>
            <a:off x="3674990" y="4581504"/>
            <a:ext cx="1583008" cy="359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F6BAE"/>
                </a:solidFill>
                <a:latin typeface="Calibri" panose="020F0502020204030204" pitchFamily="34" charset="0"/>
              </a:rPr>
              <a:t>Power supply and magnet control</a:t>
            </a:r>
          </a:p>
        </p:txBody>
      </p:sp>
      <p:pic>
        <p:nvPicPr>
          <p:cNvPr id="24" name="Image 23" descr="Une image contenant Composant électronique, Composant de circuit, Composant de circuit passif, Appareils électroniques&#10;&#10;Le contenu généré par l’IA peut être incorrect.">
            <a:extLst>
              <a:ext uri="{FF2B5EF4-FFF2-40B4-BE49-F238E27FC236}">
                <a16:creationId xmlns:a16="http://schemas.microsoft.com/office/drawing/2014/main" id="{3589DAFB-E5CF-EB8C-3A7C-8242AD728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978" y="6237312"/>
            <a:ext cx="1294690" cy="47414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CustomShape 8">
            <a:extLst>
              <a:ext uri="{FF2B5EF4-FFF2-40B4-BE49-F238E27FC236}">
                <a16:creationId xmlns:a16="http://schemas.microsoft.com/office/drawing/2014/main" id="{AD541BBD-74EF-D60D-25E1-63B1C0B4FC36}"/>
              </a:ext>
            </a:extLst>
          </p:cNvPr>
          <p:cNvSpPr/>
          <p:nvPr/>
        </p:nvSpPr>
        <p:spPr>
          <a:xfrm>
            <a:off x="2978257" y="3562745"/>
            <a:ext cx="1829313" cy="359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F6BAE"/>
                </a:solidFill>
                <a:latin typeface="Calibri" panose="020F0502020204030204" pitchFamily="34" charset="0"/>
              </a:rPr>
              <a:t>New FOFB architecture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F397008-DFB1-1FF0-90BF-B4D9E64CD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727" y="2893140"/>
            <a:ext cx="2569605" cy="1604648"/>
          </a:xfrm>
          <a:prstGeom prst="ellipse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D67D5E-9C9C-B54D-4895-4264A7396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Ongoing development for Accelerators</a:t>
            </a:r>
            <a:r>
              <a:rPr lang="en-US" noProof="0" dirty="0">
                <a:latin typeface="Arial"/>
                <a:cs typeface="Arial"/>
              </a:rPr>
              <a:t> </a:t>
            </a:r>
            <a:endParaRPr lang="en-US" noProof="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6637BED-8579-84B9-7218-980A12C03C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91440" tIns="45720" rIns="91440" bIns="45720" anchor="ctr"/>
          <a:lstStyle/>
          <a:p>
            <a:r>
              <a:rPr lang="fr-FR" dirty="0"/>
              <a:t>40th TANGO meeting | SOLEIL II | Y.M.ABIVEN | juin 2026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7DB769A-1835-97A1-2835-F9DCE71B30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noProof="0" smtClean="0"/>
              <a:pPr/>
              <a:t>21</a:t>
            </a:fld>
            <a:endParaRPr lang="en-US" noProof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E18EDFC-45C0-1C4A-5860-BA136B1080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208" y="4658570"/>
            <a:ext cx="2613924" cy="1528537"/>
          </a:xfrm>
          <a:prstGeom prst="rect">
            <a:avLst/>
          </a:prstGeom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9F343B-30BA-882D-90CF-9EB0430123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5412" y="4655793"/>
            <a:ext cx="1157652" cy="1531314"/>
          </a:xfrm>
          <a:prstGeom prst="rect">
            <a:avLst/>
          </a:prstGeom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 15" descr="Une image contenant texte, capture d’écran, diagramme, Rectangle&#10;&#10;Le contenu généré par l’IA peut être incorrect.">
            <a:extLst>
              <a:ext uri="{FF2B5EF4-FFF2-40B4-BE49-F238E27FC236}">
                <a16:creationId xmlns:a16="http://schemas.microsoft.com/office/drawing/2014/main" id="{4ACDF31F-ACC8-4FB7-B8F3-D24394E5BE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278" y="5036187"/>
            <a:ext cx="3305634" cy="1528537"/>
          </a:xfrm>
          <a:prstGeom prst="rect">
            <a:avLst/>
          </a:prstGeom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38" name="ZoneTexte 537">
            <a:extLst>
              <a:ext uri="{FF2B5EF4-FFF2-40B4-BE49-F238E27FC236}">
                <a16:creationId xmlns:a16="http://schemas.microsoft.com/office/drawing/2014/main" id="{206973E0-970D-C284-3EC8-890A5F3153D2}"/>
              </a:ext>
            </a:extLst>
          </p:cNvPr>
          <p:cNvSpPr txBox="1"/>
          <p:nvPr/>
        </p:nvSpPr>
        <p:spPr>
          <a:xfrm>
            <a:off x="11356813" y="1780997"/>
            <a:ext cx="10217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noProof="0"/>
              <a:t>&lt;200 µs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0664C62-7E62-578D-2804-A8C8FA01C9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772" y="2878755"/>
            <a:ext cx="2638755" cy="1604648"/>
          </a:xfrm>
          <a:prstGeom prst="rect">
            <a:avLst/>
          </a:prstGeom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0600E3-ADA8-0E41-9C2E-B713FB3CFA2C}"/>
              </a:ext>
            </a:extLst>
          </p:cNvPr>
          <p:cNvSpPr/>
          <p:nvPr/>
        </p:nvSpPr>
        <p:spPr>
          <a:xfrm>
            <a:off x="2180384" y="801594"/>
            <a:ext cx="2547463" cy="1319266"/>
          </a:xfrm>
          <a:prstGeom prst="rect">
            <a:avLst/>
          </a:prstGeom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defTabSz="576000"/>
            <a:r>
              <a:rPr lang="en-US" sz="600">
                <a:solidFill>
                  <a:srgbClr val="0E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Upgraded control for TL1: 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 monitor control refurbishment based on PLC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measurement and injection efficiency developed with </a:t>
            </a:r>
            <a:r>
              <a:rPr lang="en-US" sz="60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PandABox</a:t>
            </a:r>
            <a:endParaRPr lang="en-US" sz="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Fluorescence Screen and ARMO (Beam stop)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control, upgraded with PLC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PSS permits control upgraded with MOXA server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monitor control upgraded on MOXA server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control migration on new PLCs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 Power Supplies control on PLCs. Nearly ready, installation foreseen in May  2026</a:t>
            </a:r>
            <a:endParaRPr lang="en-US" sz="600">
              <a:solidFill>
                <a:srgbClr val="0E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60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FA2690C-C823-DA87-77C3-200AB0A13E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3246" y="660797"/>
            <a:ext cx="2323439" cy="12678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 20" descr="Une image contenant machine&#10;&#10;Le contenu généré par l’IA peut être incorrect.">
            <a:extLst>
              <a:ext uri="{FF2B5EF4-FFF2-40B4-BE49-F238E27FC236}">
                <a16:creationId xmlns:a16="http://schemas.microsoft.com/office/drawing/2014/main" id="{1E80306F-D212-B082-C950-7FFB750B38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46" y="5155598"/>
            <a:ext cx="1217461" cy="98726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AC1AA8A9-F27D-7072-05B3-20816A17D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3209" y="4795453"/>
            <a:ext cx="874597" cy="48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47439AE-EB55-499C-471B-1038ECE27C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245" y="5447601"/>
            <a:ext cx="830317" cy="622738"/>
          </a:xfrm>
          <a:prstGeom prst="rect">
            <a:avLst/>
          </a:prstGeom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Graphic 6">
            <a:extLst>
              <a:ext uri="{FF2B5EF4-FFF2-40B4-BE49-F238E27FC236}">
                <a16:creationId xmlns:a16="http://schemas.microsoft.com/office/drawing/2014/main" id="{FA5F0CE8-D0BE-AD42-1A3D-12D2A206AEB2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2881" y="2673539"/>
            <a:ext cx="1417981" cy="1605223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690461C-3A45-6F13-F517-9F6BA30B7A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0" y="2681768"/>
            <a:ext cx="1217461" cy="1610428"/>
          </a:xfrm>
          <a:prstGeom prst="rect">
            <a:avLst/>
          </a:prstGeom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02103C31-73C5-DEBF-3D36-F8DC69A253C6}"/>
              </a:ext>
            </a:extLst>
          </p:cNvPr>
          <p:cNvCxnSpPr>
            <a:cxnSpLocks/>
          </p:cNvCxnSpPr>
          <p:nvPr/>
        </p:nvCxnSpPr>
        <p:spPr>
          <a:xfrm flipH="1">
            <a:off x="3325702" y="3429000"/>
            <a:ext cx="970098" cy="0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AF5F2222-CBDA-C59F-A4F8-1DCE2BD5603F}"/>
              </a:ext>
            </a:extLst>
          </p:cNvPr>
          <p:cNvCxnSpPr>
            <a:cxnSpLocks/>
          </p:cNvCxnSpPr>
          <p:nvPr/>
        </p:nvCxnSpPr>
        <p:spPr>
          <a:xfrm flipH="1" flipV="1">
            <a:off x="4028768" y="2381070"/>
            <a:ext cx="752081" cy="497685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00B3ACD1-3D3D-6D8E-AB7B-F4F84206F092}"/>
              </a:ext>
            </a:extLst>
          </p:cNvPr>
          <p:cNvCxnSpPr>
            <a:cxnSpLocks/>
          </p:cNvCxnSpPr>
          <p:nvPr/>
        </p:nvCxnSpPr>
        <p:spPr>
          <a:xfrm flipH="1" flipV="1">
            <a:off x="6034654" y="2053894"/>
            <a:ext cx="22665" cy="654353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826DFB77-2FE3-E2DE-99AA-99B6D49D7E59}"/>
              </a:ext>
            </a:extLst>
          </p:cNvPr>
          <p:cNvCxnSpPr>
            <a:cxnSpLocks/>
          </p:cNvCxnSpPr>
          <p:nvPr/>
        </p:nvCxnSpPr>
        <p:spPr>
          <a:xfrm flipV="1">
            <a:off x="7321327" y="2464668"/>
            <a:ext cx="755828" cy="540231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4382BD71-2E41-A73A-573F-EF78AEAF1559}"/>
              </a:ext>
            </a:extLst>
          </p:cNvPr>
          <p:cNvCxnSpPr>
            <a:cxnSpLocks/>
          </p:cNvCxnSpPr>
          <p:nvPr/>
        </p:nvCxnSpPr>
        <p:spPr>
          <a:xfrm flipV="1">
            <a:off x="7418436" y="3539078"/>
            <a:ext cx="992104" cy="2155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C37D39F0-D850-2F13-A694-CA5DB52DE760}"/>
              </a:ext>
            </a:extLst>
          </p:cNvPr>
          <p:cNvCxnSpPr>
            <a:cxnSpLocks/>
          </p:cNvCxnSpPr>
          <p:nvPr/>
        </p:nvCxnSpPr>
        <p:spPr>
          <a:xfrm>
            <a:off x="7219039" y="4278762"/>
            <a:ext cx="749169" cy="605485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2F4FACB0-60A7-41F3-4456-AFAC7E106444}"/>
              </a:ext>
            </a:extLst>
          </p:cNvPr>
          <p:cNvCxnSpPr>
            <a:cxnSpLocks/>
          </p:cNvCxnSpPr>
          <p:nvPr/>
        </p:nvCxnSpPr>
        <p:spPr>
          <a:xfrm flipH="1">
            <a:off x="4935345" y="4328151"/>
            <a:ext cx="476572" cy="663844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523E8DEB-07BA-FD91-F96D-11B6EFD2914D}"/>
              </a:ext>
            </a:extLst>
          </p:cNvPr>
          <p:cNvCxnSpPr>
            <a:cxnSpLocks/>
          </p:cNvCxnSpPr>
          <p:nvPr/>
        </p:nvCxnSpPr>
        <p:spPr>
          <a:xfrm flipV="1">
            <a:off x="3287806" y="5036187"/>
            <a:ext cx="449472" cy="395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59AAAE00-D8AC-7894-DA1C-43FF8200A253}"/>
              </a:ext>
            </a:extLst>
          </p:cNvPr>
          <p:cNvCxnSpPr>
            <a:cxnSpLocks/>
          </p:cNvCxnSpPr>
          <p:nvPr/>
        </p:nvCxnSpPr>
        <p:spPr>
          <a:xfrm>
            <a:off x="3287806" y="6067717"/>
            <a:ext cx="449472" cy="497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C9797162-2ED9-2923-C352-8150DBFF8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58" y="772741"/>
            <a:ext cx="1901263" cy="1342446"/>
          </a:xfrm>
          <a:prstGeom prst="rect">
            <a:avLst/>
          </a:prstGeom>
          <a:ln cap="flat">
            <a:prstDash val="solid"/>
            <a:rou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D9D10DD3-A42C-9B45-4398-7739F2B15659}"/>
              </a:ext>
            </a:extLst>
          </p:cNvPr>
          <p:cNvSpPr/>
          <p:nvPr/>
        </p:nvSpPr>
        <p:spPr>
          <a:xfrm>
            <a:off x="2702857" y="2172304"/>
            <a:ext cx="17636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0">
                <a:solidFill>
                  <a:srgbClr val="3F6BAE"/>
                </a:solidFill>
                <a:latin typeface="Calibri" panose="020F0502020204030204" pitchFamily="34" charset="0"/>
              </a:rPr>
              <a:t>TL1 with 150 MeV Linac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10F400D-E5E1-EECE-27B5-85FA70867C3D}"/>
              </a:ext>
            </a:extLst>
          </p:cNvPr>
          <p:cNvSpPr/>
          <p:nvPr/>
        </p:nvSpPr>
        <p:spPr>
          <a:xfrm>
            <a:off x="6046280" y="1970461"/>
            <a:ext cx="13333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0">
                <a:solidFill>
                  <a:srgbClr val="3F6BAE"/>
                </a:solidFill>
                <a:latin typeface="Calibri" panose="020F0502020204030204" pitchFamily="34" charset="0"/>
              </a:rPr>
              <a:t>Machine Status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804BF2D-F93A-074A-7497-308E92A3F52D}"/>
              </a:ext>
            </a:extLst>
          </p:cNvPr>
          <p:cNvSpPr/>
          <p:nvPr/>
        </p:nvSpPr>
        <p:spPr>
          <a:xfrm>
            <a:off x="6888088" y="2199797"/>
            <a:ext cx="1427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0">
                <a:solidFill>
                  <a:srgbClr val="3F6BAE"/>
                </a:solidFill>
                <a:latin typeface="Calibri" panose="020F0502020204030204" pitchFamily="34" charset="0"/>
              </a:rPr>
              <a:t>Machine Protection System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A81172D-F780-BF20-CE4C-B15E2CA7617B}"/>
              </a:ext>
            </a:extLst>
          </p:cNvPr>
          <p:cNvSpPr/>
          <p:nvPr/>
        </p:nvSpPr>
        <p:spPr>
          <a:xfrm>
            <a:off x="7182274" y="3658326"/>
            <a:ext cx="14277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0">
                <a:solidFill>
                  <a:srgbClr val="3F6BAE"/>
                </a:solidFill>
                <a:latin typeface="Calibri" panose="020F0502020204030204" pitchFamily="34" charset="0"/>
              </a:rPr>
              <a:t>Coupling Feedback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C41CAB7-7698-11C2-A335-B04B7AB34422}"/>
              </a:ext>
            </a:extLst>
          </p:cNvPr>
          <p:cNvSpPr/>
          <p:nvPr/>
        </p:nvSpPr>
        <p:spPr>
          <a:xfrm>
            <a:off x="8256240" y="692696"/>
            <a:ext cx="3777244" cy="2040635"/>
          </a:xfrm>
          <a:prstGeom prst="rect">
            <a:avLst/>
          </a:prstGeom>
          <a:noFill/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defTabSz="576000"/>
            <a:endParaRPr lang="fr-FR" sz="600">
              <a:solidFill>
                <a:srgbClr val="0E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1" name="Groupe 520">
            <a:extLst>
              <a:ext uri="{FF2B5EF4-FFF2-40B4-BE49-F238E27FC236}">
                <a16:creationId xmlns:a16="http://schemas.microsoft.com/office/drawing/2014/main" id="{548EA5E2-2D9D-6029-BC9A-FB62BEF7FAB8}"/>
              </a:ext>
            </a:extLst>
          </p:cNvPr>
          <p:cNvGrpSpPr/>
          <p:nvPr/>
        </p:nvGrpSpPr>
        <p:grpSpPr>
          <a:xfrm>
            <a:off x="8364881" y="700129"/>
            <a:ext cx="3588589" cy="1935322"/>
            <a:chOff x="8202107" y="588537"/>
            <a:chExt cx="3805301" cy="2046673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FFA546D-D0E4-D7FF-AF0E-4BF8CB183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02107" y="588537"/>
              <a:ext cx="3309299" cy="1760343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B9E643E-534C-362E-CCD0-68C58508E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03843" y="1898538"/>
              <a:ext cx="1311778" cy="731373"/>
            </a:xfrm>
            <a:prstGeom prst="rect">
              <a:avLst/>
            </a:prstGeom>
          </p:spPr>
        </p:pic>
        <p:pic>
          <p:nvPicPr>
            <p:cNvPr id="522" name="Picture 4">
              <a:extLst>
                <a:ext uri="{FF2B5EF4-FFF2-40B4-BE49-F238E27FC236}">
                  <a16:creationId xmlns:a16="http://schemas.microsoft.com/office/drawing/2014/main" id="{FA95DF7B-BFB4-00B8-98B6-1AF862F05A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265762" y="2261914"/>
              <a:ext cx="1741646" cy="373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23" name="Groupe 522">
              <a:extLst>
                <a:ext uri="{FF2B5EF4-FFF2-40B4-BE49-F238E27FC236}">
                  <a16:creationId xmlns:a16="http://schemas.microsoft.com/office/drawing/2014/main" id="{9171B9C4-E8AA-0A88-BD88-74C769ED7959}"/>
                </a:ext>
              </a:extLst>
            </p:cNvPr>
            <p:cNvGrpSpPr/>
            <p:nvPr/>
          </p:nvGrpSpPr>
          <p:grpSpPr>
            <a:xfrm>
              <a:off x="10513295" y="1589894"/>
              <a:ext cx="1021723" cy="624699"/>
              <a:chOff x="6118012" y="677098"/>
              <a:chExt cx="3679957" cy="2759968"/>
            </a:xfrm>
          </p:grpSpPr>
          <p:pic>
            <p:nvPicPr>
              <p:cNvPr id="524" name="Picture 2">
                <a:extLst>
                  <a:ext uri="{FF2B5EF4-FFF2-40B4-BE49-F238E27FC236}">
                    <a16:creationId xmlns:a16="http://schemas.microsoft.com/office/drawing/2014/main" id="{34B6B120-5C51-CEC6-14EA-A350B9011E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8012" y="677098"/>
                <a:ext cx="3679957" cy="2759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5" name="Connecteur droit 524">
                <a:extLst>
                  <a:ext uri="{FF2B5EF4-FFF2-40B4-BE49-F238E27FC236}">
                    <a16:creationId xmlns:a16="http://schemas.microsoft.com/office/drawing/2014/main" id="{D11DA54A-BD95-284A-9E46-D5DDC8D5AE67}"/>
                  </a:ext>
                </a:extLst>
              </p:cNvPr>
              <p:cNvCxnSpPr/>
              <p:nvPr/>
            </p:nvCxnSpPr>
            <p:spPr>
              <a:xfrm>
                <a:off x="8062228" y="1037138"/>
                <a:ext cx="0" cy="2088232"/>
              </a:xfrm>
              <a:prstGeom prst="line">
                <a:avLst/>
              </a:prstGeom>
              <a:ln w="38100">
                <a:solidFill>
                  <a:srgbClr val="1128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Connecteur droit 525">
                <a:extLst>
                  <a:ext uri="{FF2B5EF4-FFF2-40B4-BE49-F238E27FC236}">
                    <a16:creationId xmlns:a16="http://schemas.microsoft.com/office/drawing/2014/main" id="{96B4998F-B1B6-73BB-1508-267A8B2A7B35}"/>
                  </a:ext>
                </a:extLst>
              </p:cNvPr>
              <p:cNvCxnSpPr/>
              <p:nvPr/>
            </p:nvCxnSpPr>
            <p:spPr>
              <a:xfrm>
                <a:off x="8473058" y="1037138"/>
                <a:ext cx="0" cy="2088232"/>
              </a:xfrm>
              <a:prstGeom prst="line">
                <a:avLst/>
              </a:prstGeom>
              <a:ln w="38100">
                <a:solidFill>
                  <a:srgbClr val="1128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Rectangle 37">
              <a:extLst>
                <a:ext uri="{FF2B5EF4-FFF2-40B4-BE49-F238E27FC236}">
                  <a16:creationId xmlns:a16="http://schemas.microsoft.com/office/drawing/2014/main" id="{A782D580-5BED-37A9-6FF6-29D3D5A94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6393" y="1733692"/>
              <a:ext cx="16764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900" b="1" noProof="0">
                  <a:solidFill>
                    <a:srgbClr val="FF3300"/>
                  </a:solidFill>
                  <a:latin typeface="Arial" panose="020B0604020202020204" pitchFamily="34" charset="0"/>
                </a:rPr>
                <a:t>Shutdown the RF cavity</a:t>
              </a:r>
              <a:endParaRPr lang="en-US" sz="900" noProof="0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9" name="Connecteur : en angle 58">
              <a:extLst>
                <a:ext uri="{FF2B5EF4-FFF2-40B4-BE49-F238E27FC236}">
                  <a16:creationId xmlns:a16="http://schemas.microsoft.com/office/drawing/2014/main" id="{A5722A9A-062C-0AEF-F01A-CCE63D45CDD5}"/>
                </a:ext>
              </a:extLst>
            </p:cNvPr>
            <p:cNvCxnSpPr>
              <a:endCxn id="15" idx="3"/>
            </p:cNvCxnSpPr>
            <p:nvPr/>
          </p:nvCxnSpPr>
          <p:spPr>
            <a:xfrm rot="5400000">
              <a:off x="9668319" y="1876103"/>
              <a:ext cx="635425" cy="140819"/>
            </a:xfrm>
            <a:prstGeom prst="bentConnector2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Connecteur : en angle 59">
              <a:extLst>
                <a:ext uri="{FF2B5EF4-FFF2-40B4-BE49-F238E27FC236}">
                  <a16:creationId xmlns:a16="http://schemas.microsoft.com/office/drawing/2014/main" id="{EDC62853-E86F-EE0D-EA8C-55D5CBD3B834}"/>
                </a:ext>
              </a:extLst>
            </p:cNvPr>
            <p:cNvCxnSpPr>
              <a:cxnSpLocks/>
              <a:endCxn id="524" idx="1"/>
            </p:cNvCxnSpPr>
            <p:nvPr/>
          </p:nvCxnSpPr>
          <p:spPr>
            <a:xfrm rot="16200000" flipH="1">
              <a:off x="10275994" y="1664943"/>
              <a:ext cx="265734" cy="208868"/>
            </a:xfrm>
            <a:prstGeom prst="bentConnector2">
              <a:avLst/>
            </a:prstGeom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F607A229-9BBA-499D-4250-FE479FC562CD}"/>
              </a:ext>
            </a:extLst>
          </p:cNvPr>
          <p:cNvSpPr/>
          <p:nvPr/>
        </p:nvSpPr>
        <p:spPr>
          <a:xfrm>
            <a:off x="7910304" y="4381125"/>
            <a:ext cx="14277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0">
                <a:solidFill>
                  <a:srgbClr val="3F6BAE"/>
                </a:solidFill>
                <a:latin typeface="Calibri" panose="020F0502020204030204" pitchFamily="34" charset="0"/>
              </a:rPr>
              <a:t>DLLRF</a:t>
            </a:r>
          </a:p>
        </p:txBody>
      </p:sp>
      <p:sp>
        <p:nvSpPr>
          <p:cNvPr id="514" name="CustomShape 8">
            <a:extLst>
              <a:ext uri="{FF2B5EF4-FFF2-40B4-BE49-F238E27FC236}">
                <a16:creationId xmlns:a16="http://schemas.microsoft.com/office/drawing/2014/main" id="{26AB2CC3-8CF4-06A0-F473-1454B71B783B}"/>
              </a:ext>
            </a:extLst>
          </p:cNvPr>
          <p:cNvSpPr/>
          <p:nvPr/>
        </p:nvSpPr>
        <p:spPr>
          <a:xfrm>
            <a:off x="2599521" y="4581128"/>
            <a:ext cx="904191" cy="359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F6BAE"/>
                </a:solidFill>
                <a:latin typeface="Calibri" panose="020F0502020204030204" pitchFamily="34" charset="0"/>
              </a:rPr>
              <a:t>PLC</a:t>
            </a:r>
          </a:p>
        </p:txBody>
      </p:sp>
      <p:sp>
        <p:nvSpPr>
          <p:cNvPr id="515" name="CustomShape 8">
            <a:extLst>
              <a:ext uri="{FF2B5EF4-FFF2-40B4-BE49-F238E27FC236}">
                <a16:creationId xmlns:a16="http://schemas.microsoft.com/office/drawing/2014/main" id="{0331D481-2087-7781-A2F1-EC649EE80054}"/>
              </a:ext>
            </a:extLst>
          </p:cNvPr>
          <p:cNvSpPr/>
          <p:nvPr/>
        </p:nvSpPr>
        <p:spPr>
          <a:xfrm>
            <a:off x="2577207" y="5225638"/>
            <a:ext cx="904191" cy="359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F6BAE"/>
                </a:solidFill>
                <a:latin typeface="Calibri" panose="020F0502020204030204" pitchFamily="34" charset="0"/>
              </a:rPr>
              <a:t>FGC</a:t>
            </a:r>
          </a:p>
        </p:txBody>
      </p:sp>
      <p:sp>
        <p:nvSpPr>
          <p:cNvPr id="516" name="CustomShape 8">
            <a:extLst>
              <a:ext uri="{FF2B5EF4-FFF2-40B4-BE49-F238E27FC236}">
                <a16:creationId xmlns:a16="http://schemas.microsoft.com/office/drawing/2014/main" id="{5FA2144C-5027-3D57-2BEB-3AD61591221A}"/>
              </a:ext>
            </a:extLst>
          </p:cNvPr>
          <p:cNvSpPr/>
          <p:nvPr/>
        </p:nvSpPr>
        <p:spPr>
          <a:xfrm>
            <a:off x="2526502" y="6093337"/>
            <a:ext cx="904191" cy="359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>
                <a:solidFill>
                  <a:srgbClr val="3F6BAE"/>
                </a:solidFill>
                <a:latin typeface="Calibri" panose="020F0502020204030204" pitchFamily="34" charset="0"/>
              </a:rPr>
              <a:t>PandABox</a:t>
            </a:r>
            <a:endParaRPr lang="en-US" sz="1200">
              <a:solidFill>
                <a:srgbClr val="3F6BAE"/>
              </a:solidFill>
              <a:latin typeface="Calibri" panose="020F0502020204030204" pitchFamily="34" charset="0"/>
            </a:endParaRPr>
          </a:p>
        </p:txBody>
      </p:sp>
      <p:cxnSp>
        <p:nvCxnSpPr>
          <p:cNvPr id="519" name="Connecteur droit avec flèche 518">
            <a:extLst>
              <a:ext uri="{FF2B5EF4-FFF2-40B4-BE49-F238E27FC236}">
                <a16:creationId xmlns:a16="http://schemas.microsoft.com/office/drawing/2014/main" id="{36CDACA5-C131-FE6B-CEBB-885A6C085DB0}"/>
              </a:ext>
            </a:extLst>
          </p:cNvPr>
          <p:cNvCxnSpPr>
            <a:stCxn id="517" idx="1"/>
            <a:endCxn id="21" idx="3"/>
          </p:cNvCxnSpPr>
          <p:nvPr/>
        </p:nvCxnSpPr>
        <p:spPr>
          <a:xfrm flipH="1">
            <a:off x="1748007" y="5612119"/>
            <a:ext cx="432377" cy="37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D5B682-8BB4-1AB3-61BE-ECE2412F6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890" y="3330827"/>
            <a:ext cx="2078389" cy="1149609"/>
          </a:xfrm>
          <a:prstGeom prst="rect">
            <a:avLst/>
          </a:prstGeom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813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CD31E-E56F-C7A8-7A4E-430CE51CE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Commissioning Tools: Progress Report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1B6D78E-5811-CCC6-C9DE-1D47DF800E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40th TANGO meeting | SOLEIL II | Y.M.ABIVEN | juin 2026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BFD645-7D0D-371B-F5D7-6E9FACFA17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noProof="1" dirty="0" smtClean="0"/>
              <a:pPr/>
              <a:t>22</a:t>
            </a:fld>
            <a:endParaRPr lang="en-US" noProof="1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1E7EDB7-1B79-05C8-5753-4BBDC95F2A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2" y="764704"/>
            <a:ext cx="7648311" cy="5153550"/>
          </a:xfrm>
        </p:spPr>
        <p:txBody>
          <a:bodyPr lIns="91440" tIns="45720" rIns="91440" bIns="45720" anchor="t"/>
          <a:lstStyle/>
          <a:p>
            <a:r>
              <a:rPr lang="en-US" sz="2000" noProof="1">
                <a:latin typeface="Arial"/>
                <a:cs typeface="Arial"/>
              </a:rPr>
              <a:t>Python Accelerator Middle Layer (pyAML)</a:t>
            </a:r>
          </a:p>
          <a:p>
            <a:pPr lvl="1"/>
            <a:r>
              <a:rPr lang="en-US" sz="1600" noProof="1">
                <a:latin typeface="Arial"/>
                <a:cs typeface="Arial"/>
              </a:rPr>
              <a:t>A joint technology platform for design, commissioning and operation of particle accelerators</a:t>
            </a:r>
          </a:p>
          <a:p>
            <a:pPr lvl="1"/>
            <a:r>
              <a:rPr lang="en-US" sz="1600" noProof="1">
                <a:latin typeface="Arial"/>
                <a:cs typeface="Arial"/>
              </a:rPr>
              <a:t>Hackathon in January 2026</a:t>
            </a:r>
          </a:p>
          <a:p>
            <a:pPr lvl="1" algn="just"/>
            <a:r>
              <a:rPr lang="en-US" sz="1600" noProof="1">
                <a:latin typeface="Arial"/>
                <a:cs typeface="Arial"/>
              </a:rPr>
              <a:t>Available in the control room for testing Python Software</a:t>
            </a:r>
          </a:p>
          <a:p>
            <a:pPr lvl="1" fontAlgn="base"/>
            <a:r>
              <a:rPr lang="en-US" sz="1600" dirty="0">
                <a:latin typeface="Arial"/>
                <a:cs typeface="Arial"/>
              </a:rPr>
              <a:t>Hardware abstraction done: hardware-to-physics conversion​</a:t>
            </a:r>
          </a:p>
          <a:p>
            <a:pPr lvl="1" fontAlgn="base"/>
            <a:r>
              <a:rPr lang="en-US" sz="1600" dirty="0">
                <a:latin typeface="Arial"/>
                <a:cs typeface="Arial"/>
              </a:rPr>
              <a:t>A set of basic tools available : chromaticity, tune, orbit response matrix​</a:t>
            </a:r>
          </a:p>
          <a:p>
            <a:pPr lvl="1" fontAlgn="base"/>
            <a:r>
              <a:rPr lang="en-US" sz="1600" dirty="0">
                <a:latin typeface="Arial"/>
                <a:cs typeface="Arial"/>
              </a:rPr>
              <a:t>User-friendly API: device arrays, yellow pages, …</a:t>
            </a:r>
          </a:p>
          <a:p>
            <a:pPr lvl="1" fontAlgn="base"/>
            <a:r>
              <a:rPr lang="en-US" sz="1600" dirty="0">
                <a:latin typeface="Arial"/>
                <a:cs typeface="Arial"/>
              </a:rPr>
              <a:t>Based on </a:t>
            </a:r>
            <a:r>
              <a:rPr lang="en-US" sz="1600" dirty="0" err="1">
                <a:latin typeface="Arial"/>
                <a:cs typeface="Arial"/>
              </a:rPr>
              <a:t>PyAT</a:t>
            </a:r>
            <a:r>
              <a:rPr lang="en-US" sz="1600" dirty="0">
                <a:latin typeface="Arial"/>
                <a:cs typeface="Arial"/>
              </a:rPr>
              <a:t>​</a:t>
            </a:r>
          </a:p>
          <a:p>
            <a:pPr lvl="1" fontAlgn="base"/>
            <a:endParaRPr lang="en-US" dirty="0"/>
          </a:p>
          <a:p>
            <a:r>
              <a:rPr lang="en-US" sz="2000" noProof="1">
                <a:latin typeface="Arial"/>
                <a:cs typeface="Arial"/>
              </a:rPr>
              <a:t>Digital Twin for Acclerator</a:t>
            </a:r>
            <a:endParaRPr lang="en-US" sz="2000" noProof="1"/>
          </a:p>
          <a:p>
            <a:pPr lvl="1" fontAlgn="base"/>
            <a:r>
              <a:rPr lang="en-US" sz="1600" dirty="0">
                <a:latin typeface="Arial"/>
                <a:cs typeface="Arial"/>
              </a:rPr>
              <a:t>All major hardware devices are simulated: BPMs, Magnets, RF, …​</a:t>
            </a:r>
          </a:p>
          <a:p>
            <a:pPr lvl="1" fontAlgn="base"/>
            <a:r>
              <a:rPr lang="en-US" sz="1600" dirty="0">
                <a:latin typeface="Arial"/>
                <a:cs typeface="Arial"/>
              </a:rPr>
              <a:t>A monitoring device for simulator actions (reset) and some data aggregation​</a:t>
            </a:r>
          </a:p>
          <a:p>
            <a:pPr lvl="1" fontAlgn="base"/>
            <a:r>
              <a:rPr lang="en-US" sz="1600" dirty="0">
                <a:latin typeface="Arial"/>
                <a:cs typeface="Arial"/>
              </a:rPr>
              <a:t>One configuration file and a lattice are enough to launch a complete simulator​</a:t>
            </a:r>
          </a:p>
          <a:p>
            <a:pPr lvl="1" fontAlgn="base"/>
            <a:r>
              <a:rPr lang="en-US" sz="1600" dirty="0">
                <a:latin typeface="Arial"/>
                <a:cs typeface="Arial"/>
              </a:rPr>
              <a:t>Ability to launch only a subset of simulated devices​</a:t>
            </a:r>
          </a:p>
          <a:p>
            <a:pPr lvl="1" fontAlgn="base"/>
            <a:r>
              <a:rPr lang="en-US" sz="1600" dirty="0">
                <a:latin typeface="Arial"/>
                <a:cs typeface="Arial"/>
              </a:rPr>
              <a:t>Still an on-going development, no release yet​</a:t>
            </a:r>
          </a:p>
          <a:p>
            <a:pPr lvl="1" fontAlgn="base"/>
            <a:r>
              <a:rPr lang="en-US" sz="1600" dirty="0">
                <a:latin typeface="Arial"/>
                <a:cs typeface="Arial"/>
              </a:rPr>
              <a:t>Works with both EPICS and Tango​</a:t>
            </a:r>
          </a:p>
          <a:p>
            <a:pPr lvl="1" fontAlgn="base"/>
            <a:r>
              <a:rPr lang="en-US" sz="1600" dirty="0">
                <a:latin typeface="Arial"/>
                <a:cs typeface="Arial"/>
              </a:rPr>
              <a:t>Based on </a:t>
            </a:r>
            <a:r>
              <a:rPr lang="en-US" sz="1600" dirty="0" err="1">
                <a:latin typeface="Arial"/>
                <a:cs typeface="Arial"/>
              </a:rPr>
              <a:t>PyAT</a:t>
            </a:r>
            <a:r>
              <a:rPr lang="en-US" sz="1600" dirty="0">
                <a:latin typeface="Arial"/>
                <a:cs typeface="Arial"/>
              </a:rPr>
              <a:t>​</a:t>
            </a:r>
          </a:p>
          <a:p>
            <a:pPr lvl="1" fontAlgn="base"/>
            <a:endParaRPr lang="en-US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AA3F30-D495-059D-BF3A-7E215B4A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576" y="1018946"/>
            <a:ext cx="3126694" cy="20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2582B43-0B0C-AAD8-6927-27BD5122EFD1}"/>
              </a:ext>
            </a:extLst>
          </p:cNvPr>
          <p:cNvSpPr txBox="1"/>
          <p:nvPr/>
        </p:nvSpPr>
        <p:spPr>
          <a:xfrm>
            <a:off x="8302208" y="3066859"/>
            <a:ext cx="34964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noProof="1">
                <a:hlinkClick r:id="rId6"/>
              </a:rPr>
              <a:t>https://indico.synchrotron-soleil.fr/event/125/overview</a:t>
            </a:r>
            <a:endParaRPr lang="en-US" sz="1100" noProof="1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3E69FA1-63FF-253D-A761-894F3B809E3E}"/>
              </a:ext>
            </a:extLst>
          </p:cNvPr>
          <p:cNvSpPr txBox="1"/>
          <p:nvPr/>
        </p:nvSpPr>
        <p:spPr>
          <a:xfrm>
            <a:off x="7936779" y="700654"/>
            <a:ext cx="422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noProof="1"/>
              <a:t>3</a:t>
            </a:r>
            <a:r>
              <a:rPr lang="en-US" i="1" baseline="30000" noProof="1"/>
              <a:t>rd</a:t>
            </a:r>
            <a:r>
              <a:rPr lang="en-US" i="1" noProof="1"/>
              <a:t> Accelerator Middle Layer Workshop!</a:t>
            </a:r>
            <a:endParaRPr lang="en-US" noProof="1"/>
          </a:p>
        </p:txBody>
      </p:sp>
      <p:pic>
        <p:nvPicPr>
          <p:cNvPr id="6" name="Enregistrement de l'écran 2026-06-04 150246">
            <a:hlinkClick r:id="" action="ppaction://media"/>
            <a:extLst>
              <a:ext uri="{FF2B5EF4-FFF2-40B4-BE49-F238E27FC236}">
                <a16:creationId xmlns:a16="http://schemas.microsoft.com/office/drawing/2014/main" id="{DEE0DE82-1B22-6D84-D752-8AE2C3D98C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3084" y="3355727"/>
            <a:ext cx="2767302" cy="305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4DCD70-A13A-A624-7A5A-828FA9290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Work in Progress  between IT teams and the beamlines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393A6C1-F40D-CA3D-4496-208BD30887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40th TANGO meeting | SOLEIL II | Y.M.ABIVEN | juin 2026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F5DD6B-EB95-AE53-17DC-2373B81CF6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356886"/>
            <a:ext cx="429319" cy="360000"/>
          </a:xfrm>
        </p:spPr>
        <p:txBody>
          <a:bodyPr/>
          <a:lstStyle/>
          <a:p>
            <a:fld id="{F1620CC9-C982-429E-97C9-9F71A6603CFC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09E0E4D-B2CC-2341-AFDB-FEEC74AE7D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908720"/>
            <a:ext cx="6912768" cy="5242306"/>
          </a:xfrm>
        </p:spPr>
        <p:txBody>
          <a:bodyPr lIns="91440" tIns="45720" rIns="91440" bIns="45720" anchor="t"/>
          <a:lstStyle/>
          <a:p>
            <a:pPr algn="just"/>
            <a:r>
              <a:rPr lang="en-US" sz="2000" noProof="0" dirty="0"/>
              <a:t>Collect the information regarding </a:t>
            </a:r>
            <a:r>
              <a:rPr lang="en-US" sz="2000" dirty="0"/>
              <a:t>the instrumentation </a:t>
            </a:r>
            <a:r>
              <a:rPr lang="en-US" sz="2000" noProof="0" dirty="0"/>
              <a:t>upgrade for SOLEIL II.</a:t>
            </a:r>
          </a:p>
          <a:p>
            <a:pPr algn="just"/>
            <a:r>
              <a:rPr lang="en-US" sz="2000" noProof="0" dirty="0">
                <a:latin typeface="Arial"/>
                <a:cs typeface="Arial"/>
              </a:rPr>
              <a:t>Communicate the ongoing transformation from the Information System perspective: </a:t>
            </a:r>
          </a:p>
          <a:p>
            <a:pPr lvl="1" algn="just"/>
            <a:r>
              <a:rPr lang="fr-FR" sz="1800" dirty="0"/>
              <a:t>Network, Server </a:t>
            </a:r>
            <a:r>
              <a:rPr lang="fr-FR" sz="1800" dirty="0" err="1"/>
              <a:t>centralization</a:t>
            </a:r>
            <a:r>
              <a:rPr lang="fr-FR" sz="1800" dirty="0"/>
              <a:t>, Storage, etc.</a:t>
            </a:r>
          </a:p>
          <a:p>
            <a:pPr algn="just"/>
            <a:r>
              <a:rPr lang="en-US" sz="2000" noProof="0" dirty="0">
                <a:latin typeface="Arial"/>
                <a:cs typeface="Arial"/>
              </a:rPr>
              <a:t>Preparing future requirements for data acquisition architecture</a:t>
            </a:r>
            <a:r>
              <a:rPr lang="fr-FR" sz="2000" dirty="0">
                <a:latin typeface="Arial"/>
                <a:cs typeface="Arial"/>
              </a:rPr>
              <a:t>: </a:t>
            </a:r>
          </a:p>
          <a:p>
            <a:pPr lvl="1" algn="just"/>
            <a:r>
              <a:rPr lang="en-US" sz="1800" noProof="0" dirty="0">
                <a:latin typeface="Arial"/>
                <a:cs typeface="Arial"/>
              </a:rPr>
              <a:t>Detector throughput, streaming requirements, online data processing, workflow (</a:t>
            </a:r>
            <a:r>
              <a:rPr lang="en-US" sz="1800" noProof="0" dirty="0" err="1">
                <a:latin typeface="Arial"/>
                <a:cs typeface="Arial"/>
              </a:rPr>
              <a:t>Ewoks@ESRF</a:t>
            </a:r>
            <a:r>
              <a:rPr lang="en-US" sz="1800" noProof="0" dirty="0">
                <a:latin typeface="Arial"/>
                <a:cs typeface="Arial"/>
              </a:rPr>
              <a:t>)</a:t>
            </a:r>
            <a:r>
              <a:rPr lang="fr-FR" sz="1800" dirty="0">
                <a:latin typeface="Arial"/>
                <a:cs typeface="Arial"/>
              </a:rPr>
              <a:t>.</a:t>
            </a:r>
          </a:p>
          <a:p>
            <a:pPr lvl="1" algn="just"/>
            <a:endParaRPr lang="fr-FR" sz="1800" dirty="0">
              <a:latin typeface="Arial"/>
              <a:cs typeface="Arial"/>
            </a:endParaRPr>
          </a:p>
          <a:p>
            <a:pPr lvl="1" algn="just"/>
            <a:endParaRPr lang="fr-FR" sz="1800" dirty="0">
              <a:latin typeface="Arial"/>
              <a:cs typeface="Arial"/>
            </a:endParaRPr>
          </a:p>
          <a:p>
            <a:pPr lvl="1" algn="just"/>
            <a:endParaRPr lang="fr-FR" sz="1800" dirty="0">
              <a:latin typeface="Arial"/>
              <a:cs typeface="Arial"/>
            </a:endParaRPr>
          </a:p>
          <a:p>
            <a:pPr lvl="1" algn="just"/>
            <a:endParaRPr lang="fr-FR" sz="1800" dirty="0">
              <a:latin typeface="Arial"/>
              <a:cs typeface="Arial"/>
            </a:endParaRPr>
          </a:p>
          <a:p>
            <a:pPr lvl="1" algn="just"/>
            <a:endParaRPr lang="fr-FR" sz="1800" dirty="0">
              <a:latin typeface="Arial"/>
              <a:cs typeface="Arial"/>
            </a:endParaRPr>
          </a:p>
          <a:p>
            <a:pPr algn="just"/>
            <a:r>
              <a:rPr lang="en-US" sz="2200" dirty="0">
                <a:solidFill>
                  <a:srgbClr val="0E4194"/>
                </a:solidFill>
              </a:rPr>
              <a:t>Working on higher degree of automation of instruments/processes</a:t>
            </a:r>
          </a:p>
          <a:p>
            <a:pPr marL="914400" lvl="2" indent="0" algn="just">
              <a:buNone/>
            </a:pPr>
            <a:r>
              <a:rPr lang="en-US" dirty="0">
                <a:latin typeface="Arial"/>
                <a:cs typeface="Arial"/>
              </a:rPr>
              <a:t>Automatic beam and samples alignment</a:t>
            </a:r>
            <a:endParaRPr lang="fr-FR" dirty="0">
              <a:latin typeface="Arial"/>
              <a:cs typeface="Arial"/>
            </a:endParaRPr>
          </a:p>
          <a:p>
            <a:pPr lvl="1" algn="just"/>
            <a:endParaRPr lang="fr-FR" sz="1800" dirty="0">
              <a:latin typeface="Arial"/>
              <a:cs typeface="Arial"/>
            </a:endParaRPr>
          </a:p>
          <a:p>
            <a:pPr lvl="1" algn="just"/>
            <a:endParaRPr lang="fr-FR" sz="1800" dirty="0">
              <a:latin typeface="Arial"/>
              <a:cs typeface="Arial"/>
            </a:endParaRPr>
          </a:p>
          <a:p>
            <a:pPr lvl="1" algn="just"/>
            <a:endParaRPr lang="fr-FR" sz="1800" dirty="0">
              <a:latin typeface="Arial"/>
              <a:cs typeface="Arial"/>
            </a:endParaRPr>
          </a:p>
          <a:p>
            <a:pPr lvl="1" algn="just"/>
            <a:endParaRPr lang="fr-FR" sz="1800" dirty="0">
              <a:latin typeface="Arial"/>
              <a:cs typeface="Arial"/>
            </a:endParaRPr>
          </a:p>
          <a:p>
            <a:pPr lvl="1" algn="just"/>
            <a:endParaRPr lang="fr-FR" sz="1800" dirty="0">
              <a:latin typeface="Arial"/>
              <a:cs typeface="Arial"/>
            </a:endParaRPr>
          </a:p>
          <a:p>
            <a:endParaRPr lang="fr-FR" dirty="0"/>
          </a:p>
          <a:p>
            <a:endParaRPr lang="fr-FR" dirty="0"/>
          </a:p>
          <a:p>
            <a:pPr lvl="1"/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B645875-6C3C-095D-772A-69C30CF9B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182" y="2746432"/>
            <a:ext cx="4686783" cy="359534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F6BFDED-74E2-7301-963D-EA00FED14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338" y="723249"/>
            <a:ext cx="3092469" cy="1820158"/>
          </a:xfrm>
          <a:prstGeom prst="rect">
            <a:avLst/>
          </a:prstGeom>
        </p:spPr>
      </p:pic>
      <p:pic>
        <p:nvPicPr>
          <p:cNvPr id="23" name="Picture 10" descr="A black and blue cube&#10;&#10;AI-generated content may be incorrect.">
            <a:extLst>
              <a:ext uri="{FF2B5EF4-FFF2-40B4-BE49-F238E27FC236}">
                <a16:creationId xmlns:a16="http://schemas.microsoft.com/office/drawing/2014/main" id="{8EE76D70-31DD-0940-CDC2-728D03EE1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255" y="4077524"/>
            <a:ext cx="1205386" cy="1099234"/>
          </a:xfrm>
          <a:prstGeom prst="rect">
            <a:avLst/>
          </a:prstGeom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B08BAB65-D328-0D0E-C9A2-D3AC540D3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295" y="3841893"/>
            <a:ext cx="1843982" cy="1467350"/>
          </a:xfrm>
          <a:prstGeom prst="rect">
            <a:avLst/>
          </a:prstGeom>
        </p:spPr>
      </p:pic>
      <p:sp>
        <p:nvSpPr>
          <p:cNvPr id="25" name="TextBox 14">
            <a:extLst>
              <a:ext uri="{FF2B5EF4-FFF2-40B4-BE49-F238E27FC236}">
                <a16:creationId xmlns:a16="http://schemas.microsoft.com/office/drawing/2014/main" id="{FA084136-F22E-BC74-3A7C-C2D6DA1D4A45}"/>
              </a:ext>
            </a:extLst>
          </p:cNvPr>
          <p:cNvSpPr txBox="1"/>
          <p:nvPr/>
        </p:nvSpPr>
        <p:spPr>
          <a:xfrm>
            <a:off x="2475431" y="5048690"/>
            <a:ext cx="16422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noProof="0" dirty="0">
                <a:solidFill>
                  <a:schemeClr val="tx1"/>
                </a:solidFill>
              </a:rPr>
              <a:t>Eiger 16M (133 fps) </a:t>
            </a:r>
            <a:r>
              <a:rPr lang="en-US" sz="1200" noProof="0" dirty="0">
                <a:solidFill>
                  <a:schemeClr val="tx1"/>
                </a:solidFill>
                <a:sym typeface="Wingdings" panose="05000000000000000000" pitchFamily="2" charset="2"/>
              </a:rPr>
              <a:t> ≈ 40 Gbps </a:t>
            </a:r>
            <a:endParaRPr lang="en-US" sz="1200" noProof="0" dirty="0"/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B88E2838-22CD-442E-BD21-4E92F3FFC7B7}"/>
              </a:ext>
            </a:extLst>
          </p:cNvPr>
          <p:cNvSpPr txBox="1"/>
          <p:nvPr/>
        </p:nvSpPr>
        <p:spPr>
          <a:xfrm>
            <a:off x="4687198" y="5038999"/>
            <a:ext cx="28444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lvl="2"/>
            <a:r>
              <a:rPr lang="en-US" sz="1200" dirty="0"/>
              <a:t>“CITIUS 16M” (17.4 </a:t>
            </a:r>
            <a:r>
              <a:rPr lang="en-US" sz="1200" dirty="0" err="1"/>
              <a:t>kfps</a:t>
            </a:r>
            <a:r>
              <a:rPr lang="en-US" sz="1200" dirty="0"/>
              <a:t>) </a:t>
            </a:r>
            <a:r>
              <a:rPr lang="en-US" sz="1200" dirty="0">
                <a:sym typeface="Wingdings" panose="05000000000000000000" pitchFamily="2" charset="2"/>
              </a:rPr>
              <a:t> ≈ XXXX Gbps</a:t>
            </a:r>
            <a:endParaRPr lang="en-US" sz="1200" dirty="0"/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CF09CEC9-0D06-71F0-56EA-6D73CEFA48FA}"/>
              </a:ext>
            </a:extLst>
          </p:cNvPr>
          <p:cNvSpPr txBox="1"/>
          <p:nvPr/>
        </p:nvSpPr>
        <p:spPr>
          <a:xfrm rot="16200000">
            <a:off x="527002" y="4506784"/>
            <a:ext cx="1363345" cy="400110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noProof="0" dirty="0">
                <a:solidFill>
                  <a:srgbClr val="FFFFFF"/>
                </a:solidFill>
              </a:rPr>
              <a:t>Today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D5C2ED36-8E6F-D868-8032-0EF1F0136103}"/>
              </a:ext>
            </a:extLst>
          </p:cNvPr>
          <p:cNvSpPr txBox="1"/>
          <p:nvPr/>
        </p:nvSpPr>
        <p:spPr>
          <a:xfrm rot="16200000">
            <a:off x="3933252" y="4559142"/>
            <a:ext cx="1363345" cy="400110"/>
          </a:xfrm>
          <a:prstGeom prst="rect">
            <a:avLst/>
          </a:prstGeom>
          <a:solidFill>
            <a:srgbClr val="8064A2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noProof="0" dirty="0">
                <a:solidFill>
                  <a:srgbClr val="FFFFFF"/>
                </a:solidFill>
              </a:rPr>
              <a:t>SOLEIL II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AB01E51-D304-8B14-ED42-BA290283BBD9}"/>
              </a:ext>
            </a:extLst>
          </p:cNvPr>
          <p:cNvSpPr txBox="1"/>
          <p:nvPr/>
        </p:nvSpPr>
        <p:spPr>
          <a:xfrm>
            <a:off x="8400256" y="2443979"/>
            <a:ext cx="36023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Diagram of the CASSIOPEE beamline adaptations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703161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Icône D'usine Industrielle Avec Un Autocollant De Signe De Recyclage Clip  Art Libres De Droits , Vecteurs Et Illustration. Image 52481281.">
            <a:extLst>
              <a:ext uri="{FF2B5EF4-FFF2-40B4-BE49-F238E27FC236}">
                <a16:creationId xmlns:a16="http://schemas.microsoft.com/office/drawing/2014/main" id="{ABAB624E-BA0D-6A8C-BF24-C23554D52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709145" y="1275533"/>
            <a:ext cx="655396" cy="68901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A5578F-AD21-7D7C-1F62-EF9DC38C0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noProof="0" dirty="0"/>
              <a:t>Digitalization of Logistics Processes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629FD-A747-D20E-4D52-AB20CC6B67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91440" tIns="45720" rIns="91440" bIns="45720" anchor="ctr"/>
          <a:lstStyle/>
          <a:p>
            <a:r>
              <a:rPr lang="fr-FR" dirty="0"/>
              <a:t>40th TANGO meeting | SOLEIL II | Y.M.ABIVEN | juin 2026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CCA86-548C-3525-664C-7E0F5396D2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7179" name="Rectangle : coins arrondis 7178">
            <a:extLst>
              <a:ext uri="{FF2B5EF4-FFF2-40B4-BE49-F238E27FC236}">
                <a16:creationId xmlns:a16="http://schemas.microsoft.com/office/drawing/2014/main" id="{E2D9288B-ACE4-4AC2-ABD4-F14FB6D652F7}"/>
              </a:ext>
            </a:extLst>
          </p:cNvPr>
          <p:cNvSpPr/>
          <p:nvPr/>
        </p:nvSpPr>
        <p:spPr>
          <a:xfrm>
            <a:off x="2016545" y="1275097"/>
            <a:ext cx="8471943" cy="2169804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aphicFrame>
        <p:nvGraphicFramePr>
          <p:cNvPr id="7205" name="Diagram 7204">
            <a:extLst>
              <a:ext uri="{FF2B5EF4-FFF2-40B4-BE49-F238E27FC236}">
                <a16:creationId xmlns:a16="http://schemas.microsoft.com/office/drawing/2014/main" id="{2C9F21EE-201D-318B-1C31-FDEBFC7EC8EC}"/>
              </a:ext>
            </a:extLst>
          </p:cNvPr>
          <p:cNvGraphicFramePr/>
          <p:nvPr/>
        </p:nvGraphicFramePr>
        <p:xfrm>
          <a:off x="1127448" y="-191456"/>
          <a:ext cx="10225135" cy="2252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213" name="Image 7212" descr="Une image contenant graphisme, Graphiqu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1E4A3D0-CCEB-A9A5-4959-47E9599CC0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3632" y="1327615"/>
            <a:ext cx="6642718" cy="21172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85C8430-3D18-2383-E2B9-E9C8244E21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3556" y="3705869"/>
            <a:ext cx="2019028" cy="1567632"/>
          </a:xfrm>
          <a:prstGeom prst="rect">
            <a:avLst/>
          </a:prstGeom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3C9FEAA-F763-858A-64C2-A495698688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42796" y="5347551"/>
            <a:ext cx="1585852" cy="817753"/>
          </a:xfrm>
          <a:prstGeom prst="rect">
            <a:avLst/>
          </a:prstGeom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 descr="Une image contenant texte, capture d’écran, connecteur&#10;&#10;Le contenu généré par l’IA peut être incorrect.">
            <a:extLst>
              <a:ext uri="{FF2B5EF4-FFF2-40B4-BE49-F238E27FC236}">
                <a16:creationId xmlns:a16="http://schemas.microsoft.com/office/drawing/2014/main" id="{40D8CDD1-0965-8F73-BBE3-774580CC95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8365" y="5517232"/>
            <a:ext cx="1597336" cy="874367"/>
          </a:xfrm>
          <a:prstGeom prst="rect">
            <a:avLst/>
          </a:prstGeom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UBLEAM Page d’accueil - UBLEAM">
            <a:extLst>
              <a:ext uri="{FF2B5EF4-FFF2-40B4-BE49-F238E27FC236}">
                <a16:creationId xmlns:a16="http://schemas.microsoft.com/office/drawing/2014/main" id="{B325EA8C-FE1A-0A69-BABD-0B2CEA299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22" y="4077256"/>
            <a:ext cx="1561776" cy="1123556"/>
          </a:xfrm>
          <a:prstGeom prst="rect">
            <a:avLst/>
          </a:prstGeom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C783A2-BDC1-6EEC-D35F-9A9DD9BC0A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1163" y="4672416"/>
            <a:ext cx="892985" cy="18971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25EA247-C15E-0518-4682-DB564B53FB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503" y="5212780"/>
            <a:ext cx="1492193" cy="90289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34042A6-6759-107D-9E18-FF7027919C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20742" y="4679729"/>
            <a:ext cx="889536" cy="192233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C23E559-AC03-D2BC-7C50-C5E730FF5D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79276" y="5337408"/>
            <a:ext cx="648387" cy="648387"/>
          </a:xfrm>
          <a:prstGeom prst="rect">
            <a:avLst/>
          </a:prstGeom>
        </p:spPr>
      </p:pic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5FECE361-9249-46BB-B640-86170FA3943A}"/>
              </a:ext>
            </a:extLst>
          </p:cNvPr>
          <p:cNvSpPr/>
          <p:nvPr/>
        </p:nvSpPr>
        <p:spPr>
          <a:xfrm>
            <a:off x="1559496" y="5531468"/>
            <a:ext cx="260418" cy="20879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BBE0B1CC-0C68-5E0E-BFD1-D5248D7161F8}"/>
              </a:ext>
            </a:extLst>
          </p:cNvPr>
          <p:cNvSpPr/>
          <p:nvPr/>
        </p:nvSpPr>
        <p:spPr>
          <a:xfrm>
            <a:off x="2562379" y="5557205"/>
            <a:ext cx="260418" cy="20879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E48E7537-84FC-2F71-30FA-0B17229BF333}"/>
              </a:ext>
            </a:extLst>
          </p:cNvPr>
          <p:cNvSpPr/>
          <p:nvPr/>
        </p:nvSpPr>
        <p:spPr>
          <a:xfrm>
            <a:off x="3788197" y="5501894"/>
            <a:ext cx="260418" cy="20879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35A0E7F-6E2C-2D5B-BC2A-69976D456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330" y="4221088"/>
            <a:ext cx="2544226" cy="140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 descr="Une image contenant texte, nombre, capture d’écran, Parallèle&#10;&#10;Le contenu généré par l’IA peut être incorrect.">
            <a:extLst>
              <a:ext uri="{FF2B5EF4-FFF2-40B4-BE49-F238E27FC236}">
                <a16:creationId xmlns:a16="http://schemas.microsoft.com/office/drawing/2014/main" id="{6937FB45-025C-BFCA-337D-065064902B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82325" y="5120915"/>
            <a:ext cx="2404420" cy="1404429"/>
          </a:xfrm>
          <a:prstGeom prst="rect">
            <a:avLst/>
          </a:prstGeom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6FA8951-3CEE-C8AF-E38B-87458EE29647}"/>
              </a:ext>
            </a:extLst>
          </p:cNvPr>
          <p:cNvCxnSpPr/>
          <p:nvPr/>
        </p:nvCxnSpPr>
        <p:spPr>
          <a:xfrm>
            <a:off x="5159896" y="3787214"/>
            <a:ext cx="0" cy="278236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9C60AB3F-B44F-5118-3022-8C389884C745}"/>
              </a:ext>
            </a:extLst>
          </p:cNvPr>
          <p:cNvCxnSpPr/>
          <p:nvPr/>
        </p:nvCxnSpPr>
        <p:spPr>
          <a:xfrm>
            <a:off x="8616280" y="3705869"/>
            <a:ext cx="0" cy="278236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CFDC5D92-96B4-87C3-A6D3-6968A71BFA6E}"/>
              </a:ext>
            </a:extLst>
          </p:cNvPr>
          <p:cNvSpPr txBox="1"/>
          <p:nvPr/>
        </p:nvSpPr>
        <p:spPr>
          <a:xfrm>
            <a:off x="8872932" y="3399338"/>
            <a:ext cx="6111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Radian (</a:t>
            </a:r>
            <a:r>
              <a:rPr lang="fr-FR" sz="1800" dirty="0" err="1"/>
              <a:t>Cabling</a:t>
            </a:r>
            <a:r>
              <a:rPr lang="fr-FR" sz="1800" dirty="0"/>
              <a:t> </a:t>
            </a:r>
            <a:r>
              <a:rPr lang="fr-FR" sz="1800" dirty="0" err="1"/>
              <a:t>Database</a:t>
            </a:r>
            <a:r>
              <a:rPr lang="fr-FR" sz="1800" dirty="0"/>
              <a:t>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7FFE3BE-A66F-6ED5-F5E0-5B5832F58CC6}"/>
              </a:ext>
            </a:extLst>
          </p:cNvPr>
          <p:cNvSpPr txBox="1"/>
          <p:nvPr/>
        </p:nvSpPr>
        <p:spPr>
          <a:xfrm>
            <a:off x="5951417" y="3440078"/>
            <a:ext cx="2664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Naming</a:t>
            </a:r>
            <a:r>
              <a:rPr lang="fr-FR" dirty="0"/>
              <a:t> convention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BC8268F-56ED-58AA-B35B-260337A55A74}"/>
              </a:ext>
            </a:extLst>
          </p:cNvPr>
          <p:cNvSpPr txBox="1"/>
          <p:nvPr/>
        </p:nvSpPr>
        <p:spPr>
          <a:xfrm>
            <a:off x="1602850" y="3496217"/>
            <a:ext cx="7500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Logistic</a:t>
            </a:r>
            <a:r>
              <a:rPr lang="fr-FR" dirty="0"/>
              <a:t> </a:t>
            </a:r>
            <a:r>
              <a:rPr lang="fr-FR" dirty="0" err="1"/>
              <a:t>tracking</a:t>
            </a:r>
            <a:r>
              <a:rPr lang="fr-FR" dirty="0"/>
              <a:t> </a:t>
            </a:r>
            <a:r>
              <a:rPr lang="fr-FR" dirty="0" err="1"/>
              <a:t>tool</a:t>
            </a:r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D4ACAB5-EE6F-00AB-8FB1-2F9D7C8D213E}"/>
              </a:ext>
            </a:extLst>
          </p:cNvPr>
          <p:cNvSpPr txBox="1"/>
          <p:nvPr/>
        </p:nvSpPr>
        <p:spPr>
          <a:xfrm>
            <a:off x="5294699" y="3719047"/>
            <a:ext cx="3422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CB6D04"/>
                </a:solidFill>
                <a:effectLst/>
                <a:latin typeface="Roboto" panose="02000000000000000000" pitchFamily="2" charset="0"/>
                <a:hlinkClick r:id="rId20"/>
              </a:rPr>
              <a:t>See </a:t>
            </a:r>
            <a:r>
              <a:rPr lang="en-US" sz="1200" dirty="0" err="1">
                <a:solidFill>
                  <a:srgbClr val="CB6D04"/>
                </a:solidFill>
                <a:latin typeface="Roboto" panose="02000000000000000000" pitchFamily="2" charset="0"/>
                <a:hlinkClick r:id="rId20"/>
              </a:rPr>
              <a:t>A.Tison</a:t>
            </a:r>
            <a:r>
              <a:rPr lang="en-US" sz="1200" dirty="0">
                <a:solidFill>
                  <a:srgbClr val="CB6D04"/>
                </a:solidFill>
                <a:latin typeface="Roboto" panose="02000000000000000000" pitchFamily="2" charset="0"/>
                <a:hlinkClick r:id="rId20"/>
              </a:rPr>
              <a:t> talk </a:t>
            </a:r>
            <a:r>
              <a:rPr lang="en-US" sz="1200" dirty="0" err="1">
                <a:solidFill>
                  <a:srgbClr val="CB6D04"/>
                </a:solidFill>
                <a:latin typeface="Roboto" panose="02000000000000000000" pitchFamily="2" charset="0"/>
                <a:hlinkClick r:id="rId20"/>
              </a:rPr>
              <a:t>about</a:t>
            </a:r>
            <a:r>
              <a:rPr lang="en-US" sz="1200" b="0" i="0" u="none" strike="noStrike" dirty="0" err="1">
                <a:solidFill>
                  <a:srgbClr val="CB6D04"/>
                </a:solidFill>
                <a:effectLst/>
                <a:latin typeface="Roboto" panose="02000000000000000000" pitchFamily="2" charset="0"/>
                <a:hlinkClick r:id="rId20"/>
              </a:rPr>
              <a:t>TANGO</a:t>
            </a:r>
            <a:r>
              <a:rPr lang="en-US" sz="1200" b="0" i="0" u="none" strike="noStrike" dirty="0">
                <a:solidFill>
                  <a:srgbClr val="CB6D04"/>
                </a:solidFill>
                <a:effectLst/>
                <a:latin typeface="Roboto" panose="02000000000000000000" pitchFamily="2" charset="0"/>
                <a:hlinkClick r:id="rId20"/>
              </a:rPr>
              <a:t> administration tooling and database monitoring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876080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21396-CBF8-2DBB-429F-45F938B66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F71C3CFD-0F50-4ABD-0E5F-F63389FCC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Next </a:t>
            </a:r>
            <a:r>
              <a:rPr lang="fr-FR" err="1"/>
              <a:t>step</a:t>
            </a:r>
            <a:r>
              <a:rPr lang="fr-FR"/>
              <a:t> for SOLEIL II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8655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E65367-256C-464F-95C1-EA4825458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/>
              <a:t>Conclusions and Perspectives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0B7E2C-200F-9F95-CDC9-CBEC1B951D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40th TANGO meeting | SOLEIL II | Y.M.ABIVEN | juin 2026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54F353-A49D-346F-EFFF-83F8027A3D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20CC9-C982-429E-97C9-9F71A6603CF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E419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1283070-7538-0D98-573C-EC177E60D8FF}"/>
              </a:ext>
            </a:extLst>
          </p:cNvPr>
          <p:cNvSpPr/>
          <p:nvPr/>
        </p:nvSpPr>
        <p:spPr>
          <a:xfrm>
            <a:off x="7176120" y="565200"/>
            <a:ext cx="5015880" cy="5806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fr-FR" sz="2400" b="1" dirty="0" err="1">
                <a:solidFill>
                  <a:srgbClr val="C00000"/>
                </a:solidFill>
              </a:rPr>
              <a:t>We</a:t>
            </a:r>
            <a:r>
              <a:rPr lang="fr-FR" sz="2400" b="1" dirty="0">
                <a:solidFill>
                  <a:srgbClr val="C00000"/>
                </a:solidFill>
              </a:rPr>
              <a:t> are </a:t>
            </a:r>
            <a:r>
              <a:rPr lang="fr-FR" sz="2400" b="1" dirty="0" err="1">
                <a:solidFill>
                  <a:srgbClr val="C00000"/>
                </a:solidFill>
              </a:rPr>
              <a:t>hiring</a:t>
            </a:r>
            <a:r>
              <a:rPr lang="fr-FR" sz="2400" b="1" dirty="0">
                <a:solidFill>
                  <a:srgbClr val="C00000"/>
                </a:solidFill>
              </a:rPr>
              <a:t> !</a:t>
            </a:r>
          </a:p>
          <a:p>
            <a:pPr algn="ctr"/>
            <a:endParaRPr lang="fr-FR" dirty="0"/>
          </a:p>
          <a:p>
            <a:pPr algn="ctr"/>
            <a:r>
              <a:rPr lang="en-US" noProof="0" dirty="0"/>
              <a:t>Motivated by an </a:t>
            </a:r>
            <a:r>
              <a:rPr lang="en-US" b="1" noProof="0" dirty="0"/>
              <a:t>ambitious project </a:t>
            </a:r>
            <a:r>
              <a:rPr lang="en-US" noProof="0" dirty="0"/>
              <a:t>and </a:t>
            </a:r>
            <a:r>
              <a:rPr lang="en-US" b="1" noProof="0" dirty="0"/>
              <a:t>enthusiastic</a:t>
            </a:r>
            <a:r>
              <a:rPr lang="en-US" noProof="0" dirty="0"/>
              <a:t> to contribute to </a:t>
            </a:r>
            <a:r>
              <a:rPr lang="en-US" b="1" noProof="0" dirty="0"/>
              <a:t>new IT challenges  </a:t>
            </a:r>
          </a:p>
          <a:p>
            <a:pPr algn="ctr"/>
            <a:endParaRPr lang="fr-FR" dirty="0"/>
          </a:p>
          <a:p>
            <a:pPr algn="ctr"/>
            <a:r>
              <a:rPr lang="fr-FR" sz="2000" b="1" dirty="0" err="1">
                <a:solidFill>
                  <a:srgbClr val="C00000"/>
                </a:solidFill>
              </a:rPr>
              <a:t>We</a:t>
            </a:r>
            <a:r>
              <a:rPr lang="fr-FR" sz="2000" b="1" dirty="0">
                <a:solidFill>
                  <a:srgbClr val="C00000"/>
                </a:solidFill>
              </a:rPr>
              <a:t> are </a:t>
            </a:r>
            <a:r>
              <a:rPr lang="fr-FR" sz="2000" b="1" dirty="0" err="1">
                <a:solidFill>
                  <a:srgbClr val="C00000"/>
                </a:solidFill>
              </a:rPr>
              <a:t>hiring</a:t>
            </a:r>
            <a:r>
              <a:rPr lang="fr-FR" sz="2000" b="1" dirty="0">
                <a:solidFill>
                  <a:srgbClr val="C00000"/>
                </a:solidFill>
              </a:rPr>
              <a:t> !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Full stack Engineer</a:t>
            </a:r>
          </a:p>
          <a:p>
            <a:pPr algn="ctr"/>
            <a:r>
              <a:rPr lang="fr-FR" dirty="0"/>
              <a:t>FPGA </a:t>
            </a:r>
            <a:r>
              <a:rPr lang="fr-FR" dirty="0" err="1"/>
              <a:t>developpers</a:t>
            </a:r>
            <a:endParaRPr lang="fr-FR" dirty="0"/>
          </a:p>
          <a:p>
            <a:pPr algn="ctr"/>
            <a:r>
              <a:rPr lang="fr-FR" dirty="0"/>
              <a:t>Cloud &amp; DevOps Engineer</a:t>
            </a:r>
          </a:p>
          <a:p>
            <a:pPr algn="ctr"/>
            <a:r>
              <a:rPr lang="fr-FR" dirty="0" err="1"/>
              <a:t>SysOps</a:t>
            </a:r>
            <a:r>
              <a:rPr lang="fr-FR" dirty="0"/>
              <a:t> Engineer</a:t>
            </a:r>
          </a:p>
          <a:p>
            <a:pPr algn="ctr"/>
            <a:r>
              <a:rPr lang="fr-FR" dirty="0"/>
              <a:t>…</a:t>
            </a:r>
          </a:p>
          <a:p>
            <a:pPr algn="ctr"/>
            <a:r>
              <a:rPr lang="fr-FR" dirty="0"/>
              <a:t>See positions </a:t>
            </a:r>
          </a:p>
          <a:p>
            <a:pPr algn="ctr"/>
            <a:r>
              <a:rPr lang="fr-FR" dirty="0">
                <a:hlinkClick r:id="rId3"/>
              </a:rPr>
              <a:t>https://www.synchrotron-soleil.fr/en/job-offers</a:t>
            </a:r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Contact:</a:t>
            </a:r>
          </a:p>
          <a:p>
            <a:pPr algn="ctr"/>
            <a:r>
              <a:rPr lang="fr-FR" dirty="0"/>
              <a:t>yves-marie.abiven@synchrotron-soleil.fr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03E7E41D-EAA8-FAE9-713E-0C23F4B27305}"/>
              </a:ext>
            </a:extLst>
          </p:cNvPr>
          <p:cNvSpPr txBox="1">
            <a:spLocks/>
          </p:cNvSpPr>
          <p:nvPr/>
        </p:nvSpPr>
        <p:spPr>
          <a:xfrm>
            <a:off x="191344" y="620688"/>
            <a:ext cx="7056784" cy="59672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SOLEIL II: an ambitious project</a:t>
            </a:r>
            <a:r>
              <a:rPr lang="en-US" sz="1600" dirty="0"/>
              <a:t> </a:t>
            </a:r>
          </a:p>
          <a:p>
            <a:pPr lvl="1"/>
            <a:r>
              <a:rPr lang="en-US" sz="1400" dirty="0"/>
              <a:t>A new SOLEIL for tomorrow's science </a:t>
            </a:r>
          </a:p>
          <a:p>
            <a:pPr lvl="1"/>
            <a:r>
              <a:rPr lang="en-US" sz="1400" dirty="0"/>
              <a:t>The Information System must be ready to easily move toward full performance with:</a:t>
            </a:r>
          </a:p>
          <a:p>
            <a:pPr lvl="2"/>
            <a:r>
              <a:rPr lang="en-US" sz="1200" dirty="0"/>
              <a:t>Secured and robust infrastructure</a:t>
            </a:r>
          </a:p>
          <a:p>
            <a:pPr lvl="2"/>
            <a:r>
              <a:rPr lang="en-US" sz="1200" dirty="0"/>
              <a:t>Ready to manage high data throughput</a:t>
            </a:r>
          </a:p>
          <a:p>
            <a:pPr lvl="2"/>
            <a:r>
              <a:rPr lang="en-US" sz="1200" dirty="0"/>
              <a:t>Automation at the heart of the data-driven strategy</a:t>
            </a:r>
          </a:p>
          <a:p>
            <a:pPr lvl="2"/>
            <a:r>
              <a:rPr lang="fr-FR" sz="1200" dirty="0" err="1">
                <a:latin typeface="Arial"/>
                <a:cs typeface="Arial"/>
              </a:rPr>
              <a:t>Providing</a:t>
            </a:r>
            <a:r>
              <a:rPr lang="fr-FR" sz="1200" dirty="0">
                <a:latin typeface="Arial"/>
                <a:cs typeface="Arial"/>
              </a:rPr>
              <a:t> Data </a:t>
            </a:r>
            <a:r>
              <a:rPr lang="fr-FR" sz="1200" dirty="0" err="1">
                <a:latin typeface="Arial"/>
                <a:cs typeface="Arial"/>
              </a:rPr>
              <a:t>with</a:t>
            </a:r>
            <a:r>
              <a:rPr lang="fr-FR" sz="1200" dirty="0">
                <a:latin typeface="Arial"/>
                <a:cs typeface="Arial"/>
              </a:rPr>
              <a:t> FAIR Principles</a:t>
            </a:r>
          </a:p>
          <a:p>
            <a:pPr lvl="2"/>
            <a:endParaRPr lang="en-US" sz="1200" dirty="0"/>
          </a:p>
          <a:p>
            <a:r>
              <a:rPr lang="en-US" sz="1600" b="1" dirty="0"/>
              <a:t>Human resources challenges</a:t>
            </a:r>
            <a:endParaRPr lang="en-US" sz="1600" dirty="0"/>
          </a:p>
          <a:p>
            <a:pPr lvl="1"/>
            <a:r>
              <a:rPr lang="en-US" sz="1400" dirty="0"/>
              <a:t>Balance between project and operation</a:t>
            </a:r>
          </a:p>
          <a:p>
            <a:pPr lvl="1"/>
            <a:r>
              <a:rPr lang="en-US" sz="1400" b="1" dirty="0"/>
              <a:t>Ring-fence the project teams </a:t>
            </a:r>
            <a:r>
              <a:rPr lang="en-US" sz="1400" dirty="0"/>
              <a:t>in a complex context to hire computing skills</a:t>
            </a:r>
          </a:p>
          <a:p>
            <a:pPr lvl="1"/>
            <a:r>
              <a:rPr lang="en-US" sz="1400" dirty="0"/>
              <a:t>Reinforcement of the teams through subcontractor procurement</a:t>
            </a:r>
          </a:p>
          <a:p>
            <a:pPr lvl="1"/>
            <a:endParaRPr lang="en-US" sz="1400" dirty="0"/>
          </a:p>
          <a:p>
            <a:r>
              <a:rPr lang="en-US" sz="1600" b="1" dirty="0"/>
              <a:t>Securing integration and IT transformation</a:t>
            </a:r>
            <a:endParaRPr lang="en-US" sz="1600" dirty="0"/>
          </a:p>
          <a:p>
            <a:pPr lvl="1"/>
            <a:r>
              <a:rPr lang="en-US" sz="1400" dirty="0"/>
              <a:t>Validation of the full stack integration</a:t>
            </a:r>
          </a:p>
          <a:p>
            <a:pPr lvl="1"/>
            <a:r>
              <a:rPr lang="en-US" sz="1400" dirty="0"/>
              <a:t>Building development, test and production environments to develop applications for commissioning and operation</a:t>
            </a:r>
          </a:p>
          <a:p>
            <a:pPr lvl="1"/>
            <a:r>
              <a:rPr lang="en-US" sz="1400" dirty="0"/>
              <a:t>Enhance automation to facilitate development and Business As Usual</a:t>
            </a:r>
          </a:p>
          <a:p>
            <a:pPr lvl="1"/>
            <a:endParaRPr lang="en-US" sz="1400" dirty="0"/>
          </a:p>
          <a:p>
            <a:r>
              <a:rPr lang="en-US" sz="1600" b="1" dirty="0"/>
              <a:t>Collaboration</a:t>
            </a:r>
            <a:r>
              <a:rPr lang="en-US" sz="1600" dirty="0"/>
              <a:t> </a:t>
            </a:r>
          </a:p>
          <a:p>
            <a:pPr lvl="1"/>
            <a:r>
              <a:rPr lang="en-US" sz="1400" dirty="0"/>
              <a:t>Collaborative development with friendly colleagues at other facilities will be pursued: TANGO, TAURUS, </a:t>
            </a:r>
            <a:r>
              <a:rPr lang="en-US" sz="1400" dirty="0" err="1"/>
              <a:t>PandABox</a:t>
            </a:r>
            <a:r>
              <a:rPr lang="en-US" sz="1400" dirty="0"/>
              <a:t>, PyAML, LEAPS, …</a:t>
            </a:r>
          </a:p>
          <a:p>
            <a:pPr lvl="1"/>
            <a:r>
              <a:rPr lang="en-US" sz="1400" b="1" dirty="0"/>
              <a:t>New collaborative developments are welcome!</a:t>
            </a:r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912965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C231753-2761-1B97-6978-494DC2798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188639-6E8C-3419-E070-5E9ACCFD6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9648"/>
          <a:stretch>
            <a:fillRect/>
          </a:stretch>
        </p:blipFill>
        <p:spPr>
          <a:xfrm>
            <a:off x="2295" y="10"/>
            <a:ext cx="7493441" cy="451594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D1BD711-67AE-0D8B-2ED7-F5D712D1C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1" r="2" b="2"/>
          <a:stretch>
            <a:fillRect/>
          </a:stretch>
        </p:blipFill>
        <p:spPr bwMode="auto">
          <a:xfrm>
            <a:off x="7581163" y="-1"/>
            <a:ext cx="4607118" cy="218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5901CB7-E858-CDCD-D1D7-9CF29A470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4" r="2" b="2"/>
          <a:stretch>
            <a:fillRect/>
          </a:stretch>
        </p:blipFill>
        <p:spPr bwMode="auto">
          <a:xfrm>
            <a:off x="7581165" y="2274491"/>
            <a:ext cx="4601105" cy="224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FA745666-3E90-7A23-633E-A5BC1DBFA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r="3" b="3"/>
          <a:stretch>
            <a:fillRect/>
          </a:stretch>
        </p:blipFill>
        <p:spPr bwMode="auto">
          <a:xfrm>
            <a:off x="-3717" y="4607392"/>
            <a:ext cx="3707011" cy="225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F488B9-4235-3A2A-B516-DC17121F15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283" r="3" b="28036"/>
          <a:stretch>
            <a:fillRect/>
          </a:stretch>
        </p:blipFill>
        <p:spPr>
          <a:xfrm>
            <a:off x="3794735" y="4607393"/>
            <a:ext cx="3694988" cy="2250608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95CDD08-68D8-2E8C-F85D-02688FED2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 r="2" b="5982"/>
          <a:stretch>
            <a:fillRect/>
          </a:stretch>
        </p:blipFill>
        <p:spPr bwMode="auto">
          <a:xfrm>
            <a:off x="7581164" y="4607392"/>
            <a:ext cx="4595097" cy="225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FD37600-F17E-765B-6C8C-D05F9AC3B34D}"/>
              </a:ext>
            </a:extLst>
          </p:cNvPr>
          <p:cNvSpPr txBox="1"/>
          <p:nvPr/>
        </p:nvSpPr>
        <p:spPr>
          <a:xfrm>
            <a:off x="982196" y="3565458"/>
            <a:ext cx="653078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800" i="1" dirty="0">
                <a:solidFill>
                  <a:schemeClr val="bg1"/>
                </a:solidFill>
                <a:ea typeface="+mn-lt"/>
                <a:cs typeface="+mn-lt"/>
              </a:rPr>
              <a:t>Passionate </a:t>
            </a:r>
            <a:r>
              <a:rPr lang="fr-FR" sz="2800" i="1" dirty="0" err="1">
                <a:solidFill>
                  <a:schemeClr val="bg1"/>
                </a:solidFill>
                <a:ea typeface="+mn-lt"/>
                <a:cs typeface="+mn-lt"/>
              </a:rPr>
              <a:t>minds</a:t>
            </a:r>
            <a:r>
              <a:rPr lang="fr-FR" sz="2800" i="1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fr-FR" sz="2800" i="1" dirty="0" err="1">
                <a:solidFill>
                  <a:schemeClr val="bg1"/>
                </a:solidFill>
                <a:ea typeface="+mn-lt"/>
                <a:cs typeface="+mn-lt"/>
              </a:rPr>
              <a:t>shared</a:t>
            </a:r>
            <a:r>
              <a:rPr lang="fr-FR" sz="2800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FR" sz="2800" i="1" dirty="0" err="1">
                <a:solidFill>
                  <a:schemeClr val="bg1"/>
                </a:solidFill>
                <a:ea typeface="+mn-lt"/>
                <a:cs typeface="+mn-lt"/>
              </a:rPr>
              <a:t>knowledge</a:t>
            </a:r>
            <a:r>
              <a:rPr lang="fr-FR" sz="2800" i="1" dirty="0">
                <a:solidFill>
                  <a:schemeClr val="bg1"/>
                </a:solidFill>
                <a:ea typeface="+mn-lt"/>
                <a:cs typeface="+mn-lt"/>
              </a:rPr>
              <a:t>: the formula for </a:t>
            </a:r>
            <a:r>
              <a:rPr lang="fr-FR" sz="2800" i="1" dirty="0" err="1">
                <a:solidFill>
                  <a:schemeClr val="bg1"/>
                </a:solidFill>
                <a:ea typeface="+mn-lt"/>
                <a:cs typeface="+mn-lt"/>
              </a:rPr>
              <a:t>great</a:t>
            </a:r>
            <a:r>
              <a:rPr lang="fr-FR" sz="2800" i="1" dirty="0">
                <a:solidFill>
                  <a:schemeClr val="bg1"/>
                </a:solidFill>
                <a:ea typeface="+mn-lt"/>
                <a:cs typeface="+mn-lt"/>
              </a:rPr>
              <a:t> collaboration !</a:t>
            </a:r>
            <a:endParaRPr lang="fr-FR" sz="4000" i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83C260-D0A6-1DF8-E81C-D8A3CA0CC432}"/>
              </a:ext>
            </a:extLst>
          </p:cNvPr>
          <p:cNvSpPr txBox="1"/>
          <p:nvPr/>
        </p:nvSpPr>
        <p:spPr>
          <a:xfrm>
            <a:off x="119343" y="1987"/>
            <a:ext cx="653078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i="1" dirty="0">
                <a:solidFill>
                  <a:schemeClr val="bg1"/>
                </a:solidFill>
                <a:ea typeface="+mn-lt"/>
                <a:cs typeface="+mn-lt"/>
              </a:rPr>
              <a:t>TAURUS </a:t>
            </a:r>
            <a:r>
              <a:rPr lang="fr-FR" sz="2000" i="1">
                <a:solidFill>
                  <a:schemeClr val="bg1"/>
                </a:solidFill>
                <a:ea typeface="+mn-lt"/>
                <a:cs typeface="+mn-lt"/>
              </a:rPr>
              <a:t>Collaboration workshop</a:t>
            </a:r>
            <a:endParaRPr lang="fr-FR" sz="2000" i="1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303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70D27-712B-C049-6D30-8E03B1EEB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9E60F-9208-0C12-9470-9F27D35B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89307C-78A7-5A8B-A653-BAC97A14F1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40th TANGO meeting | SOLEIL II | Y.M.ABIVEN | juin 2026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BE2DB-CC7F-4D0A-4F00-33EBA11AEC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2050" name="Picture 2" descr="Point d'interrogation - Icônes divers gratuites">
            <a:extLst>
              <a:ext uri="{FF2B5EF4-FFF2-40B4-BE49-F238E27FC236}">
                <a16:creationId xmlns:a16="http://schemas.microsoft.com/office/drawing/2014/main" id="{FA7F7B43-9266-FB75-268E-DFD3498A0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24" y="517612"/>
            <a:ext cx="5822776" cy="582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2217D4C6-E7B7-7C65-68E3-A2C251D50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676"/>
            <a:ext cx="6995792" cy="540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08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contenu 2"/>
          <p:cNvSpPr/>
          <p:nvPr/>
        </p:nvSpPr>
        <p:spPr>
          <a:xfrm>
            <a:off x="2244090" y="1411184"/>
            <a:ext cx="8167770" cy="36404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88" name="CustomShape 3_6"/>
          <p:cNvSpPr/>
          <p:nvPr/>
        </p:nvSpPr>
        <p:spPr>
          <a:xfrm>
            <a:off x="603028" y="862200"/>
            <a:ext cx="4314376" cy="20627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marL="162000" indent="-146070">
              <a:spcBef>
                <a:spcPts val="45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dirty="0">
                <a:solidFill>
                  <a:srgbClr val="0E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ring 354m, 2.75GeV</a:t>
            </a:r>
            <a:endParaRPr lang="en-US" sz="2000" dirty="0">
              <a:solidFill>
                <a:srgbClr val="0E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2000" indent="-146070">
              <a:spcBef>
                <a:spcPts val="45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dirty="0">
                <a:solidFill>
                  <a:srgbClr val="0E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</a:t>
            </a:r>
            <a:r>
              <a:rPr lang="fr-FR" sz="2000" dirty="0" err="1">
                <a:solidFill>
                  <a:srgbClr val="0E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beamlines</a:t>
            </a:r>
            <a:endParaRPr lang="fr-FR" sz="2000" dirty="0">
              <a:solidFill>
                <a:srgbClr val="0E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2000" indent="-146070">
              <a:spcBef>
                <a:spcPts val="45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dirty="0">
                <a:solidFill>
                  <a:srgbClr val="0E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CRYO-EM microscope</a:t>
            </a:r>
          </a:p>
          <a:p>
            <a:pPr marL="162000" indent="-146070">
              <a:spcBef>
                <a:spcPts val="45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dirty="0">
                <a:solidFill>
                  <a:srgbClr val="0E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orders of magnitude in energy                                                 </a:t>
            </a:r>
            <a:r>
              <a:rPr lang="en-US" sz="2000" dirty="0">
                <a:solidFill>
                  <a:srgbClr val="0E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far IR to hard X-rays</a:t>
            </a:r>
          </a:p>
          <a:p>
            <a:pPr marL="162000" indent="-146070">
              <a:spcBef>
                <a:spcPts val="45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dirty="0">
                <a:solidFill>
                  <a:srgbClr val="0E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to </a:t>
            </a:r>
            <a:r>
              <a:rPr lang="fr-FR" sz="2000" dirty="0" err="1">
                <a:solidFill>
                  <a:srgbClr val="0E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fr-FR" sz="2000" dirty="0">
                <a:solidFill>
                  <a:srgbClr val="0E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E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</a:t>
            </a:r>
            <a:r>
              <a:rPr lang="fr-FR" sz="2000" dirty="0">
                <a:solidFill>
                  <a:srgbClr val="0E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2008</a:t>
            </a:r>
            <a:endParaRPr lang="en-US" sz="2000" dirty="0">
              <a:solidFill>
                <a:srgbClr val="0E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2000" indent="-146070">
              <a:spcBef>
                <a:spcPts val="45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dirty="0">
                <a:solidFill>
                  <a:srgbClr val="0E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450 staff </a:t>
            </a:r>
            <a:r>
              <a:rPr lang="fr-FR" sz="2000" dirty="0" err="1">
                <a:solidFill>
                  <a:srgbClr val="0E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endParaRPr lang="en-US" sz="2000" dirty="0">
              <a:solidFill>
                <a:srgbClr val="0E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080D93B-C83A-42E5-B392-11372E40E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SOLEIL in a </a:t>
            </a:r>
            <a:r>
              <a:rPr lang="fr-FR" sz="2400" dirty="0" err="1"/>
              <a:t>nutshell</a:t>
            </a:r>
            <a:endParaRPr lang="fr-FR" sz="2400" dirty="0"/>
          </a:p>
        </p:txBody>
      </p:sp>
      <p:sp>
        <p:nvSpPr>
          <p:cNvPr id="11" name="CustomShape 3_6">
            <a:extLst>
              <a:ext uri="{FF2B5EF4-FFF2-40B4-BE49-F238E27FC236}">
                <a16:creationId xmlns:a16="http://schemas.microsoft.com/office/drawing/2014/main" id="{11E7B729-8EED-4B43-956F-3B67C05A37AC}"/>
              </a:ext>
            </a:extLst>
          </p:cNvPr>
          <p:cNvSpPr/>
          <p:nvPr/>
        </p:nvSpPr>
        <p:spPr>
          <a:xfrm>
            <a:off x="6334475" y="5774238"/>
            <a:ext cx="4305682" cy="5984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marL="162000" indent="-146070">
              <a:spcBef>
                <a:spcPts val="45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pc="-1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BB6FFD4-6152-F400-4C7E-07CF27C042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372000"/>
            <a:ext cx="429319" cy="360000"/>
          </a:xfrm>
        </p:spPr>
        <p:txBody>
          <a:bodyPr/>
          <a:lstStyle/>
          <a:p>
            <a:fld id="{F1620CC9-C982-429E-97C9-9F71A6603CFC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1E94124-E061-1197-F4E4-C641B33B7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328" y="620688"/>
            <a:ext cx="2888838" cy="1610046"/>
          </a:xfrm>
          <a:prstGeom prst="rect">
            <a:avLst/>
          </a:prstGeom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89CD153-3781-E1CF-D531-A035F973ABB8}"/>
              </a:ext>
            </a:extLst>
          </p:cNvPr>
          <p:cNvCxnSpPr>
            <a:cxnSpLocks/>
          </p:cNvCxnSpPr>
          <p:nvPr/>
        </p:nvCxnSpPr>
        <p:spPr>
          <a:xfrm flipH="1" flipV="1">
            <a:off x="8487316" y="640853"/>
            <a:ext cx="1355532" cy="130145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772A7F8-B8BE-1BB6-1826-CDC5579C4911}"/>
              </a:ext>
            </a:extLst>
          </p:cNvPr>
          <p:cNvCxnSpPr>
            <a:cxnSpLocks/>
          </p:cNvCxnSpPr>
          <p:nvPr/>
        </p:nvCxnSpPr>
        <p:spPr>
          <a:xfrm flipH="1">
            <a:off x="8487316" y="1962753"/>
            <a:ext cx="1378522" cy="86574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Espace réservé pour une image  7">
            <a:extLst>
              <a:ext uri="{FF2B5EF4-FFF2-40B4-BE49-F238E27FC236}">
                <a16:creationId xmlns:a16="http://schemas.microsoft.com/office/drawing/2014/main" id="{451EEAE5-7841-722E-A133-E41435B8EA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55" r="4255"/>
          <a:stretch>
            <a:fillRect/>
          </a:stretch>
        </p:blipFill>
        <p:spPr>
          <a:xfrm>
            <a:off x="803826" y="3581248"/>
            <a:ext cx="3473611" cy="2534174"/>
          </a:xfrm>
          <a:prstGeom prst="rect">
            <a:avLst/>
          </a:prstGeom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E58F53A-CC86-7762-CA51-FF6B3934E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336" y="3412366"/>
            <a:ext cx="3646062" cy="2710869"/>
          </a:xfrm>
          <a:prstGeom prst="rect">
            <a:avLst/>
          </a:prstGeom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FD957D5-96D7-8A19-27EF-61978C6CC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6922" y="2547666"/>
            <a:ext cx="2893734" cy="3567756"/>
          </a:xfrm>
          <a:prstGeom prst="rect">
            <a:avLst/>
          </a:prstGeom>
          <a:ln w="127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Espace réservé du pied de page 2">
            <a:extLst>
              <a:ext uri="{FF2B5EF4-FFF2-40B4-BE49-F238E27FC236}">
                <a16:creationId xmlns:a16="http://schemas.microsoft.com/office/drawing/2014/main" id="{5441C319-AC9E-00DE-4941-E7F5BDF2B5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</p:spPr>
        <p:txBody>
          <a:bodyPr/>
          <a:lstStyle/>
          <a:p>
            <a:r>
              <a:rPr lang="fr-FR" dirty="0"/>
              <a:t>40th TANGO meeting | SOLEIL II | Y.M.ABIVEN | juin 2026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21C8275-B141-1556-9FB1-CAB7D9058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713" y="620689"/>
            <a:ext cx="3638603" cy="23954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D8227-8858-448B-9C27-C26C9CAA3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fr-FR" sz="2400" dirty="0"/>
              <a:t>SOLEIL II, an upgrade for </a:t>
            </a:r>
            <a:r>
              <a:rPr lang="fr-FR" sz="2400" dirty="0" err="1"/>
              <a:t>tomorrow’s</a:t>
            </a:r>
            <a:r>
              <a:rPr lang="fr-FR" sz="2400" dirty="0"/>
              <a:t> science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AD01CB-1408-445D-A8F8-2DBB6C5B8D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0317" y="680929"/>
            <a:ext cx="11088582" cy="5067264"/>
          </a:xfrm>
        </p:spPr>
        <p:txBody>
          <a:bodyPr/>
          <a:lstStyle/>
          <a:p>
            <a:r>
              <a:rPr lang="fr-FR" sz="1800" dirty="0"/>
              <a:t>SOLEIL II Science drivers 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Better performances for Accelerator and photon sources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en-GB" sz="1200" dirty="0"/>
              <a:t>Reaching an emittance </a:t>
            </a:r>
            <a:r>
              <a:rPr lang="en-GB" sz="1200" b="1" dirty="0">
                <a:solidFill>
                  <a:srgbClr val="FF0000"/>
                </a:solidFill>
              </a:rPr>
              <a:t>&lt; 100 </a:t>
            </a:r>
            <a:r>
              <a:rPr lang="en-GB" sz="1200" b="1" dirty="0" err="1">
                <a:solidFill>
                  <a:srgbClr val="FF0000"/>
                </a:solidFill>
              </a:rPr>
              <a:t>pm.rad</a:t>
            </a:r>
            <a:r>
              <a:rPr lang="en-GB" sz="1200" b="1" dirty="0">
                <a:solidFill>
                  <a:srgbClr val="FF0000"/>
                </a:solidFill>
              </a:rPr>
              <a:t>. </a:t>
            </a:r>
            <a:endParaRPr lang="en-GB" sz="1200" dirty="0"/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en-GB" sz="1200" dirty="0"/>
              <a:t>Keeping the same electron beam energy : </a:t>
            </a:r>
            <a:r>
              <a:rPr lang="en-GB" sz="1200" b="1" dirty="0">
                <a:solidFill>
                  <a:srgbClr val="FF3300"/>
                </a:solidFill>
              </a:rPr>
              <a:t>2.75 GeV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en-GB" sz="1200" dirty="0"/>
              <a:t>Preserving a maximum current of</a:t>
            </a:r>
            <a:r>
              <a:rPr lang="en-GB" sz="1200" b="1" dirty="0"/>
              <a:t> </a:t>
            </a:r>
            <a:r>
              <a:rPr lang="en-GB" sz="1200" b="1" dirty="0">
                <a:solidFill>
                  <a:srgbClr val="FF0000"/>
                </a:solidFill>
              </a:rPr>
              <a:t>500 mA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  <a:r>
              <a:rPr lang="en-GB" sz="1200" dirty="0"/>
              <a:t>in the </a:t>
            </a:r>
            <a:r>
              <a:rPr lang="en-GB" sz="1200" dirty="0" err="1"/>
              <a:t>multibunch</a:t>
            </a:r>
            <a:r>
              <a:rPr lang="en-GB" sz="1200" dirty="0"/>
              <a:t> mode.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fr-FR" sz="1200" dirty="0"/>
              <a:t>LINAC upgrade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fr-FR" sz="1200" dirty="0"/>
              <a:t>New </a:t>
            </a:r>
            <a:r>
              <a:rPr lang="fr-FR" sz="1200" dirty="0" err="1"/>
              <a:t>low-emittance</a:t>
            </a:r>
            <a:r>
              <a:rPr lang="fr-FR" sz="1200" dirty="0"/>
              <a:t> Booster (5 </a:t>
            </a:r>
            <a:r>
              <a:rPr lang="fr-FR" sz="1200" dirty="0" err="1"/>
              <a:t>nm.rad</a:t>
            </a:r>
            <a:r>
              <a:rPr lang="fr-FR" sz="1200" dirty="0"/>
              <a:t>)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685800" lvl="1" algn="just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685800" lvl="1" algn="just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685800" lvl="1" algn="just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685800" lvl="1" algn="just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685800" lvl="1" algn="just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685800" lvl="1" algn="just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685800" lvl="1" algn="just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717550" lvl="1" indent="0" algn="just">
              <a:buNone/>
            </a:pPr>
            <a:endParaRPr lang="en-GB" sz="1200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992B1A-4D3B-4774-AA43-C0F1F976AD7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53" y="5034001"/>
            <a:ext cx="3149805" cy="1275319"/>
          </a:xfrm>
          <a:prstGeom prst="rect">
            <a:avLst/>
          </a:prstGeom>
          <a:noFill/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FB272A5-CFB5-479E-B2E2-B28C5F8660B1}"/>
              </a:ext>
            </a:extLst>
          </p:cNvPr>
          <p:cNvSpPr txBox="1"/>
          <p:nvPr/>
        </p:nvSpPr>
        <p:spPr>
          <a:xfrm>
            <a:off x="2395234" y="5188965"/>
            <a:ext cx="12755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</a:rPr>
              <a:t>&lt; 10 </a:t>
            </a:r>
            <a:r>
              <a:rPr lang="en-US" sz="1100" b="1" dirty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1100" b="1" dirty="0">
                <a:solidFill>
                  <a:srgbClr val="0070C0"/>
                </a:solidFill>
              </a:rPr>
              <a:t>m x 10 </a:t>
            </a:r>
            <a:r>
              <a:rPr lang="en-US" sz="1100" b="1" dirty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1100" b="1" dirty="0">
                <a:solidFill>
                  <a:srgbClr val="0070C0"/>
                </a:solidFill>
              </a:rPr>
              <a:t>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AE2F73-2EFC-4142-96F4-5E3F2206E9B5}"/>
              </a:ext>
            </a:extLst>
          </p:cNvPr>
          <p:cNvSpPr txBox="1"/>
          <p:nvPr/>
        </p:nvSpPr>
        <p:spPr>
          <a:xfrm>
            <a:off x="1784329" y="4819531"/>
            <a:ext cx="1221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SIZES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79042A9-5D96-4A33-BEAD-CF3769AFA4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970" y="5159364"/>
            <a:ext cx="2270558" cy="11051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185296B-D58E-4CA8-861A-A66785E4D0DC}"/>
              </a:ext>
            </a:extLst>
          </p:cNvPr>
          <p:cNvSpPr txBox="1"/>
          <p:nvPr/>
        </p:nvSpPr>
        <p:spPr>
          <a:xfrm>
            <a:off x="4500542" y="4819531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Brightness</a:t>
            </a:r>
            <a:endParaRPr lang="fr-FR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41351957-94D5-4D00-8C62-9BDB0F6A6FA4}"/>
              </a:ext>
            </a:extLst>
          </p:cNvPr>
          <p:cNvSpPr txBox="1">
            <a:spLocks/>
          </p:cNvSpPr>
          <p:nvPr/>
        </p:nvSpPr>
        <p:spPr>
          <a:xfrm>
            <a:off x="7039035" y="680929"/>
            <a:ext cx="4369127" cy="5169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E4194"/>
                </a:solidFill>
              </a:rPr>
              <a:t>New access mode with </a:t>
            </a:r>
            <a:r>
              <a:rPr lang="en-US" sz="1800" b="1" dirty="0">
                <a:solidFill>
                  <a:srgbClr val="0E4194"/>
                </a:solidFill>
              </a:rPr>
              <a:t>more efficient </a:t>
            </a:r>
            <a:r>
              <a:rPr lang="en-US" sz="1800" dirty="0">
                <a:solidFill>
                  <a:srgbClr val="0E4194"/>
                </a:solidFill>
              </a:rPr>
              <a:t>use of the SOLEIL Beamline</a:t>
            </a:r>
          </a:p>
          <a:p>
            <a:endParaRPr lang="en-US" sz="1800" dirty="0">
              <a:solidFill>
                <a:srgbClr val="0E4194"/>
              </a:solidFill>
            </a:endParaRPr>
          </a:p>
          <a:p>
            <a:endParaRPr lang="en-US" sz="1800" dirty="0">
              <a:solidFill>
                <a:srgbClr val="0E4194"/>
              </a:solidFill>
            </a:endParaRPr>
          </a:p>
          <a:p>
            <a:endParaRPr lang="en-US" sz="1800" dirty="0">
              <a:solidFill>
                <a:srgbClr val="0E4194"/>
              </a:solidFill>
            </a:endParaRPr>
          </a:p>
          <a:p>
            <a:endParaRPr lang="en-US" sz="1800" dirty="0">
              <a:solidFill>
                <a:srgbClr val="0E4194"/>
              </a:solidFill>
            </a:endParaRPr>
          </a:p>
          <a:p>
            <a:endParaRPr lang="en-US" sz="1800" dirty="0">
              <a:solidFill>
                <a:srgbClr val="0E4194"/>
              </a:solidFill>
            </a:endParaRPr>
          </a:p>
          <a:p>
            <a:endParaRPr lang="en-US" sz="1800" dirty="0">
              <a:solidFill>
                <a:srgbClr val="0E4194"/>
              </a:solidFill>
            </a:endParaRP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Green infrastructure</a:t>
            </a:r>
          </a:p>
          <a:p>
            <a:pPr lvl="1"/>
            <a:endParaRPr lang="en-US" sz="1200" dirty="0">
              <a:solidFill>
                <a:srgbClr val="242021"/>
              </a:solidFill>
              <a:latin typeface="AkzidenzGroteskBE-Regular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Reduction in the facility </a:t>
            </a:r>
          </a:p>
          <a:p>
            <a:pPr marL="457200" lvl="1" indent="0">
              <a:buNone/>
            </a:pPr>
            <a:r>
              <a:rPr lang="en-US" sz="1200" dirty="0"/>
              <a:t>environmental footprint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200" dirty="0"/>
              <a:t>Lower power and water</a:t>
            </a:r>
          </a:p>
          <a:p>
            <a:pPr marL="457200" lvl="1" indent="0">
              <a:buNone/>
            </a:pPr>
            <a:r>
              <a:rPr lang="fr-FR" sz="1200" dirty="0" err="1"/>
              <a:t>consumption</a:t>
            </a:r>
            <a:endParaRPr lang="fr-FR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200" dirty="0" err="1"/>
              <a:t>Reduce</a:t>
            </a:r>
            <a:r>
              <a:rPr lang="fr-FR" sz="1200" dirty="0"/>
              <a:t> </a:t>
            </a:r>
            <a:r>
              <a:rPr lang="fr-FR" sz="1200" dirty="0" err="1"/>
              <a:t>operational</a:t>
            </a:r>
            <a:r>
              <a:rPr lang="fr-FR" sz="1200" dirty="0"/>
              <a:t> </a:t>
            </a:r>
            <a:r>
              <a:rPr lang="fr-FR" sz="1200" dirty="0" err="1"/>
              <a:t>cost</a:t>
            </a:r>
            <a:r>
              <a:rPr lang="fr-FR" sz="1200" dirty="0"/>
              <a:t> </a:t>
            </a:r>
            <a:endParaRPr lang="en-US" sz="1200" dirty="0"/>
          </a:p>
          <a:p>
            <a:pPr marL="685800" lvl="1" algn="just">
              <a:buFont typeface="Arial" panose="020B0604020202020204" pitchFamily="34" charset="0"/>
              <a:buChar char="•"/>
            </a:pPr>
            <a:endParaRPr lang="fr-FR" sz="12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1" name="Image 317">
            <a:extLst>
              <a:ext uri="{FF2B5EF4-FFF2-40B4-BE49-F238E27FC236}">
                <a16:creationId xmlns:a16="http://schemas.microsoft.com/office/drawing/2014/main" id="{363FFA8C-FADB-44D8-8BB0-BAB254FDD6D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451621" y="1417320"/>
            <a:ext cx="4078769" cy="2232248"/>
          </a:xfrm>
          <a:prstGeom prst="rect">
            <a:avLst/>
          </a:prstGeom>
          <a:ln w="0">
            <a:noFill/>
          </a:ln>
        </p:spPr>
      </p:pic>
      <p:pic>
        <p:nvPicPr>
          <p:cNvPr id="12" name="Image 318">
            <a:extLst>
              <a:ext uri="{FF2B5EF4-FFF2-40B4-BE49-F238E27FC236}">
                <a16:creationId xmlns:a16="http://schemas.microsoft.com/office/drawing/2014/main" id="{DFA4DD38-B102-4674-86A2-AF70684CFA9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768032" y="3749354"/>
            <a:ext cx="1872584" cy="2520280"/>
          </a:xfrm>
          <a:prstGeom prst="rect">
            <a:avLst/>
          </a:prstGeom>
          <a:ln w="0">
            <a:noFill/>
          </a:ln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3A2E59E-AC04-20A7-A1EC-038719BCDD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372000"/>
            <a:ext cx="429319" cy="360000"/>
          </a:xfrm>
        </p:spPr>
        <p:txBody>
          <a:bodyPr/>
          <a:lstStyle/>
          <a:p>
            <a:fld id="{F1620CC9-C982-429E-97C9-9F71A6603CFC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9" name="Espace réservé du pied de page 2">
            <a:extLst>
              <a:ext uri="{FF2B5EF4-FFF2-40B4-BE49-F238E27FC236}">
                <a16:creationId xmlns:a16="http://schemas.microsoft.com/office/drawing/2014/main" id="{9BA1ABF8-06F2-82DB-CD8B-8ECA383919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</p:spPr>
        <p:txBody>
          <a:bodyPr/>
          <a:lstStyle/>
          <a:p>
            <a:r>
              <a:rPr lang="fr-FR" dirty="0"/>
              <a:t>40th TANGO meeting | SOLEIL II | Y.M.ABIVEN | juin 2026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4AE42E7-5CCB-C075-149E-8164498B0F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2322" y="1189007"/>
            <a:ext cx="3370644" cy="202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35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4691C-7E0D-4A44-F1CA-013FE1121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78ED8A-4C32-69A7-C787-DD83941F31E3}"/>
              </a:ext>
            </a:extLst>
          </p:cNvPr>
          <p:cNvSpPr/>
          <p:nvPr/>
        </p:nvSpPr>
        <p:spPr>
          <a:xfrm>
            <a:off x="4799856" y="6400800"/>
            <a:ext cx="5532995" cy="262515"/>
          </a:xfrm>
          <a:prstGeom prst="rect">
            <a:avLst/>
          </a:prstGeom>
          <a:solidFill>
            <a:srgbClr val="092A5F"/>
          </a:solidFill>
          <a:ln>
            <a:solidFill>
              <a:srgbClr val="0629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fr-FR" sz="1000" dirty="0"/>
              <a:t>40th TANGO meeting | SOLEIL II | Y.M.ABIVEN | juin 2026</a:t>
            </a:r>
          </a:p>
        </p:txBody>
      </p:sp>
      <p:pic>
        <p:nvPicPr>
          <p:cNvPr id="213" name="Image 212" descr="Une image contenant texte, capture d’écran, graphisme, Bleu électrique&#10;&#10;Le contenu généré par l’IA peut être incorrect.">
            <a:extLst>
              <a:ext uri="{FF2B5EF4-FFF2-40B4-BE49-F238E27FC236}">
                <a16:creationId xmlns:a16="http://schemas.microsoft.com/office/drawing/2014/main" id="{4D37DFD4-4999-A005-DC87-74C1059C27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78" y="3405042"/>
            <a:ext cx="982444" cy="1388630"/>
          </a:xfrm>
          <a:prstGeom prst="roundRect">
            <a:avLst>
              <a:gd name="adj" fmla="val 2026"/>
            </a:avLst>
          </a:prstGeom>
          <a:effectLst>
            <a:outerShdw blurRad="208309" dist="38100" dir="2700000" algn="tl" rotWithShape="0">
              <a:prstClr val="black">
                <a:alpha val="27516"/>
              </a:prstClr>
            </a:outerShdw>
          </a:effectLst>
        </p:spPr>
      </p:pic>
      <p:sp>
        <p:nvSpPr>
          <p:cNvPr id="219" name="Titre 11">
            <a:extLst>
              <a:ext uri="{FF2B5EF4-FFF2-40B4-BE49-F238E27FC236}">
                <a16:creationId xmlns:a16="http://schemas.microsoft.com/office/drawing/2014/main" id="{3BFDF02E-31D9-217A-13D8-108D6E47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Chronology and Structuration of SOLEIL II Project</a:t>
            </a:r>
            <a:endParaRPr lang="en-US" noProof="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D3A281F-90CC-371C-ED27-3D67851E7F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7A7760D4-5E96-9629-8D63-96C5DC6E148A}"/>
              </a:ext>
            </a:extLst>
          </p:cNvPr>
          <p:cNvSpPr/>
          <p:nvPr/>
        </p:nvSpPr>
        <p:spPr>
          <a:xfrm>
            <a:off x="0" y="1177042"/>
            <a:ext cx="12191998" cy="1152128"/>
          </a:xfrm>
          <a:prstGeom prst="rect">
            <a:avLst/>
          </a:prstGeom>
          <a:solidFill>
            <a:srgbClr val="0A295F"/>
          </a:solidFill>
          <a:ln>
            <a:noFill/>
          </a:ln>
          <a:effectLst>
            <a:outerShdw blurRad="214833" dist="110852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34E9EB6-7333-4DC1-D4DD-7CBFC86EBCCC}"/>
              </a:ext>
            </a:extLst>
          </p:cNvPr>
          <p:cNvGrpSpPr/>
          <p:nvPr/>
        </p:nvGrpSpPr>
        <p:grpSpPr>
          <a:xfrm>
            <a:off x="6647811" y="754677"/>
            <a:ext cx="4826431" cy="1257005"/>
            <a:chOff x="6647811" y="754677"/>
            <a:chExt cx="4826431" cy="1257005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FE136242-E371-904F-E4AA-9E0E638F95A6}"/>
                </a:ext>
              </a:extLst>
            </p:cNvPr>
            <p:cNvGrpSpPr/>
            <p:nvPr/>
          </p:nvGrpSpPr>
          <p:grpSpPr>
            <a:xfrm>
              <a:off x="6647811" y="754677"/>
              <a:ext cx="4826431" cy="1257005"/>
              <a:chOff x="6647811" y="754677"/>
              <a:chExt cx="4826431" cy="1257005"/>
            </a:xfrm>
          </p:grpSpPr>
          <p:sp>
            <p:nvSpPr>
              <p:cNvPr id="301" name="CustomShape 19_ 4">
                <a:extLst>
                  <a:ext uri="{FF2B5EF4-FFF2-40B4-BE49-F238E27FC236}">
                    <a16:creationId xmlns:a16="http://schemas.microsoft.com/office/drawing/2014/main" id="{B7EC94C0-5F4C-2A14-DD23-271C9D47C16D}"/>
                  </a:ext>
                </a:extLst>
              </p:cNvPr>
              <p:cNvSpPr/>
              <p:nvPr/>
            </p:nvSpPr>
            <p:spPr>
              <a:xfrm>
                <a:off x="7011209" y="1489916"/>
                <a:ext cx="773198" cy="521766"/>
              </a:xfrm>
              <a:prstGeom prst="rect">
                <a:avLst/>
              </a:prstGeom>
              <a:solidFill>
                <a:srgbClr val="0A295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-1" normalizeH="0" baseline="0" noProof="0" dirty="0">
                    <a:ln>
                      <a:noFill/>
                    </a:ln>
                    <a:solidFill>
                      <a:srgbClr val="F2411F"/>
                    </a:solidFill>
                    <a:effectLst/>
                    <a:uLnTx/>
                    <a:uFillTx/>
                    <a:latin typeface="Arial"/>
                    <a:ea typeface="DejaVu Sans"/>
                    <a:cs typeface="+mn-cs"/>
                  </a:rPr>
                  <a:t>Dark period</a:t>
                </a:r>
                <a:endParaRPr kumimoji="0" lang="en-US" sz="1400" b="1" i="0" u="none" strike="noStrike" kern="1200" cap="none" spc="-1" normalizeH="0" baseline="0" noProof="0" dirty="0">
                  <a:ln>
                    <a:noFill/>
                  </a:ln>
                  <a:solidFill>
                    <a:srgbClr val="F2411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15" name="Google Shape;1086;p36">
                <a:extLst>
                  <a:ext uri="{FF2B5EF4-FFF2-40B4-BE49-F238E27FC236}">
                    <a16:creationId xmlns:a16="http://schemas.microsoft.com/office/drawing/2014/main" id="{41662C0A-051D-BFC1-F3F9-C37DF57D2F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12278" y="1105872"/>
                <a:ext cx="0" cy="522928"/>
              </a:xfrm>
              <a:prstGeom prst="straightConnector1">
                <a:avLst/>
              </a:prstGeom>
              <a:noFill/>
              <a:ln w="19050" cap="rnd" cmpd="sng">
                <a:solidFill>
                  <a:srgbClr val="F2411F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16" name="Rectangle : coins arrondis 315">
                <a:extLst>
                  <a:ext uri="{FF2B5EF4-FFF2-40B4-BE49-F238E27FC236}">
                    <a16:creationId xmlns:a16="http://schemas.microsoft.com/office/drawing/2014/main" id="{ABD50637-32C1-FCD0-550F-889C0F42C395}"/>
                  </a:ext>
                </a:extLst>
              </p:cNvPr>
              <p:cNvSpPr/>
              <p:nvPr/>
            </p:nvSpPr>
            <p:spPr>
              <a:xfrm>
                <a:off x="7011208" y="754677"/>
                <a:ext cx="4125349" cy="692433"/>
              </a:xfrm>
              <a:prstGeom prst="roundRect">
                <a:avLst>
                  <a:gd name="adj" fmla="val 9878"/>
                </a:avLst>
              </a:prstGeom>
              <a:solidFill>
                <a:schemeClr val="tx1"/>
              </a:solidFill>
              <a:ln>
                <a:noFill/>
              </a:ln>
              <a:effectLst>
                <a:outerShdw blurRad="397959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7" name="TextBox 21">
                <a:extLst>
                  <a:ext uri="{FF2B5EF4-FFF2-40B4-BE49-F238E27FC236}">
                    <a16:creationId xmlns:a16="http://schemas.microsoft.com/office/drawing/2014/main" id="{DC400137-3DDE-9FAC-C374-52717D5514A5}"/>
                  </a:ext>
                </a:extLst>
              </p:cNvPr>
              <p:cNvSpPr txBox="1"/>
              <p:nvPr/>
            </p:nvSpPr>
            <p:spPr>
              <a:xfrm>
                <a:off x="7275677" y="853341"/>
                <a:ext cx="419856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A29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Machine shutdown + restart + commissioning = 24 months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A29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External users come back: October 2030</a:t>
                </a:r>
              </a:p>
            </p:txBody>
          </p:sp>
          <p:grpSp>
            <p:nvGrpSpPr>
              <p:cNvPr id="318" name="Groupe 317">
                <a:extLst>
                  <a:ext uri="{FF2B5EF4-FFF2-40B4-BE49-F238E27FC236}">
                    <a16:creationId xmlns:a16="http://schemas.microsoft.com/office/drawing/2014/main" id="{EAF415D5-A607-AF44-110F-60E496511430}"/>
                  </a:ext>
                </a:extLst>
              </p:cNvPr>
              <p:cNvGrpSpPr/>
              <p:nvPr/>
            </p:nvGrpSpPr>
            <p:grpSpPr>
              <a:xfrm>
                <a:off x="6647811" y="840386"/>
                <a:ext cx="513372" cy="511868"/>
                <a:chOff x="433391" y="3179932"/>
                <a:chExt cx="782458" cy="780167"/>
              </a:xfrm>
            </p:grpSpPr>
            <p:sp>
              <p:nvSpPr>
                <p:cNvPr id="319" name="Google Shape;94;p16">
                  <a:extLst>
                    <a:ext uri="{FF2B5EF4-FFF2-40B4-BE49-F238E27FC236}">
                      <a16:creationId xmlns:a16="http://schemas.microsoft.com/office/drawing/2014/main" id="{97C48C20-6D16-69A3-2C52-E98B0C18935C}"/>
                    </a:ext>
                  </a:extLst>
                </p:cNvPr>
                <p:cNvSpPr/>
                <p:nvPr/>
              </p:nvSpPr>
              <p:spPr>
                <a:xfrm>
                  <a:off x="433391" y="3179932"/>
                  <a:ext cx="782458" cy="7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4424" extrusionOk="0">
                      <a:moveTo>
                        <a:pt x="2219" y="1"/>
                      </a:moveTo>
                      <a:cubicBezTo>
                        <a:pt x="991" y="1"/>
                        <a:pt x="1" y="991"/>
                        <a:pt x="1" y="2206"/>
                      </a:cubicBezTo>
                      <a:cubicBezTo>
                        <a:pt x="1" y="3433"/>
                        <a:pt x="991" y="4423"/>
                        <a:pt x="2219" y="4423"/>
                      </a:cubicBezTo>
                      <a:cubicBezTo>
                        <a:pt x="3447" y="4423"/>
                        <a:pt x="4437" y="3433"/>
                        <a:pt x="4437" y="2206"/>
                      </a:cubicBezTo>
                      <a:cubicBezTo>
                        <a:pt x="4437" y="991"/>
                        <a:pt x="3447" y="1"/>
                        <a:pt x="2219" y="1"/>
                      </a:cubicBezTo>
                      <a:close/>
                    </a:path>
                  </a:pathLst>
                </a:custGeom>
                <a:solidFill>
                  <a:srgbClr val="F2411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Google Shape;95;p16">
                  <a:extLst>
                    <a:ext uri="{FF2B5EF4-FFF2-40B4-BE49-F238E27FC236}">
                      <a16:creationId xmlns:a16="http://schemas.microsoft.com/office/drawing/2014/main" id="{52EE9438-2434-9365-2A32-F3FDDFC77846}"/>
                    </a:ext>
                  </a:extLst>
                </p:cNvPr>
                <p:cNvSpPr/>
                <p:nvPr/>
              </p:nvSpPr>
              <p:spPr>
                <a:xfrm>
                  <a:off x="523189" y="3267441"/>
                  <a:ext cx="602866" cy="60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377" extrusionOk="0">
                      <a:moveTo>
                        <a:pt x="2377" y="1189"/>
                      </a:moveTo>
                      <a:cubicBezTo>
                        <a:pt x="2377" y="1849"/>
                        <a:pt x="1849" y="2377"/>
                        <a:pt x="1189" y="2377"/>
                      </a:cubicBezTo>
                      <a:cubicBezTo>
                        <a:pt x="529" y="2377"/>
                        <a:pt x="1" y="1849"/>
                        <a:pt x="1" y="1189"/>
                      </a:cubicBezTo>
                      <a:cubicBezTo>
                        <a:pt x="1" y="529"/>
                        <a:pt x="529" y="0"/>
                        <a:pt x="1189" y="0"/>
                      </a:cubicBezTo>
                      <a:cubicBezTo>
                        <a:pt x="1849" y="0"/>
                        <a:pt x="2377" y="529"/>
                        <a:pt x="2377" y="1189"/>
                      </a:cubicBezTo>
                      <a:close/>
                    </a:path>
                  </a:pathLst>
                </a:custGeom>
                <a:solidFill>
                  <a:srgbClr val="F2411F"/>
                </a:solidFill>
                <a:ln w="57150">
                  <a:solidFill>
                    <a:schemeClr val="tx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332" name="Graphique 331">
              <a:extLst>
                <a:ext uri="{FF2B5EF4-FFF2-40B4-BE49-F238E27FC236}">
                  <a16:creationId xmlns:a16="http://schemas.microsoft.com/office/drawing/2014/main" id="{294456D7-8208-C8F2-2E82-C1D5CAD26D3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4832" t="44998" r="44832" b="44998"/>
            <a:stretch/>
          </p:blipFill>
          <p:spPr>
            <a:xfrm>
              <a:off x="7191231" y="912758"/>
              <a:ext cx="194265" cy="132907"/>
            </a:xfrm>
            <a:prstGeom prst="rect">
              <a:avLst/>
            </a:prstGeom>
          </p:spPr>
        </p:pic>
        <p:pic>
          <p:nvPicPr>
            <p:cNvPr id="333" name="Graphique 332">
              <a:extLst>
                <a:ext uri="{FF2B5EF4-FFF2-40B4-BE49-F238E27FC236}">
                  <a16:creationId xmlns:a16="http://schemas.microsoft.com/office/drawing/2014/main" id="{AAD44F91-CD6C-23AB-913F-11A695FBFC9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4832" t="44998" r="44832" b="44998"/>
            <a:stretch/>
          </p:blipFill>
          <p:spPr>
            <a:xfrm>
              <a:off x="7191231" y="1142872"/>
              <a:ext cx="194265" cy="132907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1A67CCDF-E0FB-6218-2371-BE9FE30C77D1}"/>
              </a:ext>
            </a:extLst>
          </p:cNvPr>
          <p:cNvGrpSpPr/>
          <p:nvPr/>
        </p:nvGrpSpPr>
        <p:grpSpPr>
          <a:xfrm>
            <a:off x="5571136" y="4699081"/>
            <a:ext cx="5281879" cy="2191953"/>
            <a:chOff x="5457700" y="5180867"/>
            <a:chExt cx="4814764" cy="2191953"/>
          </a:xfrm>
        </p:grpSpPr>
        <p:cxnSp>
          <p:nvCxnSpPr>
            <p:cNvPr id="340" name="Google Shape;1086;p36">
              <a:extLst>
                <a:ext uri="{FF2B5EF4-FFF2-40B4-BE49-F238E27FC236}">
                  <a16:creationId xmlns:a16="http://schemas.microsoft.com/office/drawing/2014/main" id="{EDE4CB08-D9F9-0960-9506-2AE300E87C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8595" y="5476217"/>
              <a:ext cx="1359883" cy="817041"/>
            </a:xfrm>
            <a:prstGeom prst="straightConnector1">
              <a:avLst/>
            </a:prstGeom>
            <a:noFill/>
            <a:ln w="165100" cap="rnd" cmpd="sng">
              <a:solidFill>
                <a:srgbClr val="2F76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1" name="Google Shape;1085;p36">
              <a:extLst>
                <a:ext uri="{FF2B5EF4-FFF2-40B4-BE49-F238E27FC236}">
                  <a16:creationId xmlns:a16="http://schemas.microsoft.com/office/drawing/2014/main" id="{A5FD292B-2668-F899-FB22-945E2D07E723}"/>
                </a:ext>
              </a:extLst>
            </p:cNvPr>
            <p:cNvSpPr>
              <a:spLocks/>
            </p:cNvSpPr>
            <p:nvPr/>
          </p:nvSpPr>
          <p:spPr>
            <a:xfrm>
              <a:off x="7673127" y="5180867"/>
              <a:ext cx="590701" cy="590701"/>
            </a:xfrm>
            <a:prstGeom prst="ellipse">
              <a:avLst/>
            </a:prstGeom>
            <a:solidFill>
              <a:srgbClr val="2F7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42" name="Google Shape;1090;p36">
              <a:extLst>
                <a:ext uri="{FF2B5EF4-FFF2-40B4-BE49-F238E27FC236}">
                  <a16:creationId xmlns:a16="http://schemas.microsoft.com/office/drawing/2014/main" id="{7B7706D8-00BC-0839-C6C4-C3C012169D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8595" y="6260357"/>
              <a:ext cx="1358486" cy="83451"/>
            </a:xfrm>
            <a:prstGeom prst="straightConnector1">
              <a:avLst/>
            </a:prstGeom>
            <a:noFill/>
            <a:ln w="165100" cap="rnd" cmpd="sng">
              <a:solidFill>
                <a:srgbClr val="2F76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3" name="Google Shape;1089;p36">
              <a:extLst>
                <a:ext uri="{FF2B5EF4-FFF2-40B4-BE49-F238E27FC236}">
                  <a16:creationId xmlns:a16="http://schemas.microsoft.com/office/drawing/2014/main" id="{E1A7191D-611F-4076-B3CA-CCB50066B418}"/>
                </a:ext>
              </a:extLst>
            </p:cNvPr>
            <p:cNvSpPr>
              <a:spLocks/>
            </p:cNvSpPr>
            <p:nvPr/>
          </p:nvSpPr>
          <p:spPr>
            <a:xfrm>
              <a:off x="7673127" y="5959720"/>
              <a:ext cx="590701" cy="590701"/>
            </a:xfrm>
            <a:prstGeom prst="ellipse">
              <a:avLst/>
            </a:prstGeom>
            <a:solidFill>
              <a:srgbClr val="2F7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44" name="Groupe 343">
              <a:extLst>
                <a:ext uri="{FF2B5EF4-FFF2-40B4-BE49-F238E27FC236}">
                  <a16:creationId xmlns:a16="http://schemas.microsoft.com/office/drawing/2014/main" id="{0EE588C5-3351-878B-5AC8-78FAA3DE0A8B}"/>
                </a:ext>
              </a:extLst>
            </p:cNvPr>
            <p:cNvGrpSpPr>
              <a:grpSpLocks/>
            </p:cNvGrpSpPr>
            <p:nvPr/>
          </p:nvGrpSpPr>
          <p:grpSpPr>
            <a:xfrm>
              <a:off x="5457700" y="5632209"/>
              <a:ext cx="1673208" cy="1740611"/>
              <a:chOff x="6489502" y="4778483"/>
              <a:chExt cx="2136183" cy="2222236"/>
            </a:xfrm>
          </p:grpSpPr>
          <p:sp>
            <p:nvSpPr>
              <p:cNvPr id="345" name="Google Shape;1097;p36">
                <a:extLst>
                  <a:ext uri="{FF2B5EF4-FFF2-40B4-BE49-F238E27FC236}">
                    <a16:creationId xmlns:a16="http://schemas.microsoft.com/office/drawing/2014/main" id="{53BFBB1D-BF45-60A6-DD75-EFC32B5ED2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489502" y="4778483"/>
                <a:ext cx="2136183" cy="2222236"/>
              </a:xfrm>
              <a:prstGeom prst="ellipse">
                <a:avLst/>
              </a:prstGeom>
              <a:solidFill>
                <a:srgbClr val="2F76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6" name="Google Shape;1758;p43">
                <a:extLst>
                  <a:ext uri="{FF2B5EF4-FFF2-40B4-BE49-F238E27FC236}">
                    <a16:creationId xmlns:a16="http://schemas.microsoft.com/office/drawing/2014/main" id="{75F9841E-27E4-B51C-3D24-7A49AA49482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95041" y="4954857"/>
                <a:ext cx="1736161" cy="1842826"/>
              </a:xfrm>
              <a:custGeom>
                <a:avLst/>
                <a:gdLst/>
                <a:ahLst/>
                <a:cxnLst/>
                <a:rect l="l" t="t" r="r" b="b"/>
                <a:pathLst>
                  <a:path w="7099" h="7100" extrusionOk="0">
                    <a:moveTo>
                      <a:pt x="3550" y="1"/>
                    </a:moveTo>
                    <a:cubicBezTo>
                      <a:pt x="1589" y="1"/>
                      <a:pt x="0" y="1589"/>
                      <a:pt x="0" y="3551"/>
                    </a:cubicBezTo>
                    <a:cubicBezTo>
                      <a:pt x="0" y="5511"/>
                      <a:pt x="1589" y="7099"/>
                      <a:pt x="3550" y="7099"/>
                    </a:cubicBezTo>
                    <a:cubicBezTo>
                      <a:pt x="5510" y="7099"/>
                      <a:pt x="7099" y="5511"/>
                      <a:pt x="7099" y="3551"/>
                    </a:cubicBezTo>
                    <a:cubicBezTo>
                      <a:pt x="7099" y="1589"/>
                      <a:pt x="5510" y="1"/>
                      <a:pt x="35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900000" algn="bl" rotWithShape="0">
                  <a:srgbClr val="000000">
                    <a:alpha val="3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7" name="ZoneTexte 346">
                <a:extLst>
                  <a:ext uri="{FF2B5EF4-FFF2-40B4-BE49-F238E27FC236}">
                    <a16:creationId xmlns:a16="http://schemas.microsoft.com/office/drawing/2014/main" id="{7091B2A9-F1CD-F1AB-1D5F-5C22472635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53068" y="5324446"/>
                <a:ext cx="1736161" cy="1021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A29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SOLEIL II Budget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A29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~ 309 M€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A29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(includes 8% contingency)</a:t>
                </a:r>
              </a:p>
            </p:txBody>
          </p:sp>
        </p:grpSp>
        <p:sp>
          <p:nvSpPr>
            <p:cNvPr id="348" name="Google Shape;1071;p36">
              <a:extLst>
                <a:ext uri="{FF2B5EF4-FFF2-40B4-BE49-F238E27FC236}">
                  <a16:creationId xmlns:a16="http://schemas.microsoft.com/office/drawing/2014/main" id="{4859AE79-AA40-CF8D-D4D9-F70CF15A6962}"/>
                </a:ext>
              </a:extLst>
            </p:cNvPr>
            <p:cNvSpPr>
              <a:spLocks/>
            </p:cNvSpPr>
            <p:nvPr/>
          </p:nvSpPr>
          <p:spPr>
            <a:xfrm>
              <a:off x="7775422" y="5275712"/>
              <a:ext cx="2497042" cy="39555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548625" tIns="91425" rIns="182875" bIns="91425" anchor="ctr" anchorCtr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9" name="Google Shape;1758;p43">
              <a:extLst>
                <a:ext uri="{FF2B5EF4-FFF2-40B4-BE49-F238E27FC236}">
                  <a16:creationId xmlns:a16="http://schemas.microsoft.com/office/drawing/2014/main" id="{2EA7CDDE-16B2-C5B7-A7CC-AEA19FB0B4A7}"/>
                </a:ext>
              </a:extLst>
            </p:cNvPr>
            <p:cNvSpPr>
              <a:spLocks/>
            </p:cNvSpPr>
            <p:nvPr/>
          </p:nvSpPr>
          <p:spPr>
            <a:xfrm>
              <a:off x="7829537" y="5330555"/>
              <a:ext cx="291498" cy="291544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F2411F"/>
            </a:solidFill>
            <a:ln>
              <a:noFill/>
            </a:ln>
            <a:effectLst>
              <a:outerShdw blurRad="57150" dist="19050" dir="900000" algn="bl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A295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50" name="Google Shape;1071;p36">
              <a:extLst>
                <a:ext uri="{FF2B5EF4-FFF2-40B4-BE49-F238E27FC236}">
                  <a16:creationId xmlns:a16="http://schemas.microsoft.com/office/drawing/2014/main" id="{A3978031-13DD-C146-8E7D-3697DF636AF5}"/>
                </a:ext>
              </a:extLst>
            </p:cNvPr>
            <p:cNvSpPr>
              <a:spLocks/>
            </p:cNvSpPr>
            <p:nvPr/>
          </p:nvSpPr>
          <p:spPr>
            <a:xfrm>
              <a:off x="7775422" y="6050475"/>
              <a:ext cx="2497042" cy="39555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548625" tIns="91425" rIns="182875" bIns="91425" anchor="ctr" anchorCtr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1" name="Google Shape;1758;p43">
              <a:extLst>
                <a:ext uri="{FF2B5EF4-FFF2-40B4-BE49-F238E27FC236}">
                  <a16:creationId xmlns:a16="http://schemas.microsoft.com/office/drawing/2014/main" id="{E218A016-2A64-6623-6F04-733F999AEBFD}"/>
                </a:ext>
              </a:extLst>
            </p:cNvPr>
            <p:cNvSpPr>
              <a:spLocks/>
            </p:cNvSpPr>
            <p:nvPr/>
          </p:nvSpPr>
          <p:spPr>
            <a:xfrm>
              <a:off x="7829537" y="6105318"/>
              <a:ext cx="291498" cy="291544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C82819"/>
            </a:solidFill>
            <a:ln>
              <a:noFill/>
            </a:ln>
            <a:effectLst>
              <a:outerShdw blurRad="57150" dist="19050" dir="900000" algn="bl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A295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52" name="ZoneTexte 351">
              <a:extLst>
                <a:ext uri="{FF2B5EF4-FFF2-40B4-BE49-F238E27FC236}">
                  <a16:creationId xmlns:a16="http://schemas.microsoft.com/office/drawing/2014/main" id="{D11D9F8F-90E5-4CBB-8321-20C24875696F}"/>
                </a:ext>
              </a:extLst>
            </p:cNvPr>
            <p:cNvSpPr txBox="1">
              <a:spLocks/>
            </p:cNvSpPr>
            <p:nvPr/>
          </p:nvSpPr>
          <p:spPr>
            <a:xfrm>
              <a:off x="8081077" y="5294701"/>
              <a:ext cx="211937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2411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STAGE 1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(6 years) :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~ 186 M€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295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3" name="ZoneTexte 352">
              <a:extLst>
                <a:ext uri="{FF2B5EF4-FFF2-40B4-BE49-F238E27FC236}">
                  <a16:creationId xmlns:a16="http://schemas.microsoft.com/office/drawing/2014/main" id="{B1F13719-8080-359F-1EAD-FC64840C1010}"/>
                </a:ext>
              </a:extLst>
            </p:cNvPr>
            <p:cNvSpPr txBox="1">
              <a:spLocks/>
            </p:cNvSpPr>
            <p:nvPr/>
          </p:nvSpPr>
          <p:spPr>
            <a:xfrm>
              <a:off x="8081077" y="6071537"/>
              <a:ext cx="211937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828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STAGE 2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(5 years) :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~ 123 M€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295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5DF7651-F760-8653-2541-003F69829041}"/>
              </a:ext>
            </a:extLst>
          </p:cNvPr>
          <p:cNvSpPr/>
          <p:nvPr/>
        </p:nvSpPr>
        <p:spPr>
          <a:xfrm rot="5400000">
            <a:off x="1172543" y="3842006"/>
            <a:ext cx="2544296" cy="1671643"/>
          </a:xfrm>
          <a:prstGeom prst="roundRect">
            <a:avLst>
              <a:gd name="adj" fmla="val 4631"/>
            </a:avLst>
          </a:prstGeom>
          <a:solidFill>
            <a:schemeClr val="tx1"/>
          </a:solidFill>
          <a:ln>
            <a:noFill/>
          </a:ln>
          <a:effectLst>
            <a:outerShdw blurRad="397959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48EEED8-F184-3E70-2868-97AC138422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147" y="3501073"/>
            <a:ext cx="1495145" cy="685114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8780827-61DA-DBD8-1F6A-BD69D579BD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692" y="4276170"/>
            <a:ext cx="1491995" cy="791911"/>
          </a:xfrm>
          <a:prstGeom prst="rect">
            <a:avLst/>
          </a:prstGeom>
        </p:spPr>
      </p:pic>
      <p:grpSp>
        <p:nvGrpSpPr>
          <p:cNvPr id="334" name="Groupe 333">
            <a:extLst>
              <a:ext uri="{FF2B5EF4-FFF2-40B4-BE49-F238E27FC236}">
                <a16:creationId xmlns:a16="http://schemas.microsoft.com/office/drawing/2014/main" id="{6371C738-481C-C96E-85ED-3FCA7415C67D}"/>
              </a:ext>
            </a:extLst>
          </p:cNvPr>
          <p:cNvGrpSpPr/>
          <p:nvPr/>
        </p:nvGrpSpPr>
        <p:grpSpPr>
          <a:xfrm>
            <a:off x="0" y="2283170"/>
            <a:ext cx="12192000" cy="1001814"/>
            <a:chOff x="0" y="2281793"/>
            <a:chExt cx="12192000" cy="1165127"/>
          </a:xfrm>
        </p:grpSpPr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A9BDEEC6-7E4B-C1CC-2908-41DF43AE6A09}"/>
                </a:ext>
              </a:extLst>
            </p:cNvPr>
            <p:cNvSpPr/>
            <p:nvPr/>
          </p:nvSpPr>
          <p:spPr>
            <a:xfrm>
              <a:off x="0" y="2281793"/>
              <a:ext cx="12192000" cy="11521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12AB38DA-A51D-D418-50AE-A9DDCB9C0B69}"/>
                </a:ext>
              </a:extLst>
            </p:cNvPr>
            <p:cNvSpPr/>
            <p:nvPr/>
          </p:nvSpPr>
          <p:spPr>
            <a:xfrm>
              <a:off x="301451" y="2291617"/>
              <a:ext cx="1075173" cy="1152128"/>
            </a:xfrm>
            <a:prstGeom prst="rect">
              <a:avLst/>
            </a:prstGeom>
            <a:solidFill>
              <a:srgbClr val="FF8F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535D0BD6-C340-1672-5909-ABD010B05C96}"/>
                </a:ext>
              </a:extLst>
            </p:cNvPr>
            <p:cNvSpPr/>
            <p:nvPr/>
          </p:nvSpPr>
          <p:spPr>
            <a:xfrm>
              <a:off x="7000693" y="2291617"/>
              <a:ext cx="4962694" cy="115212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Rectangle 89">
              <a:extLst>
                <a:ext uri="{FF2B5EF4-FFF2-40B4-BE49-F238E27FC236}">
                  <a16:creationId xmlns:a16="http://schemas.microsoft.com/office/drawing/2014/main" id="{19043B6E-6F20-5EE9-C458-756D27511DA3}"/>
                </a:ext>
              </a:extLst>
            </p:cNvPr>
            <p:cNvSpPr/>
            <p:nvPr/>
          </p:nvSpPr>
          <p:spPr>
            <a:xfrm>
              <a:off x="2927648" y="2291617"/>
              <a:ext cx="5159894" cy="1155303"/>
            </a:xfrm>
            <a:custGeom>
              <a:avLst/>
              <a:gdLst>
                <a:gd name="connsiteX0" fmla="*/ 0 w 5159894"/>
                <a:gd name="connsiteY0" fmla="*/ 0 h 1152128"/>
                <a:gd name="connsiteX1" fmla="*/ 5159894 w 5159894"/>
                <a:gd name="connsiteY1" fmla="*/ 0 h 1152128"/>
                <a:gd name="connsiteX2" fmla="*/ 5159894 w 5159894"/>
                <a:gd name="connsiteY2" fmla="*/ 1152128 h 1152128"/>
                <a:gd name="connsiteX3" fmla="*/ 0 w 5159894"/>
                <a:gd name="connsiteY3" fmla="*/ 1152128 h 1152128"/>
                <a:gd name="connsiteX4" fmla="*/ 0 w 5159894"/>
                <a:gd name="connsiteY4" fmla="*/ 0 h 1152128"/>
                <a:gd name="connsiteX0" fmla="*/ 0 w 5159894"/>
                <a:gd name="connsiteY0" fmla="*/ 0 h 1155303"/>
                <a:gd name="connsiteX1" fmla="*/ 5159894 w 5159894"/>
                <a:gd name="connsiteY1" fmla="*/ 0 h 1155303"/>
                <a:gd name="connsiteX2" fmla="*/ 4686819 w 5159894"/>
                <a:gd name="connsiteY2" fmla="*/ 1155303 h 1155303"/>
                <a:gd name="connsiteX3" fmla="*/ 0 w 5159894"/>
                <a:gd name="connsiteY3" fmla="*/ 1152128 h 1155303"/>
                <a:gd name="connsiteX4" fmla="*/ 0 w 5159894"/>
                <a:gd name="connsiteY4" fmla="*/ 0 h 115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59894" h="1155303">
                  <a:moveTo>
                    <a:pt x="0" y="0"/>
                  </a:moveTo>
                  <a:lnTo>
                    <a:pt x="5159894" y="0"/>
                  </a:lnTo>
                  <a:lnTo>
                    <a:pt x="4686819" y="1155303"/>
                  </a:lnTo>
                  <a:lnTo>
                    <a:pt x="0" y="1152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9" name="Rectangle 88">
              <a:extLst>
                <a:ext uri="{FF2B5EF4-FFF2-40B4-BE49-F238E27FC236}">
                  <a16:creationId xmlns:a16="http://schemas.microsoft.com/office/drawing/2014/main" id="{04A59D38-52F6-E834-CD69-92451A8461AE}"/>
                </a:ext>
              </a:extLst>
            </p:cNvPr>
            <p:cNvSpPr/>
            <p:nvPr/>
          </p:nvSpPr>
          <p:spPr>
            <a:xfrm>
              <a:off x="1366576" y="2291617"/>
              <a:ext cx="2551522" cy="1152128"/>
            </a:xfrm>
            <a:custGeom>
              <a:avLst/>
              <a:gdLst>
                <a:gd name="connsiteX0" fmla="*/ 0 w 2551522"/>
                <a:gd name="connsiteY0" fmla="*/ 0 h 1152128"/>
                <a:gd name="connsiteX1" fmla="*/ 2551522 w 2551522"/>
                <a:gd name="connsiteY1" fmla="*/ 0 h 1152128"/>
                <a:gd name="connsiteX2" fmla="*/ 2551522 w 2551522"/>
                <a:gd name="connsiteY2" fmla="*/ 1152128 h 1152128"/>
                <a:gd name="connsiteX3" fmla="*/ 0 w 2551522"/>
                <a:gd name="connsiteY3" fmla="*/ 1152128 h 1152128"/>
                <a:gd name="connsiteX4" fmla="*/ 0 w 2551522"/>
                <a:gd name="connsiteY4" fmla="*/ 0 h 1152128"/>
                <a:gd name="connsiteX0" fmla="*/ 0 w 2551522"/>
                <a:gd name="connsiteY0" fmla="*/ 0 h 1152128"/>
                <a:gd name="connsiteX1" fmla="*/ 2551522 w 2551522"/>
                <a:gd name="connsiteY1" fmla="*/ 0 h 1152128"/>
                <a:gd name="connsiteX2" fmla="*/ 2094322 w 2551522"/>
                <a:gd name="connsiteY2" fmla="*/ 1152128 h 1152128"/>
                <a:gd name="connsiteX3" fmla="*/ 0 w 2551522"/>
                <a:gd name="connsiteY3" fmla="*/ 1152128 h 1152128"/>
                <a:gd name="connsiteX4" fmla="*/ 0 w 2551522"/>
                <a:gd name="connsiteY4" fmla="*/ 0 h 115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1522" h="1152128">
                  <a:moveTo>
                    <a:pt x="0" y="0"/>
                  </a:moveTo>
                  <a:lnTo>
                    <a:pt x="2551522" y="0"/>
                  </a:lnTo>
                  <a:lnTo>
                    <a:pt x="2094322" y="1152128"/>
                  </a:lnTo>
                  <a:lnTo>
                    <a:pt x="0" y="1152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DA817CD7-9324-42BA-BCB6-045A27C27D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8692" y="5103879"/>
            <a:ext cx="1491995" cy="77339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397959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4" name="CustomShape 19_ 4">
            <a:extLst>
              <a:ext uri="{FF2B5EF4-FFF2-40B4-BE49-F238E27FC236}">
                <a16:creationId xmlns:a16="http://schemas.microsoft.com/office/drawing/2014/main" id="{946005DB-27A9-02EC-7D31-8C775EF56BC1}"/>
              </a:ext>
            </a:extLst>
          </p:cNvPr>
          <p:cNvSpPr/>
          <p:nvPr/>
        </p:nvSpPr>
        <p:spPr>
          <a:xfrm>
            <a:off x="162223" y="2454804"/>
            <a:ext cx="1324786" cy="6140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CDR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(Conceptual Design report)</a:t>
            </a:r>
          </a:p>
        </p:txBody>
      </p:sp>
      <p:sp>
        <p:nvSpPr>
          <p:cNvPr id="355" name="CustomShape 19_ 4">
            <a:extLst>
              <a:ext uri="{FF2B5EF4-FFF2-40B4-BE49-F238E27FC236}">
                <a16:creationId xmlns:a16="http://schemas.microsoft.com/office/drawing/2014/main" id="{D52619F9-EB49-52AA-E70F-40001E13059D}"/>
              </a:ext>
            </a:extLst>
          </p:cNvPr>
          <p:cNvSpPr/>
          <p:nvPr/>
        </p:nvSpPr>
        <p:spPr>
          <a:xfrm>
            <a:off x="1736883" y="2454804"/>
            <a:ext cx="1324786" cy="6140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TDR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(Technical Design Review)</a:t>
            </a:r>
          </a:p>
        </p:txBody>
      </p:sp>
      <p:sp>
        <p:nvSpPr>
          <p:cNvPr id="356" name="CustomShape 19_ 4">
            <a:extLst>
              <a:ext uri="{FF2B5EF4-FFF2-40B4-BE49-F238E27FC236}">
                <a16:creationId xmlns:a16="http://schemas.microsoft.com/office/drawing/2014/main" id="{D3228093-13DD-D4D0-CEAE-157FE2F322CD}"/>
              </a:ext>
            </a:extLst>
          </p:cNvPr>
          <p:cNvSpPr/>
          <p:nvPr/>
        </p:nvSpPr>
        <p:spPr>
          <a:xfrm>
            <a:off x="4353396" y="2515569"/>
            <a:ext cx="2657812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STAGE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</a:t>
            </a:r>
            <a:endParaRPr kumimoji="0" lang="en-US" sz="1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7" name="CustomShape 19_ 4">
            <a:extLst>
              <a:ext uri="{FF2B5EF4-FFF2-40B4-BE49-F238E27FC236}">
                <a16:creationId xmlns:a16="http://schemas.microsoft.com/office/drawing/2014/main" id="{78A705A8-85CD-4F48-DA0C-ADBCEB603867}"/>
              </a:ext>
            </a:extLst>
          </p:cNvPr>
          <p:cNvSpPr/>
          <p:nvPr/>
        </p:nvSpPr>
        <p:spPr>
          <a:xfrm>
            <a:off x="8209792" y="2515569"/>
            <a:ext cx="3156364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STAGE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TOWARDS FULL PERFORMANCE</a:t>
            </a:r>
            <a:endParaRPr kumimoji="0" lang="en-US" sz="1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58" name="Groupe 357">
            <a:extLst>
              <a:ext uri="{FF2B5EF4-FFF2-40B4-BE49-F238E27FC236}">
                <a16:creationId xmlns:a16="http://schemas.microsoft.com/office/drawing/2014/main" id="{D48F91CF-5546-6B22-9EFF-F74E63CBF45C}"/>
              </a:ext>
            </a:extLst>
          </p:cNvPr>
          <p:cNvGrpSpPr/>
          <p:nvPr/>
        </p:nvGrpSpPr>
        <p:grpSpPr>
          <a:xfrm>
            <a:off x="171597" y="2169171"/>
            <a:ext cx="11848806" cy="244891"/>
            <a:chOff x="119336" y="1290330"/>
            <a:chExt cx="11848806" cy="244891"/>
          </a:xfrm>
        </p:grpSpPr>
        <p:grpSp>
          <p:nvGrpSpPr>
            <p:cNvPr id="359" name="Google Shape;93;p16">
              <a:extLst>
                <a:ext uri="{FF2B5EF4-FFF2-40B4-BE49-F238E27FC236}">
                  <a16:creationId xmlns:a16="http://schemas.microsoft.com/office/drawing/2014/main" id="{1A6FCEA5-9847-7975-9E02-432F3D69522B}"/>
                </a:ext>
              </a:extLst>
            </p:cNvPr>
            <p:cNvGrpSpPr/>
            <p:nvPr/>
          </p:nvGrpSpPr>
          <p:grpSpPr>
            <a:xfrm>
              <a:off x="119336" y="1290330"/>
              <a:ext cx="245610" cy="244891"/>
              <a:chOff x="1177442" y="2884512"/>
              <a:chExt cx="245610" cy="244891"/>
            </a:xfrm>
          </p:grpSpPr>
          <p:sp>
            <p:nvSpPr>
              <p:cNvPr id="408" name="Google Shape;94;p16">
                <a:extLst>
                  <a:ext uri="{FF2B5EF4-FFF2-40B4-BE49-F238E27FC236}">
                    <a16:creationId xmlns:a16="http://schemas.microsoft.com/office/drawing/2014/main" id="{DEE6E84E-009F-CDBA-39D2-8BAB3D4F1389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9" name="Google Shape;95;p16">
                <a:extLst>
                  <a:ext uri="{FF2B5EF4-FFF2-40B4-BE49-F238E27FC236}">
                    <a16:creationId xmlns:a16="http://schemas.microsoft.com/office/drawing/2014/main" id="{16F17A05-A99A-1055-73A9-88F090FAA369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F8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60" name="Google Shape;93;p16">
              <a:extLst>
                <a:ext uri="{FF2B5EF4-FFF2-40B4-BE49-F238E27FC236}">
                  <a16:creationId xmlns:a16="http://schemas.microsoft.com/office/drawing/2014/main" id="{F2B7B0F3-6828-8EEE-E835-005D80559ABF}"/>
                </a:ext>
              </a:extLst>
            </p:cNvPr>
            <p:cNvGrpSpPr/>
            <p:nvPr/>
          </p:nvGrpSpPr>
          <p:grpSpPr>
            <a:xfrm>
              <a:off x="844550" y="1290330"/>
              <a:ext cx="245610" cy="244891"/>
              <a:chOff x="1177442" y="2884512"/>
              <a:chExt cx="245610" cy="244891"/>
            </a:xfrm>
          </p:grpSpPr>
          <p:sp>
            <p:nvSpPr>
              <p:cNvPr id="406" name="Google Shape;94;p16">
                <a:extLst>
                  <a:ext uri="{FF2B5EF4-FFF2-40B4-BE49-F238E27FC236}">
                    <a16:creationId xmlns:a16="http://schemas.microsoft.com/office/drawing/2014/main" id="{3D0424A9-8321-8806-0B1D-847279257FA4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7" name="Google Shape;95;p16">
                <a:extLst>
                  <a:ext uri="{FF2B5EF4-FFF2-40B4-BE49-F238E27FC236}">
                    <a16:creationId xmlns:a16="http://schemas.microsoft.com/office/drawing/2014/main" id="{691C70F5-30DF-6E38-2361-E92BBE3382E3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F8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61" name="Google Shape;93;p16">
              <a:extLst>
                <a:ext uri="{FF2B5EF4-FFF2-40B4-BE49-F238E27FC236}">
                  <a16:creationId xmlns:a16="http://schemas.microsoft.com/office/drawing/2014/main" id="{1EC56A53-D787-B177-3998-85C476A08C34}"/>
                </a:ext>
              </a:extLst>
            </p:cNvPr>
            <p:cNvGrpSpPr/>
            <p:nvPr/>
          </p:nvGrpSpPr>
          <p:grpSpPr>
            <a:xfrm>
              <a:off x="1569764" y="1290330"/>
              <a:ext cx="245610" cy="244891"/>
              <a:chOff x="1177442" y="2884512"/>
              <a:chExt cx="245610" cy="244891"/>
            </a:xfrm>
          </p:grpSpPr>
          <p:sp>
            <p:nvSpPr>
              <p:cNvPr id="404" name="Google Shape;94;p16">
                <a:extLst>
                  <a:ext uri="{FF2B5EF4-FFF2-40B4-BE49-F238E27FC236}">
                    <a16:creationId xmlns:a16="http://schemas.microsoft.com/office/drawing/2014/main" id="{74BDBD9D-2DD5-639B-52D0-20DA727731D3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5" name="Google Shape;95;p16">
                <a:extLst>
                  <a:ext uri="{FF2B5EF4-FFF2-40B4-BE49-F238E27FC236}">
                    <a16:creationId xmlns:a16="http://schemas.microsoft.com/office/drawing/2014/main" id="{F89335DF-A322-CBB9-8B29-63D85B310458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F6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62" name="Google Shape;93;p16">
              <a:extLst>
                <a:ext uri="{FF2B5EF4-FFF2-40B4-BE49-F238E27FC236}">
                  <a16:creationId xmlns:a16="http://schemas.microsoft.com/office/drawing/2014/main" id="{63DA95D4-FE7A-B43D-2B79-C8B3DCB7EB2E}"/>
                </a:ext>
              </a:extLst>
            </p:cNvPr>
            <p:cNvGrpSpPr/>
            <p:nvPr/>
          </p:nvGrpSpPr>
          <p:grpSpPr>
            <a:xfrm>
              <a:off x="2294978" y="1290330"/>
              <a:ext cx="245610" cy="244891"/>
              <a:chOff x="1177442" y="2884512"/>
              <a:chExt cx="245610" cy="244891"/>
            </a:xfrm>
          </p:grpSpPr>
          <p:sp>
            <p:nvSpPr>
              <p:cNvPr id="402" name="Google Shape;94;p16">
                <a:extLst>
                  <a:ext uri="{FF2B5EF4-FFF2-40B4-BE49-F238E27FC236}">
                    <a16:creationId xmlns:a16="http://schemas.microsoft.com/office/drawing/2014/main" id="{4AF4A9A3-A997-66D7-BF66-59B33414B611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3" name="Google Shape;95;p16">
                <a:extLst>
                  <a:ext uri="{FF2B5EF4-FFF2-40B4-BE49-F238E27FC236}">
                    <a16:creationId xmlns:a16="http://schemas.microsoft.com/office/drawing/2014/main" id="{9AEB1CCF-AAEB-6E66-B25D-C3998E35A5F5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F6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63" name="Google Shape;93;p16">
              <a:extLst>
                <a:ext uri="{FF2B5EF4-FFF2-40B4-BE49-F238E27FC236}">
                  <a16:creationId xmlns:a16="http://schemas.microsoft.com/office/drawing/2014/main" id="{F7C6D7ED-FEC9-84B6-6C74-ED693BCEEE66}"/>
                </a:ext>
              </a:extLst>
            </p:cNvPr>
            <p:cNvGrpSpPr/>
            <p:nvPr/>
          </p:nvGrpSpPr>
          <p:grpSpPr>
            <a:xfrm>
              <a:off x="3020192" y="1290330"/>
              <a:ext cx="245610" cy="244891"/>
              <a:chOff x="1177442" y="2884512"/>
              <a:chExt cx="245610" cy="244891"/>
            </a:xfrm>
          </p:grpSpPr>
          <p:sp>
            <p:nvSpPr>
              <p:cNvPr id="400" name="Google Shape;94;p16">
                <a:extLst>
                  <a:ext uri="{FF2B5EF4-FFF2-40B4-BE49-F238E27FC236}">
                    <a16:creationId xmlns:a16="http://schemas.microsoft.com/office/drawing/2014/main" id="{06713342-1DBC-C928-318C-940CFE4EFAEF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1" name="Google Shape;95;p16">
                <a:extLst>
                  <a:ext uri="{FF2B5EF4-FFF2-40B4-BE49-F238E27FC236}">
                    <a16:creationId xmlns:a16="http://schemas.microsoft.com/office/drawing/2014/main" id="{491B3DDD-D647-157B-FB83-BFCD86F03C65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F6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64" name="Google Shape;93;p16">
              <a:extLst>
                <a:ext uri="{FF2B5EF4-FFF2-40B4-BE49-F238E27FC236}">
                  <a16:creationId xmlns:a16="http://schemas.microsoft.com/office/drawing/2014/main" id="{E2AFE6B0-6C53-275B-DABB-744D2E3A9A7B}"/>
                </a:ext>
              </a:extLst>
            </p:cNvPr>
            <p:cNvGrpSpPr/>
            <p:nvPr/>
          </p:nvGrpSpPr>
          <p:grpSpPr>
            <a:xfrm>
              <a:off x="3745406" y="1290330"/>
              <a:ext cx="245610" cy="244891"/>
              <a:chOff x="1177442" y="2884512"/>
              <a:chExt cx="245610" cy="244891"/>
            </a:xfrm>
          </p:grpSpPr>
          <p:sp>
            <p:nvSpPr>
              <p:cNvPr id="398" name="Google Shape;94;p16">
                <a:extLst>
                  <a:ext uri="{FF2B5EF4-FFF2-40B4-BE49-F238E27FC236}">
                    <a16:creationId xmlns:a16="http://schemas.microsoft.com/office/drawing/2014/main" id="{AF7EBECD-FDDB-58F6-FAB9-70E84D4D1D38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9" name="Google Shape;95;p16">
                <a:extLst>
                  <a:ext uri="{FF2B5EF4-FFF2-40B4-BE49-F238E27FC236}">
                    <a16:creationId xmlns:a16="http://schemas.microsoft.com/office/drawing/2014/main" id="{120E77EE-F935-8305-3D10-64C489AA4011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F6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65" name="Google Shape;93;p16">
              <a:extLst>
                <a:ext uri="{FF2B5EF4-FFF2-40B4-BE49-F238E27FC236}">
                  <a16:creationId xmlns:a16="http://schemas.microsoft.com/office/drawing/2014/main" id="{08C27B9B-66BA-7844-F767-CD355ED2D35A}"/>
                </a:ext>
              </a:extLst>
            </p:cNvPr>
            <p:cNvGrpSpPr/>
            <p:nvPr/>
          </p:nvGrpSpPr>
          <p:grpSpPr>
            <a:xfrm>
              <a:off x="4470620" y="1290330"/>
              <a:ext cx="245610" cy="244891"/>
              <a:chOff x="1177442" y="2884512"/>
              <a:chExt cx="245610" cy="244891"/>
            </a:xfrm>
          </p:grpSpPr>
          <p:sp>
            <p:nvSpPr>
              <p:cNvPr id="396" name="Google Shape;94;p16">
                <a:extLst>
                  <a:ext uri="{FF2B5EF4-FFF2-40B4-BE49-F238E27FC236}">
                    <a16:creationId xmlns:a16="http://schemas.microsoft.com/office/drawing/2014/main" id="{55580053-59A6-A970-D240-61546F06A3FB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7" name="Google Shape;95;p16">
                <a:extLst>
                  <a:ext uri="{FF2B5EF4-FFF2-40B4-BE49-F238E27FC236}">
                    <a16:creationId xmlns:a16="http://schemas.microsoft.com/office/drawing/2014/main" id="{2432CFC3-04DA-93DA-2CC5-6C8A5F16596F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24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66" name="Google Shape;93;p16">
              <a:extLst>
                <a:ext uri="{FF2B5EF4-FFF2-40B4-BE49-F238E27FC236}">
                  <a16:creationId xmlns:a16="http://schemas.microsoft.com/office/drawing/2014/main" id="{DAB8718D-ADC8-E15E-2589-95DF849BC1AD}"/>
                </a:ext>
              </a:extLst>
            </p:cNvPr>
            <p:cNvGrpSpPr/>
            <p:nvPr/>
          </p:nvGrpSpPr>
          <p:grpSpPr>
            <a:xfrm>
              <a:off x="5195834" y="1290330"/>
              <a:ext cx="245610" cy="244891"/>
              <a:chOff x="1177442" y="2884512"/>
              <a:chExt cx="245610" cy="244891"/>
            </a:xfrm>
          </p:grpSpPr>
          <p:sp>
            <p:nvSpPr>
              <p:cNvPr id="394" name="Google Shape;94;p16">
                <a:extLst>
                  <a:ext uri="{FF2B5EF4-FFF2-40B4-BE49-F238E27FC236}">
                    <a16:creationId xmlns:a16="http://schemas.microsoft.com/office/drawing/2014/main" id="{FEDB4A73-12AA-A64D-2AD0-A08AA95061FB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5" name="Google Shape;95;p16">
                <a:extLst>
                  <a:ext uri="{FF2B5EF4-FFF2-40B4-BE49-F238E27FC236}">
                    <a16:creationId xmlns:a16="http://schemas.microsoft.com/office/drawing/2014/main" id="{9E98D014-EEB9-EA92-1401-CB77CB442A01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24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67" name="Google Shape;93;p16">
              <a:extLst>
                <a:ext uri="{FF2B5EF4-FFF2-40B4-BE49-F238E27FC236}">
                  <a16:creationId xmlns:a16="http://schemas.microsoft.com/office/drawing/2014/main" id="{48AC7A84-E512-6CEA-0442-17C1D0B23046}"/>
                </a:ext>
              </a:extLst>
            </p:cNvPr>
            <p:cNvGrpSpPr/>
            <p:nvPr/>
          </p:nvGrpSpPr>
          <p:grpSpPr>
            <a:xfrm>
              <a:off x="5921048" y="1290330"/>
              <a:ext cx="245610" cy="244891"/>
              <a:chOff x="1177442" y="2884512"/>
              <a:chExt cx="245610" cy="244891"/>
            </a:xfrm>
          </p:grpSpPr>
          <p:sp>
            <p:nvSpPr>
              <p:cNvPr id="392" name="Google Shape;94;p16">
                <a:extLst>
                  <a:ext uri="{FF2B5EF4-FFF2-40B4-BE49-F238E27FC236}">
                    <a16:creationId xmlns:a16="http://schemas.microsoft.com/office/drawing/2014/main" id="{E8385D88-0230-5C16-F754-1C25D88C1E28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3" name="Google Shape;95;p16">
                <a:extLst>
                  <a:ext uri="{FF2B5EF4-FFF2-40B4-BE49-F238E27FC236}">
                    <a16:creationId xmlns:a16="http://schemas.microsoft.com/office/drawing/2014/main" id="{A9332E88-0C2F-9CB0-04B0-64939776C687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24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68" name="Google Shape;93;p16">
              <a:extLst>
                <a:ext uri="{FF2B5EF4-FFF2-40B4-BE49-F238E27FC236}">
                  <a16:creationId xmlns:a16="http://schemas.microsoft.com/office/drawing/2014/main" id="{63B4AD9F-52F3-6079-F855-C0B8A317DB76}"/>
                </a:ext>
              </a:extLst>
            </p:cNvPr>
            <p:cNvGrpSpPr/>
            <p:nvPr/>
          </p:nvGrpSpPr>
          <p:grpSpPr>
            <a:xfrm>
              <a:off x="6646262" y="1290330"/>
              <a:ext cx="245610" cy="244891"/>
              <a:chOff x="1177442" y="2884512"/>
              <a:chExt cx="245610" cy="244891"/>
            </a:xfrm>
          </p:grpSpPr>
          <p:sp>
            <p:nvSpPr>
              <p:cNvPr id="390" name="Google Shape;94;p16">
                <a:extLst>
                  <a:ext uri="{FF2B5EF4-FFF2-40B4-BE49-F238E27FC236}">
                    <a16:creationId xmlns:a16="http://schemas.microsoft.com/office/drawing/2014/main" id="{20DDFD8A-377A-25B3-F8A4-39C31D299C64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1" name="Google Shape;95;p16">
                <a:extLst>
                  <a:ext uri="{FF2B5EF4-FFF2-40B4-BE49-F238E27FC236}">
                    <a16:creationId xmlns:a16="http://schemas.microsoft.com/office/drawing/2014/main" id="{20971818-7E41-D0E4-9082-27013B2CF31B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24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69" name="Google Shape;93;p16">
              <a:extLst>
                <a:ext uri="{FF2B5EF4-FFF2-40B4-BE49-F238E27FC236}">
                  <a16:creationId xmlns:a16="http://schemas.microsoft.com/office/drawing/2014/main" id="{05F6C4EB-F00E-C4AE-E19F-A825ED6F8ABD}"/>
                </a:ext>
              </a:extLst>
            </p:cNvPr>
            <p:cNvGrpSpPr/>
            <p:nvPr/>
          </p:nvGrpSpPr>
          <p:grpSpPr>
            <a:xfrm>
              <a:off x="7371476" y="1290330"/>
              <a:ext cx="245610" cy="244891"/>
              <a:chOff x="1177442" y="2884512"/>
              <a:chExt cx="245610" cy="244891"/>
            </a:xfrm>
          </p:grpSpPr>
          <p:sp>
            <p:nvSpPr>
              <p:cNvPr id="388" name="Google Shape;94;p16">
                <a:extLst>
                  <a:ext uri="{FF2B5EF4-FFF2-40B4-BE49-F238E27FC236}">
                    <a16:creationId xmlns:a16="http://schemas.microsoft.com/office/drawing/2014/main" id="{4D1251B8-8028-38F7-7F11-81CEE118BE54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9" name="Google Shape;95;p16">
                <a:extLst>
                  <a:ext uri="{FF2B5EF4-FFF2-40B4-BE49-F238E27FC236}">
                    <a16:creationId xmlns:a16="http://schemas.microsoft.com/office/drawing/2014/main" id="{8F49E5EB-A992-C11F-C018-D028FF0390D9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24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70" name="Google Shape;93;p16">
              <a:extLst>
                <a:ext uri="{FF2B5EF4-FFF2-40B4-BE49-F238E27FC236}">
                  <a16:creationId xmlns:a16="http://schemas.microsoft.com/office/drawing/2014/main" id="{203D1464-43E7-7857-9F7B-2FE3446EDDBF}"/>
                </a:ext>
              </a:extLst>
            </p:cNvPr>
            <p:cNvGrpSpPr/>
            <p:nvPr/>
          </p:nvGrpSpPr>
          <p:grpSpPr>
            <a:xfrm>
              <a:off x="8096690" y="1290330"/>
              <a:ext cx="245610" cy="244891"/>
              <a:chOff x="1177442" y="2884512"/>
              <a:chExt cx="245610" cy="244891"/>
            </a:xfrm>
          </p:grpSpPr>
          <p:sp>
            <p:nvSpPr>
              <p:cNvPr id="386" name="Google Shape;94;p16">
                <a:extLst>
                  <a:ext uri="{FF2B5EF4-FFF2-40B4-BE49-F238E27FC236}">
                    <a16:creationId xmlns:a16="http://schemas.microsoft.com/office/drawing/2014/main" id="{01394816-D446-D409-445C-E26DD1769EAF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7" name="Google Shape;95;p16">
                <a:extLst>
                  <a:ext uri="{FF2B5EF4-FFF2-40B4-BE49-F238E27FC236}">
                    <a16:creationId xmlns:a16="http://schemas.microsoft.com/office/drawing/2014/main" id="{429EA38F-B19B-6728-0713-C20392424A77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C828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71" name="Google Shape;93;p16">
              <a:extLst>
                <a:ext uri="{FF2B5EF4-FFF2-40B4-BE49-F238E27FC236}">
                  <a16:creationId xmlns:a16="http://schemas.microsoft.com/office/drawing/2014/main" id="{9CFED344-27A7-D57B-B6CE-247CBCE49E9E}"/>
                </a:ext>
              </a:extLst>
            </p:cNvPr>
            <p:cNvGrpSpPr/>
            <p:nvPr/>
          </p:nvGrpSpPr>
          <p:grpSpPr>
            <a:xfrm>
              <a:off x="8821904" y="1290330"/>
              <a:ext cx="245610" cy="244891"/>
              <a:chOff x="1177442" y="2884512"/>
              <a:chExt cx="245610" cy="244891"/>
            </a:xfrm>
          </p:grpSpPr>
          <p:sp>
            <p:nvSpPr>
              <p:cNvPr id="384" name="Google Shape;94;p16">
                <a:extLst>
                  <a:ext uri="{FF2B5EF4-FFF2-40B4-BE49-F238E27FC236}">
                    <a16:creationId xmlns:a16="http://schemas.microsoft.com/office/drawing/2014/main" id="{4E8F60DD-B086-7155-49DB-B05991189834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5" name="Google Shape;95;p16">
                <a:extLst>
                  <a:ext uri="{FF2B5EF4-FFF2-40B4-BE49-F238E27FC236}">
                    <a16:creationId xmlns:a16="http://schemas.microsoft.com/office/drawing/2014/main" id="{31658C83-639E-2F5D-055A-24900B742997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C828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72" name="Google Shape;93;p16">
              <a:extLst>
                <a:ext uri="{FF2B5EF4-FFF2-40B4-BE49-F238E27FC236}">
                  <a16:creationId xmlns:a16="http://schemas.microsoft.com/office/drawing/2014/main" id="{18A111D5-175E-4E54-1A7C-81F3A0B966BE}"/>
                </a:ext>
              </a:extLst>
            </p:cNvPr>
            <p:cNvGrpSpPr/>
            <p:nvPr/>
          </p:nvGrpSpPr>
          <p:grpSpPr>
            <a:xfrm>
              <a:off x="9547118" y="1290330"/>
              <a:ext cx="245610" cy="244891"/>
              <a:chOff x="1177442" y="2884512"/>
              <a:chExt cx="245610" cy="244891"/>
            </a:xfrm>
          </p:grpSpPr>
          <p:sp>
            <p:nvSpPr>
              <p:cNvPr id="382" name="Google Shape;94;p16">
                <a:extLst>
                  <a:ext uri="{FF2B5EF4-FFF2-40B4-BE49-F238E27FC236}">
                    <a16:creationId xmlns:a16="http://schemas.microsoft.com/office/drawing/2014/main" id="{13AE15C2-C499-E32A-FBF9-5D14BF6FA427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3" name="Google Shape;95;p16">
                <a:extLst>
                  <a:ext uri="{FF2B5EF4-FFF2-40B4-BE49-F238E27FC236}">
                    <a16:creationId xmlns:a16="http://schemas.microsoft.com/office/drawing/2014/main" id="{13823051-77E7-D9F7-04AA-FE6177501540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C828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73" name="Google Shape;93;p16">
              <a:extLst>
                <a:ext uri="{FF2B5EF4-FFF2-40B4-BE49-F238E27FC236}">
                  <a16:creationId xmlns:a16="http://schemas.microsoft.com/office/drawing/2014/main" id="{ED124269-4F6C-F8BB-1649-7416949D9746}"/>
                </a:ext>
              </a:extLst>
            </p:cNvPr>
            <p:cNvGrpSpPr/>
            <p:nvPr/>
          </p:nvGrpSpPr>
          <p:grpSpPr>
            <a:xfrm>
              <a:off x="10272332" y="1290330"/>
              <a:ext cx="245610" cy="244891"/>
              <a:chOff x="1177442" y="2884512"/>
              <a:chExt cx="245610" cy="244891"/>
            </a:xfrm>
          </p:grpSpPr>
          <p:sp>
            <p:nvSpPr>
              <p:cNvPr id="380" name="Google Shape;94;p16">
                <a:extLst>
                  <a:ext uri="{FF2B5EF4-FFF2-40B4-BE49-F238E27FC236}">
                    <a16:creationId xmlns:a16="http://schemas.microsoft.com/office/drawing/2014/main" id="{725F35FC-8304-F9CB-62B8-F2D3C9D2258F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1" name="Google Shape;95;p16">
                <a:extLst>
                  <a:ext uri="{FF2B5EF4-FFF2-40B4-BE49-F238E27FC236}">
                    <a16:creationId xmlns:a16="http://schemas.microsoft.com/office/drawing/2014/main" id="{5FC81F22-E7E8-ABD2-003F-8B4CF6539041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C828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74" name="Google Shape;93;p16">
              <a:extLst>
                <a:ext uri="{FF2B5EF4-FFF2-40B4-BE49-F238E27FC236}">
                  <a16:creationId xmlns:a16="http://schemas.microsoft.com/office/drawing/2014/main" id="{E59B2C44-FDD3-E75E-5955-228423A1BFC2}"/>
                </a:ext>
              </a:extLst>
            </p:cNvPr>
            <p:cNvGrpSpPr/>
            <p:nvPr/>
          </p:nvGrpSpPr>
          <p:grpSpPr>
            <a:xfrm>
              <a:off x="10997546" y="1290330"/>
              <a:ext cx="245610" cy="244891"/>
              <a:chOff x="1177442" y="2884512"/>
              <a:chExt cx="245610" cy="244891"/>
            </a:xfrm>
          </p:grpSpPr>
          <p:sp>
            <p:nvSpPr>
              <p:cNvPr id="378" name="Google Shape;94;p16">
                <a:extLst>
                  <a:ext uri="{FF2B5EF4-FFF2-40B4-BE49-F238E27FC236}">
                    <a16:creationId xmlns:a16="http://schemas.microsoft.com/office/drawing/2014/main" id="{D6C18FC1-6F29-813E-D3FC-877F89CD8990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9" name="Google Shape;95;p16">
                <a:extLst>
                  <a:ext uri="{FF2B5EF4-FFF2-40B4-BE49-F238E27FC236}">
                    <a16:creationId xmlns:a16="http://schemas.microsoft.com/office/drawing/2014/main" id="{B9667393-1612-A04F-84A1-68AE82341BF1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C828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75" name="Google Shape;93;p16">
              <a:extLst>
                <a:ext uri="{FF2B5EF4-FFF2-40B4-BE49-F238E27FC236}">
                  <a16:creationId xmlns:a16="http://schemas.microsoft.com/office/drawing/2014/main" id="{9DE7BB32-4195-969D-1F2C-9DB5EC05F8BA}"/>
                </a:ext>
              </a:extLst>
            </p:cNvPr>
            <p:cNvGrpSpPr/>
            <p:nvPr/>
          </p:nvGrpSpPr>
          <p:grpSpPr>
            <a:xfrm>
              <a:off x="11722532" y="1290330"/>
              <a:ext cx="245610" cy="244891"/>
              <a:chOff x="1177442" y="2884512"/>
              <a:chExt cx="245610" cy="244891"/>
            </a:xfrm>
          </p:grpSpPr>
          <p:sp>
            <p:nvSpPr>
              <p:cNvPr id="376" name="Google Shape;94;p16">
                <a:extLst>
                  <a:ext uri="{FF2B5EF4-FFF2-40B4-BE49-F238E27FC236}">
                    <a16:creationId xmlns:a16="http://schemas.microsoft.com/office/drawing/2014/main" id="{12C6FC3B-4270-49DB-B6C3-FDED50A36987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7" name="Google Shape;95;p16">
                <a:extLst>
                  <a:ext uri="{FF2B5EF4-FFF2-40B4-BE49-F238E27FC236}">
                    <a16:creationId xmlns:a16="http://schemas.microsoft.com/office/drawing/2014/main" id="{36C4EF5F-7C9D-4FD2-A0B0-06E555F1C428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C828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10" name="Groupe 409">
            <a:extLst>
              <a:ext uri="{FF2B5EF4-FFF2-40B4-BE49-F238E27FC236}">
                <a16:creationId xmlns:a16="http://schemas.microsoft.com/office/drawing/2014/main" id="{DFFE2D01-1C6D-2309-F4A2-98CD62EB4DA7}"/>
              </a:ext>
            </a:extLst>
          </p:cNvPr>
          <p:cNvGrpSpPr/>
          <p:nvPr/>
        </p:nvGrpSpPr>
        <p:grpSpPr>
          <a:xfrm>
            <a:off x="171597" y="1968018"/>
            <a:ext cx="11857292" cy="307777"/>
            <a:chOff x="171597" y="1968735"/>
            <a:chExt cx="11857292" cy="307777"/>
          </a:xfrm>
        </p:grpSpPr>
        <p:sp>
          <p:nvSpPr>
            <p:cNvPr id="411" name="ZoneTexte 410">
              <a:extLst>
                <a:ext uri="{FF2B5EF4-FFF2-40B4-BE49-F238E27FC236}">
                  <a16:creationId xmlns:a16="http://schemas.microsoft.com/office/drawing/2014/main" id="{283F1F77-FF70-9FB6-1935-AB0719A81D53}"/>
                </a:ext>
              </a:extLst>
            </p:cNvPr>
            <p:cNvSpPr txBox="1"/>
            <p:nvPr/>
          </p:nvSpPr>
          <p:spPr>
            <a:xfrm>
              <a:off x="171597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412" name="ZoneTexte 411">
              <a:extLst>
                <a:ext uri="{FF2B5EF4-FFF2-40B4-BE49-F238E27FC236}">
                  <a16:creationId xmlns:a16="http://schemas.microsoft.com/office/drawing/2014/main" id="{C5F94D67-A872-2C24-98B6-AD130F2E05F4}"/>
                </a:ext>
              </a:extLst>
            </p:cNvPr>
            <p:cNvSpPr txBox="1"/>
            <p:nvPr/>
          </p:nvSpPr>
          <p:spPr>
            <a:xfrm>
              <a:off x="896811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413" name="ZoneTexte 412">
              <a:extLst>
                <a:ext uri="{FF2B5EF4-FFF2-40B4-BE49-F238E27FC236}">
                  <a16:creationId xmlns:a16="http://schemas.microsoft.com/office/drawing/2014/main" id="{07274CFC-242F-EA1D-13B1-EF754EAEC277}"/>
                </a:ext>
              </a:extLst>
            </p:cNvPr>
            <p:cNvSpPr txBox="1"/>
            <p:nvPr/>
          </p:nvSpPr>
          <p:spPr>
            <a:xfrm>
              <a:off x="1621797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2022</a:t>
              </a:r>
            </a:p>
          </p:txBody>
        </p:sp>
        <p:sp>
          <p:nvSpPr>
            <p:cNvPr id="414" name="ZoneTexte 413">
              <a:extLst>
                <a:ext uri="{FF2B5EF4-FFF2-40B4-BE49-F238E27FC236}">
                  <a16:creationId xmlns:a16="http://schemas.microsoft.com/office/drawing/2014/main" id="{302EEDAE-3B39-517B-C499-370AC2427A8C}"/>
                </a:ext>
              </a:extLst>
            </p:cNvPr>
            <p:cNvSpPr txBox="1"/>
            <p:nvPr/>
          </p:nvSpPr>
          <p:spPr>
            <a:xfrm>
              <a:off x="2347011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2023</a:t>
              </a:r>
            </a:p>
          </p:txBody>
        </p:sp>
        <p:sp>
          <p:nvSpPr>
            <p:cNvPr id="415" name="ZoneTexte 414">
              <a:extLst>
                <a:ext uri="{FF2B5EF4-FFF2-40B4-BE49-F238E27FC236}">
                  <a16:creationId xmlns:a16="http://schemas.microsoft.com/office/drawing/2014/main" id="{F0BDFA07-3D18-207B-5495-9B639E12AAAF}"/>
                </a:ext>
              </a:extLst>
            </p:cNvPr>
            <p:cNvSpPr txBox="1"/>
            <p:nvPr/>
          </p:nvSpPr>
          <p:spPr>
            <a:xfrm>
              <a:off x="3072226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2024</a:t>
              </a:r>
            </a:p>
          </p:txBody>
        </p:sp>
        <p:sp>
          <p:nvSpPr>
            <p:cNvPr id="416" name="ZoneTexte 415">
              <a:extLst>
                <a:ext uri="{FF2B5EF4-FFF2-40B4-BE49-F238E27FC236}">
                  <a16:creationId xmlns:a16="http://schemas.microsoft.com/office/drawing/2014/main" id="{3A01FF68-3F11-6FF6-7C0B-45C5A97ED350}"/>
                </a:ext>
              </a:extLst>
            </p:cNvPr>
            <p:cNvSpPr txBox="1"/>
            <p:nvPr/>
          </p:nvSpPr>
          <p:spPr>
            <a:xfrm>
              <a:off x="3797440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2025</a:t>
              </a:r>
            </a:p>
          </p:txBody>
        </p:sp>
        <p:sp>
          <p:nvSpPr>
            <p:cNvPr id="417" name="ZoneTexte 416">
              <a:extLst>
                <a:ext uri="{FF2B5EF4-FFF2-40B4-BE49-F238E27FC236}">
                  <a16:creationId xmlns:a16="http://schemas.microsoft.com/office/drawing/2014/main" id="{D48CB3D9-5136-5459-9FB5-33EC00B58FCB}"/>
                </a:ext>
              </a:extLst>
            </p:cNvPr>
            <p:cNvSpPr txBox="1"/>
            <p:nvPr/>
          </p:nvSpPr>
          <p:spPr>
            <a:xfrm>
              <a:off x="4522653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2026</a:t>
              </a:r>
            </a:p>
          </p:txBody>
        </p:sp>
        <p:sp>
          <p:nvSpPr>
            <p:cNvPr id="418" name="ZoneTexte 417">
              <a:extLst>
                <a:ext uri="{FF2B5EF4-FFF2-40B4-BE49-F238E27FC236}">
                  <a16:creationId xmlns:a16="http://schemas.microsoft.com/office/drawing/2014/main" id="{59AFA03F-1528-5E6A-E12B-738C74FF69A8}"/>
                </a:ext>
              </a:extLst>
            </p:cNvPr>
            <p:cNvSpPr txBox="1"/>
            <p:nvPr/>
          </p:nvSpPr>
          <p:spPr>
            <a:xfrm>
              <a:off x="5247867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2027</a:t>
              </a:r>
            </a:p>
          </p:txBody>
        </p:sp>
        <p:sp>
          <p:nvSpPr>
            <p:cNvPr id="419" name="ZoneTexte 418">
              <a:extLst>
                <a:ext uri="{FF2B5EF4-FFF2-40B4-BE49-F238E27FC236}">
                  <a16:creationId xmlns:a16="http://schemas.microsoft.com/office/drawing/2014/main" id="{3D5372D2-A59B-5AC9-8053-5519561DB8B7}"/>
                </a:ext>
              </a:extLst>
            </p:cNvPr>
            <p:cNvSpPr txBox="1"/>
            <p:nvPr/>
          </p:nvSpPr>
          <p:spPr>
            <a:xfrm>
              <a:off x="5972853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2028</a:t>
              </a:r>
            </a:p>
          </p:txBody>
        </p:sp>
        <p:sp>
          <p:nvSpPr>
            <p:cNvPr id="420" name="ZoneTexte 419">
              <a:extLst>
                <a:ext uri="{FF2B5EF4-FFF2-40B4-BE49-F238E27FC236}">
                  <a16:creationId xmlns:a16="http://schemas.microsoft.com/office/drawing/2014/main" id="{81783270-4F00-6811-3900-22C158908C8B}"/>
                </a:ext>
              </a:extLst>
            </p:cNvPr>
            <p:cNvSpPr txBox="1"/>
            <p:nvPr/>
          </p:nvSpPr>
          <p:spPr>
            <a:xfrm>
              <a:off x="6698067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2029</a:t>
              </a:r>
            </a:p>
          </p:txBody>
        </p:sp>
        <p:sp>
          <p:nvSpPr>
            <p:cNvPr id="421" name="ZoneTexte 420">
              <a:extLst>
                <a:ext uri="{FF2B5EF4-FFF2-40B4-BE49-F238E27FC236}">
                  <a16:creationId xmlns:a16="http://schemas.microsoft.com/office/drawing/2014/main" id="{9E35A0ED-CD8A-8D4A-2FD0-FA7036C62E66}"/>
                </a:ext>
              </a:extLst>
            </p:cNvPr>
            <p:cNvSpPr txBox="1"/>
            <p:nvPr/>
          </p:nvSpPr>
          <p:spPr>
            <a:xfrm>
              <a:off x="7423282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2030</a:t>
              </a:r>
            </a:p>
          </p:txBody>
        </p:sp>
        <p:sp>
          <p:nvSpPr>
            <p:cNvPr id="422" name="ZoneTexte 421">
              <a:extLst>
                <a:ext uri="{FF2B5EF4-FFF2-40B4-BE49-F238E27FC236}">
                  <a16:creationId xmlns:a16="http://schemas.microsoft.com/office/drawing/2014/main" id="{3DBE761B-F2E0-2A56-A7AE-2F75271A4808}"/>
                </a:ext>
              </a:extLst>
            </p:cNvPr>
            <p:cNvSpPr txBox="1"/>
            <p:nvPr/>
          </p:nvSpPr>
          <p:spPr>
            <a:xfrm>
              <a:off x="8148496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2031</a:t>
              </a:r>
            </a:p>
          </p:txBody>
        </p:sp>
        <p:sp>
          <p:nvSpPr>
            <p:cNvPr id="423" name="ZoneTexte 422">
              <a:extLst>
                <a:ext uri="{FF2B5EF4-FFF2-40B4-BE49-F238E27FC236}">
                  <a16:creationId xmlns:a16="http://schemas.microsoft.com/office/drawing/2014/main" id="{C45A3D57-E2D9-D56E-676C-BBE2A9682503}"/>
                </a:ext>
              </a:extLst>
            </p:cNvPr>
            <p:cNvSpPr txBox="1"/>
            <p:nvPr/>
          </p:nvSpPr>
          <p:spPr>
            <a:xfrm>
              <a:off x="8882422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2032</a:t>
              </a:r>
            </a:p>
          </p:txBody>
        </p:sp>
        <p:sp>
          <p:nvSpPr>
            <p:cNvPr id="424" name="ZoneTexte 423">
              <a:extLst>
                <a:ext uri="{FF2B5EF4-FFF2-40B4-BE49-F238E27FC236}">
                  <a16:creationId xmlns:a16="http://schemas.microsoft.com/office/drawing/2014/main" id="{6CBFBE30-834D-A37F-81E9-E7582AF04068}"/>
                </a:ext>
              </a:extLst>
            </p:cNvPr>
            <p:cNvSpPr txBox="1"/>
            <p:nvPr/>
          </p:nvSpPr>
          <p:spPr>
            <a:xfrm>
              <a:off x="9607636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2033</a:t>
              </a:r>
            </a:p>
          </p:txBody>
        </p:sp>
        <p:sp>
          <p:nvSpPr>
            <p:cNvPr id="425" name="ZoneTexte 424">
              <a:extLst>
                <a:ext uri="{FF2B5EF4-FFF2-40B4-BE49-F238E27FC236}">
                  <a16:creationId xmlns:a16="http://schemas.microsoft.com/office/drawing/2014/main" id="{0EA7AE36-9051-881B-B8EC-30E9DBAD73E5}"/>
                </a:ext>
              </a:extLst>
            </p:cNvPr>
            <p:cNvSpPr txBox="1"/>
            <p:nvPr/>
          </p:nvSpPr>
          <p:spPr>
            <a:xfrm>
              <a:off x="10332851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2034</a:t>
              </a:r>
            </a:p>
          </p:txBody>
        </p:sp>
        <p:sp>
          <p:nvSpPr>
            <p:cNvPr id="426" name="ZoneTexte 425">
              <a:extLst>
                <a:ext uri="{FF2B5EF4-FFF2-40B4-BE49-F238E27FC236}">
                  <a16:creationId xmlns:a16="http://schemas.microsoft.com/office/drawing/2014/main" id="{1F3FF3AA-411C-BBB1-99F6-A6CA05475415}"/>
                </a:ext>
              </a:extLst>
            </p:cNvPr>
            <p:cNvSpPr txBox="1"/>
            <p:nvPr/>
          </p:nvSpPr>
          <p:spPr>
            <a:xfrm>
              <a:off x="11058065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2035</a:t>
              </a:r>
            </a:p>
          </p:txBody>
        </p:sp>
      </p:grpSp>
      <p:grpSp>
        <p:nvGrpSpPr>
          <p:cNvPr id="427" name="Groupe 426">
            <a:extLst>
              <a:ext uri="{FF2B5EF4-FFF2-40B4-BE49-F238E27FC236}">
                <a16:creationId xmlns:a16="http://schemas.microsoft.com/office/drawing/2014/main" id="{72598BBA-9596-2536-3E6D-6D8CA03E90B0}"/>
              </a:ext>
            </a:extLst>
          </p:cNvPr>
          <p:cNvGrpSpPr/>
          <p:nvPr/>
        </p:nvGrpSpPr>
        <p:grpSpPr>
          <a:xfrm>
            <a:off x="6600056" y="1484784"/>
            <a:ext cx="1492583" cy="561979"/>
            <a:chOff x="6672064" y="1488915"/>
            <a:chExt cx="1492583" cy="561979"/>
          </a:xfrm>
        </p:grpSpPr>
        <p:sp>
          <p:nvSpPr>
            <p:cNvPr id="428" name="Parenthèse ouvrante 427">
              <a:extLst>
                <a:ext uri="{FF2B5EF4-FFF2-40B4-BE49-F238E27FC236}">
                  <a16:creationId xmlns:a16="http://schemas.microsoft.com/office/drawing/2014/main" id="{1774AD2C-C76B-C162-F455-B48E0EED7075}"/>
                </a:ext>
              </a:extLst>
            </p:cNvPr>
            <p:cNvSpPr/>
            <p:nvPr/>
          </p:nvSpPr>
          <p:spPr>
            <a:xfrm rot="5400000">
              <a:off x="7245378" y="1131625"/>
              <a:ext cx="345955" cy="1492583"/>
            </a:xfrm>
            <a:prstGeom prst="leftBracket">
              <a:avLst>
                <a:gd name="adj" fmla="val 0"/>
              </a:avLst>
            </a:prstGeom>
            <a:ln>
              <a:solidFill>
                <a:srgbClr val="F241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CustomShape 19_ 4">
              <a:extLst>
                <a:ext uri="{FF2B5EF4-FFF2-40B4-BE49-F238E27FC236}">
                  <a16:creationId xmlns:a16="http://schemas.microsoft.com/office/drawing/2014/main" id="{0482AD7A-DC8C-395E-60F7-3C9E884BC60C}"/>
                </a:ext>
              </a:extLst>
            </p:cNvPr>
            <p:cNvSpPr/>
            <p:nvPr/>
          </p:nvSpPr>
          <p:spPr>
            <a:xfrm>
              <a:off x="6952212" y="1488915"/>
              <a:ext cx="1058633" cy="306323"/>
            </a:xfrm>
            <a:prstGeom prst="rect">
              <a:avLst/>
            </a:prstGeom>
            <a:solidFill>
              <a:srgbClr val="0A295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1" normalizeH="0" baseline="0" noProof="0" dirty="0">
                  <a:ln>
                    <a:noFill/>
                  </a:ln>
                  <a:solidFill>
                    <a:srgbClr val="F2411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Shutdown</a:t>
              </a:r>
              <a:endPara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F241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BCC0D64E-66A6-E989-F6B3-D053F573884B}"/>
              </a:ext>
            </a:extLst>
          </p:cNvPr>
          <p:cNvGrpSpPr/>
          <p:nvPr/>
        </p:nvGrpSpPr>
        <p:grpSpPr>
          <a:xfrm>
            <a:off x="4124936" y="3037335"/>
            <a:ext cx="3578477" cy="2030746"/>
            <a:chOff x="4124937" y="3037335"/>
            <a:chExt cx="3118006" cy="2030746"/>
          </a:xfrm>
        </p:grpSpPr>
        <p:sp>
          <p:nvSpPr>
            <p:cNvPr id="216" name="Rectangle : coins arrondis 215">
              <a:extLst>
                <a:ext uri="{FF2B5EF4-FFF2-40B4-BE49-F238E27FC236}">
                  <a16:creationId xmlns:a16="http://schemas.microsoft.com/office/drawing/2014/main" id="{1059EDA0-C396-7F68-0665-0D5EDA07F41A}"/>
                </a:ext>
              </a:extLst>
            </p:cNvPr>
            <p:cNvSpPr/>
            <p:nvPr/>
          </p:nvSpPr>
          <p:spPr>
            <a:xfrm>
              <a:off x="4124937" y="3404700"/>
              <a:ext cx="3118006" cy="1663381"/>
            </a:xfrm>
            <a:prstGeom prst="roundRect">
              <a:avLst>
                <a:gd name="adj" fmla="val 4631"/>
              </a:avLst>
            </a:prstGeom>
            <a:solidFill>
              <a:schemeClr val="tx1"/>
            </a:solidFill>
            <a:ln>
              <a:noFill/>
            </a:ln>
            <a:effectLst>
              <a:outerShdw blurRad="397959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TextBox 21">
              <a:extLst>
                <a:ext uri="{FF2B5EF4-FFF2-40B4-BE49-F238E27FC236}">
                  <a16:creationId xmlns:a16="http://schemas.microsoft.com/office/drawing/2014/main" id="{8DAE0E85-905F-D9BC-DBB8-92FF3ED53897}"/>
                </a:ext>
              </a:extLst>
            </p:cNvPr>
            <p:cNvSpPr txBox="1"/>
            <p:nvPr/>
          </p:nvSpPr>
          <p:spPr>
            <a:xfrm>
              <a:off x="4236848" y="3567991"/>
              <a:ext cx="2890908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F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Shutdown and dismantling of the existing machine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F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Commissioning of the new booster and storage ring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F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Adaptation and restart of the beamlines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F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Information System Overhaul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F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Modernization of the support labs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F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R&amp;D program on instrumentation</a:t>
              </a:r>
            </a:p>
          </p:txBody>
        </p:sp>
        <p:grpSp>
          <p:nvGrpSpPr>
            <p:cNvPr id="308" name="Groupe 307">
              <a:extLst>
                <a:ext uri="{FF2B5EF4-FFF2-40B4-BE49-F238E27FC236}">
                  <a16:creationId xmlns:a16="http://schemas.microsoft.com/office/drawing/2014/main" id="{31D00769-EB57-80D0-BBCF-246E75224DF0}"/>
                </a:ext>
              </a:extLst>
            </p:cNvPr>
            <p:cNvGrpSpPr/>
            <p:nvPr/>
          </p:nvGrpSpPr>
          <p:grpSpPr>
            <a:xfrm>
              <a:off x="5455405" y="3037335"/>
              <a:ext cx="463257" cy="511868"/>
              <a:chOff x="509774" y="3179932"/>
              <a:chExt cx="706075" cy="780167"/>
            </a:xfrm>
          </p:grpSpPr>
          <p:sp>
            <p:nvSpPr>
              <p:cNvPr id="309" name="Google Shape;94;p16">
                <a:extLst>
                  <a:ext uri="{FF2B5EF4-FFF2-40B4-BE49-F238E27FC236}">
                    <a16:creationId xmlns:a16="http://schemas.microsoft.com/office/drawing/2014/main" id="{6DCB385B-1EA3-BEF3-9154-4C4DC4A885FD}"/>
                  </a:ext>
                </a:extLst>
              </p:cNvPr>
              <p:cNvSpPr/>
              <p:nvPr/>
            </p:nvSpPr>
            <p:spPr>
              <a:xfrm>
                <a:off x="509774" y="3179932"/>
                <a:ext cx="706075" cy="780167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rgbClr val="F2411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0" name="Google Shape;95;p16">
                <a:extLst>
                  <a:ext uri="{FF2B5EF4-FFF2-40B4-BE49-F238E27FC236}">
                    <a16:creationId xmlns:a16="http://schemas.microsoft.com/office/drawing/2014/main" id="{E01B3B23-AB53-6630-9043-53AADE1873D3}"/>
                  </a:ext>
                </a:extLst>
              </p:cNvPr>
              <p:cNvSpPr/>
              <p:nvPr/>
            </p:nvSpPr>
            <p:spPr>
              <a:xfrm>
                <a:off x="588014" y="3267441"/>
                <a:ext cx="538041" cy="602862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2411F"/>
              </a:solidFill>
              <a:ln w="57150"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0952785-46D4-3F48-FC40-15ABA6916786}"/>
              </a:ext>
            </a:extLst>
          </p:cNvPr>
          <p:cNvGrpSpPr/>
          <p:nvPr/>
        </p:nvGrpSpPr>
        <p:grpSpPr>
          <a:xfrm>
            <a:off x="8304362" y="3037335"/>
            <a:ext cx="3586187" cy="1717499"/>
            <a:chOff x="8304363" y="3037335"/>
            <a:chExt cx="3061794" cy="1623891"/>
          </a:xfrm>
        </p:grpSpPr>
        <p:sp>
          <p:nvSpPr>
            <p:cNvPr id="214" name="Rectangle : coins arrondis 213">
              <a:extLst>
                <a:ext uri="{FF2B5EF4-FFF2-40B4-BE49-F238E27FC236}">
                  <a16:creationId xmlns:a16="http://schemas.microsoft.com/office/drawing/2014/main" id="{88C87AEF-6EF4-DE22-6A52-4CD5602D4C15}"/>
                </a:ext>
              </a:extLst>
            </p:cNvPr>
            <p:cNvSpPr/>
            <p:nvPr/>
          </p:nvSpPr>
          <p:spPr>
            <a:xfrm>
              <a:off x="8304363" y="3404700"/>
              <a:ext cx="3061794" cy="1243325"/>
            </a:xfrm>
            <a:prstGeom prst="roundRect">
              <a:avLst>
                <a:gd name="adj" fmla="val 4631"/>
              </a:avLst>
            </a:prstGeom>
            <a:solidFill>
              <a:schemeClr val="tx1"/>
            </a:solidFill>
            <a:ln>
              <a:noFill/>
            </a:ln>
            <a:effectLst>
              <a:outerShdw blurRad="397959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TextBox 21">
              <a:extLst>
                <a:ext uri="{FF2B5EF4-FFF2-40B4-BE49-F238E27FC236}">
                  <a16:creationId xmlns:a16="http://schemas.microsoft.com/office/drawing/2014/main" id="{3A1C190A-9258-8A0F-D273-542D280C4C35}"/>
                </a:ext>
              </a:extLst>
            </p:cNvPr>
            <p:cNvSpPr txBox="1"/>
            <p:nvPr/>
          </p:nvSpPr>
          <p:spPr>
            <a:xfrm>
              <a:off x="8480677" y="3555418"/>
              <a:ext cx="2708470" cy="1105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C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Complete Modernization of the beamlines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C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Full performance of the accelerators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C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Modernization of the support labs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C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R&amp;D program on instrumentation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C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Evolution towards innovative analysis techniques</a:t>
              </a:r>
            </a:p>
          </p:txBody>
        </p:sp>
        <p:grpSp>
          <p:nvGrpSpPr>
            <p:cNvPr id="311" name="Groupe 310">
              <a:extLst>
                <a:ext uri="{FF2B5EF4-FFF2-40B4-BE49-F238E27FC236}">
                  <a16:creationId xmlns:a16="http://schemas.microsoft.com/office/drawing/2014/main" id="{F6B93675-6FD1-7F06-B6ED-05B4796C12E8}"/>
                </a:ext>
              </a:extLst>
            </p:cNvPr>
            <p:cNvGrpSpPr/>
            <p:nvPr/>
          </p:nvGrpSpPr>
          <p:grpSpPr>
            <a:xfrm>
              <a:off x="9554328" y="3037335"/>
              <a:ext cx="502113" cy="511868"/>
              <a:chOff x="450552" y="3179932"/>
              <a:chExt cx="765297" cy="780167"/>
            </a:xfrm>
          </p:grpSpPr>
          <p:sp>
            <p:nvSpPr>
              <p:cNvPr id="312" name="Google Shape;94;p16">
                <a:extLst>
                  <a:ext uri="{FF2B5EF4-FFF2-40B4-BE49-F238E27FC236}">
                    <a16:creationId xmlns:a16="http://schemas.microsoft.com/office/drawing/2014/main" id="{E58E92E3-BCB1-6B3E-C35B-70996300A1D1}"/>
                  </a:ext>
                </a:extLst>
              </p:cNvPr>
              <p:cNvSpPr/>
              <p:nvPr/>
            </p:nvSpPr>
            <p:spPr>
              <a:xfrm>
                <a:off x="450552" y="3179932"/>
                <a:ext cx="765297" cy="780167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rgbClr val="C8281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3" name="Google Shape;95;p16">
                <a:extLst>
                  <a:ext uri="{FF2B5EF4-FFF2-40B4-BE49-F238E27FC236}">
                    <a16:creationId xmlns:a16="http://schemas.microsoft.com/office/drawing/2014/main" id="{EADE1EBF-3AD3-730D-3697-034175B12120}"/>
                  </a:ext>
                </a:extLst>
              </p:cNvPr>
              <p:cNvSpPr/>
              <p:nvPr/>
            </p:nvSpPr>
            <p:spPr>
              <a:xfrm>
                <a:off x="560949" y="3267441"/>
                <a:ext cx="565105" cy="602861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C82819"/>
              </a:solidFill>
              <a:ln w="57150"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1661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EC1592-1E04-AFED-99C7-C480E4401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SOLEIL II, Project </a:t>
            </a:r>
            <a:r>
              <a:rPr lang="fr-FR" dirty="0" err="1"/>
              <a:t>Organization</a:t>
            </a:r>
            <a:r>
              <a:rPr lang="fr-FR" dirty="0"/>
              <a:t> for the Construction stage 1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0F21B86-E44F-5324-3FCC-29CFC95596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40th TANGO meeting | SOLEIL II | Y.M.ABIVEN | juin 2026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1790BD-EE66-E1F0-0274-E53E4A5B2F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6</a:t>
            </a:fld>
            <a:endParaRPr lang="fr-FR" dirty="0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8D68A095-0014-0633-31FD-117D8D3AFCAB}"/>
              </a:ext>
            </a:extLst>
          </p:cNvPr>
          <p:cNvCxnSpPr>
            <a:cxnSpLocks/>
          </p:cNvCxnSpPr>
          <p:nvPr/>
        </p:nvCxnSpPr>
        <p:spPr>
          <a:xfrm>
            <a:off x="6090743" y="1783080"/>
            <a:ext cx="0" cy="218570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285BA22A-D561-1EA9-757B-5F9F96D94BC5}"/>
              </a:ext>
            </a:extLst>
          </p:cNvPr>
          <p:cNvSpPr txBox="1"/>
          <p:nvPr/>
        </p:nvSpPr>
        <p:spPr>
          <a:xfrm>
            <a:off x="4772419" y="1135004"/>
            <a:ext cx="2664296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Steering Committee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SOLEIL II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8FA26D7-E55C-8B19-B017-8BD00675C5F5}"/>
              </a:ext>
            </a:extLst>
          </p:cNvPr>
          <p:cNvSpPr txBox="1"/>
          <p:nvPr/>
        </p:nvSpPr>
        <p:spPr>
          <a:xfrm>
            <a:off x="4515139" y="2138953"/>
            <a:ext cx="3096344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SOLEIL II Project Phase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97B1460-8416-8C12-83C6-0F07CE26BA8C}"/>
              </a:ext>
            </a:extLst>
          </p:cNvPr>
          <p:cNvSpPr txBox="1"/>
          <p:nvPr/>
        </p:nvSpPr>
        <p:spPr>
          <a:xfrm>
            <a:off x="267642" y="4897066"/>
            <a:ext cx="2520280" cy="92333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1.1 Construction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Accelerators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EF00F0E-4331-B508-D3B9-E0DC3BC5CF31}"/>
              </a:ext>
            </a:extLst>
          </p:cNvPr>
          <p:cNvSpPr txBox="1"/>
          <p:nvPr/>
        </p:nvSpPr>
        <p:spPr>
          <a:xfrm>
            <a:off x="3324667" y="4897066"/>
            <a:ext cx="2520280" cy="92333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1.2 Relocation and adaptation of Beamlines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431985E-127D-9431-047A-69CDC5F4BC94}"/>
              </a:ext>
            </a:extLst>
          </p:cNvPr>
          <p:cNvSpPr txBox="1"/>
          <p:nvPr/>
        </p:nvSpPr>
        <p:spPr>
          <a:xfrm>
            <a:off x="6381692" y="4897066"/>
            <a:ext cx="2520280" cy="92333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1.3 Overhaul of the information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70D73D6-4A22-2066-6A3B-40C8844F4AA3}"/>
              </a:ext>
            </a:extLst>
          </p:cNvPr>
          <p:cNvSpPr txBox="1"/>
          <p:nvPr/>
        </p:nvSpPr>
        <p:spPr>
          <a:xfrm>
            <a:off x="9438717" y="4897066"/>
            <a:ext cx="2520280" cy="92333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1.4 Infrastructure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Logistics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FD377AD-270C-DDA9-B789-5FB817A71E66}"/>
              </a:ext>
            </a:extLst>
          </p:cNvPr>
          <p:cNvCxnSpPr>
            <a:cxnSpLocks/>
          </p:cNvCxnSpPr>
          <p:nvPr/>
        </p:nvCxnSpPr>
        <p:spPr>
          <a:xfrm>
            <a:off x="1535780" y="3968784"/>
            <a:ext cx="0" cy="92827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5282355-18EB-1F11-1594-F198B5B3DA1F}"/>
              </a:ext>
            </a:extLst>
          </p:cNvPr>
          <p:cNvCxnSpPr>
            <a:cxnSpLocks/>
          </p:cNvCxnSpPr>
          <p:nvPr/>
        </p:nvCxnSpPr>
        <p:spPr>
          <a:xfrm>
            <a:off x="10664217" y="3968784"/>
            <a:ext cx="0" cy="92827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C029CF4-F0D3-2FEC-EB89-1215A652ACFB}"/>
              </a:ext>
            </a:extLst>
          </p:cNvPr>
          <p:cNvCxnSpPr>
            <a:cxnSpLocks/>
          </p:cNvCxnSpPr>
          <p:nvPr/>
        </p:nvCxnSpPr>
        <p:spPr>
          <a:xfrm>
            <a:off x="7641832" y="3968785"/>
            <a:ext cx="0" cy="92827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57A16ED-A281-E8A0-3D70-2645A05D1A04}"/>
              </a:ext>
            </a:extLst>
          </p:cNvPr>
          <p:cNvCxnSpPr>
            <a:cxnSpLocks/>
          </p:cNvCxnSpPr>
          <p:nvPr/>
        </p:nvCxnSpPr>
        <p:spPr>
          <a:xfrm>
            <a:off x="4585949" y="3968786"/>
            <a:ext cx="0" cy="92827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49019C7-3FDC-E9FC-BBB6-287BF85A804B}"/>
              </a:ext>
            </a:extLst>
          </p:cNvPr>
          <p:cNvCxnSpPr>
            <a:cxnSpLocks/>
          </p:cNvCxnSpPr>
          <p:nvPr/>
        </p:nvCxnSpPr>
        <p:spPr>
          <a:xfrm flipH="1">
            <a:off x="1527782" y="3972273"/>
            <a:ext cx="9136435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76C97965-CCFD-A68E-BC19-63A94896F697}"/>
              </a:ext>
            </a:extLst>
          </p:cNvPr>
          <p:cNvSpPr txBox="1"/>
          <p:nvPr/>
        </p:nvSpPr>
        <p:spPr>
          <a:xfrm>
            <a:off x="8782686" y="1169456"/>
            <a:ext cx="3273045" cy="258532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Management Office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Administrative support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Resources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Budget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Purchasing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Risks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Safety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Change Management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8C85AE2-D168-E16B-919B-6AD26883ECBF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7611483" y="2323442"/>
            <a:ext cx="1171203" cy="17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13A84971-A630-C6C5-53BE-5A09B5D5ECD9}"/>
              </a:ext>
            </a:extLst>
          </p:cNvPr>
          <p:cNvSpPr txBox="1"/>
          <p:nvPr/>
        </p:nvSpPr>
        <p:spPr>
          <a:xfrm>
            <a:off x="6201368" y="2797211"/>
            <a:ext cx="184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Deputy: Javier Perez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96982D1-3C50-5C6B-AF43-1800B84DDC17}"/>
              </a:ext>
            </a:extLst>
          </p:cNvPr>
          <p:cNvSpPr txBox="1"/>
          <p:nvPr/>
        </p:nvSpPr>
        <p:spPr>
          <a:xfrm>
            <a:off x="3719558" y="2810115"/>
            <a:ext cx="2324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Project Leader: Amor Nadji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F190CC4-53DA-AF3A-92A6-C30037E5BFA4}"/>
              </a:ext>
            </a:extLst>
          </p:cNvPr>
          <p:cNvSpPr txBox="1"/>
          <p:nvPr/>
        </p:nvSpPr>
        <p:spPr>
          <a:xfrm>
            <a:off x="326992" y="5820396"/>
            <a:ext cx="2460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Laurent Nadolski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Patrick Alexandre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7FDC0E8-DD31-5337-C1FE-074B74849CAF}"/>
              </a:ext>
            </a:extLst>
          </p:cNvPr>
          <p:cNvSpPr txBox="1"/>
          <p:nvPr/>
        </p:nvSpPr>
        <p:spPr>
          <a:xfrm>
            <a:off x="3324667" y="5803842"/>
            <a:ext cx="2460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Kewin  Desjardins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Stephanie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Blanchandin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2363D60-B91E-15B2-7004-005D2011D2F6}"/>
              </a:ext>
            </a:extLst>
          </p:cNvPr>
          <p:cNvSpPr txBox="1"/>
          <p:nvPr/>
        </p:nvSpPr>
        <p:spPr>
          <a:xfrm>
            <a:off x="6441042" y="5821856"/>
            <a:ext cx="2460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Yves-Marie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Abiven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Emiliano Fonda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C2211B6-7575-9629-B168-DFE317E4BC7D}"/>
              </a:ext>
            </a:extLst>
          </p:cNvPr>
          <p:cNvSpPr txBox="1"/>
          <p:nvPr/>
        </p:nvSpPr>
        <p:spPr>
          <a:xfrm>
            <a:off x="9438717" y="582163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Christian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Herbeaux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Mohamed Nouna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C559D9C-29A3-55D5-F2BE-0E4A3ECDE636}"/>
              </a:ext>
            </a:extLst>
          </p:cNvPr>
          <p:cNvSpPr txBox="1"/>
          <p:nvPr/>
        </p:nvSpPr>
        <p:spPr>
          <a:xfrm>
            <a:off x="10703854" y="3754779"/>
            <a:ext cx="1409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Hélène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Rozelot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ZoneTexte 20">
            <a:extLst>
              <a:ext uri="{FF2B5EF4-FFF2-40B4-BE49-F238E27FC236}">
                <a16:creationId xmlns:a16="http://schemas.microsoft.com/office/drawing/2014/main" id="{E8D8BC8C-667D-D80B-B94F-4BE555725021}"/>
              </a:ext>
            </a:extLst>
          </p:cNvPr>
          <p:cNvSpPr txBox="1"/>
          <p:nvPr/>
        </p:nvSpPr>
        <p:spPr>
          <a:xfrm>
            <a:off x="1017228" y="2154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ZoneTexte 24">
            <a:extLst>
              <a:ext uri="{FF2B5EF4-FFF2-40B4-BE49-F238E27FC236}">
                <a16:creationId xmlns:a16="http://schemas.microsoft.com/office/drawing/2014/main" id="{950BCC6A-05E3-5DF8-4A1A-5A3566759CAE}"/>
              </a:ext>
            </a:extLst>
          </p:cNvPr>
          <p:cNvSpPr txBox="1"/>
          <p:nvPr/>
        </p:nvSpPr>
        <p:spPr>
          <a:xfrm>
            <a:off x="1542906" y="11398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ZoneTexte 34">
            <a:extLst>
              <a:ext uri="{FF2B5EF4-FFF2-40B4-BE49-F238E27FC236}">
                <a16:creationId xmlns:a16="http://schemas.microsoft.com/office/drawing/2014/main" id="{E3411863-726A-A006-997A-E1295220300C}"/>
              </a:ext>
            </a:extLst>
          </p:cNvPr>
          <p:cNvSpPr txBox="1"/>
          <p:nvPr/>
        </p:nvSpPr>
        <p:spPr>
          <a:xfrm>
            <a:off x="1459243" y="1159281"/>
            <a:ext cx="1967205" cy="203132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Council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Arial"/>
              </a:rPr>
              <a:t>External Reviews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955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E8962106-52E4-A12A-3438-BF201E70C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Status</a:t>
            </a:r>
            <a:r>
              <a:rPr lang="fr-FR" dirty="0"/>
              <a:t> of the Accelerator Construction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09FECD9B-8A79-4DDE-732E-01F815D724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5A40B1-DD48-DD18-17E6-EB39D7C391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1788" y="6372225"/>
            <a:ext cx="430212" cy="360363"/>
          </a:xfrm>
          <a:prstGeom prst="rect">
            <a:avLst/>
          </a:prstGeom>
        </p:spPr>
        <p:txBody>
          <a:bodyPr/>
          <a:lstStyle/>
          <a:p>
            <a:fld id="{F1620CC9-C982-429E-97C9-9F71A6603CFC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9515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F32F8DD-7E89-5D3C-548F-5DFADCD8531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13400" y="1319894"/>
            <a:ext cx="5280026" cy="2165086"/>
          </a:xfrm>
          <a:prstGeom prst="rect">
            <a:avLst/>
          </a:prstGeom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06F5C49-AD05-D626-2F4D-450446A89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Construction Program</a:t>
            </a:r>
            <a:endParaRPr lang="en-US" b="1" noProof="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B9E90A-9894-099E-BF99-7D76A7219A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40th TANGO meeting | SOLEIL II | Y.M.ABIVEN | juin 2026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9E7F46E-1F88-FE66-D44C-E2BE1EF491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20CC9-C982-429E-97C9-9F71A6603CF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E419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26740895-5687-1CBE-83FC-081E650D10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804057"/>
            <a:ext cx="6454154" cy="534696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Lattice frozen end of January 2026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Continuation of simulations to refine specifications:</a:t>
            </a:r>
          </a:p>
          <a:p>
            <a:pPr lvl="1">
              <a:lnSpc>
                <a:spcPct val="150000"/>
              </a:lnSpc>
            </a:pPr>
            <a:r>
              <a:rPr lang="en-US" sz="1200" dirty="0"/>
              <a:t>Loss simulations: collimator design, interlock definition</a:t>
            </a:r>
          </a:p>
          <a:p>
            <a:pPr lvl="1">
              <a:lnSpc>
                <a:spcPct val="150000"/>
              </a:lnSpc>
            </a:pPr>
            <a:r>
              <a:rPr lang="en-US" sz="1200" dirty="0"/>
              <a:t>Stability simulations: feedback and FFWD design, power supply control</a:t>
            </a:r>
          </a:p>
          <a:p>
            <a:pPr lvl="1">
              <a:lnSpc>
                <a:spcPct val="150000"/>
              </a:lnSpc>
            </a:pPr>
            <a:r>
              <a:rPr lang="en-US" sz="1200" dirty="0"/>
              <a:t>Radiation protection simulations to validate the collimator design and beam dump chamber, as well as to prepare the decommissioning report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Consolidation of mechanical integration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Study of specific extraction lines for beamlines (IR, UV, MRSV, MARS…)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Interface refinement for cooling, electrical cabling, etc..</a:t>
            </a:r>
          </a:p>
          <a:p>
            <a:pPr>
              <a:lnSpc>
                <a:spcPct val="150000"/>
              </a:lnSpc>
            </a:pPr>
            <a:endParaRPr lang="fr-FR" sz="1800" dirty="0"/>
          </a:p>
          <a:p>
            <a:pPr lvl="1"/>
            <a:endParaRPr lang="fr-FR" sz="1800" dirty="0"/>
          </a:p>
        </p:txBody>
      </p:sp>
      <p:pic>
        <p:nvPicPr>
          <p:cNvPr id="1026" name="Picture 2" descr="Une image contenant Modèle réduit, jouet, train&#10;&#10;Le contenu généré par l’IA peut être incorrect.">
            <a:extLst>
              <a:ext uri="{FF2B5EF4-FFF2-40B4-BE49-F238E27FC236}">
                <a16:creationId xmlns:a16="http://schemas.microsoft.com/office/drawing/2014/main" id="{31063191-0114-B07E-F63E-9BEEC91ED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36" y="4170663"/>
            <a:ext cx="5026086" cy="203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e image contenant jouet, Modèle réduit, Jeu de construction&#10;&#10;Le contenu généré par l’IA peut être incorrect.">
            <a:extLst>
              <a:ext uri="{FF2B5EF4-FFF2-40B4-BE49-F238E27FC236}">
                <a16:creationId xmlns:a16="http://schemas.microsoft.com/office/drawing/2014/main" id="{57B8AF81-1C3E-1AAC-5DDE-74A97C74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252" y="4869160"/>
            <a:ext cx="2571562" cy="179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3F9A3CA-8A3E-F446-B3D4-7054EAAF91B8}"/>
              </a:ext>
            </a:extLst>
          </p:cNvPr>
          <p:cNvSpPr txBox="1"/>
          <p:nvPr/>
        </p:nvSpPr>
        <p:spPr>
          <a:xfrm>
            <a:off x="7104112" y="3484980"/>
            <a:ext cx="5087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E4194"/>
                </a:solidFill>
                <a:latin typeface="Arial" panose="020B0604020202020204" pitchFamily="34" charset="0"/>
              </a:rPr>
              <a:t>Lattice  V3635(6): 3D mechanical integration done at 80%</a:t>
            </a:r>
            <a:endParaRPr lang="fr-FR" sz="1400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7CCBA43-8393-8C79-BCC2-E06DA7950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49" y="4892507"/>
            <a:ext cx="2344581" cy="175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26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anorama&#10;&#10;Le contenu généré par l’IA peut être incorrect.">
            <a:extLst>
              <a:ext uri="{FF2B5EF4-FFF2-40B4-BE49-F238E27FC236}">
                <a16:creationId xmlns:a16="http://schemas.microsoft.com/office/drawing/2014/main" id="{9682B079-A01D-5262-D1FE-9F279C73C7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8" y="1113067"/>
            <a:ext cx="12192000" cy="1717050"/>
          </a:xfrm>
          <a:prstGeom prst="rect">
            <a:avLst/>
          </a:prstGeom>
        </p:spPr>
      </p:pic>
      <p:pic>
        <p:nvPicPr>
          <p:cNvPr id="48" name="Image 47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875173E-0974-E761-2E09-9D5A4A46E9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461" y="2428623"/>
            <a:ext cx="11630955" cy="13162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086FFCA-333C-9ADA-973D-905766E5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Times New Roman"/>
              </a:rPr>
              <a:t>Integration challenge of the 20 Arcs of the Storage Ring </a:t>
            </a:r>
            <a:endParaRPr lang="fr-FR" u="sng" noProof="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655185E-9FE7-740E-9122-F55C95BF73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40th TANGO meeting | SOLEIL II | Y.M.ABIVEN | juin 2026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BA8995-ECCB-C5CF-E7E3-F5C5588A47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9</a:t>
            </a:fld>
            <a:endParaRPr lang="fr-FR" noProof="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786FBBC-13D1-174A-4A41-31E25C134F94}"/>
              </a:ext>
            </a:extLst>
          </p:cNvPr>
          <p:cNvGrpSpPr/>
          <p:nvPr/>
        </p:nvGrpSpPr>
        <p:grpSpPr>
          <a:xfrm>
            <a:off x="1002335" y="691047"/>
            <a:ext cx="10925492" cy="2036006"/>
            <a:chOff x="1046508" y="912768"/>
            <a:chExt cx="10925492" cy="2036006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16EFE7F-BFCB-7E8B-BADE-3ECE38245F92}"/>
                </a:ext>
              </a:extLst>
            </p:cNvPr>
            <p:cNvSpPr txBox="1"/>
            <p:nvPr/>
          </p:nvSpPr>
          <p:spPr>
            <a:xfrm>
              <a:off x="2482902" y="2460963"/>
              <a:ext cx="891591" cy="307777"/>
            </a:xfrm>
            <a:prstGeom prst="rect">
              <a:avLst/>
            </a:prstGeom>
            <a:solidFill>
              <a:srgbClr val="FF505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DNL1.02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15E22A3-58B8-3885-5A6F-5558BB672CDB}"/>
                </a:ext>
              </a:extLst>
            </p:cNvPr>
            <p:cNvSpPr txBox="1"/>
            <p:nvPr/>
          </p:nvSpPr>
          <p:spPr>
            <a:xfrm>
              <a:off x="4109652" y="2237960"/>
              <a:ext cx="891591" cy="307777"/>
            </a:xfrm>
            <a:prstGeom prst="rect">
              <a:avLst/>
            </a:prstGeom>
            <a:solidFill>
              <a:srgbClr val="FF505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DNL1.03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FD4929B-D6E9-3495-27B4-C7E1DD24673F}"/>
                </a:ext>
              </a:extLst>
            </p:cNvPr>
            <p:cNvSpPr txBox="1"/>
            <p:nvPr/>
          </p:nvSpPr>
          <p:spPr>
            <a:xfrm>
              <a:off x="5627396" y="2153186"/>
              <a:ext cx="891591" cy="307777"/>
            </a:xfrm>
            <a:prstGeom prst="rect">
              <a:avLst/>
            </a:prstGeom>
            <a:solidFill>
              <a:srgbClr val="FF505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DNL1.04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0F9D9E9-95A7-F7FD-F928-981586116C55}"/>
                </a:ext>
              </a:extLst>
            </p:cNvPr>
            <p:cNvSpPr txBox="1"/>
            <p:nvPr/>
          </p:nvSpPr>
          <p:spPr>
            <a:xfrm>
              <a:off x="7219301" y="2305954"/>
              <a:ext cx="891591" cy="307777"/>
            </a:xfrm>
            <a:prstGeom prst="rect">
              <a:avLst/>
            </a:prstGeom>
            <a:solidFill>
              <a:srgbClr val="FF505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DNL1.05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E7BF745-C387-6EB0-0390-6D297E61D918}"/>
                </a:ext>
              </a:extLst>
            </p:cNvPr>
            <p:cNvSpPr txBox="1"/>
            <p:nvPr/>
          </p:nvSpPr>
          <p:spPr>
            <a:xfrm>
              <a:off x="8845741" y="2540618"/>
              <a:ext cx="891591" cy="307777"/>
            </a:xfrm>
            <a:prstGeom prst="rect">
              <a:avLst/>
            </a:prstGeom>
            <a:solidFill>
              <a:srgbClr val="FF505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DNL1.06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DFCD446-D8B3-597B-2881-98939D370BF5}"/>
                </a:ext>
              </a:extLst>
            </p:cNvPr>
            <p:cNvSpPr txBox="1"/>
            <p:nvPr/>
          </p:nvSpPr>
          <p:spPr>
            <a:xfrm>
              <a:off x="1046508" y="2508078"/>
              <a:ext cx="922047" cy="307777"/>
            </a:xfrm>
            <a:prstGeom prst="rect">
              <a:avLst/>
            </a:prstGeom>
            <a:solidFill>
              <a:srgbClr val="FF505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DNC1.01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63BA695-2F66-2FC5-46F0-849062EC8A21}"/>
                </a:ext>
              </a:extLst>
            </p:cNvPr>
            <p:cNvSpPr txBox="1"/>
            <p:nvPr/>
          </p:nvSpPr>
          <p:spPr>
            <a:xfrm>
              <a:off x="10223445" y="2640997"/>
              <a:ext cx="922047" cy="307777"/>
            </a:xfrm>
            <a:prstGeom prst="rect">
              <a:avLst/>
            </a:prstGeom>
            <a:solidFill>
              <a:srgbClr val="FF505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DNC1.07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5CB624E-962E-1071-3230-42B94CC76C6B}"/>
                </a:ext>
              </a:extLst>
            </p:cNvPr>
            <p:cNvSpPr txBox="1"/>
            <p:nvPr/>
          </p:nvSpPr>
          <p:spPr>
            <a:xfrm>
              <a:off x="3080657" y="912768"/>
              <a:ext cx="1071127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Sextupoles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588B421-76DB-500D-2E6D-899B081DAE1D}"/>
                </a:ext>
              </a:extLst>
            </p:cNvPr>
            <p:cNvSpPr txBox="1"/>
            <p:nvPr/>
          </p:nvSpPr>
          <p:spPr>
            <a:xfrm>
              <a:off x="4675121" y="947389"/>
              <a:ext cx="1459054" cy="307777"/>
            </a:xfrm>
            <a:prstGeom prst="rect">
              <a:avLst/>
            </a:prstGeom>
            <a:solidFill>
              <a:srgbClr val="00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Reverse </a:t>
              </a: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Bends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6ABE5D2-A644-682F-4AF4-762C8D6DF523}"/>
                </a:ext>
              </a:extLst>
            </p:cNvPr>
            <p:cNvSpPr txBox="1"/>
            <p:nvPr/>
          </p:nvSpPr>
          <p:spPr>
            <a:xfrm>
              <a:off x="8256240" y="1120166"/>
              <a:ext cx="1789208" cy="30777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Octupole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(QP + SQ)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1F66FA1-4C97-53CA-C146-32D83385A45A}"/>
                </a:ext>
              </a:extLst>
            </p:cNvPr>
            <p:cNvSpPr txBox="1"/>
            <p:nvPr/>
          </p:nvSpPr>
          <p:spPr>
            <a:xfrm>
              <a:off x="10684468" y="1366463"/>
              <a:ext cx="1287532" cy="307777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Quadrupoles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0E51ECB5-5484-4AF9-388E-3609894952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45492" y="1674240"/>
              <a:ext cx="182742" cy="3866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2D5167C7-C9CF-72A9-B436-67500BE3AD7D}"/>
                </a:ext>
              </a:extLst>
            </p:cNvPr>
            <p:cNvCxnSpPr/>
            <p:nvPr/>
          </p:nvCxnSpPr>
          <p:spPr>
            <a:xfrm>
              <a:off x="11328234" y="1674240"/>
              <a:ext cx="96358" cy="4789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08ADA3C3-BFC3-9D6F-482E-67EE27029444}"/>
                </a:ext>
              </a:extLst>
            </p:cNvPr>
            <p:cNvCxnSpPr/>
            <p:nvPr/>
          </p:nvCxnSpPr>
          <p:spPr>
            <a:xfrm>
              <a:off x="11328234" y="1674240"/>
              <a:ext cx="384390" cy="6317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355539C0-9265-AF13-C7B9-93157606E848}"/>
                </a:ext>
              </a:extLst>
            </p:cNvPr>
            <p:cNvCxnSpPr/>
            <p:nvPr/>
          </p:nvCxnSpPr>
          <p:spPr>
            <a:xfrm>
              <a:off x="11328234" y="1674240"/>
              <a:ext cx="643766" cy="6317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62B6E439-D805-67A4-D701-ECE0A745FF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3885" y="1447004"/>
              <a:ext cx="435906" cy="3141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E417D029-0993-A14B-E16D-BC75EA6ADF7A}"/>
                </a:ext>
              </a:extLst>
            </p:cNvPr>
            <p:cNvCxnSpPr>
              <a:cxnSpLocks/>
            </p:cNvCxnSpPr>
            <p:nvPr/>
          </p:nvCxnSpPr>
          <p:spPr>
            <a:xfrm>
              <a:off x="8688288" y="1427943"/>
              <a:ext cx="308783" cy="3839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8FF2E0B2-15D6-2308-7E72-AEE78269AF4D}"/>
                </a:ext>
              </a:extLst>
            </p:cNvPr>
            <p:cNvCxnSpPr>
              <a:stCxn id="17" idx="2"/>
            </p:cNvCxnSpPr>
            <p:nvPr/>
          </p:nvCxnSpPr>
          <p:spPr>
            <a:xfrm flipH="1">
              <a:off x="5087888" y="1255166"/>
              <a:ext cx="316760" cy="3777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CE563109-B0E7-68A5-3D39-8B480409A6CA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5404648" y="1255166"/>
              <a:ext cx="137858" cy="4031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A8D97818-DEFE-9B95-2E13-9B08F6E6C0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8947" y="1220545"/>
              <a:ext cx="400541" cy="5522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DDE68530-CEED-7128-9B48-792F2D4D98E3}"/>
                </a:ext>
              </a:extLst>
            </p:cNvPr>
            <p:cNvCxnSpPr>
              <a:cxnSpLocks/>
            </p:cNvCxnSpPr>
            <p:nvPr/>
          </p:nvCxnSpPr>
          <p:spPr>
            <a:xfrm>
              <a:off x="3670140" y="1220545"/>
              <a:ext cx="90102" cy="4536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554BA32F-C859-77A5-8327-CC0C2DF5AFF2}"/>
              </a:ext>
            </a:extLst>
          </p:cNvPr>
          <p:cNvCxnSpPr>
            <a:cxnSpLocks/>
          </p:cNvCxnSpPr>
          <p:nvPr/>
        </p:nvCxnSpPr>
        <p:spPr>
          <a:xfrm>
            <a:off x="3635315" y="1009056"/>
            <a:ext cx="493431" cy="540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 descr="Une image contenant intérieur, acier, Outil-machine, ingénierie&#10;&#10;Le contenu généré par l’IA peut être incorrect.">
            <a:extLst>
              <a:ext uri="{FF2B5EF4-FFF2-40B4-BE49-F238E27FC236}">
                <a16:creationId xmlns:a16="http://schemas.microsoft.com/office/drawing/2014/main" id="{F8ED927C-F182-A780-AF9B-B0717096E6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486" y="2763743"/>
            <a:ext cx="2138226" cy="1457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4" name="TextBox 8">
            <a:extLst>
              <a:ext uri="{FF2B5EF4-FFF2-40B4-BE49-F238E27FC236}">
                <a16:creationId xmlns:a16="http://schemas.microsoft.com/office/drawing/2014/main" id="{F29982CC-E478-B8BA-4D8B-A31E20681DF9}"/>
              </a:ext>
            </a:extLst>
          </p:cNvPr>
          <p:cNvSpPr txBox="1"/>
          <p:nvPr/>
        </p:nvSpPr>
        <p:spPr>
          <a:xfrm>
            <a:off x="4865432" y="4238999"/>
            <a:ext cx="1929481" cy="523220"/>
          </a:xfrm>
          <a:prstGeom prst="rect">
            <a:avLst/>
          </a:prstGeom>
          <a:solidFill>
            <a:srgbClr val="EEED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noProof="0" dirty="0"/>
              <a:t>3T magnet prototype</a:t>
            </a:r>
          </a:p>
          <a:p>
            <a:pPr algn="ctr"/>
            <a:r>
              <a:rPr lang="fr-FR" sz="1400" noProof="0" dirty="0"/>
              <a:t>(Old design)</a:t>
            </a:r>
          </a:p>
        </p:txBody>
      </p:sp>
      <p:pic>
        <p:nvPicPr>
          <p:cNvPr id="35" name="Image 34" descr="Une image contenant jouet&#10;&#10;Le contenu généré par l’IA peut être incorrect.">
            <a:extLst>
              <a:ext uri="{FF2B5EF4-FFF2-40B4-BE49-F238E27FC236}">
                <a16:creationId xmlns:a16="http://schemas.microsoft.com/office/drawing/2014/main" id="{9AEA8D81-4504-09D7-351F-68E281ACEA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2204" y="2881163"/>
            <a:ext cx="1539315" cy="1483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20255752-B6D9-EF69-AE0B-873E45803E7C}"/>
              </a:ext>
            </a:extLst>
          </p:cNvPr>
          <p:cNvSpPr txBox="1"/>
          <p:nvPr/>
        </p:nvSpPr>
        <p:spPr>
          <a:xfrm>
            <a:off x="2047970" y="4184499"/>
            <a:ext cx="1914584" cy="523220"/>
          </a:xfrm>
          <a:prstGeom prst="rect">
            <a:avLst/>
          </a:prstGeom>
          <a:solidFill>
            <a:srgbClr val="EEEDE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400" noProof="0" dirty="0"/>
              <a:t>Doublet : </a:t>
            </a:r>
          </a:p>
          <a:p>
            <a:pPr algn="ctr"/>
            <a:r>
              <a:rPr lang="fr-FR" sz="1400" noProof="0" dirty="0" err="1"/>
              <a:t>sextupole</a:t>
            </a:r>
            <a:r>
              <a:rPr lang="fr-FR" sz="1400" noProof="0" dirty="0"/>
              <a:t> / </a:t>
            </a:r>
            <a:r>
              <a:rPr lang="fr-FR" sz="1400" noProof="0" dirty="0" err="1"/>
              <a:t>octupole</a:t>
            </a:r>
            <a:endParaRPr lang="fr-FR" sz="1400" noProof="0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AE1C8535-C741-F2FD-268F-0406352E1B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25" y="3471662"/>
            <a:ext cx="1125991" cy="794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B674E675-0428-D2B8-0D17-B1CCC4FA04EE}"/>
              </a:ext>
            </a:extLst>
          </p:cNvPr>
          <p:cNvGrpSpPr/>
          <p:nvPr/>
        </p:nvGrpSpPr>
        <p:grpSpPr>
          <a:xfrm>
            <a:off x="7392144" y="2778752"/>
            <a:ext cx="643646" cy="1586583"/>
            <a:chOff x="1406093" y="1353386"/>
            <a:chExt cx="852377" cy="2763497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7D7BC693-71DF-24D7-F3AD-9627F7831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06093" y="1353386"/>
              <a:ext cx="852377" cy="27634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EE886C-ADD4-6773-8A1C-9C1C3E42278A}"/>
                </a:ext>
              </a:extLst>
            </p:cNvPr>
            <p:cNvSpPr/>
            <p:nvPr/>
          </p:nvSpPr>
          <p:spPr>
            <a:xfrm rot="1254479">
              <a:off x="1577325" y="2880287"/>
              <a:ext cx="377519" cy="929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528AE902-695E-74A5-ACFF-BF9581770DB6}"/>
              </a:ext>
            </a:extLst>
          </p:cNvPr>
          <p:cNvSpPr txBox="1"/>
          <p:nvPr/>
        </p:nvSpPr>
        <p:spPr>
          <a:xfrm>
            <a:off x="485173" y="4282135"/>
            <a:ext cx="652743" cy="307777"/>
          </a:xfrm>
          <a:prstGeom prst="rect">
            <a:avLst/>
          </a:prstGeom>
          <a:solidFill>
            <a:srgbClr val="EEEDE1"/>
          </a:solidFill>
        </p:spPr>
        <p:txBody>
          <a:bodyPr wrap="none" rtlCol="0">
            <a:spAutoFit/>
          </a:bodyPr>
          <a:lstStyle/>
          <a:p>
            <a:r>
              <a:rPr lang="fr-FR" sz="1400" noProof="0" dirty="0"/>
              <a:t>Pump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E84EE90-5009-BDF1-3151-313C2D8F4CAF}"/>
              </a:ext>
            </a:extLst>
          </p:cNvPr>
          <p:cNvSpPr txBox="1"/>
          <p:nvPr/>
        </p:nvSpPr>
        <p:spPr>
          <a:xfrm>
            <a:off x="7423125" y="4414037"/>
            <a:ext cx="620170" cy="307777"/>
          </a:xfrm>
          <a:prstGeom prst="rect">
            <a:avLst/>
          </a:prstGeom>
          <a:solidFill>
            <a:srgbClr val="EEEDE1"/>
          </a:solidFill>
        </p:spPr>
        <p:txBody>
          <a:bodyPr wrap="none" rtlCol="0">
            <a:spAutoFit/>
          </a:bodyPr>
          <a:lstStyle/>
          <a:p>
            <a:r>
              <a:rPr lang="fr-FR" sz="1400" noProof="0" dirty="0"/>
              <a:t>Valve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DCC2DD6-BBDA-35B3-C3CF-39C3BC6351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0798" y="3068960"/>
            <a:ext cx="1106388" cy="1384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DD412718-6C7B-C311-61B2-933F1D0EAC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3185" y="4864355"/>
            <a:ext cx="1636725" cy="1411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Image 50" descr="Une image contenant machine, ingénierie, intérieur, usine&#10;&#10;Description générée automatiquement">
            <a:extLst>
              <a:ext uri="{FF2B5EF4-FFF2-40B4-BE49-F238E27FC236}">
                <a16:creationId xmlns:a16="http://schemas.microsoft.com/office/drawing/2014/main" id="{CF9C9CFC-77C8-0926-CD1F-F7667B03A3B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39" y="4797152"/>
            <a:ext cx="1914583" cy="143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A4ACF853-89D2-E7F1-1ED1-786AD6A8780E}"/>
              </a:ext>
            </a:extLst>
          </p:cNvPr>
          <p:cNvSpPr txBox="1"/>
          <p:nvPr/>
        </p:nvSpPr>
        <p:spPr>
          <a:xfrm>
            <a:off x="8745641" y="4524260"/>
            <a:ext cx="1742847" cy="523220"/>
          </a:xfrm>
          <a:prstGeom prst="rect">
            <a:avLst/>
          </a:prstGeom>
          <a:solidFill>
            <a:srgbClr val="EEEDE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pPr algn="ctr"/>
            <a:r>
              <a:rPr lang="en-US" dirty="0"/>
              <a:t>Quadrupole SOLEIL/SOLEIL II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302A6BA9-9C1D-06E8-948F-9CAC6FD2C780}"/>
              </a:ext>
            </a:extLst>
          </p:cNvPr>
          <p:cNvSpPr txBox="1"/>
          <p:nvPr/>
        </p:nvSpPr>
        <p:spPr>
          <a:xfrm>
            <a:off x="798301" y="6323298"/>
            <a:ext cx="1728192" cy="523220"/>
          </a:xfrm>
          <a:prstGeom prst="rect">
            <a:avLst/>
          </a:prstGeom>
          <a:solidFill>
            <a:srgbClr val="EEEDE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en-US" dirty="0"/>
              <a:t>Sextupole SOLEIL/SOLEIL II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6F882557-E7EA-4FFB-ECB0-2165A27F3ACA}"/>
              </a:ext>
            </a:extLst>
          </p:cNvPr>
          <p:cNvSpPr txBox="1"/>
          <p:nvPr/>
        </p:nvSpPr>
        <p:spPr>
          <a:xfrm>
            <a:off x="3064173" y="6331309"/>
            <a:ext cx="2026931" cy="523220"/>
          </a:xfrm>
          <a:prstGeom prst="rect">
            <a:avLst/>
          </a:prstGeom>
          <a:solidFill>
            <a:srgbClr val="EEEDE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en-US" dirty="0"/>
              <a:t>BPM vacuum chamber SOLEIL/SOLEIL II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BC40E428-2B72-C4E4-D360-1067AE2E4CE9}"/>
              </a:ext>
            </a:extLst>
          </p:cNvPr>
          <p:cNvSpPr txBox="1"/>
          <p:nvPr/>
        </p:nvSpPr>
        <p:spPr>
          <a:xfrm>
            <a:off x="5489430" y="6362164"/>
            <a:ext cx="3165972" cy="523220"/>
          </a:xfrm>
          <a:prstGeom prst="rect">
            <a:avLst/>
          </a:prstGeom>
          <a:solidFill>
            <a:srgbClr val="EEEDE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en-US" dirty="0"/>
              <a:t>Dipole Arc Vacuum chamber  SOLEIL/SOLEIL II</a:t>
            </a:r>
          </a:p>
        </p:txBody>
      </p:sp>
      <p:pic>
        <p:nvPicPr>
          <p:cNvPr id="56" name="Image 55" descr="Une image contenant chaussures, sol, habits, avion&#10;&#10;Description générée automatiquement">
            <a:extLst>
              <a:ext uri="{FF2B5EF4-FFF2-40B4-BE49-F238E27FC236}">
                <a16:creationId xmlns:a16="http://schemas.microsoft.com/office/drawing/2014/main" id="{ADBF6DB7-017A-F58E-A572-79222C111F0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7024" y="4804828"/>
            <a:ext cx="2729615" cy="1526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08D3929F-6325-62DE-2D47-F9ADB9360EE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6794" y="5125694"/>
            <a:ext cx="2034237" cy="1221955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394A0AC2-1BE9-9D0F-73DF-FC4C1376D75B}"/>
              </a:ext>
            </a:extLst>
          </p:cNvPr>
          <p:cNvSpPr txBox="1"/>
          <p:nvPr/>
        </p:nvSpPr>
        <p:spPr>
          <a:xfrm>
            <a:off x="10074802" y="6238976"/>
            <a:ext cx="1130986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600" b="1" noProof="0" dirty="0" err="1">
                <a:solidFill>
                  <a:srgbClr val="FF0000"/>
                </a:solidFill>
              </a:rPr>
              <a:t>Ø</a:t>
            </a:r>
            <a:r>
              <a:rPr lang="fr-FR" sz="600" b="1" noProof="0" dirty="0">
                <a:solidFill>
                  <a:srgbClr val="FF0000"/>
                </a:solidFill>
              </a:rPr>
              <a:t> 12 mm </a:t>
            </a:r>
            <a:r>
              <a:rPr lang="fr-FR" sz="600" b="1" noProof="0" dirty="0" err="1">
                <a:solidFill>
                  <a:srgbClr val="FF0000"/>
                </a:solidFill>
              </a:rPr>
              <a:t>internal</a:t>
            </a:r>
            <a:endParaRPr lang="fr-FR" sz="600" b="1" noProof="0" dirty="0">
              <a:solidFill>
                <a:srgbClr val="FF0000"/>
              </a:solidFill>
            </a:endParaRPr>
          </a:p>
        </p:txBody>
      </p:sp>
      <p:pic>
        <p:nvPicPr>
          <p:cNvPr id="5" name="Picture 2" descr="piece 1 cts euro">
            <a:extLst>
              <a:ext uri="{FF2B5EF4-FFF2-40B4-BE49-F238E27FC236}">
                <a16:creationId xmlns:a16="http://schemas.microsoft.com/office/drawing/2014/main" id="{AEA05ECE-7E55-B148-1DD9-7C9D08830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8488" y="5092975"/>
            <a:ext cx="352249" cy="35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D31D06E2-7964-5D1E-6D47-39EA9581FE90}"/>
              </a:ext>
            </a:extLst>
          </p:cNvPr>
          <p:cNvSpPr txBox="1"/>
          <p:nvPr/>
        </p:nvSpPr>
        <p:spPr>
          <a:xfrm>
            <a:off x="10632504" y="507589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900" dirty="0"/>
              <a:t>Smaller than a 1-cent coin: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/>
              <a:t>Its diameter is 16.25 mm</a:t>
            </a:r>
          </a:p>
        </p:txBody>
      </p:sp>
    </p:spTree>
    <p:extLst>
      <p:ext uri="{BB962C8B-B14F-4D97-AF65-F5344CB8AC3E}">
        <p14:creationId xmlns:p14="http://schemas.microsoft.com/office/powerpoint/2010/main" val="3485957729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re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re - Fond foncé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apositive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apositive - Fond foncé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8601</TotalTime>
  <Words>2671</Words>
  <Application>Microsoft Office PowerPoint</Application>
  <PresentationFormat>Grand écran</PresentationFormat>
  <Paragraphs>559</Paragraphs>
  <Slides>28</Slides>
  <Notes>11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28</vt:i4>
      </vt:variant>
    </vt:vector>
  </HeadingPairs>
  <TitlesOfParts>
    <vt:vector size="42" baseType="lpstr">
      <vt:lpstr>AkzidenzGroteskBE-Regular</vt:lpstr>
      <vt:lpstr>Arial</vt:lpstr>
      <vt:lpstr>Calibri</vt:lpstr>
      <vt:lpstr>Fira Sans Extra Condensed Medium</vt:lpstr>
      <vt:lpstr>Roboto</vt:lpstr>
      <vt:lpstr>Segoe UI</vt:lpstr>
      <vt:lpstr>Symbol</vt:lpstr>
      <vt:lpstr>Times New Roman</vt:lpstr>
      <vt:lpstr>Wingdings</vt:lpstr>
      <vt:lpstr>Couverture</vt:lpstr>
      <vt:lpstr>Titre - Fond blanc</vt:lpstr>
      <vt:lpstr>Titre - Fond foncé</vt:lpstr>
      <vt:lpstr>Diapositive - Fond blanc</vt:lpstr>
      <vt:lpstr>Diapositive - Fond foncé</vt:lpstr>
      <vt:lpstr>Towards SOLEIL II, status of the project</vt:lpstr>
      <vt:lpstr>Outline</vt:lpstr>
      <vt:lpstr>SOLEIL in a nutshell</vt:lpstr>
      <vt:lpstr>SOLEIL II, an upgrade for tomorrow’s science</vt:lpstr>
      <vt:lpstr>Chronology and Structuration of SOLEIL II Project</vt:lpstr>
      <vt:lpstr>SOLEIL II, Project Organization for the Construction stage 1 </vt:lpstr>
      <vt:lpstr>Status of the Accelerator Construction</vt:lpstr>
      <vt:lpstr>Accelerator Construction Program</vt:lpstr>
      <vt:lpstr>Integration challenge of the 20 Arcs of the Storage Ring </vt:lpstr>
      <vt:lpstr>Accelerator Construction Program</vt:lpstr>
      <vt:lpstr>Status for </vt:lpstr>
      <vt:lpstr>Beamlines Relocation &amp; Adaptation</vt:lpstr>
      <vt:lpstr>Status for </vt:lpstr>
      <vt:lpstr>Présentation PowerPoint</vt:lpstr>
      <vt:lpstr>Status for  Overhaul of the Information System </vt:lpstr>
      <vt:lpstr>Overhaul of the Information System </vt:lpstr>
      <vt:lpstr>Ongoing infrastructure upgrades</vt:lpstr>
      <vt:lpstr>Control and Acquisition Hardware transformation</vt:lpstr>
      <vt:lpstr>Enhancement of the Data Platform and Software Lifecycle Management</vt:lpstr>
      <vt:lpstr> Specific Accelerators Services</vt:lpstr>
      <vt:lpstr>Ongoing development for Accelerators </vt:lpstr>
      <vt:lpstr>Commissioning Tools: Progress Report</vt:lpstr>
      <vt:lpstr>Work in Progress  between IT teams and the beamlines</vt:lpstr>
      <vt:lpstr>Digitalization of Logistics Processes</vt:lpstr>
      <vt:lpstr>Next step for SOLEIL II</vt:lpstr>
      <vt:lpstr>Conclusions and Perspectives</vt:lpstr>
      <vt:lpstr>Présentation PowerPoint</vt:lpstr>
      <vt:lpstr>Questions</vt:lpstr>
    </vt:vector>
  </TitlesOfParts>
  <Company>Synchrotron SOLEIL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YAO Stephanie</dc:creator>
  <cp:lastModifiedBy>ABIVEN Yves-Marie</cp:lastModifiedBy>
  <cp:revision>370</cp:revision>
  <cp:lastPrinted>2018-10-16T09:18:49Z</cp:lastPrinted>
  <dcterms:created xsi:type="dcterms:W3CDTF">2016-11-25T17:34:53Z</dcterms:created>
  <dcterms:modified xsi:type="dcterms:W3CDTF">2026-06-08T07:55:02Z</dcterms:modified>
</cp:coreProperties>
</file>