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7" r:id="rId6"/>
    <p:sldId id="259" r:id="rId7"/>
    <p:sldId id="267" r:id="rId8"/>
    <p:sldId id="280" r:id="rId9"/>
    <p:sldId id="292" r:id="rId10"/>
    <p:sldId id="304" r:id="rId11"/>
    <p:sldId id="298" r:id="rId12"/>
    <p:sldId id="293" r:id="rId13"/>
    <p:sldId id="294" r:id="rId14"/>
    <p:sldId id="295" r:id="rId15"/>
    <p:sldId id="296" r:id="rId16"/>
    <p:sldId id="299" r:id="rId17"/>
    <p:sldId id="300" r:id="rId18"/>
    <p:sldId id="302" r:id="rId19"/>
    <p:sldId id="301" r:id="rId20"/>
    <p:sldId id="303" r:id="rId21"/>
    <p:sldId id="297" r:id="rId22"/>
    <p:sldId id="272" r:id="rId23"/>
    <p:sldId id="281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570C"/>
    <a:srgbClr val="F2F2F2"/>
    <a:srgbClr val="0070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7"/>
    <p:restoredTop sz="89152"/>
  </p:normalViewPr>
  <p:slideViewPr>
    <p:cSldViewPr snapToGrid="0">
      <p:cViewPr varScale="1">
        <p:scale>
          <a:sx n="99" d="100"/>
          <a:sy n="99" d="100"/>
        </p:scale>
        <p:origin x="192" y="43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2026-06-04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675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Add python and pytango automatically to the env. Can set them to “none” for C++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D66E9-3476-F0EA-A1CF-E5D1A95F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0CDFA-806F-7743-F7AE-7E3B13075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18170-1316-DA37-98D2-AA2A393C1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SE" dirty="0"/>
              <a:t>ardana and itango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D7C28-377F-E4CA-1F96-F42500341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30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1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SE" dirty="0"/>
              <a:t>ardana and itango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00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was created internally in 2020 – dsconfig is from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17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Always good to check with find first which servers will be selected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98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92DB-92ED-A5F8-CA65-74F1B7399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CD66F-D570-E11B-FC36-B090E71F9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AB1CC-C90A-46E1-DFDA-D53BF61B8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Respect Starter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E02A9-A0E4-5A22-2C16-BCA3DB255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44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023C-811A-6C24-A15A-1788E99A0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30A52-9E46-6798-A4A7-6C0ED9F1C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D50F2-2C49-4B34-C62F-FD22FCAF1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Send command on same level in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F750D-2596-5038-2137-C33E37E3F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17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081CE-FFE7-5664-75D2-BEAFD21A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67124-7911-D76B-23DB-1CD1A900B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AC50D-41EF-B739-EACF-845A0AD7A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</a:t>
            </a:r>
            <a:r>
              <a:rPr lang="en-SE" dirty="0"/>
              <a:t>son output – important for use from Ansible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E28EA-92D0-2289-F6B7-4608E399A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37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17D7-CFDE-099A-FFD4-7A9589EF4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F1446-3C60-56D1-10FC-D3DFD4F49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C96D2-6F2E-EBE8-9E1F-9D30CDF15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SE" dirty="0"/>
              <a:t>ardana and itango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4925-2C1B-92F9-F93E-50E118001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26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ango_config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79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04/06/2026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MaxIV/tools" TargetMode="External"/><Relationship Id="rId2" Type="http://schemas.openxmlformats.org/officeDocument/2006/relationships/hyperlink" Target="https://pytango.readthedocs.io/en/latest/how-to/how-to-contribute.html#using-pixi-for-developm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lab.com/MaxIV/ansible-galax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onda-forge/dsconfig-feedstock" TargetMode="External"/><Relationship Id="rId3" Type="http://schemas.openxmlformats.org/officeDocument/2006/relationships/hyperlink" Target="https://gitlab.com/MaxIV/tools" TargetMode="External"/><Relationship Id="rId7" Type="http://schemas.openxmlformats.org/officeDocument/2006/relationships/hyperlink" Target="https://github.com/conda-forge/tango-takeoff-feedstoc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ypi.org/project/dsconfig/" TargetMode="External"/><Relationship Id="rId5" Type="http://schemas.openxmlformats.org/officeDocument/2006/relationships/hyperlink" Target="https://pypi.org/project/tango-takeoff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/>
          <a:lstStyle/>
          <a:p>
            <a:r>
              <a:rPr lang="en-GB" dirty="0"/>
              <a:t>MAX IV Tools: tango-</a:t>
            </a:r>
            <a:r>
              <a:rPr lang="en-GB" dirty="0" err="1"/>
              <a:t>takeoff</a:t>
            </a:r>
            <a:r>
              <a:rPr lang="en-GB" dirty="0"/>
              <a:t> and </a:t>
            </a:r>
            <a:r>
              <a:rPr lang="en-GB" dirty="0" err="1"/>
              <a:t>dsconfig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D5540-FAEE-08F1-FDF6-8CC02AE1AB52}"/>
              </a:ext>
            </a:extLst>
          </p:cNvPr>
          <p:cNvSpPr txBox="1">
            <a:spLocks/>
          </p:cNvSpPr>
          <p:nvPr/>
        </p:nvSpPr>
        <p:spPr>
          <a:xfrm>
            <a:off x="608013" y="4395599"/>
            <a:ext cx="9183687" cy="675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aseline="30000" dirty="0">
                <a:solidFill>
                  <a:srgbClr val="FFFFFF"/>
                </a:solidFill>
              </a:rPr>
              <a:t>40th</a:t>
            </a:r>
            <a:r>
              <a:rPr lang="sv-SE" sz="2000" dirty="0">
                <a:solidFill>
                  <a:srgbClr val="FFFFFF"/>
                </a:solidFill>
              </a:rPr>
              <a:t> Tango Community Meeting, 2026.06.08-12</a:t>
            </a:r>
            <a:br>
              <a:rPr lang="sv-SE" sz="2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B. Bertrand</a:t>
            </a: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27"/>
    </mc:Choice>
    <mc:Fallback xmlns="">
      <p:transition advClick="0" advTm="79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E8DCD-9BB4-5BEA-64D1-7DBA7834D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C944-CA5B-9B6B-D146-0E74B07C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cli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8B895-22DF-AE46-CB03-5C270389C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783" y="1440517"/>
            <a:ext cx="10003061" cy="2238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100" b="1" dirty="0"/>
              <a:t>$ </a:t>
            </a:r>
            <a:r>
              <a:rPr lang="en-GB" sz="2100" b="1" dirty="0" err="1"/>
              <a:t>takeoff</a:t>
            </a:r>
            <a:r>
              <a:rPr lang="en-GB" sz="2100" b="1" dirty="0"/>
              <a:t> find  "</a:t>
            </a:r>
            <a:r>
              <a:rPr lang="en-GB" sz="2100" b="1" dirty="0" err="1"/>
              <a:t>TangoTest</a:t>
            </a:r>
            <a:r>
              <a:rPr lang="en-GB" sz="2100" b="1" dirty="0"/>
              <a:t>/*"</a:t>
            </a:r>
          </a:p>
          <a:p>
            <a:pPr marL="0" indent="0">
              <a:buNone/>
            </a:pPr>
            <a:r>
              <a:rPr lang="en-GB" sz="2100" dirty="0"/>
              <a:t>Host                                 Name                                 Level  Running</a:t>
            </a:r>
          </a:p>
          <a:p>
            <a:pPr marL="0" indent="0">
              <a:buNone/>
            </a:pPr>
            <a:r>
              <a:rPr lang="en-GB" sz="2100" dirty="0"/>
              <a:t>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GB" sz="2100" dirty="0"/>
              <a:t>                                         </a:t>
            </a:r>
            <a:r>
              <a:rPr lang="en-GB" sz="2100" dirty="0" err="1"/>
              <a:t>TangoTest</a:t>
            </a:r>
            <a:r>
              <a:rPr lang="en-GB" sz="2100" dirty="0"/>
              <a:t>/test3                     0    stopped</a:t>
            </a:r>
          </a:p>
          <a:p>
            <a:pPr marL="0" indent="0">
              <a:buNone/>
            </a:pPr>
            <a:r>
              <a:rPr lang="en-GB" sz="2100" dirty="0"/>
              <a:t>                                         </a:t>
            </a:r>
            <a:r>
              <a:rPr lang="en-GB" sz="2100" dirty="0" err="1"/>
              <a:t>TangoTest</a:t>
            </a:r>
            <a:r>
              <a:rPr lang="en-GB" sz="2100" dirty="0"/>
              <a:t>/test2                     0    stopped</a:t>
            </a:r>
          </a:p>
          <a:p>
            <a:pPr marL="0" indent="0">
              <a:buNone/>
            </a:pPr>
            <a:r>
              <a:rPr lang="en-GB" sz="2100" dirty="0"/>
              <a:t>b-v-dummymax-ec-0    </a:t>
            </a:r>
            <a:r>
              <a:rPr lang="en-GB" sz="2100" dirty="0" err="1"/>
              <a:t>TangoTest</a:t>
            </a:r>
            <a:r>
              <a:rPr lang="en-GB" sz="2100" dirty="0"/>
              <a:t>/test                       3    running</a:t>
            </a:r>
            <a:br>
              <a:rPr lang="en-GB" sz="2100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D0C7F4-2C09-8202-5F94-17AA564C403F}"/>
              </a:ext>
            </a:extLst>
          </p:cNvPr>
          <p:cNvSpPr txBox="1">
            <a:spLocks/>
          </p:cNvSpPr>
          <p:nvPr/>
        </p:nvSpPr>
        <p:spPr>
          <a:xfrm>
            <a:off x="2064154" y="4190036"/>
            <a:ext cx="8392252" cy="266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$ </a:t>
            </a:r>
            <a:r>
              <a:rPr lang="en-GB" sz="1800" b="1" dirty="0" err="1"/>
              <a:t>takeoff</a:t>
            </a:r>
            <a:r>
              <a:rPr lang="en-GB" sz="1800" b="1" dirty="0"/>
              <a:t> restart -v  "</a:t>
            </a:r>
            <a:r>
              <a:rPr lang="en-GB" sz="1800" b="1" dirty="0" err="1"/>
              <a:t>TangoTest</a:t>
            </a:r>
            <a:r>
              <a:rPr lang="en-GB" sz="1800" b="1" dirty="0"/>
              <a:t>/*"</a:t>
            </a:r>
          </a:p>
          <a:p>
            <a:pPr marL="0" indent="0">
              <a:buNone/>
            </a:pPr>
            <a:r>
              <a:rPr lang="en-GB" sz="1800" dirty="0"/>
              <a:t>2026-06-04 14:40:49,690 [INFO] </a:t>
            </a:r>
            <a:r>
              <a:rPr lang="en-GB" sz="1800" dirty="0" err="1"/>
              <a:t>TangoTest</a:t>
            </a:r>
            <a:r>
              <a:rPr lang="en-GB" sz="1800" dirty="0"/>
              <a:t>/test2 stopped on b-v-dummymax-ec-0</a:t>
            </a:r>
          </a:p>
          <a:p>
            <a:pPr marL="0" indent="0">
              <a:buNone/>
            </a:pPr>
            <a:r>
              <a:rPr lang="en-GB" sz="1800" dirty="0"/>
              <a:t>2026-06-04 14:40:50,694 [INFO] </a:t>
            </a:r>
            <a:r>
              <a:rPr lang="en-GB" sz="1800" dirty="0" err="1"/>
              <a:t>TangoTest</a:t>
            </a:r>
            <a:r>
              <a:rPr lang="en-GB" sz="1800" dirty="0"/>
              <a:t>/test stopped on b-v-dummymax-ec-0</a:t>
            </a:r>
          </a:p>
          <a:p>
            <a:pPr marL="0" indent="0">
              <a:buNone/>
            </a:pPr>
            <a:r>
              <a:rPr lang="en-GB" sz="1800" dirty="0"/>
              <a:t>2026-06-04 14:40:58,725 [INFO] </a:t>
            </a:r>
            <a:r>
              <a:rPr lang="en-GB" sz="1800" dirty="0" err="1"/>
              <a:t>TangoTest</a:t>
            </a:r>
            <a:r>
              <a:rPr lang="en-GB" sz="1800" dirty="0"/>
              <a:t>/test3 stopped on b-v-dummymax-ec-0</a:t>
            </a:r>
          </a:p>
          <a:p>
            <a:pPr marL="0" indent="0">
              <a:buNone/>
            </a:pPr>
            <a:r>
              <a:rPr lang="en-GB" sz="1800" dirty="0"/>
              <a:t>2026-06-04 14:41:04,752 [INFO] </a:t>
            </a:r>
            <a:r>
              <a:rPr lang="en-GB" sz="1800" dirty="0" err="1"/>
              <a:t>TangoTest</a:t>
            </a:r>
            <a:r>
              <a:rPr lang="en-GB" sz="1800" dirty="0"/>
              <a:t>/test3 started on b-v-dummymax-ec-0</a:t>
            </a:r>
          </a:p>
          <a:p>
            <a:pPr marL="0" indent="0">
              <a:buNone/>
            </a:pPr>
            <a:r>
              <a:rPr lang="en-GB" sz="1800" dirty="0"/>
              <a:t>2026-06-04 14:41:08,776 [INFO] </a:t>
            </a:r>
            <a:r>
              <a:rPr lang="en-GB" sz="1800" dirty="0" err="1"/>
              <a:t>TangoTest</a:t>
            </a:r>
            <a:r>
              <a:rPr lang="en-GB" sz="1800" dirty="0"/>
              <a:t>/test started on b-v-dummymax-ec-0</a:t>
            </a:r>
          </a:p>
          <a:p>
            <a:pPr marL="0" indent="0">
              <a:buNone/>
            </a:pPr>
            <a:r>
              <a:rPr lang="en-GB" sz="1800" dirty="0"/>
              <a:t>2026-06-04 14:41:09,787 [INFO] </a:t>
            </a:r>
            <a:r>
              <a:rPr lang="en-GB" sz="1800" dirty="0" err="1"/>
              <a:t>TangoTest</a:t>
            </a:r>
            <a:r>
              <a:rPr lang="en-GB" sz="1800" dirty="0"/>
              <a:t>/test2 started on b-v-dummymax-ec-0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CB894-847B-D9B9-A2A6-70DF2E57EB16}"/>
              </a:ext>
            </a:extLst>
          </p:cNvPr>
          <p:cNvSpPr txBox="1"/>
          <p:nvPr/>
        </p:nvSpPr>
        <p:spPr>
          <a:xfrm>
            <a:off x="6973205" y="1131248"/>
            <a:ext cx="32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[host,]&lt;server-name&gt;[,&lt;level&gt;]</a:t>
            </a:r>
            <a:endParaRPr lang="en-S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94093F-990E-64EF-C66A-33305748A15D}"/>
              </a:ext>
            </a:extLst>
          </p:cNvPr>
          <p:cNvSpPr txBox="1">
            <a:spLocks/>
          </p:cNvSpPr>
          <p:nvPr/>
        </p:nvSpPr>
        <p:spPr>
          <a:xfrm>
            <a:off x="124784" y="3596427"/>
            <a:ext cx="10003061" cy="49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00" b="1" dirty="0"/>
              <a:t>$ </a:t>
            </a:r>
            <a:r>
              <a:rPr lang="en-GB" sz="1900" b="1" dirty="0" err="1"/>
              <a:t>takeoff</a:t>
            </a:r>
            <a:r>
              <a:rPr lang="en-GB" sz="1900" b="1" dirty="0"/>
              <a:t> up --default-host b-v-dummymax-ec-0 "</a:t>
            </a:r>
            <a:r>
              <a:rPr lang="en-GB" sz="1900" b="1" dirty="0" err="1"/>
              <a:t>TangoTest</a:t>
            </a:r>
            <a:r>
              <a:rPr lang="en-GB" sz="1900" b="1" dirty="0"/>
              <a:t>/test2,3" "</a:t>
            </a:r>
            <a:r>
              <a:rPr lang="en-GB" sz="1900" b="1" dirty="0" err="1"/>
              <a:t>TangoTest</a:t>
            </a:r>
            <a:r>
              <a:rPr lang="en-GB" sz="1900" b="1" dirty="0"/>
              <a:t>/test3,1"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3861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46AAB-2996-EE3B-94FD-836F30B07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8256-4FE1-C333-9142-C346FA56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cli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CEE1-E50B-0056-7427-0B3E2C8C8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06829"/>
            <a:ext cx="9085521" cy="49860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$ </a:t>
            </a:r>
            <a:r>
              <a:rPr lang="en-GB" b="1" dirty="0" err="1"/>
              <a:t>takeoff</a:t>
            </a:r>
            <a:r>
              <a:rPr lang="en-GB" b="1" dirty="0"/>
              <a:t> down --</a:t>
            </a:r>
            <a:r>
              <a:rPr lang="en-GB" b="1" dirty="0" err="1"/>
              <a:t>json</a:t>
            </a:r>
            <a:r>
              <a:rPr lang="en-GB" b="1" dirty="0"/>
              <a:t>  "</a:t>
            </a:r>
            <a:r>
              <a:rPr lang="en-GB" b="1" dirty="0" err="1"/>
              <a:t>TangoTest</a:t>
            </a:r>
            <a:r>
              <a:rPr lang="en-GB" b="1" dirty="0"/>
              <a:t>/*"</a:t>
            </a:r>
          </a:p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    "result": {</a:t>
            </a:r>
          </a:p>
          <a:p>
            <a:pPr marL="0" indent="0">
              <a:buNone/>
            </a:pPr>
            <a:r>
              <a:rPr lang="en-GB" dirty="0"/>
              <a:t>        "started": [],</a:t>
            </a:r>
          </a:p>
          <a:p>
            <a:pPr marL="0" indent="0">
              <a:buNone/>
            </a:pPr>
            <a:r>
              <a:rPr lang="en-GB" dirty="0"/>
              <a:t>        "stopped": [],</a:t>
            </a:r>
          </a:p>
          <a:p>
            <a:pPr marL="0" indent="0">
              <a:buNone/>
            </a:pPr>
            <a:r>
              <a:rPr lang="en-GB" dirty="0"/>
              <a:t>        "</a:t>
            </a:r>
            <a:r>
              <a:rPr lang="en-GB" dirty="0" err="1"/>
              <a:t>already_running</a:t>
            </a:r>
            <a:r>
              <a:rPr lang="en-GB" dirty="0"/>
              <a:t>": [],</a:t>
            </a:r>
          </a:p>
          <a:p>
            <a:pPr marL="0" indent="0">
              <a:buNone/>
            </a:pPr>
            <a:r>
              <a:rPr lang="en-GB" dirty="0"/>
              <a:t>        "</a:t>
            </a:r>
            <a:r>
              <a:rPr lang="en-GB" dirty="0" err="1"/>
              <a:t>already_stopped</a:t>
            </a:r>
            <a:r>
              <a:rPr lang="en-GB" dirty="0"/>
              <a:t>": [</a:t>
            </a:r>
          </a:p>
          <a:p>
            <a:pPr marL="0" indent="0">
              <a:buNone/>
            </a:pPr>
            <a:r>
              <a:rPr lang="en-GB" dirty="0"/>
              <a:t>            "</a:t>
            </a:r>
            <a:r>
              <a:rPr lang="en-GB" dirty="0" err="1"/>
              <a:t>TangoTest</a:t>
            </a:r>
            <a:r>
              <a:rPr lang="en-GB" dirty="0"/>
              <a:t>/test2",</a:t>
            </a:r>
          </a:p>
          <a:p>
            <a:pPr marL="0" indent="0">
              <a:buNone/>
            </a:pPr>
            <a:r>
              <a:rPr lang="en-GB" dirty="0"/>
              <a:t>            "</a:t>
            </a:r>
            <a:r>
              <a:rPr lang="en-GB" dirty="0" err="1"/>
              <a:t>TangoTest</a:t>
            </a:r>
            <a:r>
              <a:rPr lang="en-GB" dirty="0"/>
              <a:t>/test",</a:t>
            </a:r>
          </a:p>
          <a:p>
            <a:pPr marL="0" indent="0">
              <a:buNone/>
            </a:pPr>
            <a:r>
              <a:rPr lang="en-GB" dirty="0"/>
              <a:t>            "</a:t>
            </a:r>
            <a:r>
              <a:rPr lang="en-GB" dirty="0" err="1"/>
              <a:t>TangoTest</a:t>
            </a:r>
            <a:r>
              <a:rPr lang="en-GB" dirty="0"/>
              <a:t>/test3"</a:t>
            </a:r>
          </a:p>
          <a:p>
            <a:pPr marL="0" indent="0">
              <a:buNone/>
            </a:pPr>
            <a:r>
              <a:rPr lang="en-GB" dirty="0"/>
              <a:t>        ],</a:t>
            </a:r>
          </a:p>
          <a:p>
            <a:pPr marL="0" indent="0">
              <a:buNone/>
            </a:pPr>
            <a:r>
              <a:rPr lang="en-GB" dirty="0"/>
              <a:t>        "</a:t>
            </a:r>
            <a:r>
              <a:rPr lang="en-GB" dirty="0" err="1"/>
              <a:t>failed_to_start</a:t>
            </a:r>
            <a:r>
              <a:rPr lang="en-GB" dirty="0"/>
              <a:t>": [],</a:t>
            </a:r>
          </a:p>
          <a:p>
            <a:pPr marL="0" indent="0">
              <a:buNone/>
            </a:pPr>
            <a:r>
              <a:rPr lang="en-GB" dirty="0"/>
              <a:t>        "</a:t>
            </a:r>
            <a:r>
              <a:rPr lang="en-GB" dirty="0" err="1"/>
              <a:t>failed_to_stop</a:t>
            </a:r>
            <a:r>
              <a:rPr lang="en-GB" dirty="0"/>
              <a:t>": [],</a:t>
            </a:r>
          </a:p>
          <a:p>
            <a:pPr marL="0" indent="0">
              <a:buNone/>
            </a:pPr>
            <a:r>
              <a:rPr lang="en-GB" dirty="0"/>
              <a:t>        "</a:t>
            </a:r>
            <a:r>
              <a:rPr lang="en-GB" dirty="0" err="1"/>
              <a:t>changed_info</a:t>
            </a:r>
            <a:r>
              <a:rPr lang="en-GB" dirty="0"/>
              <a:t>": []</a:t>
            </a:r>
          </a:p>
          <a:p>
            <a:pPr marL="0" indent="0">
              <a:buNone/>
            </a:pPr>
            <a:r>
              <a:rPr lang="en-GB" dirty="0"/>
              <a:t>    },</a:t>
            </a:r>
          </a:p>
          <a:p>
            <a:pPr marL="0" indent="0">
              <a:buNone/>
            </a:pPr>
            <a:r>
              <a:rPr lang="en-GB" dirty="0"/>
              <a:t>    "changed": false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4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59E74-B6A3-C053-035F-7B9B7AB0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7FD8-32C0-6577-73F2-E60A14FA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and dsconfig</a:t>
            </a:r>
            <a:br>
              <a:rPr lang="en-SE" dirty="0"/>
            </a:br>
            <a:r>
              <a:rPr lang="en-SE" dirty="0"/>
              <a:t>Ansible modules</a:t>
            </a:r>
          </a:p>
        </p:txBody>
      </p:sp>
    </p:spTree>
    <p:extLst>
      <p:ext uri="{BB962C8B-B14F-4D97-AF65-F5344CB8AC3E}">
        <p14:creationId xmlns:p14="http://schemas.microsoft.com/office/powerpoint/2010/main" val="3987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49"/>
    </mc:Choice>
    <mc:Fallback xmlns="">
      <p:transition advClick="0" advTm="51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36B1F4-4CDD-D20F-D42E-D0B825FA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Ansible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4A24A-CD83-9B49-1357-7D1ACBB7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8" y="1482149"/>
            <a:ext cx="6736028" cy="435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3A88E-7F84-F099-F839-22EE6488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14" y="1949466"/>
            <a:ext cx="3361035" cy="47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9EAE-C580-3F1B-FF77-1BB12D31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ango_config Ansible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50C5F-D43C-7E1F-C1F9-BC5C3666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3" y="1483439"/>
            <a:ext cx="7772400" cy="4122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574CDE-D1CF-F2C6-D917-C334366FF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99" y="3457977"/>
            <a:ext cx="6827901" cy="1663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D1D6C0-6DEC-F950-2B6B-3629A52A1DD3}"/>
              </a:ext>
            </a:extLst>
          </p:cNvPr>
          <p:cNvSpPr txBox="1"/>
          <p:nvPr/>
        </p:nvSpPr>
        <p:spPr>
          <a:xfrm>
            <a:off x="8301907" y="1298773"/>
            <a:ext cx="3211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/>
              <a:t>Use json2tango (dsconfig)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AD1D2-8E5C-A06D-71F6-30FD6EC6074D}"/>
              </a:ext>
            </a:extLst>
          </p:cNvPr>
          <p:cNvSpPr txBox="1"/>
          <p:nvPr/>
        </p:nvSpPr>
        <p:spPr>
          <a:xfrm>
            <a:off x="8301907" y="2772889"/>
            <a:ext cx="3211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/>
              <a:t>Used in tango_ds role</a:t>
            </a:r>
          </a:p>
        </p:txBody>
      </p:sp>
    </p:spTree>
    <p:extLst>
      <p:ext uri="{BB962C8B-B14F-4D97-AF65-F5344CB8AC3E}">
        <p14:creationId xmlns:p14="http://schemas.microsoft.com/office/powerpoint/2010/main" val="41819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A60E-62C8-66D8-1867-4DB2D3F5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ans_maxiv_t</a:t>
            </a:r>
            <a:r>
              <a:rPr lang="en-SE" dirty="0"/>
              <a:t>ango_ds Ansible role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12FFD-E222-3041-D583-9E4B2E4FF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199"/>
            <a:ext cx="4841383" cy="43566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Ansible role to deploy Tango Device Servers.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Role Variables</a:t>
            </a:r>
          </a:p>
          <a:p>
            <a:pPr marL="0" indent="0">
              <a:buNone/>
            </a:pPr>
            <a:r>
              <a:rPr lang="en-GB" dirty="0"/>
              <a:t>Tango device servers are defined using a nested list of servers -&gt; instances -&gt; devices</a:t>
            </a:r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D82C4-ACE2-0719-55B8-2CC05576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60" y="1913033"/>
            <a:ext cx="4841382" cy="48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9B6A-9896-1AD8-6CDD-91979BFC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Ansible deploy playbook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DE1A5-C5D1-1EF2-8E13-932AA65B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30669"/>
            <a:ext cx="7289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28EF8-B6AC-14A3-B283-C09ACEEF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45250"/>
            <a:ext cx="74549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CBF8FA-9BFF-F8FC-5D34-90604CB3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85" y="4951658"/>
            <a:ext cx="7315200" cy="133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DE326-EBBE-3ED4-A5D3-5E230D0F4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85" y="1862116"/>
            <a:ext cx="7353300" cy="647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A09C56-5DC9-C878-38D3-07ECB1195134}"/>
              </a:ext>
            </a:extLst>
          </p:cNvPr>
          <p:cNvSpPr txBox="1"/>
          <p:nvPr/>
        </p:nvSpPr>
        <p:spPr>
          <a:xfrm>
            <a:off x="7056728" y="1489564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SE" dirty="0"/>
              <a:t>ango_config (dsconfig)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108841-900F-8441-7C02-85437D70BC53}"/>
              </a:ext>
            </a:extLst>
          </p:cNvPr>
          <p:cNvSpPr txBox="1"/>
          <p:nvPr/>
        </p:nvSpPr>
        <p:spPr>
          <a:xfrm>
            <a:off x="7056728" y="2493358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role</a:t>
            </a:r>
            <a:endParaRPr lang="en-S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6A38C-5045-0D7B-D7B7-C83D0AEDAE14}"/>
              </a:ext>
            </a:extLst>
          </p:cNvPr>
          <p:cNvSpPr txBox="1"/>
          <p:nvPr/>
        </p:nvSpPr>
        <p:spPr>
          <a:xfrm>
            <a:off x="7056728" y="3589908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role</a:t>
            </a:r>
            <a:endParaRPr lang="en-S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79BFF4-C396-6CE8-7174-5E3B622674AA}"/>
              </a:ext>
            </a:extLst>
          </p:cNvPr>
          <p:cNvSpPr txBox="1"/>
          <p:nvPr/>
        </p:nvSpPr>
        <p:spPr>
          <a:xfrm>
            <a:off x="7223437" y="4647095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takeoff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87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EF153-388C-19BE-BB6B-A96D2824E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C995-52DC-FAE9-62FD-158BBE06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S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646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49"/>
    </mc:Choice>
    <mc:Fallback xmlns="">
      <p:transition advClick="0" advTm="51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37BE-2D2E-645C-BBDD-999F30D3E6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473200"/>
            <a:ext cx="9086400" cy="3884246"/>
          </a:xfrm>
        </p:spPr>
        <p:txBody>
          <a:bodyPr>
            <a:normAutofit/>
          </a:bodyPr>
          <a:lstStyle/>
          <a:p>
            <a:endParaRPr lang="en-SE" dirty="0"/>
          </a:p>
          <a:p>
            <a:r>
              <a:rPr lang="sv-SE" dirty="0"/>
              <a:t>CLI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for the </a:t>
            </a:r>
            <a:r>
              <a:rPr lang="sv-SE" dirty="0" err="1"/>
              <a:t>community</a:t>
            </a:r>
            <a:endParaRPr lang="sv-SE" dirty="0"/>
          </a:p>
          <a:p>
            <a:pPr lvl="1"/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!</a:t>
            </a:r>
          </a:p>
          <a:p>
            <a:pPr lvl="1"/>
            <a:r>
              <a:rPr lang="sv-SE" dirty="0" err="1"/>
              <a:t>Give</a:t>
            </a:r>
            <a:r>
              <a:rPr lang="sv-SE" dirty="0"/>
              <a:t> feedback</a:t>
            </a:r>
          </a:p>
          <a:p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Ansible</a:t>
            </a:r>
            <a:r>
              <a:rPr lang="sv-SE" dirty="0"/>
              <a:t> </a:t>
            </a:r>
            <a:r>
              <a:rPr lang="sv-SE" dirty="0" err="1"/>
              <a:t>roles</a:t>
            </a:r>
            <a:r>
              <a:rPr lang="sv-SE" dirty="0"/>
              <a:t> on </a:t>
            </a:r>
            <a:r>
              <a:rPr lang="sv-SE" dirty="0" err="1"/>
              <a:t>official</a:t>
            </a:r>
            <a:r>
              <a:rPr lang="sv-SE" dirty="0"/>
              <a:t> </a:t>
            </a:r>
            <a:r>
              <a:rPr lang="sv-SE" dirty="0" err="1"/>
              <a:t>Ansible</a:t>
            </a:r>
            <a:r>
              <a:rPr lang="sv-SE" dirty="0"/>
              <a:t> </a:t>
            </a:r>
            <a:r>
              <a:rPr lang="sv-SE" dirty="0" err="1"/>
              <a:t>Galaxy</a:t>
            </a:r>
            <a:r>
              <a:rPr lang="sv-SE" dirty="0"/>
              <a:t>?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763CC-850B-00DA-E90B-38DDCDD0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6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452"/>
    </mc:Choice>
    <mc:Fallback xmlns="">
      <p:transition advClick="0" advTm="4145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9693-1C04-E053-080E-2696CD7A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AD45-BC9E-49DF-2F9B-D72DB5A4A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r>
              <a:rPr lang="en-GB" dirty="0">
                <a:hlinkClick r:id="rId3"/>
              </a:rPr>
              <a:t>https://gitlab.com/MaxIV/tools</a:t>
            </a:r>
            <a:endParaRPr lang="en-GB" dirty="0"/>
          </a:p>
          <a:p>
            <a:r>
              <a:rPr lang="en-GB" dirty="0">
                <a:hlinkClick r:id="rId4"/>
              </a:rPr>
              <a:t>https://gitlab.com/MaxIV/ansible-galaxy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134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CB47-5441-1C15-5970-D6207242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784E-EB96-F3F0-A89D-44E4B72D3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takeoff</a:t>
            </a:r>
            <a:r>
              <a:rPr lang="en-GB" dirty="0"/>
              <a:t> and </a:t>
            </a:r>
            <a:r>
              <a:rPr lang="en-GB" dirty="0" err="1"/>
              <a:t>dsconfig</a:t>
            </a:r>
            <a:r>
              <a:rPr lang="en-GB" dirty="0"/>
              <a:t> as cli </a:t>
            </a:r>
          </a:p>
          <a:p>
            <a:r>
              <a:rPr lang="en-GB" dirty="0" err="1"/>
              <a:t>takeoff</a:t>
            </a:r>
            <a:r>
              <a:rPr lang="en-GB" dirty="0"/>
              <a:t> and </a:t>
            </a:r>
            <a:r>
              <a:rPr lang="en-GB" dirty="0" err="1"/>
              <a:t>dsconfig</a:t>
            </a:r>
            <a:r>
              <a:rPr lang="en-GB" dirty="0"/>
              <a:t>  as Ansible modules</a:t>
            </a:r>
          </a:p>
          <a:p>
            <a:r>
              <a:rPr lang="en-GB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9946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977"/>
    </mc:Choice>
    <mc:Fallback xmlns="">
      <p:transition advClick="0" advTm="159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3787-DDD5-2D11-3F25-DDA75EBD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Acknowledgement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5753A-EFEC-A12A-8470-EEDC1DB0E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r>
              <a:rPr lang="en-GB" sz="3200" b="1" dirty="0"/>
              <a:t>ta</a:t>
            </a:r>
            <a:r>
              <a:rPr lang="en-SE" sz="3200" b="1" dirty="0"/>
              <a:t>keoff</a:t>
            </a:r>
            <a:r>
              <a:rPr lang="en-SE" sz="3200" dirty="0"/>
              <a:t> was initially created by Emil Rosendahl</a:t>
            </a:r>
          </a:p>
          <a:p>
            <a:pPr marL="0" indent="0">
              <a:buNone/>
            </a:pPr>
            <a:endParaRPr lang="en-SE" sz="3200" b="1" dirty="0"/>
          </a:p>
          <a:p>
            <a:pPr marL="0" indent="0">
              <a:buNone/>
            </a:pPr>
            <a:r>
              <a:rPr lang="en-GB" sz="3200" b="1" dirty="0" err="1"/>
              <a:t>dsconfig</a:t>
            </a:r>
            <a:r>
              <a:rPr lang="en-SE" sz="3200" dirty="0"/>
              <a:t> was initially created by Johan Forsberg</a:t>
            </a:r>
            <a:endParaRPr lang="en-SE" sz="3200" b="1" dirty="0"/>
          </a:p>
          <a:p>
            <a:pPr marL="0" indent="0">
              <a:buNone/>
            </a:pPr>
            <a:endParaRPr lang="en-SE" sz="3200" b="1" dirty="0"/>
          </a:p>
          <a:p>
            <a:pPr marL="0" indent="0">
              <a:buNone/>
            </a:pPr>
            <a:endParaRPr lang="en-SE" sz="3200" dirty="0"/>
          </a:p>
        </p:txBody>
      </p:sp>
    </p:spTree>
    <p:extLst>
      <p:ext uri="{BB962C8B-B14F-4D97-AF65-F5344CB8AC3E}">
        <p14:creationId xmlns:p14="http://schemas.microsoft.com/office/powerpoint/2010/main" val="20328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687"/>
    </mc:Choice>
    <mc:Fallback xmlns="">
      <p:transition advClick="0" advTm="66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C0E6-18A4-C1A8-B723-BD2E4B1B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and dsconfig  cli</a:t>
            </a:r>
          </a:p>
        </p:txBody>
      </p:sp>
    </p:spTree>
    <p:extLst>
      <p:ext uri="{BB962C8B-B14F-4D97-AF65-F5344CB8AC3E}">
        <p14:creationId xmlns:p14="http://schemas.microsoft.com/office/powerpoint/2010/main" val="30277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49"/>
    </mc:Choice>
    <mc:Fallback xmlns="">
      <p:transition advClick="0" advTm="51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46CC-2776-8A84-0151-1F321784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and dsconfig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7C3E3-3146-991A-2D69-51FFE3B09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81072"/>
            <a:ext cx="9085521" cy="785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https://gitlab.com/MaxIV/tools</a:t>
            </a:r>
            <a:endParaRPr lang="en-GB" sz="2000" dirty="0"/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6D558-9428-FDBC-D71B-D0902D91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279" y="1970472"/>
            <a:ext cx="7701046" cy="362218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EEDBAF2-D145-225A-BC1A-48D129E518EB}"/>
              </a:ext>
            </a:extLst>
          </p:cNvPr>
          <p:cNvSpPr txBox="1">
            <a:spLocks/>
          </p:cNvSpPr>
          <p:nvPr/>
        </p:nvSpPr>
        <p:spPr>
          <a:xfrm>
            <a:off x="838200" y="5647055"/>
            <a:ext cx="9085521" cy="1049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err="1"/>
              <a:t>PyPI</a:t>
            </a:r>
            <a:r>
              <a:rPr lang="en-GB" sz="2000" dirty="0"/>
              <a:t>: </a:t>
            </a:r>
            <a:r>
              <a:rPr lang="en-GB" sz="2000" dirty="0">
                <a:hlinkClick r:id="rId5"/>
              </a:rPr>
              <a:t>https://pypi.org/project/tango-takeoff/</a:t>
            </a:r>
            <a:br>
              <a:rPr lang="en-GB" sz="2000" dirty="0"/>
            </a:br>
            <a:r>
              <a:rPr lang="en-GB" sz="2000" dirty="0"/>
              <a:t>          </a:t>
            </a:r>
            <a:r>
              <a:rPr lang="en-GB" sz="2000" dirty="0">
                <a:hlinkClick r:id="rId6"/>
              </a:rPr>
              <a:t>https://pypi.org/project/dsconfig/</a:t>
            </a: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conda</a:t>
            </a:r>
            <a:r>
              <a:rPr lang="en-GB" sz="2000" dirty="0"/>
              <a:t>-forge: </a:t>
            </a:r>
            <a:r>
              <a:rPr lang="en-GB" sz="2000" dirty="0">
                <a:hlinkClick r:id="rId7"/>
              </a:rPr>
              <a:t>https://github.com/conda-forge/tango-takeoff-feedstock</a:t>
            </a:r>
            <a:br>
              <a:rPr lang="en-GB" sz="2000" dirty="0"/>
            </a:br>
            <a:r>
              <a:rPr lang="en-GB" sz="2000" dirty="0"/>
              <a:t>                        </a:t>
            </a:r>
            <a:r>
              <a:rPr lang="en-GB" sz="2000" dirty="0">
                <a:hlinkClick r:id="rId8"/>
              </a:rPr>
              <a:t>https://github.com/conda-forge/dsconfig-feedstock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10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9698-DCA9-FB16-4CA2-B33FC3B1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dsconfig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61453-4DDD-65C3-8B5C-D4815B185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Python package that provides a set of command line tools for managing configuration of Tango device servers</a:t>
            </a:r>
          </a:p>
          <a:p>
            <a:r>
              <a:rPr lang="en-GB" b="1" dirty="0"/>
              <a:t>tango2json</a:t>
            </a:r>
            <a:r>
              <a:rPr lang="en-GB" dirty="0"/>
              <a:t>: dump the database to </a:t>
            </a:r>
            <a:r>
              <a:rPr lang="en-GB" dirty="0" err="1"/>
              <a:t>json</a:t>
            </a:r>
            <a:endParaRPr lang="en-GB" dirty="0"/>
          </a:p>
          <a:p>
            <a:r>
              <a:rPr lang="en-GB" b="1" dirty="0"/>
              <a:t>json2tango</a:t>
            </a:r>
            <a:r>
              <a:rPr lang="en-GB" dirty="0"/>
              <a:t>: modify the database</a:t>
            </a:r>
            <a:endParaRPr lang="en-S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EB08C-593B-A1B7-1124-E9E374CB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62" y="3197782"/>
            <a:ext cx="4044567" cy="2415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2169F-AF1B-D756-180B-8414A5E5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58" y="3750748"/>
            <a:ext cx="4192603" cy="30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5DE02-E6D9-43F8-05E4-C793D3E0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5FD2-F8CF-F622-052F-EA3B18D6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takeoff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127F8-D534-F692-EAA8-2C6374CF8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300" b="1" dirty="0"/>
              <a:t>usage: </a:t>
            </a:r>
            <a:r>
              <a:rPr lang="en-GB" sz="3300" b="1" dirty="0" err="1"/>
              <a:t>takeoff</a:t>
            </a:r>
            <a:r>
              <a:rPr lang="en-GB" sz="3300" b="1" dirty="0"/>
              <a:t> [-h] [--version] {</a:t>
            </a:r>
            <a:r>
              <a:rPr lang="en-GB" sz="3300" b="1" dirty="0" err="1"/>
              <a:t>find,up,start,down,stop,restart</a:t>
            </a:r>
            <a:r>
              <a:rPr lang="en-GB" sz="3300" b="1" dirty="0"/>
              <a:t>} 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Start (up), stop (down) or restart (restart) Tango Device Servers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positional arguments:</a:t>
            </a:r>
          </a:p>
          <a:p>
            <a:pPr marL="0" indent="0">
              <a:buNone/>
            </a:pPr>
            <a:r>
              <a:rPr lang="en-GB" dirty="0"/>
              <a:t>  {</a:t>
            </a:r>
            <a:r>
              <a:rPr lang="en-GB" dirty="0" err="1"/>
              <a:t>find,up,start,down,stop,restart</a:t>
            </a:r>
            <a:r>
              <a:rPr lang="en-GB" dirty="0"/>
              <a:t>}</a:t>
            </a:r>
          </a:p>
          <a:p>
            <a:pPr marL="0" indent="0">
              <a:buNone/>
            </a:pPr>
            <a:r>
              <a:rPr lang="en-GB" dirty="0"/>
              <a:t>    find                Finds servers based on terms and shows the 'dry run' version of what will be used in 'up' and 'down'</a:t>
            </a:r>
          </a:p>
          <a:p>
            <a:pPr marL="0" indent="0">
              <a:buNone/>
            </a:pPr>
            <a:r>
              <a:rPr lang="en-GB" dirty="0"/>
              <a:t>    up (start)       Bring servers up based on terms</a:t>
            </a:r>
          </a:p>
          <a:p>
            <a:pPr marL="0" indent="0">
              <a:buNone/>
            </a:pPr>
            <a:r>
              <a:rPr lang="en-GB" dirty="0"/>
              <a:t>    down (stop)  Bring servers down based on terms</a:t>
            </a:r>
          </a:p>
          <a:p>
            <a:pPr marL="0" indent="0">
              <a:buNone/>
            </a:pPr>
            <a:r>
              <a:rPr lang="en-GB" dirty="0"/>
              <a:t>    restart            Restart servers based on terms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options:</a:t>
            </a:r>
          </a:p>
          <a:p>
            <a:pPr marL="0" indent="0">
              <a:buNone/>
            </a:pPr>
            <a:r>
              <a:rPr lang="en-GB" dirty="0"/>
              <a:t>  -h, --help          show this help message and exit</a:t>
            </a:r>
          </a:p>
          <a:p>
            <a:pPr marL="0" indent="0">
              <a:buNone/>
            </a:pPr>
            <a:r>
              <a:rPr lang="en-GB" dirty="0"/>
              <a:t>  --version           show program's version number and exit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552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6C0A-812A-0EAC-458A-93E93F28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cli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0A9BB-4C2C-79B5-836A-E6C52272F4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$ </a:t>
            </a:r>
            <a:r>
              <a:rPr lang="en-GB" b="1" dirty="0" err="1"/>
              <a:t>takeoff</a:t>
            </a:r>
            <a:r>
              <a:rPr lang="en-GB" b="1" dirty="0"/>
              <a:t> find "Basler/*"</a:t>
            </a:r>
          </a:p>
          <a:p>
            <a:pPr marL="0" indent="0">
              <a:buNone/>
            </a:pPr>
            <a:r>
              <a:rPr lang="en-GB" dirty="0"/>
              <a:t>Host                                 Name                                 Level  Running</a:t>
            </a:r>
          </a:p>
          <a:p>
            <a:pPr marL="0" indent="0">
              <a:buNone/>
            </a:pPr>
            <a:r>
              <a:rPr lang="en-GB" dirty="0"/>
              <a:t>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GB" dirty="0"/>
              <a:t>b-v-finest-ec-1               Basler/B112A-OA05-3         5     running</a:t>
            </a:r>
          </a:p>
          <a:p>
            <a:pPr marL="0" indent="0">
              <a:buNone/>
            </a:pPr>
            <a:r>
              <a:rPr lang="en-GB" dirty="0"/>
              <a:t>b-v-finest-ec-1               Basler/B112A-O02-3            5    running</a:t>
            </a:r>
          </a:p>
          <a:p>
            <a:pPr marL="0" indent="0">
              <a:buNone/>
            </a:pPr>
            <a:r>
              <a:rPr lang="en-GB" dirty="0"/>
              <a:t>b-v-finest-ec-1               Basler/B112A-OB05-2          5    running</a:t>
            </a:r>
          </a:p>
          <a:p>
            <a:pPr marL="0" indent="0">
              <a:buNone/>
            </a:pPr>
            <a:r>
              <a:rPr lang="en-GB" dirty="0"/>
              <a:t>b-v-finest-ec-1               Basler/B112A-OB04-1          5    running</a:t>
            </a:r>
          </a:p>
          <a:p>
            <a:pPr marL="0" indent="0">
              <a:buNone/>
            </a:pPr>
            <a:r>
              <a:rPr lang="en-GB" dirty="0"/>
              <a:t>b-v-finest-ec-1               Basler/B112A-OA04-1          5    running</a:t>
            </a:r>
          </a:p>
          <a:p>
            <a:pPr marL="0" indent="0">
              <a:buNone/>
            </a:pPr>
            <a:r>
              <a:rPr lang="en-GB" dirty="0"/>
              <a:t>b-v-finest-ec-1               Basler/B112A-OB05-1          5    running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$ </a:t>
            </a:r>
            <a:r>
              <a:rPr lang="en-GB" b="1" dirty="0" err="1"/>
              <a:t>takeoff</a:t>
            </a:r>
            <a:r>
              <a:rPr lang="en-GB" b="1" dirty="0"/>
              <a:t> restart "Basler/*"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FE16-B348-C6DC-8C03-2495F8555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873B-C547-8BA8-65BE-C53775E3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SE" dirty="0"/>
              <a:t>akeoff cli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E2DF3-C9F9-4CF1-091A-55EE58D21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$ </a:t>
            </a:r>
            <a:r>
              <a:rPr lang="en-GB" b="1" dirty="0" err="1"/>
              <a:t>takeoff</a:t>
            </a:r>
            <a:r>
              <a:rPr lang="en-GB" b="1" dirty="0"/>
              <a:t> find  "Pool/*" "</a:t>
            </a:r>
            <a:r>
              <a:rPr lang="en-GB" b="1" dirty="0" err="1"/>
              <a:t>MacroServer</a:t>
            </a:r>
            <a:r>
              <a:rPr lang="en-GB" b="1" dirty="0"/>
              <a:t>/*"</a:t>
            </a:r>
          </a:p>
          <a:p>
            <a:pPr marL="0" indent="0">
              <a:buNone/>
            </a:pPr>
            <a:r>
              <a:rPr lang="en-GB" dirty="0"/>
              <a:t>Host                                 Name                                 Level  Running</a:t>
            </a:r>
          </a:p>
          <a:p>
            <a:pPr marL="0" indent="0">
              <a:buNone/>
            </a:pPr>
            <a:r>
              <a:rPr lang="en-GB" dirty="0"/>
              <a:t>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GB" dirty="0"/>
              <a:t>b-v-dummymax-ec-0     Pool/</a:t>
            </a:r>
            <a:r>
              <a:rPr lang="en-GB" dirty="0" err="1"/>
              <a:t>dummymax</a:t>
            </a:r>
            <a:r>
              <a:rPr lang="en-GB" dirty="0"/>
              <a:t>                  1    running</a:t>
            </a:r>
          </a:p>
          <a:p>
            <a:pPr marL="0" indent="0">
              <a:buNone/>
            </a:pPr>
            <a:r>
              <a:rPr lang="en-GB" dirty="0"/>
              <a:t>b-v-dummymax-ec-0     </a:t>
            </a:r>
            <a:r>
              <a:rPr lang="en-GB" dirty="0" err="1"/>
              <a:t>MacroServer</a:t>
            </a:r>
            <a:r>
              <a:rPr lang="en-GB" dirty="0"/>
              <a:t>/</a:t>
            </a:r>
            <a:r>
              <a:rPr lang="en-GB" dirty="0" err="1"/>
              <a:t>dummymax</a:t>
            </a:r>
            <a:r>
              <a:rPr lang="en-GB" dirty="0"/>
              <a:t>   2    running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$ </a:t>
            </a:r>
            <a:r>
              <a:rPr lang="en-GB" b="1" dirty="0" err="1"/>
              <a:t>takeoff</a:t>
            </a:r>
            <a:r>
              <a:rPr lang="en-GB" b="1" dirty="0"/>
              <a:t> restart -v  "Pool/*" "</a:t>
            </a:r>
            <a:r>
              <a:rPr lang="en-GB" b="1" dirty="0" err="1"/>
              <a:t>MacroServer</a:t>
            </a:r>
            <a:r>
              <a:rPr lang="en-GB" b="1" dirty="0"/>
              <a:t>/*"</a:t>
            </a:r>
          </a:p>
          <a:p>
            <a:pPr marL="0" indent="0">
              <a:buNone/>
            </a:pPr>
            <a:r>
              <a:rPr lang="en-GB" dirty="0"/>
              <a:t>2026-06-04 14:31:22,605 [INFO] </a:t>
            </a:r>
            <a:r>
              <a:rPr lang="en-GB" dirty="0" err="1"/>
              <a:t>MacroServer</a:t>
            </a:r>
            <a:r>
              <a:rPr lang="en-GB" dirty="0"/>
              <a:t>/</a:t>
            </a:r>
            <a:r>
              <a:rPr lang="en-GB" dirty="0" err="1"/>
              <a:t>dummymax</a:t>
            </a:r>
            <a:r>
              <a:rPr lang="en-GB" dirty="0"/>
              <a:t> stopped on b-v-dummymax-ec-0</a:t>
            </a:r>
          </a:p>
          <a:p>
            <a:pPr marL="0" indent="0">
              <a:buNone/>
            </a:pPr>
            <a:r>
              <a:rPr lang="en-GB" dirty="0"/>
              <a:t>2026-06-04 14:31:28,628 [INFO] Pool/</a:t>
            </a:r>
            <a:r>
              <a:rPr lang="en-GB" dirty="0" err="1"/>
              <a:t>dummymax</a:t>
            </a:r>
            <a:r>
              <a:rPr lang="en-GB" dirty="0"/>
              <a:t> stopped on b-v-dummymax-ec-0</a:t>
            </a:r>
          </a:p>
          <a:p>
            <a:pPr marL="0" indent="0">
              <a:buNone/>
            </a:pPr>
            <a:r>
              <a:rPr lang="en-GB" dirty="0"/>
              <a:t>2026-06-04 14:31:34,660 [INFO] Pool/</a:t>
            </a:r>
            <a:r>
              <a:rPr lang="en-GB" dirty="0" err="1"/>
              <a:t>dummymax</a:t>
            </a:r>
            <a:r>
              <a:rPr lang="en-GB" dirty="0"/>
              <a:t> started on b-v-dummymax-ec-0</a:t>
            </a:r>
          </a:p>
          <a:p>
            <a:pPr marL="0" indent="0">
              <a:buNone/>
            </a:pPr>
            <a:r>
              <a:rPr lang="en-GB" dirty="0"/>
              <a:t>2026-06-04 14:31:42,735 [INFO] </a:t>
            </a:r>
            <a:r>
              <a:rPr lang="en-GB" dirty="0" err="1"/>
              <a:t>MacroServer</a:t>
            </a:r>
            <a:r>
              <a:rPr lang="en-GB" dirty="0"/>
              <a:t>/</a:t>
            </a:r>
            <a:r>
              <a:rPr lang="en-GB" dirty="0" err="1"/>
              <a:t>dummymax</a:t>
            </a:r>
            <a:r>
              <a:rPr lang="en-GB" dirty="0"/>
              <a:t> started on b-v-dummymax-ec-0</a:t>
            </a:r>
          </a:p>
          <a:p>
            <a:pPr marL="0" indent="0">
              <a:buNone/>
            </a:pPr>
            <a:r>
              <a:rPr lang="en-GB" dirty="0"/>
              <a:t>Started servers: Pool/</a:t>
            </a:r>
            <a:r>
              <a:rPr lang="en-GB" dirty="0" err="1"/>
              <a:t>dummymax</a:t>
            </a:r>
            <a:r>
              <a:rPr lang="en-GB" dirty="0"/>
              <a:t> </a:t>
            </a:r>
            <a:r>
              <a:rPr lang="en-GB" dirty="0" err="1"/>
              <a:t>MacroServer</a:t>
            </a:r>
            <a:r>
              <a:rPr lang="en-GB" dirty="0"/>
              <a:t>/</a:t>
            </a:r>
            <a:r>
              <a:rPr lang="en-GB" dirty="0" err="1"/>
              <a:t>dummymax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Stopped servers: </a:t>
            </a:r>
            <a:r>
              <a:rPr lang="en-GB" dirty="0" err="1"/>
              <a:t>MacroServer</a:t>
            </a:r>
            <a:r>
              <a:rPr lang="en-GB" dirty="0"/>
              <a:t>/</a:t>
            </a:r>
            <a:r>
              <a:rPr lang="en-GB" dirty="0" err="1"/>
              <a:t>dummymax</a:t>
            </a:r>
            <a:r>
              <a:rPr lang="en-GB" dirty="0"/>
              <a:t> Pool/</a:t>
            </a:r>
            <a:r>
              <a:rPr lang="en-GB" dirty="0" err="1"/>
              <a:t>dummymax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MKVHM7KCYWXU-1058460105-50</_dlc_DocId>
    <_dlc_DocIdUrl xmlns="af7b11fe-7b68-436c-90b0-54f97b02b031">
      <Url>https://sharepoint.lu.se/sites/maxiv_maxivse/_layouts/15/DocIdRedir.aspx?ID=MKVHM7KCYWXU-1058460105-50</Url>
      <Description>MKVHM7KCYWXU-1058460105-50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af7b11fe-7b68-436c-90b0-54f97b02b031"/>
  </ds:schemaRefs>
</ds:datastoreItem>
</file>

<file path=customXml/itemProps3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30042</TotalTime>
  <Words>875</Words>
  <Application>Microsoft Macintosh PowerPoint</Application>
  <PresentationFormat>Widescreen</PresentationFormat>
  <Paragraphs>145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 Light</vt:lpstr>
      <vt:lpstr>MAX IV</vt:lpstr>
      <vt:lpstr>MAX IV Tools: tango-takeoff and dsconfig</vt:lpstr>
      <vt:lpstr>Outline</vt:lpstr>
      <vt:lpstr>Acknowledgement</vt:lpstr>
      <vt:lpstr>takeoff and dsconfig  cli</vt:lpstr>
      <vt:lpstr>takeoff and dsconfig</vt:lpstr>
      <vt:lpstr>dsconfig</vt:lpstr>
      <vt:lpstr>takeoff</vt:lpstr>
      <vt:lpstr>takeoff cli examples</vt:lpstr>
      <vt:lpstr>takeoff cli examples</vt:lpstr>
      <vt:lpstr>takeoff cli examples</vt:lpstr>
      <vt:lpstr>takeoff cli examples</vt:lpstr>
      <vt:lpstr>takeoff and dsconfig Ansible modules</vt:lpstr>
      <vt:lpstr>takeoff Ansible module</vt:lpstr>
      <vt:lpstr>tango_config Ansible module</vt:lpstr>
      <vt:lpstr>ans_maxiv_tango_ds Ansible role</vt:lpstr>
      <vt:lpstr>Ansible deploy playbook</vt:lpstr>
      <vt:lpstr>Demo</vt:lpstr>
      <vt:lpstr>Conclusion</vt:lpstr>
      <vt:lpstr>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Aymeric Robert</dc:creator>
  <cp:keywords/>
  <dc:description/>
  <cp:lastModifiedBy>Benjamin Bertrand</cp:lastModifiedBy>
  <cp:revision>50</cp:revision>
  <dcterms:created xsi:type="dcterms:W3CDTF">2022-05-19T12:39:22Z</dcterms:created>
  <dcterms:modified xsi:type="dcterms:W3CDTF">2026-06-05T15:46:34Z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2891936c-481b-4d45-a441-f3caaa71aa9d</vt:lpwstr>
  </property>
</Properties>
</file>