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57" r:id="rId6"/>
    <p:sldId id="260" r:id="rId7"/>
    <p:sldId id="287" r:id="rId8"/>
    <p:sldId id="285" r:id="rId9"/>
    <p:sldId id="279" r:id="rId10"/>
    <p:sldId id="288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83" r:id="rId24"/>
    <p:sldId id="284" r:id="rId25"/>
    <p:sldId id="282" r:id="rId26"/>
    <p:sldId id="281" r:id="rId27"/>
    <p:sldId id="256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6"/>
    <a:srgbClr val="F5FF80"/>
    <a:srgbClr val="FF8200"/>
    <a:srgbClr val="FFC5C5"/>
    <a:srgbClr val="D5FFDB"/>
    <a:srgbClr val="000000"/>
    <a:srgbClr val="00570C"/>
    <a:srgbClr val="FFFFFF"/>
    <a:srgbClr val="F2F2F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6" autoAdjust="0"/>
    <p:restoredTop sz="94493"/>
  </p:normalViewPr>
  <p:slideViewPr>
    <p:cSldViewPr snapToGrid="0">
      <p:cViewPr varScale="1">
        <p:scale>
          <a:sx n="100" d="100"/>
          <a:sy n="100" d="100"/>
        </p:scale>
        <p:origin x="1134" y="6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2026-06-11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9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11/06/2026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hdbpp/archviewe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scale.com/blog/simplified-time-series-analytics-using-the-time_bucket-function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emman.is/bitstream/1946/15343/3/SS_MSthesis.pdf" TargetMode="External"/><Relationship Id="rId2" Type="http://schemas.openxmlformats.org/officeDocument/2006/relationships/hyperlink" Target="https://www.timescale.com/blog/slow-grafana-performance-learn-how-to-fix-it-using-downsampling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hyperlink" Target="https://gitlab.com/MaxIV/lib-maxiv-dsconfi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tango-controls/hdbpp/yaml2archivi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lab.com/tango-controls/hdbpp/archwizard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>
                <a:latin typeface="Maven Pro" pitchFamily="2" charset="0"/>
                <a:ea typeface="Calibri" panose="020F0502020204030204" pitchFamily="34" charset="0"/>
              </a:rPr>
              <a:t>MAX</a:t>
            </a:r>
            <a:r>
              <a:rPr lang="en-GB" dirty="0">
                <a:latin typeface="Maven Pro" pitchFamily="2" charset="0"/>
              </a:rPr>
              <a:t> IV Archiving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1F3FE-67E5-4621-AC5C-1772207A0C1C}"/>
              </a:ext>
            </a:extLst>
          </p:cNvPr>
          <p:cNvSpPr txBox="1"/>
          <p:nvPr/>
        </p:nvSpPr>
        <p:spPr>
          <a:xfrm>
            <a:off x="2942272" y="4997565"/>
            <a:ext cx="630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Dmitry Egorov</a:t>
            </a:r>
            <a:endParaRPr lang="LID4096" sz="2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>
                <a:latin typeface="Maven Pro" pitchFamily="2" charset="0"/>
              </a:rPr>
              <a:t>Monitoring (</a:t>
            </a:r>
            <a:r>
              <a:rPr lang="en-US" dirty="0" err="1">
                <a:latin typeface="Maven Pro" pitchFamily="2" charset="0"/>
              </a:rPr>
              <a:t>hdbpp</a:t>
            </a:r>
            <a:r>
              <a:rPr lang="en-US" dirty="0">
                <a:latin typeface="Maven Pro" pitchFamily="2" charset="0"/>
              </a:rPr>
              <a:t>-exporter)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647DF-6922-BB24-BA55-BD176B796552}"/>
              </a:ext>
            </a:extLst>
          </p:cNvPr>
          <p:cNvSpPr txBox="1"/>
          <p:nvPr/>
        </p:nvSpPr>
        <p:spPr>
          <a:xfrm>
            <a:off x="85060" y="820167"/>
            <a:ext cx="10293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Prometheus HDB++ exporter</a:t>
            </a: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An exporter is a small webserver that publishes metrics data in a text format readable by the Prometheus monitoring service.</a:t>
            </a: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This exporter connects to all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HdbEventSubscriber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devices and exports several diagnostics attributes, such as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AttributeNumber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AttributeNokNumber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etc.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9A648E-022D-2A79-517B-F708494FB837}"/>
              </a:ext>
            </a:extLst>
          </p:cNvPr>
          <p:cNvSpPr txBox="1"/>
          <p:nvPr/>
        </p:nvSpPr>
        <p:spPr>
          <a:xfrm>
            <a:off x="0" y="2352487"/>
            <a:ext cx="104851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Example output: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# HELP </a:t>
            </a:r>
            <a:r>
              <a:rPr lang="en-US" dirty="0" err="1">
                <a:latin typeface="Consolas" panose="020B0609020204030204" pitchFamily="49" charset="0"/>
              </a:rPr>
              <a:t>hdbpp_eventsubscriber_AttributeNokNumber</a:t>
            </a:r>
            <a:r>
              <a:rPr lang="en-US" dirty="0">
                <a:latin typeface="Consolas" panose="020B0609020204030204" pitchFamily="49" charset="0"/>
              </a:rPr>
              <a:t> Attribute '</a:t>
            </a:r>
            <a:r>
              <a:rPr lang="en-US" dirty="0" err="1">
                <a:latin typeface="Consolas" panose="020B0609020204030204" pitchFamily="49" charset="0"/>
              </a:rPr>
              <a:t>AttributeNokNumber</a:t>
            </a:r>
            <a:r>
              <a:rPr lang="en-US" dirty="0">
                <a:latin typeface="Consolas" panose="020B0609020204030204" pitchFamily="49" charset="0"/>
              </a:rPr>
              <a:t>' on </a:t>
            </a:r>
            <a:r>
              <a:rPr lang="en-US" dirty="0" err="1">
                <a:latin typeface="Consolas" panose="020B0609020204030204" pitchFamily="49" charset="0"/>
              </a:rPr>
              <a:t>HdbEventSubscriber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# TYPE </a:t>
            </a:r>
            <a:r>
              <a:rPr lang="en-US" dirty="0" err="1">
                <a:latin typeface="Consolas" panose="020B0609020204030204" pitchFamily="49" charset="0"/>
              </a:rPr>
              <a:t>hdbpp_eventsubscriber_AttributeNokNumber</a:t>
            </a:r>
            <a:r>
              <a:rPr lang="en-US" dirty="0">
                <a:latin typeface="Consolas" panose="020B0609020204030204" pitchFamily="49" charset="0"/>
              </a:rPr>
              <a:t> gauge</a:t>
            </a:r>
          </a:p>
          <a:p>
            <a:r>
              <a:rPr lang="en-US" dirty="0" err="1">
                <a:highlight>
                  <a:srgbClr val="F5FF80"/>
                </a:highlight>
                <a:latin typeface="Consolas" panose="020B0609020204030204" pitchFamily="49" charset="0"/>
              </a:rPr>
              <a:t>hdbpp_eventsubscriber_AttributeNokNumber</a:t>
            </a:r>
            <a:r>
              <a:rPr lang="en-US" dirty="0">
                <a:highlight>
                  <a:srgbClr val="F5FF80"/>
                </a:highlight>
                <a:latin typeface="Consolas" panose="020B0609020204030204" pitchFamily="49" charset="0"/>
              </a:rPr>
              <a:t>{device="SYS/HDBPP/ARCHIVER-01"} 10.0</a:t>
            </a:r>
          </a:p>
          <a:p>
            <a:r>
              <a:rPr lang="en-US" dirty="0">
                <a:latin typeface="Consolas" panose="020B0609020204030204" pitchFamily="49" charset="0"/>
              </a:rPr>
              <a:t># HELP </a:t>
            </a:r>
            <a:r>
              <a:rPr lang="en-US" dirty="0" err="1">
                <a:latin typeface="Consolas" panose="020B0609020204030204" pitchFamily="49" charset="0"/>
              </a:rPr>
              <a:t>hdbpp_eventsubscriber_AttributeNumber</a:t>
            </a:r>
            <a:r>
              <a:rPr lang="en-US" dirty="0">
                <a:latin typeface="Consolas" panose="020B0609020204030204" pitchFamily="49" charset="0"/>
              </a:rPr>
              <a:t> Attribute '</a:t>
            </a:r>
            <a:r>
              <a:rPr lang="en-US" dirty="0" err="1">
                <a:latin typeface="Consolas" panose="020B0609020204030204" pitchFamily="49" charset="0"/>
              </a:rPr>
              <a:t>AttributeNumber</a:t>
            </a:r>
            <a:r>
              <a:rPr lang="en-US" dirty="0">
                <a:latin typeface="Consolas" panose="020B0609020204030204" pitchFamily="49" charset="0"/>
              </a:rPr>
              <a:t>' on </a:t>
            </a:r>
            <a:r>
              <a:rPr lang="en-US" dirty="0" err="1">
                <a:latin typeface="Consolas" panose="020B0609020204030204" pitchFamily="49" charset="0"/>
              </a:rPr>
              <a:t>HdbEventSubscriber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# TYPE </a:t>
            </a:r>
            <a:r>
              <a:rPr lang="en-US" dirty="0" err="1">
                <a:latin typeface="Consolas" panose="020B0609020204030204" pitchFamily="49" charset="0"/>
              </a:rPr>
              <a:t>hdbpp_eventsubscriber_AttributeNumber</a:t>
            </a:r>
            <a:r>
              <a:rPr lang="en-US" dirty="0">
                <a:latin typeface="Consolas" panose="020B0609020204030204" pitchFamily="49" charset="0"/>
              </a:rPr>
              <a:t> gauge</a:t>
            </a:r>
          </a:p>
          <a:p>
            <a:r>
              <a:rPr lang="en-US" dirty="0" err="1">
                <a:highlight>
                  <a:srgbClr val="F5FF80"/>
                </a:highlight>
                <a:latin typeface="Consolas" panose="020B0609020204030204" pitchFamily="49" charset="0"/>
              </a:rPr>
              <a:t>hdbpp_eventsubscriber_AttributeNumber</a:t>
            </a:r>
            <a:r>
              <a:rPr lang="en-US" dirty="0">
                <a:highlight>
                  <a:srgbClr val="F5FF80"/>
                </a:highlight>
                <a:latin typeface="Consolas" panose="020B0609020204030204" pitchFamily="49" charset="0"/>
              </a:rPr>
              <a:t>{device="SYS/HDBPP/ARCHIVER-01"} 451.0</a:t>
            </a:r>
          </a:p>
          <a:p>
            <a:r>
              <a:rPr lang="en-US" dirty="0">
                <a:latin typeface="Consolas" panose="020B0609020204030204" pitchFamily="49" charset="0"/>
              </a:rPr>
              <a:t># HELP </a:t>
            </a:r>
            <a:r>
              <a:rPr lang="en-US" dirty="0" err="1">
                <a:latin typeface="Consolas" panose="020B0609020204030204" pitchFamily="49" charset="0"/>
              </a:rPr>
              <a:t>hdbpp_eventsubscriber_error_periodic_event_timeout</a:t>
            </a:r>
            <a:r>
              <a:rPr lang="en-US" dirty="0">
                <a:latin typeface="Consolas" panose="020B0609020204030204" pitchFamily="49" charset="0"/>
              </a:rPr>
              <a:t> Attribute '</a:t>
            </a:r>
            <a:r>
              <a:rPr lang="en-US" dirty="0" err="1">
                <a:latin typeface="Consolas" panose="020B0609020204030204" pitchFamily="49" charset="0"/>
              </a:rPr>
              <a:t>AttributePendingNumber</a:t>
            </a:r>
            <a:r>
              <a:rPr lang="en-US" dirty="0">
                <a:latin typeface="Consolas" panose="020B0609020204030204" pitchFamily="49" charset="0"/>
              </a:rPr>
              <a:t>' on </a:t>
            </a:r>
            <a:r>
              <a:rPr lang="en-US" dirty="0" err="1">
                <a:latin typeface="Consolas" panose="020B0609020204030204" pitchFamily="49" charset="0"/>
              </a:rPr>
              <a:t>HdbEventSubscriber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# TYPE </a:t>
            </a:r>
            <a:r>
              <a:rPr lang="en-US" dirty="0" err="1">
                <a:latin typeface="Consolas" panose="020B0609020204030204" pitchFamily="49" charset="0"/>
              </a:rPr>
              <a:t>hdbpp_eventsubscriber_error_periodic_event_timeout</a:t>
            </a:r>
            <a:r>
              <a:rPr lang="en-US" dirty="0">
                <a:latin typeface="Consolas" panose="020B0609020204030204" pitchFamily="49" charset="0"/>
              </a:rPr>
              <a:t> gauge</a:t>
            </a:r>
          </a:p>
          <a:p>
            <a:r>
              <a:rPr lang="en-US" dirty="0" err="1">
                <a:highlight>
                  <a:srgbClr val="F5FF80"/>
                </a:highlight>
                <a:latin typeface="Consolas" panose="020B0609020204030204" pitchFamily="49" charset="0"/>
              </a:rPr>
              <a:t>hdbpp_eventsubscriber_error_periodic_event_timeout</a:t>
            </a:r>
            <a:r>
              <a:rPr lang="en-US" dirty="0">
                <a:highlight>
                  <a:srgbClr val="F5FF80"/>
                </a:highlight>
                <a:latin typeface="Consolas" panose="020B0609020204030204" pitchFamily="49" charset="0"/>
              </a:rPr>
              <a:t>{device="SYS/HDBPP/ARCHIVER-01"} 10.0</a:t>
            </a:r>
            <a:endParaRPr lang="LID4096" dirty="0">
              <a:highlight>
                <a:srgbClr val="F5FF8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>
                <a:latin typeface="Maven Pro" pitchFamily="2" charset="0"/>
              </a:rPr>
              <a:t>Monitoring (</a:t>
            </a:r>
            <a:r>
              <a:rPr lang="en-US" dirty="0" err="1">
                <a:latin typeface="Maven Pro" pitchFamily="2" charset="0"/>
              </a:rPr>
              <a:t>hdbpp</a:t>
            </a:r>
            <a:r>
              <a:rPr lang="en-US" dirty="0">
                <a:latin typeface="Maven Pro" pitchFamily="2" charset="0"/>
              </a:rPr>
              <a:t>-exporter)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C3539-B3F4-A51C-8394-F94A4479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63" y="1005935"/>
            <a:ext cx="10593354" cy="4846130"/>
          </a:xfrm>
          <a:prstGeom prst="rect">
            <a:avLst/>
          </a:prstGeom>
        </p:spPr>
      </p:pic>
      <p:pic>
        <p:nvPicPr>
          <p:cNvPr id="2050" name="Picture 2" descr="grafana-logo - Skedler">
            <a:extLst>
              <a:ext uri="{FF2B5EF4-FFF2-40B4-BE49-F238E27FC236}">
                <a16:creationId xmlns:a16="http://schemas.microsoft.com/office/drawing/2014/main" id="{823B1971-72DE-38CB-B349-DCFD5040B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6465" r="4156" b="14837"/>
          <a:stretch/>
        </p:blipFill>
        <p:spPr bwMode="auto">
          <a:xfrm>
            <a:off x="6776892" y="5852065"/>
            <a:ext cx="2693311" cy="10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13299E2E-03BC-38CE-3B83-5101BB746D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1" t="16266" r="4670" b="12860"/>
          <a:stretch/>
        </p:blipFill>
        <p:spPr>
          <a:xfrm>
            <a:off x="1772229" y="5852061"/>
            <a:ext cx="2967411" cy="10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>
                <a:latin typeface="Maven Pro" pitchFamily="2" charset="0"/>
              </a:rPr>
              <a:t>Data viewer (</a:t>
            </a:r>
            <a:r>
              <a:rPr lang="en-US" dirty="0" err="1">
                <a:latin typeface="Maven Pro" pitchFamily="2" charset="0"/>
              </a:rPr>
              <a:t>Archviewer</a:t>
            </a:r>
            <a:r>
              <a:rPr lang="en-US" dirty="0">
                <a:latin typeface="Maven Pro" pitchFamily="2" charset="0"/>
              </a:rPr>
              <a:t>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1C5363-46C8-CBFB-5EF9-6887996A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3" y="618858"/>
            <a:ext cx="8597327" cy="6053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A9490E-82B6-F345-4DDD-5C33F0452449}"/>
              </a:ext>
            </a:extLst>
          </p:cNvPr>
          <p:cNvSpPr txBox="1"/>
          <p:nvPr/>
        </p:nvSpPr>
        <p:spPr>
          <a:xfrm>
            <a:off x="5419059" y="65552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3"/>
              </a:rPr>
              <a:t>https://gitlab.com/tango-controls/hdbpp/archviewer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063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78AC65-FB24-3FE2-054D-9DBDC4E53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530" y="1018710"/>
            <a:ext cx="7237130" cy="4521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>
                <a:latin typeface="Maven Pro" pitchFamily="2" charset="0"/>
              </a:rPr>
              <a:t>Data view with Grafana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C8841-0448-6CE2-744E-8FCB97F17F72}"/>
              </a:ext>
            </a:extLst>
          </p:cNvPr>
          <p:cNvSpPr txBox="1"/>
          <p:nvPr/>
        </p:nvSpPr>
        <p:spPr>
          <a:xfrm>
            <a:off x="434340" y="1797249"/>
            <a:ext cx="3733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"time",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value_r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"Beam current"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att_scalar_devdouble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$__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15713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BY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80894-A680-3269-18C3-F114DA9DFE21}"/>
              </a:ext>
            </a:extLst>
          </p:cNvPr>
          <p:cNvSpPr txBox="1"/>
          <p:nvPr/>
        </p:nvSpPr>
        <p:spPr>
          <a:xfrm>
            <a:off x="434339" y="1797249"/>
            <a:ext cx="72371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"time",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value_r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"Beam current"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att_scalar_devdouble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$__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att_name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'tango://g-v-csdb-0.maxiv.lu.se:10000/r3-319s2/</a:t>
            </a:r>
            <a:r>
              <a:rPr lang="en-US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dia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/dcct-01/current'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BY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13FE66-6735-E34B-EBF4-D6E854C8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33" y="3876675"/>
            <a:ext cx="5372100" cy="2981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F0C314-428A-2FD0-490D-53C487DD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07" y="1018709"/>
            <a:ext cx="7249852" cy="45239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C2E0A3-50E1-F0AC-0CFB-E71D612FB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238" y="3775223"/>
            <a:ext cx="5522890" cy="308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9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(</a:t>
            </a:r>
            <a:r>
              <a:rPr lang="en-US" dirty="0" err="1">
                <a:latin typeface="Maven Pro" pitchFamily="2" charset="0"/>
              </a:rPr>
              <a:t>Timebucket</a:t>
            </a:r>
            <a:r>
              <a:rPr lang="en-US" dirty="0">
                <a:latin typeface="Maven Pro" pitchFamily="2" charset="0"/>
              </a:rPr>
              <a:t>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22182-B5D3-B5E0-AD06-D271B38F9287}"/>
              </a:ext>
            </a:extLst>
          </p:cNvPr>
          <p:cNvSpPr txBox="1"/>
          <p:nvPr/>
        </p:nvSpPr>
        <p:spPr>
          <a:xfrm>
            <a:off x="927070" y="1489561"/>
            <a:ext cx="89077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time_bucket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‘1 min'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700C7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value_r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"Beam current"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att_scalar_devdouble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$__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att_name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'tango://g-v-csdb-0.maxiv.lu.se:10000/r3-319s2/</a:t>
            </a:r>
            <a:r>
              <a:rPr lang="en-US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dia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/dcct-01/current'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GROUP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BY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time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BY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time;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46BB2-DD4E-B0AA-FB8B-8D85CCFA31C3}"/>
              </a:ext>
            </a:extLst>
          </p:cNvPr>
          <p:cNvSpPr txBox="1"/>
          <p:nvPr/>
        </p:nvSpPr>
        <p:spPr>
          <a:xfrm>
            <a:off x="0" y="6091932"/>
            <a:ext cx="1050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  <a:hlinkClick r:id="rId2"/>
              </a:rPr>
              <a:t>https://www.timescale.com/blog/simplified-time-series-analytics-using-the-time_bucket-function/</a:t>
            </a:r>
            <a:endParaRPr lang="LID4096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(</a:t>
            </a:r>
            <a:r>
              <a:rPr lang="en-US" dirty="0" err="1">
                <a:latin typeface="Maven Pro" pitchFamily="2" charset="0"/>
              </a:rPr>
              <a:t>Timebucket</a:t>
            </a:r>
            <a:r>
              <a:rPr lang="en-US" dirty="0">
                <a:latin typeface="Maven Pro" pitchFamily="2" charset="0"/>
              </a:rPr>
              <a:t>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139A7-15E7-5C1A-D22E-8C4B14CA38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94"/>
          <a:stretch/>
        </p:blipFill>
        <p:spPr>
          <a:xfrm>
            <a:off x="114300" y="693420"/>
            <a:ext cx="6274108" cy="3429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69C84-359E-9DAA-EADC-3F84F9F6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60" y="3149069"/>
            <a:ext cx="6744514" cy="3708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BF858-2BB6-2F6C-3555-8EE1D17A4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92" y="4336255"/>
            <a:ext cx="4136129" cy="2308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42154-2A8D-DA99-2626-C5D9396E3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772" y="794638"/>
            <a:ext cx="4273843" cy="23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(LTTB)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711A7-AA3D-F134-6E04-805493DEE0C4}"/>
              </a:ext>
            </a:extLst>
          </p:cNvPr>
          <p:cNvSpPr txBox="1"/>
          <p:nvPr/>
        </p:nvSpPr>
        <p:spPr>
          <a:xfrm>
            <a:off x="542260" y="1443841"/>
            <a:ext cx="9677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time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"time",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value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"Beam current"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700C7"/>
                </a:solidFill>
                <a:effectLst/>
                <a:latin typeface="Consolas" panose="020B0609020204030204" pitchFamily="49" charset="0"/>
              </a:rPr>
              <a:t>unnest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lttb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value_r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(($__to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$__from)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interval_ms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)::int)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att_scalar_devdouble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$__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att_name</a:t>
            </a:r>
            <a:r>
              <a:rPr lang="en-US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'tango://g-v-csdb-0.maxiv.lu.se:10000/r3-319s2/</a:t>
            </a:r>
            <a:r>
              <a:rPr lang="en-US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dia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/dcct-01/current'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BY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7CA61-D0BA-FD19-1DF5-A6180F353DEF}"/>
              </a:ext>
            </a:extLst>
          </p:cNvPr>
          <p:cNvSpPr txBox="1"/>
          <p:nvPr/>
        </p:nvSpPr>
        <p:spPr>
          <a:xfrm>
            <a:off x="416530" y="5723493"/>
            <a:ext cx="992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2"/>
              </a:rPr>
              <a:t>https://www.timescale.com/blog/slow-grafana-performance-learn-how-to-fix-it-using-downsampling/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05DDA-FD77-7AFA-48FD-1914B30A9863}"/>
              </a:ext>
            </a:extLst>
          </p:cNvPr>
          <p:cNvSpPr txBox="1"/>
          <p:nvPr/>
        </p:nvSpPr>
        <p:spPr>
          <a:xfrm>
            <a:off x="2332960" y="6217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3"/>
              </a:rPr>
              <a:t>https://skemman.is/bitstream/1946/15343/3/SS_MSthesis.pdf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90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(LTTB)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82C01-BBC1-48B6-A52D-9B3957E9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83920"/>
            <a:ext cx="7040656" cy="3531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98B24-CD0A-CE78-38B4-EA9BA8C6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25" y="3200400"/>
            <a:ext cx="6971995" cy="3440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BE291-2232-BFAB-ED22-4B388B484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92" y="4740061"/>
            <a:ext cx="3640560" cy="2027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BDDDA-B497-4609-A64B-5CF97AA4B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027" y="764700"/>
            <a:ext cx="4273843" cy="23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trickiness 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25AD3-B542-6729-D176-27BA6F49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214"/>
            <a:ext cx="6363327" cy="3570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90E90-9802-BA65-2776-2F339ABD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59" y="1647508"/>
            <a:ext cx="6426441" cy="3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7DAA64-36FF-6F7E-998D-3C5F5FCAB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342776"/>
            <a:ext cx="6363327" cy="35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(Continuous aggregations)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21C85-3960-307D-B8B2-AFA194ACA7E5}"/>
              </a:ext>
            </a:extLst>
          </p:cNvPr>
          <p:cNvSpPr txBox="1"/>
          <p:nvPr/>
        </p:nvSpPr>
        <p:spPr>
          <a:xfrm>
            <a:off x="368844" y="765175"/>
            <a:ext cx="972457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att_name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'tango://bmn-sc-tangodb.he.jinr.ru:10000/</a:t>
            </a:r>
            <a:r>
              <a:rPr lang="en-US" sz="1400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fsd</a:t>
            </a:r>
            <a:r>
              <a:rPr lang="en-US" sz="14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/plane0_top/adcsc_8_temp/temp_4'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varname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'P0-4-0/22-B'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varname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"time",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avg_r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varname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highlight>
                  <a:srgbClr val="F5FF80"/>
                </a:highlight>
                <a:latin typeface="Consolas" panose="020B0609020204030204" pitchFamily="49" charset="0"/>
              </a:rPr>
              <a:t>att_scalar_devdouble_1hour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timeTo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()::timestamp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()::timestamp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'12 hours'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::interval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timeFilter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ALL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…………</a:t>
            </a:r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"time",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value_r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varname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highlight>
                  <a:srgbClr val="F5FF80"/>
                </a:highlight>
                <a:latin typeface="Consolas" panose="020B0609020204030204" pitchFamily="49" charset="0"/>
              </a:rPr>
              <a:t>att_scalar_devdouble</a:t>
            </a:r>
            <a:endParaRPr lang="en-US" sz="1400" b="0" dirty="0">
              <a:solidFill>
                <a:srgbClr val="000000"/>
              </a:solidFill>
              <a:effectLst/>
              <a:highlight>
                <a:srgbClr val="F5FF80"/>
              </a:highlight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timeTo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()::timestamp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()::timestamp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'30 minutes'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::interval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$__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timeFilter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data_time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88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att_conf_id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conf_id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ORDER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BY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5F8DA-2909-D3FF-AF83-4499C2EB6051}"/>
              </a:ext>
            </a:extLst>
          </p:cNvPr>
          <p:cNvSpPr txBox="1"/>
          <p:nvPr/>
        </p:nvSpPr>
        <p:spPr>
          <a:xfrm>
            <a:off x="4535169" y="765175"/>
            <a:ext cx="59270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Not fully </a:t>
            </a:r>
            <a:r>
              <a:rPr lang="en-US" sz="1400">
                <a:solidFill>
                  <a:schemeClr val="accent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implemented at </a:t>
            </a:r>
            <a:r>
              <a:rPr lang="en-US" sz="1400" dirty="0">
                <a:solidFill>
                  <a:schemeClr val="accent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MAX IV (yet), example from another facility</a:t>
            </a:r>
          </a:p>
        </p:txBody>
      </p:sp>
    </p:spTree>
    <p:extLst>
      <p:ext uri="{BB962C8B-B14F-4D97-AF65-F5344CB8AC3E}">
        <p14:creationId xmlns:p14="http://schemas.microsoft.com/office/powerpoint/2010/main" val="1602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GB" dirty="0">
                <a:latin typeface="Maven Pro" pitchFamily="2" charset="0"/>
              </a:rPr>
              <a:t>HDB++ at MAX 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2F3B2-3146-DBC8-124E-00E1540B8462}"/>
              </a:ext>
            </a:extLst>
          </p:cNvPr>
          <p:cNvSpPr txBox="1"/>
          <p:nvPr/>
        </p:nvSpPr>
        <p:spPr>
          <a:xfrm>
            <a:off x="669260" y="765175"/>
            <a:ext cx="984634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Upgrade to PostgreSQL 18+ and </a:t>
            </a:r>
            <a:r>
              <a:rPr lang="en-US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TimescaleDB</a:t>
            </a: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2.26+ is planned during the summer shutdown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Configuration using “yaml2archiving”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Interest in archiving at beamlines is growing - few beamlines have their own dashboards in Grafana to monitor the accelerator and the experiment status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Setup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One HDB++ setup (single archiver) per BL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One for accelerator (42 archivers, ~90% of data volume)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Single Postgres database cluster, 3 nodes (1 write, 2 read-only)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Separate schema for each control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Some statistics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~ 24000 attributes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~ 3000 events per second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~ 20 control systems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~ 250 billion rows in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TimescaleDB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  ~ 8TB disk space used (with compression)</a:t>
            </a:r>
          </a:p>
        </p:txBody>
      </p:sp>
    </p:spTree>
    <p:extLst>
      <p:ext uri="{BB962C8B-B14F-4D97-AF65-F5344CB8AC3E}">
        <p14:creationId xmlns:p14="http://schemas.microsoft.com/office/powerpoint/2010/main" val="14223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Maven Pro" pitchFamily="2" charset="0"/>
              </a:rPr>
              <a:t>Downsampling</a:t>
            </a:r>
            <a:r>
              <a:rPr lang="en-US" dirty="0">
                <a:latin typeface="Maven Pro" pitchFamily="2" charset="0"/>
              </a:rPr>
              <a:t> (Continuous aggregations)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86396-6B50-D1A2-D591-7B0A2076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922"/>
            <a:ext cx="12192000" cy="5338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919E8A-D748-283D-0502-5DB716AB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008"/>
            <a:ext cx="12192000" cy="5343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59545F-4854-FB81-3CC5-A89A2FAF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5" y="764418"/>
            <a:ext cx="12192000" cy="5334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C8CD9E-0557-F2FC-4CF7-E5CFE066B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0" y="757008"/>
            <a:ext cx="12192000" cy="53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aven Pro" pitchFamily="2" charset="0"/>
              </a:rPr>
              <a:t>More ways to display data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B4186-6106-BB86-B26F-52541FB4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89" y="702628"/>
            <a:ext cx="9171082" cy="57999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7609CB-1AE3-5AB0-A159-BC2229C374D1}"/>
              </a:ext>
            </a:extLst>
          </p:cNvPr>
          <p:cNvCxnSpPr/>
          <p:nvPr/>
        </p:nvCxnSpPr>
        <p:spPr>
          <a:xfrm flipH="1">
            <a:off x="5166360" y="5334000"/>
            <a:ext cx="929640" cy="88392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D75737-42FB-4112-2037-8B491B360CED}"/>
              </a:ext>
            </a:extLst>
          </p:cNvPr>
          <p:cNvSpPr txBox="1"/>
          <p:nvPr/>
        </p:nvSpPr>
        <p:spPr>
          <a:xfrm>
            <a:off x="168910" y="6506634"/>
            <a:ext cx="1029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Display annotation when Heat Absorber is CLOSE</a:t>
            </a:r>
          </a:p>
        </p:txBody>
      </p:sp>
    </p:spTree>
    <p:extLst>
      <p:ext uri="{BB962C8B-B14F-4D97-AF65-F5344CB8AC3E}">
        <p14:creationId xmlns:p14="http://schemas.microsoft.com/office/powerpoint/2010/main" val="26719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aven Pro" pitchFamily="2" charset="0"/>
              </a:rPr>
              <a:t>More ways to display data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28C6A-0327-50D5-7AE2-BBE1BA79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6" y="828597"/>
            <a:ext cx="9921240" cy="5200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5F2A2-2A30-B107-F30D-245199A1A02B}"/>
              </a:ext>
            </a:extLst>
          </p:cNvPr>
          <p:cNvSpPr txBox="1"/>
          <p:nvPr/>
        </p:nvSpPr>
        <p:spPr>
          <a:xfrm>
            <a:off x="168910" y="6168021"/>
            <a:ext cx="1029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Display annotation when Beam Current &lt; 350 mA</a:t>
            </a:r>
          </a:p>
        </p:txBody>
      </p:sp>
    </p:spTree>
    <p:extLst>
      <p:ext uri="{BB962C8B-B14F-4D97-AF65-F5344CB8AC3E}">
        <p14:creationId xmlns:p14="http://schemas.microsoft.com/office/powerpoint/2010/main" val="6145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F955-A653-351D-DB58-A1C8C02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ACEFF-713C-7097-ECB3-5F47F0128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7D9F-57D5-F75C-AC14-2EBCA59B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Maven Pro" pitchFamily="2" charset="0"/>
              </a:rPr>
              <a:t>Infrastructure deployment at MAX IV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F8F5A-31F7-3A5E-17D4-676C9354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943326"/>
            <a:ext cx="10715625" cy="53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Maven Pro" pitchFamily="2" charset="0"/>
              </a:rPr>
              <a:t>Infrastructure deployment at MAX IV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609EC4-C356-8929-5076-87C3C8CC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48893"/>
            <a:ext cx="10123418" cy="57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Maven Pro" pitchFamily="2" charset="0"/>
              </a:rPr>
              <a:t>TimescaleDB</a:t>
            </a:r>
            <a:r>
              <a:rPr lang="en-GB" dirty="0">
                <a:latin typeface="Maven Pro" pitchFamily="2" charset="0"/>
              </a:rPr>
              <a:t> Features</a:t>
            </a:r>
          </a:p>
        </p:txBody>
      </p:sp>
      <p:pic>
        <p:nvPicPr>
          <p:cNvPr id="4" name="Picture 3" descr="A screenshot of a diagram&#10;&#10;Description automatically generated">
            <a:extLst>
              <a:ext uri="{FF2B5EF4-FFF2-40B4-BE49-F238E27FC236}">
                <a16:creationId xmlns:a16="http://schemas.microsoft.com/office/drawing/2014/main" id="{F8E9CC68-DC87-B5C3-EECC-980143DD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" t="9333" r="1771" b="4778"/>
          <a:stretch/>
        </p:blipFill>
        <p:spPr>
          <a:xfrm>
            <a:off x="5189220" y="635635"/>
            <a:ext cx="5228465" cy="3125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98BA880-BEAC-7CE8-F185-4F653DA34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3" t="5778" r="4379" b="5778"/>
          <a:stretch/>
        </p:blipFill>
        <p:spPr>
          <a:xfrm>
            <a:off x="349966" y="635635"/>
            <a:ext cx="4411979" cy="31344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diagram of a data flow&#10;&#10;Description automatically generated">
            <a:extLst>
              <a:ext uri="{FF2B5EF4-FFF2-40B4-BE49-F238E27FC236}">
                <a16:creationId xmlns:a16="http://schemas.microsoft.com/office/drawing/2014/main" id="{82C72134-44DD-DC14-BBD0-D5A589BA7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2" t="7651" r="5666" b="7403"/>
          <a:stretch/>
        </p:blipFill>
        <p:spPr>
          <a:xfrm>
            <a:off x="157221" y="3843145"/>
            <a:ext cx="4797470" cy="3014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71D93-7848-B189-5716-FF1374A912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78" t="7556" r="4253" b="6000"/>
          <a:stretch/>
        </p:blipFill>
        <p:spPr>
          <a:xfrm>
            <a:off x="5331114" y="3843144"/>
            <a:ext cx="4944675" cy="3014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CD97DB-B9A8-3653-87FF-A9A2D855E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7235" y="98425"/>
            <a:ext cx="1293130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D39FE8-1757-7A45-7F92-C8575BB0D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4753" y="1598695"/>
            <a:ext cx="1285612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8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7A17D-BE67-9F5E-CCB8-F1247713F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01E4-C3E5-38C3-D5F6-B1B31DE0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Maven Pro" pitchFamily="2" charset="0"/>
              </a:rPr>
              <a:t>Compression applied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894D1B-D79B-62EE-34C3-7FB49419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235" y="98425"/>
            <a:ext cx="1293130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CDBED6-7D6D-932F-842A-1D093BA2C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753" y="1598695"/>
            <a:ext cx="1285612" cy="13335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ACDF7-D8A2-0743-0D0D-AD86C4D79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922916"/>
            <a:ext cx="5953125" cy="58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GB" dirty="0">
                <a:latin typeface="Maven Pro" pitchFamily="2" charset="0"/>
              </a:rPr>
              <a:t>HDB deployment at MAX IV</a:t>
            </a:r>
          </a:p>
        </p:txBody>
      </p:sp>
      <p:pic>
        <p:nvPicPr>
          <p:cNvPr id="8" name="Google Shape;76;p6">
            <a:extLst>
              <a:ext uri="{FF2B5EF4-FFF2-40B4-BE49-F238E27FC236}">
                <a16:creationId xmlns:a16="http://schemas.microsoft.com/office/drawing/2014/main" id="{12142AC6-C9E5-01A2-D09A-39D9462F3E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149" y="908257"/>
            <a:ext cx="2520000" cy="53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7552FCF-E8D9-FBCE-4B93-C4F0E37F92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524" y="4174102"/>
            <a:ext cx="3123247" cy="2221102"/>
          </a:xfrm>
          <a:prstGeom prst="rect">
            <a:avLst/>
          </a:prstGeom>
        </p:spPr>
      </p:pic>
      <p:pic>
        <p:nvPicPr>
          <p:cNvPr id="15" name="Picture 14" descr="A black circle with a white letter in it&#10;&#10;Description automatically generated">
            <a:extLst>
              <a:ext uri="{FF2B5EF4-FFF2-40B4-BE49-F238E27FC236}">
                <a16:creationId xmlns:a16="http://schemas.microsoft.com/office/drawing/2014/main" id="{9FDB460E-C338-2094-E8DD-DCD1B5DC4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8" y="1782369"/>
            <a:ext cx="1777941" cy="2186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6D77C-FC17-0C64-9518-B16FEA5C08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65" r="1298" b="1693"/>
          <a:stretch/>
        </p:blipFill>
        <p:spPr>
          <a:xfrm>
            <a:off x="3298828" y="697686"/>
            <a:ext cx="4673818" cy="33886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D6D54E-97E4-16A0-6B8B-B82F37A89EB5}"/>
              </a:ext>
            </a:extLst>
          </p:cNvPr>
          <p:cNvSpPr txBox="1"/>
          <p:nvPr/>
        </p:nvSpPr>
        <p:spPr>
          <a:xfrm>
            <a:off x="3971480" y="677207"/>
            <a:ext cx="6058853" cy="54784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ID4096" sz="1400" dirty="0">
                <a:latin typeface="Consolas" panose="020B0609020204030204" pitchFamily="49" charset="0"/>
              </a:rPr>
              <a:t>tango_ds_hdbconfigurationmanager_timescale: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name: hdb++cm-srv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conda_env_name: hdbpp-timescale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conda_packages: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cpptango: "{{ hdbpp_cpptango_version }}"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LID4096" sz="1400" dirty="0">
                <a:latin typeface="Consolas" panose="020B0609020204030204" pitchFamily="49" charset="0"/>
              </a:rPr>
              <a:t>pytango: "{{ hdbpp_pytango_version }}"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hdbpp-cm: "{{ hdbpp_cm_version }}"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hdbpp-es: "{{ hdbpp_es_version }}"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libhdbpp-timescale: "{{ libhdbpp_timescale_version }}"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instances: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- name: 1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devices: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- name: SYS/HDBPP/MANAGER-01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class: HdbConfigurationManager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properties: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ArchiverList: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SYS/HDBPP/ARCHIVER-01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LibConfiguration: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libname=libhdb++timescale.so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connect_string=user=</a:t>
            </a:r>
            <a:r>
              <a:rPr lang="en-US" sz="1400" dirty="0">
                <a:latin typeface="Consolas" panose="020B0609020204030204" pitchFamily="49" charset="0"/>
              </a:rPr>
              <a:t>……</a:t>
            </a:r>
            <a:endParaRPr lang="LID4096" sz="1400" dirty="0">
              <a:latin typeface="Consolas" panose="020B0609020204030204" pitchFamily="49" charset="0"/>
            </a:endParaRPr>
          </a:p>
          <a:p>
            <a:r>
              <a:rPr lang="LID4096" sz="1400" dirty="0">
                <a:latin typeface="Consolas" panose="020B0609020204030204" pitchFamily="49" charset="0"/>
              </a:rPr>
              <a:t>              - logging_level=info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log_file=true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log_syslog=false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log_console=false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          - log_file_name=/tmp/hdb-cm-timescale.log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444D89-B4DB-E326-3778-DCF6FB0FD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782" y="608538"/>
            <a:ext cx="5650040" cy="56157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93D422-27D1-F043-72D1-4C29B2166697}"/>
              </a:ext>
            </a:extLst>
          </p:cNvPr>
          <p:cNvSpPr txBox="1"/>
          <p:nvPr/>
        </p:nvSpPr>
        <p:spPr>
          <a:xfrm>
            <a:off x="1222691" y="6415404"/>
            <a:ext cx="4328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7"/>
              </a:rPr>
              <a:t>https://gitlab.com/MaxIV/lib-maxiv-dsconfig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252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/>
          <a:lstStyle/>
          <a:p>
            <a:pPr algn="ctr"/>
            <a:r>
              <a:rPr lang="en-US" dirty="0">
                <a:latin typeface="Maven Pro" pitchFamily="2" charset="0"/>
              </a:rPr>
              <a:t>Configuration (</a:t>
            </a: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yaml2archiving)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494D-BBB3-85CD-DE5E-A98524515642}"/>
              </a:ext>
            </a:extLst>
          </p:cNvPr>
          <p:cNvSpPr txBox="1"/>
          <p:nvPr/>
        </p:nvSpPr>
        <p:spPr>
          <a:xfrm>
            <a:off x="359380" y="765175"/>
            <a:ext cx="10043160" cy="171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Yaml2archiving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aims to ease the configuration of the HDB++ Archiving by using YAML format files in order to add/remove/update archived attributes. Each YAML file corresponds to one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HdbEventSubscriber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device and can include the state of the archived attributes with their settings.</a:t>
            </a:r>
            <a:endParaRPr lang="LID4096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A2C52-4DD3-D10A-CB82-232C0D7B42CE}"/>
              </a:ext>
            </a:extLst>
          </p:cNvPr>
          <p:cNvSpPr txBox="1"/>
          <p:nvPr/>
        </p:nvSpPr>
        <p:spPr>
          <a:xfrm>
            <a:off x="5337810" y="2489980"/>
            <a:ext cx="52197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600" dirty="0">
                <a:latin typeface="Consolas" panose="020B0609020204030204" pitchFamily="49" charset="0"/>
              </a:rPr>
              <a:t>db: g-v-csdb-0.maxiv.lu.se:10000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manager: sys/hdbpp/manager-01-timescale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archiver: i/mag/archiver-01-timescale</a:t>
            </a:r>
          </a:p>
          <a:p>
            <a:r>
              <a:rPr lang="LID4096" sz="1600" dirty="0">
                <a:highlight>
                  <a:srgbClr val="FFD3C6"/>
                </a:highlight>
                <a:latin typeface="Consolas" panose="020B0609020204030204" pitchFamily="49" charset="0"/>
              </a:rPr>
              <a:t>defaults:</a:t>
            </a:r>
          </a:p>
          <a:p>
            <a:r>
              <a:rPr lang="LID4096" sz="1600" dirty="0">
                <a:highlight>
                  <a:srgbClr val="FFD3C6"/>
                </a:highlight>
                <a:latin typeface="Consolas" panose="020B0609020204030204" pitchFamily="49" charset="0"/>
              </a:rPr>
              <a:t>  - "../mag_defaults.yaml"</a:t>
            </a:r>
          </a:p>
          <a:p>
            <a:endParaRPr lang="LID4096" sz="1600" dirty="0">
              <a:latin typeface="Consolas" panose="020B0609020204030204" pitchFamily="49" charset="0"/>
            </a:endParaRPr>
          </a:p>
          <a:p>
            <a:r>
              <a:rPr lang="LID4096" sz="1600" dirty="0">
                <a:latin typeface="Consolas" panose="020B0609020204030204" pitchFamily="49" charset="0"/>
              </a:rPr>
              <a:t>configuration: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- class: </a:t>
            </a:r>
            <a:r>
              <a:rPr lang="LID4096" sz="1600" dirty="0">
                <a:solidFill>
                  <a:srgbClr val="FF0000"/>
                </a:solidFill>
                <a:latin typeface="Consolas" panose="020B0609020204030204" pitchFamily="49" charset="0"/>
              </a:rPr>
              <a:t>MagnetCircuit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filtering: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</a:t>
            </a:r>
            <a:r>
              <a:rPr lang="LID4096" sz="1600" dirty="0">
                <a:highlight>
                  <a:srgbClr val="F5FF80"/>
                </a:highlight>
                <a:latin typeface="Consolas" panose="020B0609020204030204" pitchFamily="49" charset="0"/>
              </a:rPr>
              <a:t>device: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</a:t>
            </a:r>
            <a:r>
              <a:rPr lang="LID4096" sz="1600" dirty="0">
                <a:highlight>
                  <a:srgbClr val="F5FF80"/>
                </a:highlight>
                <a:latin typeface="Consolas" panose="020B0609020204030204" pitchFamily="49" charset="0"/>
              </a:rPr>
              <a:t>- "i-.*"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attributes: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</a:t>
            </a:r>
            <a:r>
              <a:rPr lang="LID4096" sz="1600" dirty="0">
                <a:highlight>
                  <a:srgbClr val="D5FFDB"/>
                </a:highlight>
                <a:latin typeface="Consolas" panose="020B0609020204030204" pitchFamily="49" charset="0"/>
              </a:rPr>
              <a:t>mainfieldcomponent</a:t>
            </a:r>
            <a:r>
              <a:rPr lang="LID4096" sz="1600" dirty="0">
                <a:latin typeface="Consolas" panose="020B0609020204030204" pitchFamily="49" charset="0"/>
              </a:rPr>
              <a:t>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archive_rel_change: 1.0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archive_period: 60000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polling_period: 1000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015FC-2C44-820E-9E18-08939CEBB246}"/>
              </a:ext>
            </a:extLst>
          </p:cNvPr>
          <p:cNvSpPr txBox="1"/>
          <p:nvPr/>
        </p:nvSpPr>
        <p:spPr>
          <a:xfrm>
            <a:off x="355570" y="2489980"/>
            <a:ext cx="47841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</a:t>
            </a:r>
            <a:r>
              <a:rPr lang="en-US" sz="1600" dirty="0">
                <a:latin typeface="Consolas" panose="020B0609020204030204" pitchFamily="49" charset="0"/>
              </a:rPr>
              <a:t>: b-v-dummymax-csdb-0.maxiv.lu.se:10000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manager: SYS/HDBPP/MANAGER-01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archiver: SYS/HDBPP/ARCHIVER-01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configuration: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- class: 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TangoTest</a:t>
            </a:r>
            <a:endParaRPr lang="en-US" sz="16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filtering: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>
                <a:highlight>
                  <a:srgbClr val="F5FF80"/>
                </a:highlight>
                <a:latin typeface="Consolas" panose="020B0609020204030204" pitchFamily="49" charset="0"/>
              </a:rPr>
              <a:t>device: sys/</a:t>
            </a:r>
            <a:r>
              <a:rPr lang="en-US" sz="1600" dirty="0" err="1">
                <a:highlight>
                  <a:srgbClr val="F5FF80"/>
                </a:highlight>
                <a:latin typeface="Consolas" panose="020B0609020204030204" pitchFamily="49" charset="0"/>
              </a:rPr>
              <a:t>tg_test</a:t>
            </a:r>
            <a:r>
              <a:rPr lang="en-US" sz="1600" dirty="0">
                <a:highlight>
                  <a:srgbClr val="F5FF80"/>
                </a:highlight>
                <a:latin typeface="Consolas" panose="020B0609020204030204" pitchFamily="49" charset="0"/>
              </a:rPr>
              <a:t>/1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attributes: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highlight>
                  <a:srgbClr val="D5FFDB"/>
                </a:highlight>
                <a:latin typeface="Consolas" panose="020B0609020204030204" pitchFamily="49" charset="0"/>
              </a:rPr>
              <a:t>double_scalar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polling_period</a:t>
            </a:r>
            <a:r>
              <a:rPr lang="en-US" sz="1600" dirty="0">
                <a:latin typeface="Consolas" panose="020B0609020204030204" pitchFamily="49" charset="0"/>
              </a:rPr>
              <a:t>: 3000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archive_period</a:t>
            </a:r>
            <a:r>
              <a:rPr lang="en-US" sz="1600" dirty="0">
                <a:latin typeface="Consolas" panose="020B0609020204030204" pitchFamily="49" charset="0"/>
              </a:rPr>
              <a:t>: 10000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highlight>
                  <a:srgbClr val="D5FFDB"/>
                </a:highlight>
                <a:latin typeface="Consolas" panose="020B0609020204030204" pitchFamily="49" charset="0"/>
              </a:rPr>
              <a:t>short_scalar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polling_period</a:t>
            </a:r>
            <a:r>
              <a:rPr lang="en-US" sz="1600" dirty="0">
                <a:latin typeface="Consolas" panose="020B0609020204030204" pitchFamily="49" charset="0"/>
              </a:rPr>
              <a:t>: 3000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archive_period</a:t>
            </a:r>
            <a:r>
              <a:rPr lang="en-US" sz="1600" dirty="0">
                <a:latin typeface="Consolas" panose="020B0609020204030204" pitchFamily="49" charset="0"/>
              </a:rPr>
              <a:t>: 10000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40B05-415F-43B1-A1A6-11BF5FEDD4F4}"/>
              </a:ext>
            </a:extLst>
          </p:cNvPr>
          <p:cNvSpPr txBox="1"/>
          <p:nvPr/>
        </p:nvSpPr>
        <p:spPr>
          <a:xfrm>
            <a:off x="167640" y="64469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2"/>
              </a:rPr>
              <a:t>https://gitlab.com/tango-controls/hdbpp/yaml2archiving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691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C177-8FF2-FAB4-A005-1578E9B6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085521" cy="7651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Maven Pro" pitchFamily="2" charset="0"/>
              </a:rPr>
              <a:t>Monitoring (</a:t>
            </a:r>
            <a:r>
              <a:rPr lang="en-US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ArchWizard</a:t>
            </a: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64550-9E20-2E26-B2D9-EB2F57A2C98C}"/>
              </a:ext>
            </a:extLst>
          </p:cNvPr>
          <p:cNvSpPr txBox="1"/>
          <p:nvPr/>
        </p:nvSpPr>
        <p:spPr>
          <a:xfrm>
            <a:off x="78710" y="688975"/>
            <a:ext cx="10398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ArchWizard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SE" dirty="0"/>
              <a:t>🧙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" is a simple web interface to the HDB++ archiving system.</a:t>
            </a: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It is intended for monitoring and troubleshooting, not maintenance such as adding and removing attributes.</a:t>
            </a:r>
          </a:p>
          <a:p>
            <a:pPr algn="just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It's built using Python,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FastAPI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, Jinja2 and </a:t>
            </a:r>
            <a:r>
              <a:rPr lang="en-US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PyTango</a:t>
            </a: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C065C-49BB-0144-DCCD-B616E8F6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60" y="2033763"/>
            <a:ext cx="6317613" cy="4654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26238E-0EDA-BAFD-D56F-FB752C5E3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31" y="2886254"/>
            <a:ext cx="8673057" cy="272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F9593B-6541-45DE-B6A6-FF43F18C4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6" y="1872566"/>
            <a:ext cx="8469500" cy="4977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260197-9622-B0C1-A06B-9F4A4558C750}"/>
              </a:ext>
            </a:extLst>
          </p:cNvPr>
          <p:cNvSpPr txBox="1"/>
          <p:nvPr/>
        </p:nvSpPr>
        <p:spPr>
          <a:xfrm>
            <a:off x="5380959" y="6503910"/>
            <a:ext cx="51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5"/>
              </a:rPr>
              <a:t>https://gitlab.com/tango-controls/hdbpp/archwizard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287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Presentation_basic_2.0" id="{7C54F54B-07A4-FF4D-93BF-DE85DFD99CC2}" vid="{DF7BC955-2DAE-4E46-B797-3743BD34C3F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MKVHM7KCYWXU-1058460105-223</_dlc_DocId>
    <_dlc_DocIdUrl xmlns="af7b11fe-7b68-436c-90b0-54f97b02b031">
      <Url>https://sharepoint.lu.se/sites/maxiv_maxivse/_layouts/15/DocIdRedir.aspx?ID=MKVHM7KCYWXU-1058460105-223</Url>
      <Description>MKVHM7KCYWXU-1058460105-223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48E198-29D6-4919-960D-AB46316E0B98}">
  <ds:schemaRefs>
    <ds:schemaRef ds:uri="af7b11fe-7b68-436c-90b0-54f97b02b031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7aa68094-6104-41a6-b443-d4b52451f617}" enabled="0" method="" siteId="{7aa68094-6104-41a6-b443-d4b52451f61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PP_Presentation_basic_2.0</Template>
  <TotalTime>3381</TotalTime>
  <Words>1467</Words>
  <Application>Microsoft Office PowerPoint</Application>
  <PresentationFormat>Widescreen</PresentationFormat>
  <Paragraphs>196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Consolas</vt:lpstr>
      <vt:lpstr>Maven Pro</vt:lpstr>
      <vt:lpstr>Open Sans</vt:lpstr>
      <vt:lpstr>Open Sans Light</vt:lpstr>
      <vt:lpstr>MAX IV</vt:lpstr>
      <vt:lpstr>MAX IV Archiving</vt:lpstr>
      <vt:lpstr>HDB++ at MAX IV</vt:lpstr>
      <vt:lpstr>Infrastructure deployment at MAX IV</vt:lpstr>
      <vt:lpstr>Infrastructure deployment at MAX IV</vt:lpstr>
      <vt:lpstr>TimescaleDB Features</vt:lpstr>
      <vt:lpstr>Compression applied</vt:lpstr>
      <vt:lpstr>HDB deployment at MAX IV</vt:lpstr>
      <vt:lpstr>Configuration (yaml2archiving)</vt:lpstr>
      <vt:lpstr>Monitoring (ArchWizard)</vt:lpstr>
      <vt:lpstr>Monitoring (hdbpp-exporter)</vt:lpstr>
      <vt:lpstr>Monitoring (hdbpp-exporter)</vt:lpstr>
      <vt:lpstr>Data viewer (Archviewer)</vt:lpstr>
      <vt:lpstr>Data view with Grafana</vt:lpstr>
      <vt:lpstr>Downsampling (Timebucket)</vt:lpstr>
      <vt:lpstr>Downsampling (Timebucket)</vt:lpstr>
      <vt:lpstr>Downsampling (LTTB)</vt:lpstr>
      <vt:lpstr>Downsampling (LTTB)</vt:lpstr>
      <vt:lpstr>Downsampling trickiness </vt:lpstr>
      <vt:lpstr>Downsampling (Continuous aggregations)</vt:lpstr>
      <vt:lpstr>Downsampling (Continuous aggregations)</vt:lpstr>
      <vt:lpstr>More ways to display data</vt:lpstr>
      <vt:lpstr>More ways to display data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Dmitry Egorov</dc:creator>
  <cp:keywords/>
  <dc:description/>
  <cp:lastModifiedBy>Dmitry Egorov</cp:lastModifiedBy>
  <cp:revision>11</cp:revision>
  <dcterms:created xsi:type="dcterms:W3CDTF">2024-10-02T13:54:27Z</dcterms:created>
  <dcterms:modified xsi:type="dcterms:W3CDTF">2026-06-11T15:29:45Z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d1f85e3f-0973-49c9-bd5e-c9bfa6fb65cd</vt:lpwstr>
  </property>
</Properties>
</file>