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5"/>
  </p:notesMasterIdLst>
  <p:sldIdLst>
    <p:sldId id="264" r:id="rId2"/>
    <p:sldId id="775" r:id="rId3"/>
    <p:sldId id="784" r:id="rId4"/>
    <p:sldId id="787" r:id="rId5"/>
    <p:sldId id="609" r:id="rId6"/>
    <p:sldId id="806" r:id="rId7"/>
    <p:sldId id="786" r:id="rId8"/>
    <p:sldId id="610" r:id="rId9"/>
    <p:sldId id="785" r:id="rId10"/>
    <p:sldId id="776" r:id="rId11"/>
    <p:sldId id="807" r:id="rId12"/>
    <p:sldId id="808" r:id="rId13"/>
    <p:sldId id="809" r:id="rId14"/>
    <p:sldId id="810" r:id="rId15"/>
    <p:sldId id="811" r:id="rId16"/>
    <p:sldId id="812" r:id="rId17"/>
    <p:sldId id="813" r:id="rId18"/>
    <p:sldId id="814" r:id="rId19"/>
    <p:sldId id="611" r:id="rId20"/>
    <p:sldId id="816" r:id="rId21"/>
    <p:sldId id="817" r:id="rId22"/>
    <p:sldId id="818" r:id="rId23"/>
    <p:sldId id="815" r:id="rId24"/>
    <p:sldId id="777" r:id="rId25"/>
    <p:sldId id="778" r:id="rId26"/>
    <p:sldId id="779" r:id="rId27"/>
    <p:sldId id="780" r:id="rId28"/>
    <p:sldId id="781" r:id="rId29"/>
    <p:sldId id="782" r:id="rId30"/>
    <p:sldId id="790" r:id="rId31"/>
    <p:sldId id="789" r:id="rId32"/>
    <p:sldId id="613" r:id="rId33"/>
    <p:sldId id="791" r:id="rId34"/>
    <p:sldId id="792" r:id="rId35"/>
    <p:sldId id="612" r:id="rId36"/>
    <p:sldId id="795" r:id="rId37"/>
    <p:sldId id="794" r:id="rId38"/>
    <p:sldId id="802" r:id="rId39"/>
    <p:sldId id="798" r:id="rId40"/>
    <p:sldId id="819" r:id="rId41"/>
    <p:sldId id="820" r:id="rId42"/>
    <p:sldId id="821" r:id="rId43"/>
    <p:sldId id="774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URTEMBOURG Reynald" initials="BR" lastIdx="4" clrIdx="0">
    <p:extLst>
      <p:ext uri="{19B8F6BF-5375-455C-9EA6-DF929625EA0E}">
        <p15:presenceInfo xmlns:p15="http://schemas.microsoft.com/office/powerpoint/2012/main" userId="BOURTEMBOURG Reynal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8418"/>
    <a:srgbClr val="008000"/>
    <a:srgbClr val="FF505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6" autoAdjust="0"/>
    <p:restoredTop sz="89097" autoAdjust="0"/>
  </p:normalViewPr>
  <p:slideViewPr>
    <p:cSldViewPr>
      <p:cViewPr varScale="1">
        <p:scale>
          <a:sx n="67" d="100"/>
          <a:sy n="67" d="100"/>
        </p:scale>
        <p:origin x="1092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21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4E9C2-978C-4503-BB9C-1C3789E033A9}" type="datetimeFigureOut">
              <a:rPr lang="en-GB" smtClean="0"/>
              <a:pPr/>
              <a:t>14/04/2026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AC9A46-ADD0-4A83-A086-5B5B3E44D1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058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7C13D4-D740-4451-9CC9-1BB2A65FB9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5511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Sometimes, rather than polling a command or an attribute </a:t>
            </a:r>
            <a:r>
              <a:rPr lang="en-US" dirty="0" err="1"/>
              <a:t>regulary</a:t>
            </a:r>
            <a:r>
              <a:rPr lang="en-US" dirty="0"/>
              <a:t> with a fixed period, it is more interesting to manually decides when the polling must occurs. The Tango polling system also supports this kind of usage. This is called </a:t>
            </a:r>
            <a:r>
              <a:rPr lang="en-US" i="1" dirty="0"/>
              <a:t>externally triggered polling</a:t>
            </a:r>
            <a:r>
              <a:rPr lang="en-US" dirty="0"/>
              <a:t>. To define one attribute (or command) as externally triggered, simply set its polling period to 0. This can be done with the device server administration device </a:t>
            </a:r>
            <a:r>
              <a:rPr lang="en-US" dirty="0" err="1"/>
              <a:t>AddObjPolling</a:t>
            </a:r>
            <a:r>
              <a:rPr lang="en-US" dirty="0"/>
              <a:t> or </a:t>
            </a:r>
            <a:r>
              <a:rPr lang="en-US" dirty="0" err="1"/>
              <a:t>UpdObjPollingPeriod</a:t>
            </a:r>
            <a:r>
              <a:rPr lang="en-US" dirty="0"/>
              <a:t> command. Once in this mode, the attribute (or command) polling is triggered with the </a:t>
            </a:r>
            <a:r>
              <a:rPr lang="en-US" i="1" dirty="0" err="1"/>
              <a:t>trigger_cmd_polling</a:t>
            </a:r>
            <a:r>
              <a:rPr lang="en-US" i="1" dirty="0"/>
              <a:t>()</a:t>
            </a:r>
            <a:r>
              <a:rPr lang="en-US" dirty="0"/>
              <a:t> method (or </a:t>
            </a:r>
            <a:r>
              <a:rPr lang="en-US" i="1" dirty="0" err="1"/>
              <a:t>trigger_attr_polling</a:t>
            </a:r>
            <a:r>
              <a:rPr lang="en-US" i="1" dirty="0"/>
              <a:t>()</a:t>
            </a:r>
            <a:r>
              <a:rPr lang="en-US" dirty="0"/>
              <a:t> method) of the </a:t>
            </a:r>
            <a:r>
              <a:rPr lang="en-US" dirty="0" err="1"/>
              <a:t>Util</a:t>
            </a:r>
            <a:r>
              <a:rPr lang="en-US" dirty="0"/>
              <a:t> class. The following piece of code shows how this method could be used for one externally triggered command.</a:t>
            </a:r>
          </a:p>
          <a:p>
            <a:r>
              <a:rPr lang="en-US" dirty="0"/>
              <a:t>line 3 : The externally polled command name</a:t>
            </a:r>
          </a:p>
          <a:p>
            <a:r>
              <a:rPr lang="en-US" dirty="0"/>
              <a:t>line 4 : The device object</a:t>
            </a:r>
          </a:p>
          <a:p>
            <a:r>
              <a:rPr lang="en-US" dirty="0"/>
              <a:t>line 8 : Trigger polling of command </a:t>
            </a:r>
            <a:r>
              <a:rPr lang="en-US" dirty="0" err="1"/>
              <a:t>MyCmd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6423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Sometimes, rather than polling a command or an attribute </a:t>
            </a:r>
            <a:r>
              <a:rPr lang="en-US" dirty="0" err="1"/>
              <a:t>regulary</a:t>
            </a:r>
            <a:r>
              <a:rPr lang="en-US" dirty="0"/>
              <a:t> with a fixed period, it is more interesting to manually decides when the polling must occurs. The Tango polling system also supports this kind of usage. This is called </a:t>
            </a:r>
            <a:r>
              <a:rPr lang="en-US" i="1" dirty="0"/>
              <a:t>externally triggered polling</a:t>
            </a:r>
            <a:r>
              <a:rPr lang="en-US" dirty="0"/>
              <a:t>. To define one attribute (or command) as externally triggered, simply set its polling period to 0. This can be done with the device server administration device </a:t>
            </a:r>
            <a:r>
              <a:rPr lang="en-US" dirty="0" err="1"/>
              <a:t>AddObjPolling</a:t>
            </a:r>
            <a:r>
              <a:rPr lang="en-US" dirty="0"/>
              <a:t> or </a:t>
            </a:r>
            <a:r>
              <a:rPr lang="en-US" dirty="0" err="1"/>
              <a:t>UpdObjPollingPeriod</a:t>
            </a:r>
            <a:r>
              <a:rPr lang="en-US" dirty="0"/>
              <a:t> command. Once in this mode, the attribute (or command) polling is triggered with the </a:t>
            </a:r>
            <a:r>
              <a:rPr lang="en-US" i="1" dirty="0" err="1"/>
              <a:t>trigger_cmd_polling</a:t>
            </a:r>
            <a:r>
              <a:rPr lang="en-US" i="1" dirty="0"/>
              <a:t>()</a:t>
            </a:r>
            <a:r>
              <a:rPr lang="en-US" dirty="0"/>
              <a:t> method (or </a:t>
            </a:r>
            <a:r>
              <a:rPr lang="en-US" i="1" dirty="0" err="1"/>
              <a:t>trigger_attr_polling</a:t>
            </a:r>
            <a:r>
              <a:rPr lang="en-US" i="1" dirty="0"/>
              <a:t>()</a:t>
            </a:r>
            <a:r>
              <a:rPr lang="en-US" dirty="0"/>
              <a:t> method) of the </a:t>
            </a:r>
            <a:r>
              <a:rPr lang="en-US" dirty="0" err="1"/>
              <a:t>Util</a:t>
            </a:r>
            <a:r>
              <a:rPr lang="en-US" dirty="0"/>
              <a:t> class. The following piece of code shows how this method could be used for one externally triggered command.</a:t>
            </a:r>
          </a:p>
          <a:p>
            <a:r>
              <a:rPr lang="en-US" dirty="0"/>
              <a:t>line 3 : The externally polled command name</a:t>
            </a:r>
          </a:p>
          <a:p>
            <a:r>
              <a:rPr lang="en-US" dirty="0"/>
              <a:t>line 4 : The device object</a:t>
            </a:r>
          </a:p>
          <a:p>
            <a:r>
              <a:rPr lang="en-US" dirty="0"/>
              <a:t>line 8 : Trigger polling of command </a:t>
            </a:r>
            <a:r>
              <a:rPr lang="en-US" dirty="0" err="1"/>
              <a:t>MyCmd</a:t>
            </a:r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0033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piece of code fills the polling buffer for a command called </a:t>
            </a:r>
            <a:r>
              <a:rPr lang="en-US" dirty="0" err="1"/>
              <a:t>MyCmd</a:t>
            </a:r>
            <a:r>
              <a:rPr lang="en-US" dirty="0"/>
              <a:t> which is already in externally triggered mode. It returns a </a:t>
            </a:r>
            <a:r>
              <a:rPr lang="en-US" dirty="0" err="1"/>
              <a:t>DevVarLongArray</a:t>
            </a:r>
            <a:r>
              <a:rPr lang="en-US" dirty="0"/>
              <a:t> data type with three elements. This example is not really something you will find in a real hardware interface. It is only to demonstrate the </a:t>
            </a:r>
            <a:r>
              <a:rPr lang="en-US" dirty="0" err="1"/>
              <a:t>fill_cmd_polling_buffer</a:t>
            </a:r>
            <a:r>
              <a:rPr lang="en-US" dirty="0"/>
              <a:t>() method usage. Error management has also been removed.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62580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9460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4091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630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284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91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236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048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1975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726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3932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AC9A46-ADD0-4A83-A086-5B5B3E44D156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889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08/06/2021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Tango Polling Loop SIG Meeting - April  2026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TANGO_Tag_line_couleur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95536" y="188640"/>
            <a:ext cx="4968552" cy="1911335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8244408" y="0"/>
            <a:ext cx="899592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6932295" y="2940913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http://www.tango-controls.org/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08/06/2021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Tango Polling Loop SIG Meeting - April  2026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08/06/2021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Tango Polling Loop SIG Meeting - April  2026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08/06/2021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Tango Polling Loop SIG Meeting - April  2026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08/06/2021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Tango Polling Loop SIG Meeting - April  2026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08/06/2021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Tango Polling Loop SIG Meeting - April  2026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08/06/2021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Tango Polling Loop SIG Meeting - April  2026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08/06/2021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Tango Polling Loop SIG Meeting - April  2026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08/06/2021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Tango Polling Loop SIG Meeting - April  2026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08/06/2021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Tango Polling Loop SIG Meeting - April  2026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08/06/2021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Tango Polling Loop SIG Meeting - April  2026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28000" t="5000" r="-70000" b="-5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08/06/2021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3935B-C326-492F-A1FE-EEA04E964E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tango-controls.github.io/cppTango-docs/recon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hyperlink" Target="https://tango-controls.readthedocs.io/en/latest/development/advanced/IDL.html#structs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ango-controls.org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ango-controls.gitlab.io/cppTango" TargetMode="External"/><Relationship Id="rId5" Type="http://schemas.openxmlformats.org/officeDocument/2006/relationships/hyperlink" Target="https://gitlab.com/tango-controls" TargetMode="External"/><Relationship Id="rId4" Type="http://schemas.openxmlformats.org/officeDocument/2006/relationships/hyperlink" Target="https://tango-controls.readthedocs.io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tango-controls.readthedocs.io/en/latest/development/advanced/reference.html?#the-device-polli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3108176"/>
            <a:ext cx="6400800" cy="1905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3900" b="1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Tango Polling </a:t>
            </a:r>
            <a:endParaRPr lang="en-US" sz="3600" b="1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sz="2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Tango Polling Loop SIG Workshop @ MAX IV</a:t>
            </a:r>
          </a:p>
          <a:p>
            <a:pPr eaLnBrk="1" hangingPunct="1"/>
            <a:r>
              <a:rPr lang="en-US" sz="22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14/04/2026</a:t>
            </a:r>
          </a:p>
          <a:p>
            <a:pPr eaLnBrk="1" hangingPunct="1"/>
            <a:r>
              <a:rPr lang="en-US" sz="24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Reynald Bourtembourg</a:t>
            </a:r>
            <a:endParaRPr lang="en-US" sz="2800" dirty="0">
              <a:ln w="0"/>
              <a:solidFill>
                <a:schemeClr val="tx1"/>
              </a:solidFill>
            </a:endParaRPr>
          </a:p>
        </p:txBody>
      </p:sp>
      <p:pic>
        <p:nvPicPr>
          <p:cNvPr id="18" name="Picture 17" descr="TANGO_Tag_line_couleu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188640"/>
            <a:ext cx="4968552" cy="1911335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8244408" y="0"/>
            <a:ext cx="899592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 rot="5400000">
            <a:off x="6932295" y="2940913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http://www.tango-controls.org/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27025"/>
            <a:ext cx="7772400" cy="762000"/>
          </a:xfrm>
        </p:spPr>
        <p:txBody>
          <a:bodyPr/>
          <a:lstStyle/>
          <a:p>
            <a:r>
              <a:rPr lang="en-US" alt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00200"/>
            <a:ext cx="8550027" cy="4495800"/>
          </a:xfrm>
        </p:spPr>
        <p:txBody>
          <a:bodyPr/>
          <a:lstStyle/>
          <a:p>
            <a:r>
              <a:rPr lang="en-US" sz="2400" dirty="0"/>
              <a:t>Reading from the polling buffer introduces a delay</a:t>
            </a:r>
          </a:p>
          <a:p>
            <a:pPr lvl="1"/>
            <a:r>
              <a:rPr lang="en-US" sz="2000" dirty="0"/>
              <a:t>Depends on the polling period </a:t>
            </a:r>
          </a:p>
          <a:p>
            <a:r>
              <a:rPr lang="en-GB" altLang="en-US" sz="2400" dirty="0"/>
              <a:t>A </a:t>
            </a:r>
            <a:r>
              <a:rPr lang="en-US" altLang="en-US" sz="2400" dirty="0"/>
              <a:t>network </a:t>
            </a:r>
            <a:r>
              <a:rPr lang="en-GB" altLang="en-US" sz="2400" dirty="0"/>
              <a:t>call to read the complete polling buffer is also provided (</a:t>
            </a:r>
            <a:r>
              <a:rPr lang="en-GB" altLang="en-US" sz="2400" dirty="0" err="1"/>
              <a:t>command_inout_history</a:t>
            </a:r>
            <a:r>
              <a:rPr lang="en-GB" altLang="en-US" sz="2400" dirty="0"/>
              <a:t> or </a:t>
            </a:r>
            <a:r>
              <a:rPr lang="en-GB" altLang="en-US" sz="2400" dirty="0" err="1"/>
              <a:t>read_attribute_history</a:t>
            </a:r>
            <a:r>
              <a:rPr lang="en-GB" altLang="en-US" sz="2400" dirty="0"/>
              <a:t> defined in the Tango IDL)</a:t>
            </a:r>
            <a:endParaRPr lang="en-US" altLang="en-US" sz="2400" dirty="0"/>
          </a:p>
          <a:p>
            <a:pPr lvl="1"/>
            <a:r>
              <a:rPr lang="en-US" altLang="en-US" sz="2000" i="1" dirty="0" err="1"/>
              <a:t>DeviceProxy</a:t>
            </a:r>
            <a:r>
              <a:rPr lang="en-US" altLang="en-US" sz="2000" i="1" dirty="0"/>
              <a:t>::</a:t>
            </a:r>
            <a:r>
              <a:rPr lang="en-US" altLang="en-US" sz="2000" i="1" dirty="0" err="1"/>
              <a:t>command_history</a:t>
            </a:r>
            <a:r>
              <a:rPr lang="en-US" altLang="en-US" sz="2000" i="1" dirty="0"/>
              <a:t>()</a:t>
            </a:r>
            <a:r>
              <a:rPr lang="en-US" altLang="en-US" sz="2000" dirty="0"/>
              <a:t> or </a:t>
            </a:r>
            <a:r>
              <a:rPr lang="en-US" altLang="en-US" sz="2000" i="1" dirty="0" err="1"/>
              <a:t>DeviceProxy</a:t>
            </a:r>
            <a:r>
              <a:rPr lang="en-US" altLang="en-US" sz="2000" i="1" dirty="0"/>
              <a:t>::</a:t>
            </a:r>
            <a:r>
              <a:rPr lang="en-US" altLang="en-US" sz="2000" i="1" dirty="0" err="1"/>
              <a:t>attribute_history</a:t>
            </a:r>
            <a:r>
              <a:rPr lang="en-US" altLang="en-US" sz="2000" i="1" dirty="0"/>
              <a:t>()</a:t>
            </a:r>
            <a:endParaRPr lang="en-GB" altLang="en-US" sz="2000" i="1" dirty="0"/>
          </a:p>
          <a:p>
            <a:endParaRPr lang="en-GB" alt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7A6D75-6DF5-49AF-B962-EE714D63B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F8AA850F-DF69-4AB1-BB72-5D83E6119B15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2737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0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074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Polling Threads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69921" y="954693"/>
            <a:ext cx="8229600" cy="18201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Suppose a server with 2 devices dev1 and dev2.</a:t>
            </a:r>
          </a:p>
          <a:p>
            <a:pPr marL="0" indent="0">
              <a:buNone/>
            </a:pPr>
            <a:r>
              <a:rPr lang="en-US" sz="2400" dirty="0"/>
              <a:t>Each device has 2 attributes (att1 and att2) polled at 1 Hz.</a:t>
            </a:r>
          </a:p>
          <a:p>
            <a:pPr marL="0" indent="0">
              <a:buNone/>
            </a:pPr>
            <a:r>
              <a:rPr lang="en-US" sz="2400" dirty="0"/>
              <a:t>The default configuration for a server is 1 polling thread.</a:t>
            </a:r>
          </a:p>
          <a:p>
            <a:pPr marL="0" indent="0">
              <a:buNone/>
            </a:pPr>
            <a:r>
              <a:rPr lang="en-US" sz="2400" dirty="0"/>
              <a:t>In a perfect world, the polling thread execution will look like:</a:t>
            </a:r>
            <a:endParaRPr lang="en-GB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214128" y="5373216"/>
            <a:ext cx="74888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911819" y="3429001"/>
            <a:ext cx="3997" cy="2441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016276" y="3368714"/>
            <a:ext cx="3996" cy="25015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3155" name="Group 433154"/>
          <p:cNvGrpSpPr/>
          <p:nvPr/>
        </p:nvGrpSpPr>
        <p:grpSpPr>
          <a:xfrm>
            <a:off x="1619672" y="4121918"/>
            <a:ext cx="2050710" cy="770757"/>
            <a:chOff x="1259632" y="4121918"/>
            <a:chExt cx="2050710" cy="770757"/>
          </a:xfrm>
        </p:grpSpPr>
        <p:cxnSp>
          <p:nvCxnSpPr>
            <p:cNvPr id="19" name="Elbow Connector 18"/>
            <p:cNvCxnSpPr/>
            <p:nvPr/>
          </p:nvCxnSpPr>
          <p:spPr>
            <a:xfrm flipV="1">
              <a:off x="1259632" y="4138443"/>
              <a:ext cx="1025355" cy="754232"/>
            </a:xfrm>
            <a:prstGeom prst="bentConnector3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2284987" y="4138442"/>
              <a:ext cx="0" cy="75423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Elbow Connector 34"/>
            <p:cNvCxnSpPr/>
            <p:nvPr/>
          </p:nvCxnSpPr>
          <p:spPr>
            <a:xfrm flipV="1">
              <a:off x="2284987" y="4121918"/>
              <a:ext cx="1025355" cy="754232"/>
            </a:xfrm>
            <a:prstGeom prst="bentConnector3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Straight Connector 35"/>
          <p:cNvCxnSpPr/>
          <p:nvPr/>
        </p:nvCxnSpPr>
        <p:spPr>
          <a:xfrm>
            <a:off x="3670382" y="4121917"/>
            <a:ext cx="0" cy="75423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3659366" y="4113655"/>
            <a:ext cx="2050710" cy="770757"/>
            <a:chOff x="1259632" y="4121918"/>
            <a:chExt cx="2050710" cy="770757"/>
          </a:xfrm>
        </p:grpSpPr>
        <p:cxnSp>
          <p:nvCxnSpPr>
            <p:cNvPr id="39" name="Elbow Connector 38"/>
            <p:cNvCxnSpPr/>
            <p:nvPr/>
          </p:nvCxnSpPr>
          <p:spPr>
            <a:xfrm flipV="1">
              <a:off x="1259632" y="4138443"/>
              <a:ext cx="1025355" cy="754232"/>
            </a:xfrm>
            <a:prstGeom prst="bentConnector3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284987" y="4138442"/>
              <a:ext cx="0" cy="75423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/>
            <p:nvPr/>
          </p:nvCxnSpPr>
          <p:spPr>
            <a:xfrm flipV="1">
              <a:off x="2284987" y="4121918"/>
              <a:ext cx="1025355" cy="754232"/>
            </a:xfrm>
            <a:prstGeom prst="bentConnector3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710075" y="4078157"/>
            <a:ext cx="2050710" cy="770757"/>
            <a:chOff x="1259632" y="4121918"/>
            <a:chExt cx="2050710" cy="770757"/>
          </a:xfrm>
        </p:grpSpPr>
        <p:cxnSp>
          <p:nvCxnSpPr>
            <p:cNvPr id="43" name="Elbow Connector 42"/>
            <p:cNvCxnSpPr/>
            <p:nvPr/>
          </p:nvCxnSpPr>
          <p:spPr>
            <a:xfrm flipV="1">
              <a:off x="1259632" y="4138443"/>
              <a:ext cx="1025355" cy="754232"/>
            </a:xfrm>
            <a:prstGeom prst="bentConnector3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2284987" y="4138442"/>
              <a:ext cx="0" cy="75423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/>
            <p:cNvCxnSpPr/>
            <p:nvPr/>
          </p:nvCxnSpPr>
          <p:spPr>
            <a:xfrm flipV="1">
              <a:off x="2284987" y="4121918"/>
              <a:ext cx="1025355" cy="754232"/>
            </a:xfrm>
            <a:prstGeom prst="bentConnector3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" name="Straight Connector 45"/>
          <p:cNvCxnSpPr/>
          <p:nvPr/>
        </p:nvCxnSpPr>
        <p:spPr>
          <a:xfrm>
            <a:off x="5710076" y="4105312"/>
            <a:ext cx="0" cy="75423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710076" y="4105311"/>
            <a:ext cx="0" cy="75423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760785" y="4078155"/>
            <a:ext cx="0" cy="75423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157" name="Straight Connector 433156"/>
          <p:cNvCxnSpPr/>
          <p:nvPr/>
        </p:nvCxnSpPr>
        <p:spPr>
          <a:xfrm>
            <a:off x="7760785" y="4814480"/>
            <a:ext cx="699647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158" name="TextBox 433157"/>
          <p:cNvSpPr txBox="1"/>
          <p:nvPr/>
        </p:nvSpPr>
        <p:spPr>
          <a:xfrm>
            <a:off x="2492213" y="2938203"/>
            <a:ext cx="83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t0</a:t>
            </a:r>
            <a:endParaRPr lang="en-GB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6436216" y="2921750"/>
            <a:ext cx="116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t0 + 1s</a:t>
            </a:r>
            <a:endParaRPr lang="en-GB" sz="2000" dirty="0"/>
          </a:p>
        </p:txBody>
      </p:sp>
      <p:sp>
        <p:nvSpPr>
          <p:cNvPr id="53" name="TextBox 52"/>
          <p:cNvSpPr txBox="1"/>
          <p:nvPr/>
        </p:nvSpPr>
        <p:spPr>
          <a:xfrm>
            <a:off x="8267193" y="5470173"/>
            <a:ext cx="83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</a:t>
            </a:r>
            <a:endParaRPr lang="en-GB" sz="2000" dirty="0"/>
          </a:p>
        </p:txBody>
      </p:sp>
      <p:sp>
        <p:nvSpPr>
          <p:cNvPr id="433160" name="TextBox 433159"/>
          <p:cNvSpPr txBox="1"/>
          <p:nvPr/>
        </p:nvSpPr>
        <p:spPr>
          <a:xfrm>
            <a:off x="71423" y="4698632"/>
            <a:ext cx="1676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Sleeping time</a:t>
            </a:r>
            <a:endParaRPr lang="en-GB" dirty="0"/>
          </a:p>
        </p:txBody>
      </p:sp>
      <p:sp>
        <p:nvSpPr>
          <p:cNvPr id="56" name="TextBox 55"/>
          <p:cNvSpPr txBox="1"/>
          <p:nvPr/>
        </p:nvSpPr>
        <p:spPr>
          <a:xfrm>
            <a:off x="70589" y="3970027"/>
            <a:ext cx="1676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Running time</a:t>
            </a:r>
            <a:endParaRPr lang="en-GB" dirty="0"/>
          </a:p>
        </p:txBody>
      </p:sp>
      <p:cxnSp>
        <p:nvCxnSpPr>
          <p:cNvPr id="433162" name="Straight Connector 433161"/>
          <p:cNvCxnSpPr/>
          <p:nvPr/>
        </p:nvCxnSpPr>
        <p:spPr>
          <a:xfrm>
            <a:off x="1521795" y="4145998"/>
            <a:ext cx="4634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1428313" y="4892675"/>
            <a:ext cx="2384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169" name="TextBox 433168"/>
          <p:cNvSpPr txBox="1"/>
          <p:nvPr/>
        </p:nvSpPr>
        <p:spPr>
          <a:xfrm>
            <a:off x="2911819" y="3405714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C00000"/>
                </a:solidFill>
              </a:rPr>
              <a:t>dev1</a:t>
            </a:r>
            <a:r>
              <a:rPr lang="en-US" dirty="0"/>
              <a:t>/</a:t>
            </a:r>
            <a:r>
              <a:rPr lang="en-US" dirty="0">
                <a:solidFill>
                  <a:schemeClr val="tx2"/>
                </a:solidFill>
              </a:rPr>
              <a:t>att1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890737" y="3398405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00B050"/>
                </a:solidFill>
              </a:rPr>
              <a:t>dev2</a:t>
            </a:r>
            <a:r>
              <a:rPr lang="en-US" dirty="0"/>
              <a:t>/</a:t>
            </a:r>
            <a:r>
              <a:rPr lang="en-US" dirty="0">
                <a:solidFill>
                  <a:schemeClr val="tx2"/>
                </a:solidFill>
              </a:rPr>
              <a:t>att1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996343" y="3363810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00B050"/>
                </a:solidFill>
              </a:rPr>
              <a:t>dev2</a:t>
            </a:r>
            <a:r>
              <a:rPr lang="en-US" dirty="0"/>
              <a:t>/</a:t>
            </a:r>
            <a:r>
              <a:rPr lang="en-US" dirty="0">
                <a:solidFill>
                  <a:srgbClr val="7030A0"/>
                </a:solidFill>
              </a:rPr>
              <a:t>att2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943540" y="3372263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C00000"/>
                </a:solidFill>
              </a:rPr>
              <a:t>dev1</a:t>
            </a:r>
            <a:r>
              <a:rPr lang="en-US" dirty="0"/>
              <a:t>/</a:t>
            </a:r>
            <a:r>
              <a:rPr lang="en-US" dirty="0">
                <a:solidFill>
                  <a:srgbClr val="7030A0"/>
                </a:solidFill>
              </a:rPr>
              <a:t>att2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102675" y="3372263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C00000"/>
                </a:solidFill>
              </a:rPr>
              <a:t>dev1</a:t>
            </a:r>
            <a:r>
              <a:rPr lang="en-US" dirty="0"/>
              <a:t>/</a:t>
            </a:r>
            <a:r>
              <a:rPr lang="en-US" dirty="0">
                <a:solidFill>
                  <a:srgbClr val="002060"/>
                </a:solidFill>
              </a:rPr>
              <a:t>att1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01B95B0-A9F9-4060-A7EC-15F66C501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49" name="Footer Placeholder 1">
            <a:extLst>
              <a:ext uri="{FF2B5EF4-FFF2-40B4-BE49-F238E27FC236}">
                <a16:creationId xmlns:a16="http://schemas.microsoft.com/office/drawing/2014/main" id="{EF0745AC-C577-478B-A873-EBABC4E83ECA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2392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074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Polling Threads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69921" y="920320"/>
            <a:ext cx="8229600" cy="18201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But in a real world, the read attributes could have different durations and be quite long (hardware access, waiting monitors,...).</a:t>
            </a:r>
          </a:p>
          <a:p>
            <a:pPr marL="0" indent="0">
              <a:buNone/>
            </a:pPr>
            <a:r>
              <a:rPr lang="en-US" sz="2400" dirty="0"/>
              <a:t>In a real world, the polling thread execution could look like:</a:t>
            </a:r>
            <a:endParaRPr lang="en-GB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214128" y="5373216"/>
            <a:ext cx="74888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911819" y="3429001"/>
            <a:ext cx="3997" cy="2441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016276" y="3368714"/>
            <a:ext cx="3996" cy="25015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658756" y="4121917"/>
            <a:ext cx="0" cy="75423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158" name="TextBox 433157"/>
          <p:cNvSpPr txBox="1"/>
          <p:nvPr/>
        </p:nvSpPr>
        <p:spPr>
          <a:xfrm>
            <a:off x="2492213" y="2938203"/>
            <a:ext cx="83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t0</a:t>
            </a:r>
            <a:endParaRPr lang="en-GB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6436216" y="2921750"/>
            <a:ext cx="116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t0 + 1s</a:t>
            </a:r>
            <a:endParaRPr lang="en-GB" sz="2000" dirty="0"/>
          </a:p>
        </p:txBody>
      </p:sp>
      <p:sp>
        <p:nvSpPr>
          <p:cNvPr id="53" name="TextBox 52"/>
          <p:cNvSpPr txBox="1"/>
          <p:nvPr/>
        </p:nvSpPr>
        <p:spPr>
          <a:xfrm>
            <a:off x="8267193" y="5470173"/>
            <a:ext cx="83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</a:t>
            </a:r>
            <a:endParaRPr lang="en-GB" sz="2000" dirty="0"/>
          </a:p>
        </p:txBody>
      </p:sp>
      <p:sp>
        <p:nvSpPr>
          <p:cNvPr id="433160" name="TextBox 433159"/>
          <p:cNvSpPr txBox="1"/>
          <p:nvPr/>
        </p:nvSpPr>
        <p:spPr>
          <a:xfrm>
            <a:off x="71423" y="4698632"/>
            <a:ext cx="1676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Sleeping time</a:t>
            </a:r>
            <a:endParaRPr lang="en-GB" dirty="0"/>
          </a:p>
        </p:txBody>
      </p:sp>
      <p:sp>
        <p:nvSpPr>
          <p:cNvPr id="56" name="TextBox 55"/>
          <p:cNvSpPr txBox="1"/>
          <p:nvPr/>
        </p:nvSpPr>
        <p:spPr>
          <a:xfrm>
            <a:off x="70589" y="3970027"/>
            <a:ext cx="1676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Running time</a:t>
            </a:r>
            <a:endParaRPr lang="en-GB" dirty="0"/>
          </a:p>
        </p:txBody>
      </p:sp>
      <p:cxnSp>
        <p:nvCxnSpPr>
          <p:cNvPr id="433162" name="Straight Connector 433161"/>
          <p:cNvCxnSpPr/>
          <p:nvPr/>
        </p:nvCxnSpPr>
        <p:spPr>
          <a:xfrm>
            <a:off x="1521795" y="4145998"/>
            <a:ext cx="4634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1428313" y="4892675"/>
            <a:ext cx="2384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169" name="TextBox 433168"/>
          <p:cNvSpPr txBox="1"/>
          <p:nvPr/>
        </p:nvSpPr>
        <p:spPr>
          <a:xfrm>
            <a:off x="2557554" y="3430242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C00000"/>
                </a:solidFill>
              </a:rPr>
              <a:t>dev1</a:t>
            </a:r>
            <a:r>
              <a:rPr lang="en-US" dirty="0"/>
              <a:t>/</a:t>
            </a:r>
            <a:r>
              <a:rPr lang="en-US" dirty="0">
                <a:solidFill>
                  <a:schemeClr val="tx2"/>
                </a:solidFill>
              </a:rPr>
              <a:t>att1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231877" y="4966520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00B050"/>
                </a:solidFill>
              </a:rPr>
              <a:t>dev2</a:t>
            </a:r>
            <a:r>
              <a:rPr lang="en-US" dirty="0"/>
              <a:t>/</a:t>
            </a:r>
            <a:r>
              <a:rPr lang="en-US" dirty="0">
                <a:solidFill>
                  <a:schemeClr val="tx2"/>
                </a:solidFill>
              </a:rPr>
              <a:t>att1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767164" y="3383640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00B050"/>
                </a:solidFill>
              </a:rPr>
              <a:t>dev2</a:t>
            </a:r>
            <a:r>
              <a:rPr lang="en-US" dirty="0"/>
              <a:t>/</a:t>
            </a:r>
            <a:r>
              <a:rPr lang="en-US" dirty="0">
                <a:solidFill>
                  <a:srgbClr val="7030A0"/>
                </a:solidFill>
              </a:rPr>
              <a:t>att2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244578" y="3383025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C00000"/>
                </a:solidFill>
              </a:rPr>
              <a:t>dev1</a:t>
            </a:r>
            <a:r>
              <a:rPr lang="en-US" dirty="0"/>
              <a:t>/</a:t>
            </a:r>
            <a:r>
              <a:rPr lang="en-US" dirty="0">
                <a:solidFill>
                  <a:srgbClr val="7030A0"/>
                </a:solidFill>
              </a:rPr>
              <a:t>att2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102675" y="3372263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C00000"/>
                </a:solidFill>
              </a:rPr>
              <a:t>dev1</a:t>
            </a:r>
            <a:r>
              <a:rPr lang="en-US" dirty="0"/>
              <a:t>/</a:t>
            </a:r>
            <a:r>
              <a:rPr lang="en-US" dirty="0">
                <a:solidFill>
                  <a:srgbClr val="002060"/>
                </a:solidFill>
              </a:rPr>
              <a:t>att1</a:t>
            </a:r>
            <a:endParaRPr lang="en-GB" dirty="0">
              <a:solidFill>
                <a:srgbClr val="002060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2767974" y="4892675"/>
            <a:ext cx="3549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122906" y="4129065"/>
            <a:ext cx="0" cy="7718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122906" y="4121917"/>
            <a:ext cx="24805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370960" y="4113655"/>
            <a:ext cx="0" cy="78728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370960" y="4892675"/>
            <a:ext cx="29942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3658756" y="4121917"/>
            <a:ext cx="24805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3906810" y="4113655"/>
            <a:ext cx="0" cy="78728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4206232" y="4154693"/>
            <a:ext cx="122986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436096" y="4145998"/>
            <a:ext cx="0" cy="7536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3906810" y="4897525"/>
            <a:ext cx="29942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4206232" y="4154693"/>
            <a:ext cx="0" cy="75423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724128" y="4160128"/>
            <a:ext cx="122986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953992" y="4151433"/>
            <a:ext cx="0" cy="78728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5444011" y="4899660"/>
            <a:ext cx="280117" cy="330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724128" y="4160128"/>
            <a:ext cx="0" cy="75423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2051720" y="4121917"/>
            <a:ext cx="699939" cy="71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751659" y="4113222"/>
            <a:ext cx="0" cy="78728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6959442" y="4932553"/>
            <a:ext cx="35493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7314374" y="4168943"/>
            <a:ext cx="0" cy="7718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7299134" y="4169415"/>
            <a:ext cx="24805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7562428" y="4153533"/>
            <a:ext cx="0" cy="78728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7562428" y="4932553"/>
            <a:ext cx="299422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1053729" y="6015434"/>
            <a:ext cx="70365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 avoid this problem the first solution is to tune polling thread using Jive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D658CC-FD4F-4B82-BBD4-8BD5946D4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46" name="Footer Placeholder 1">
            <a:extLst>
              <a:ext uri="{FF2B5EF4-FFF2-40B4-BE49-F238E27FC236}">
                <a16:creationId xmlns:a16="http://schemas.microsoft.com/office/drawing/2014/main" id="{C90DD8FD-8A3D-4E25-9B78-2827D4104CC0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2370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074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Polling tuning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69921" y="920320"/>
            <a:ext cx="8229600" cy="18201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To tune the polling, you can use:</a:t>
            </a:r>
          </a:p>
          <a:p>
            <a:r>
              <a:rPr lang="en-US" sz="2400" dirty="0"/>
              <a:t>Astor to profile polling (more useful when using Tango &lt; 9 polling algorithm)</a:t>
            </a:r>
          </a:p>
          <a:p>
            <a:r>
              <a:rPr lang="en-US" sz="2400" dirty="0"/>
              <a:t>Pogo/Jive to set polling period</a:t>
            </a:r>
            <a:endParaRPr lang="en-GB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277327"/>
            <a:ext cx="4224338" cy="2495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9" y="3167600"/>
            <a:ext cx="4608362" cy="2715004"/>
          </a:xfrm>
          <a:prstGeom prst="rect">
            <a:avLst/>
          </a:prstGeom>
        </p:spPr>
      </p:pic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B8BC0B-18F8-43D0-A99D-32DEBE117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551D4478-4EA1-48D3-9842-161ABBF82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0181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074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Pool of Polling Threads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36252" y="1240868"/>
            <a:ext cx="8229600" cy="12901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To improve the polling with many attributes on several devices, Tango provides a pool of polling threads</a:t>
            </a:r>
          </a:p>
          <a:p>
            <a:pPr marL="0" indent="0">
              <a:buNone/>
            </a:pPr>
            <a:r>
              <a:rPr lang="en-US" sz="2400" dirty="0"/>
              <a:t>Same example with a pool of 2 polling threads:</a:t>
            </a:r>
            <a:endParaRPr lang="en-GB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214128" y="5373216"/>
            <a:ext cx="74888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911819" y="3429001"/>
            <a:ext cx="3997" cy="2441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016276" y="3368714"/>
            <a:ext cx="3996" cy="25015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158" name="TextBox 433157"/>
          <p:cNvSpPr txBox="1"/>
          <p:nvPr/>
        </p:nvSpPr>
        <p:spPr>
          <a:xfrm>
            <a:off x="2492213" y="2938203"/>
            <a:ext cx="83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t0</a:t>
            </a:r>
            <a:endParaRPr lang="en-GB" sz="2000" dirty="0"/>
          </a:p>
        </p:txBody>
      </p:sp>
      <p:sp>
        <p:nvSpPr>
          <p:cNvPr id="52" name="TextBox 51"/>
          <p:cNvSpPr txBox="1"/>
          <p:nvPr/>
        </p:nvSpPr>
        <p:spPr>
          <a:xfrm>
            <a:off x="6436216" y="2921750"/>
            <a:ext cx="1160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t0 + 1s</a:t>
            </a:r>
            <a:endParaRPr lang="en-GB" sz="2000" dirty="0"/>
          </a:p>
        </p:txBody>
      </p:sp>
      <p:sp>
        <p:nvSpPr>
          <p:cNvPr id="53" name="TextBox 52"/>
          <p:cNvSpPr txBox="1"/>
          <p:nvPr/>
        </p:nvSpPr>
        <p:spPr>
          <a:xfrm>
            <a:off x="8267193" y="5470173"/>
            <a:ext cx="83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t</a:t>
            </a:r>
            <a:endParaRPr lang="en-GB" sz="2000" dirty="0"/>
          </a:p>
        </p:txBody>
      </p:sp>
      <p:sp>
        <p:nvSpPr>
          <p:cNvPr id="56" name="TextBox 55"/>
          <p:cNvSpPr txBox="1"/>
          <p:nvPr/>
        </p:nvSpPr>
        <p:spPr>
          <a:xfrm>
            <a:off x="3328" y="3947898"/>
            <a:ext cx="1676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Thread 1 Running time</a:t>
            </a:r>
            <a:endParaRPr lang="en-GB" sz="1200" dirty="0"/>
          </a:p>
        </p:txBody>
      </p:sp>
      <p:cxnSp>
        <p:nvCxnSpPr>
          <p:cNvPr id="433162" name="Straight Connector 433161"/>
          <p:cNvCxnSpPr/>
          <p:nvPr/>
        </p:nvCxnSpPr>
        <p:spPr>
          <a:xfrm>
            <a:off x="1588295" y="4119440"/>
            <a:ext cx="4634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169" name="TextBox 433168"/>
          <p:cNvSpPr txBox="1"/>
          <p:nvPr/>
        </p:nvSpPr>
        <p:spPr>
          <a:xfrm>
            <a:off x="2866187" y="3419219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C00000"/>
                </a:solidFill>
              </a:rPr>
              <a:t>dev1</a:t>
            </a:r>
            <a:r>
              <a:rPr lang="en-US" dirty="0"/>
              <a:t>/</a:t>
            </a:r>
            <a:r>
              <a:rPr lang="en-US" dirty="0">
                <a:solidFill>
                  <a:schemeClr val="tx2"/>
                </a:solidFill>
              </a:rPr>
              <a:t>att1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806583" y="5274290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00B050"/>
                </a:solidFill>
              </a:rPr>
              <a:t>dev2</a:t>
            </a:r>
            <a:r>
              <a:rPr lang="en-US" dirty="0"/>
              <a:t>/</a:t>
            </a:r>
            <a:r>
              <a:rPr lang="en-US" dirty="0">
                <a:solidFill>
                  <a:schemeClr val="tx2"/>
                </a:solidFill>
              </a:rPr>
              <a:t>att1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244578" y="3383025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C00000"/>
                </a:solidFill>
              </a:rPr>
              <a:t>dev1</a:t>
            </a:r>
            <a:r>
              <a:rPr lang="en-US" dirty="0"/>
              <a:t>/</a:t>
            </a:r>
            <a:r>
              <a:rPr lang="en-US" dirty="0">
                <a:solidFill>
                  <a:srgbClr val="7030A0"/>
                </a:solidFill>
              </a:rPr>
              <a:t>att2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102675" y="3372263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C00000"/>
                </a:solidFill>
              </a:rPr>
              <a:t>dev1</a:t>
            </a:r>
            <a:r>
              <a:rPr lang="en-US" dirty="0"/>
              <a:t>/</a:t>
            </a:r>
            <a:r>
              <a:rPr lang="en-US" dirty="0">
                <a:solidFill>
                  <a:srgbClr val="002060"/>
                </a:solidFill>
              </a:rPr>
              <a:t>att1</a:t>
            </a:r>
            <a:endParaRPr lang="en-GB" dirty="0">
              <a:solidFill>
                <a:srgbClr val="002060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2411760" y="4430528"/>
            <a:ext cx="696775" cy="658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122906" y="4129065"/>
            <a:ext cx="0" cy="30804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109435" y="4138126"/>
            <a:ext cx="24805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347864" y="4129864"/>
            <a:ext cx="0" cy="3072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347864" y="4430528"/>
            <a:ext cx="858368" cy="658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4206232" y="4154693"/>
            <a:ext cx="122986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436096" y="4145998"/>
            <a:ext cx="0" cy="29111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2051720" y="4129065"/>
            <a:ext cx="36004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411760" y="4119440"/>
            <a:ext cx="0" cy="3238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206232" y="4145998"/>
            <a:ext cx="0" cy="29111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5427110" y="4430528"/>
            <a:ext cx="1828496" cy="15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7265128" y="4127322"/>
            <a:ext cx="0" cy="30804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7255546" y="4136383"/>
            <a:ext cx="24805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7493975" y="4128121"/>
            <a:ext cx="0" cy="3072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7493975" y="4428785"/>
            <a:ext cx="858368" cy="658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2411760" y="5180248"/>
            <a:ext cx="696775" cy="658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3122906" y="4878785"/>
            <a:ext cx="0" cy="30804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3109435" y="4887846"/>
            <a:ext cx="24805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3347864" y="4879584"/>
            <a:ext cx="0" cy="3072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347864" y="5180248"/>
            <a:ext cx="858368" cy="658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4206232" y="4904413"/>
            <a:ext cx="1229864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5436096" y="4895718"/>
            <a:ext cx="0" cy="29111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2051720" y="4878785"/>
            <a:ext cx="36004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2411760" y="4869160"/>
            <a:ext cx="0" cy="32389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4206232" y="4895718"/>
            <a:ext cx="0" cy="29111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5427110" y="5180248"/>
            <a:ext cx="1828496" cy="15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7265128" y="4877042"/>
            <a:ext cx="0" cy="308047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7258505" y="4886103"/>
            <a:ext cx="272859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7518961" y="4877841"/>
            <a:ext cx="0" cy="30724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7504918" y="5178505"/>
            <a:ext cx="944205" cy="658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4305907" y="5321696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00B050"/>
                </a:solidFill>
              </a:rPr>
              <a:t>dev2</a:t>
            </a:r>
            <a:r>
              <a:rPr lang="en-US" dirty="0"/>
              <a:t>/</a:t>
            </a:r>
            <a:r>
              <a:rPr lang="en-US" dirty="0">
                <a:solidFill>
                  <a:srgbClr val="7030A0"/>
                </a:solidFill>
              </a:rPr>
              <a:t>att2</a:t>
            </a:r>
            <a:endParaRPr lang="en-GB" dirty="0">
              <a:solidFill>
                <a:srgbClr val="7030A0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6943069" y="5253310"/>
            <a:ext cx="11018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Read </a:t>
            </a:r>
            <a:r>
              <a:rPr lang="en-US" dirty="0">
                <a:solidFill>
                  <a:srgbClr val="00B050"/>
                </a:solidFill>
              </a:rPr>
              <a:t>dev2</a:t>
            </a:r>
            <a:r>
              <a:rPr lang="en-US" dirty="0"/>
              <a:t>/</a:t>
            </a:r>
            <a:r>
              <a:rPr lang="en-US" dirty="0">
                <a:solidFill>
                  <a:schemeClr val="tx2"/>
                </a:solidFill>
              </a:rPr>
              <a:t>att1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35724" y="4286193"/>
            <a:ext cx="1676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Thread 1 Sleeping time</a:t>
            </a:r>
            <a:endParaRPr lang="en-GB" sz="1200" dirty="0"/>
          </a:p>
        </p:txBody>
      </p:sp>
      <p:cxnSp>
        <p:nvCxnSpPr>
          <p:cNvPr id="107" name="Straight Connector 106"/>
          <p:cNvCxnSpPr/>
          <p:nvPr/>
        </p:nvCxnSpPr>
        <p:spPr>
          <a:xfrm>
            <a:off x="1604986" y="4443330"/>
            <a:ext cx="806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-7328" y="4706402"/>
            <a:ext cx="1676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Thread 2 Running time</a:t>
            </a:r>
            <a:endParaRPr lang="en-GB" sz="1200" dirty="0"/>
          </a:p>
        </p:txBody>
      </p:sp>
      <p:cxnSp>
        <p:nvCxnSpPr>
          <p:cNvPr id="110" name="Straight Connector 109"/>
          <p:cNvCxnSpPr/>
          <p:nvPr/>
        </p:nvCxnSpPr>
        <p:spPr>
          <a:xfrm>
            <a:off x="1577639" y="4877944"/>
            <a:ext cx="4634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25068" y="5044697"/>
            <a:ext cx="16766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Thread 2 Sleeping time</a:t>
            </a:r>
            <a:endParaRPr lang="en-GB" sz="1200" dirty="0"/>
          </a:p>
        </p:txBody>
      </p:sp>
      <p:cxnSp>
        <p:nvCxnSpPr>
          <p:cNvPr id="112" name="Straight Connector 111"/>
          <p:cNvCxnSpPr/>
          <p:nvPr/>
        </p:nvCxnSpPr>
        <p:spPr>
          <a:xfrm>
            <a:off x="1594330" y="5201834"/>
            <a:ext cx="8067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051349-E39D-480D-A721-754F8A62C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8" name="Footer Placeholder 1">
            <a:extLst>
              <a:ext uri="{FF2B5EF4-FFF2-40B4-BE49-F238E27FC236}">
                <a16:creationId xmlns:a16="http://schemas.microsoft.com/office/drawing/2014/main" id="{C962F409-CF7F-4AC7-AF90-FC05D3A39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055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88640"/>
            <a:ext cx="80010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Pool of Polling Threads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7565" y="1268760"/>
            <a:ext cx="8229600" cy="3384376"/>
          </a:xfrm>
        </p:spPr>
        <p:txBody>
          <a:bodyPr>
            <a:noAutofit/>
          </a:bodyPr>
          <a:lstStyle/>
          <a:p>
            <a:r>
              <a:rPr lang="en-US" sz="2800" dirty="0"/>
              <a:t>All attributes of a device are polled by the same thread</a:t>
            </a:r>
          </a:p>
          <a:p>
            <a:r>
              <a:rPr lang="en-US" sz="2800" dirty="0"/>
              <a:t>The pool configuration is defined by admin device properties:</a:t>
            </a:r>
          </a:p>
          <a:p>
            <a:pPr lvl="1"/>
            <a:r>
              <a:rPr lang="en-US" sz="2000" b="1" i="1" dirty="0" err="1"/>
              <a:t>Polling_threads_pool_size</a:t>
            </a:r>
            <a:r>
              <a:rPr lang="en-US" sz="2000" dirty="0"/>
              <a:t>: number of threads</a:t>
            </a:r>
          </a:p>
          <a:p>
            <a:pPr lvl="1"/>
            <a:r>
              <a:rPr lang="en-US" sz="2000" b="1" i="1" dirty="0" err="1"/>
              <a:t>Polling_threads_pool_conf</a:t>
            </a:r>
            <a:r>
              <a:rPr lang="en-US" sz="2000" dirty="0"/>
              <a:t>: For each thread a list of devices to poll</a:t>
            </a:r>
            <a:br>
              <a:rPr lang="en-US" sz="1600" b="1" i="1" dirty="0"/>
            </a:br>
            <a:r>
              <a:rPr lang="en-US" sz="2400" dirty="0"/>
              <a:t>1 line for each thread, devices separated by comma</a:t>
            </a:r>
            <a:endParaRPr lang="en-US" sz="20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DC6D28A-2E05-4D04-8644-4A9F88FF0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EB015413-DD22-4BB9-905E-7FDEE35FF588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1236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88640"/>
            <a:ext cx="80010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Pool of Polling Threads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7565" y="1268760"/>
            <a:ext cx="8229600" cy="7920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err="1"/>
              <a:t>VacGaugeServer</a:t>
            </a:r>
            <a:r>
              <a:rPr lang="en-US" sz="2800" dirty="0"/>
              <a:t> example: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9" y="2204864"/>
            <a:ext cx="9144000" cy="329419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D0677-7472-48AE-9C42-18740752A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590E069E-65C0-4A0C-8DFC-65CA4CD1F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92377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88640"/>
            <a:ext cx="80010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Pool of Polling Threads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03" y="1600200"/>
            <a:ext cx="7902090" cy="4751257"/>
          </a:xfr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09C469-0E2F-45C2-A9F2-BA148C01E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4A690088-7D6C-4800-9B86-3C7B550C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2761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99" y="339613"/>
            <a:ext cx="80010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Pool of Polling Threads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80" y="1556792"/>
            <a:ext cx="8788039" cy="4422599"/>
          </a:xfr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8A5F26E-52FC-4246-893A-93399B73A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2C29EF11-35B0-4EF7-805E-DC44DD6B5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73646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5125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Polling algorithm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974" y="1143000"/>
            <a:ext cx="8766051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/>
              <a:t>Starting with Tango 9, you can choose between 2 different polling algorithms: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altLang="en-US" sz="1400" b="1" i="1" dirty="0"/>
              <a:t>Old</a:t>
            </a:r>
            <a:r>
              <a:rPr lang="en-US" altLang="en-US" sz="1400" b="1" dirty="0"/>
              <a:t> Algorithm (Pre-Tango 9)</a:t>
            </a:r>
          </a:p>
          <a:p>
            <a:pPr marL="0" indent="0">
              <a:buNone/>
            </a:pPr>
            <a:endParaRPr lang="en-US" altLang="en-US" sz="1400" b="1" dirty="0"/>
          </a:p>
          <a:p>
            <a:pPr marL="0" indent="0">
              <a:buNone/>
            </a:pPr>
            <a:r>
              <a:rPr lang="en-US" sz="1400" dirty="0"/>
              <a:t>Think of this like checking each item on your to-do list </a:t>
            </a:r>
            <a:r>
              <a:rPr lang="en-US" sz="1400" b="1" dirty="0"/>
              <a:t>one by one</a:t>
            </a:r>
            <a:r>
              <a:rPr lang="en-US" sz="1400" dirty="0"/>
              <a:t>:</a:t>
            </a:r>
          </a:p>
          <a:p>
            <a:pPr marL="0" indent="0">
              <a:buNone/>
            </a:pPr>
            <a:endParaRPr lang="en-US" altLang="en-US" sz="1400" b="1" dirty="0"/>
          </a:p>
          <a:p>
            <a:r>
              <a:rPr lang="en-US" altLang="en-US" sz="1400" dirty="0"/>
              <a:t>If you have 5 attributes to poll every second, it calls </a:t>
            </a:r>
            <a:r>
              <a:rPr lang="en-US" altLang="en-US" sz="1400" dirty="0" err="1"/>
              <a:t>read_attribute</a:t>
            </a:r>
            <a:r>
              <a:rPr lang="en-US" altLang="en-US" sz="1400" dirty="0"/>
              <a:t>() 5 separate times</a:t>
            </a:r>
          </a:p>
          <a:p>
            <a:r>
              <a:rPr lang="en-US" altLang="en-US" sz="1400" b="1" dirty="0"/>
              <a:t>Strict timing</a:t>
            </a:r>
            <a:r>
              <a:rPr lang="en-US" altLang="en-US" sz="1400" dirty="0"/>
              <a:t>: If the thread falls behind schedule, it discards the late items and reports an error (the famous </a:t>
            </a:r>
            <a:r>
              <a:rPr lang="en-US" altLang="en-US" sz="1400" i="1" dirty="0"/>
              <a:t>polling thread is late</a:t>
            </a:r>
            <a:r>
              <a:rPr lang="en-US" altLang="en-US" sz="1400" dirty="0"/>
              <a:t>)</a:t>
            </a:r>
          </a:p>
          <a:p>
            <a:r>
              <a:rPr lang="en-US" altLang="en-US" sz="1400" b="1" dirty="0"/>
              <a:t>Drawback</a:t>
            </a:r>
            <a:r>
              <a:rPr lang="en-US" altLang="en-US" sz="1400" dirty="0"/>
              <a:t>: Waste some time when multiple attributes need reading at the same interval</a:t>
            </a:r>
          </a:p>
          <a:p>
            <a:pPr marL="0" indent="0">
              <a:buNone/>
            </a:pPr>
            <a:endParaRPr lang="en-US" altLang="en-US" sz="1400" dirty="0"/>
          </a:p>
          <a:p>
            <a:pPr marL="0" indent="0">
              <a:buNone/>
            </a:pPr>
            <a:r>
              <a:rPr lang="en-US" altLang="en-US" sz="1400" b="1" i="1" dirty="0"/>
              <a:t>New</a:t>
            </a:r>
            <a:r>
              <a:rPr lang="en-US" altLang="en-US" sz="1400" b="1" dirty="0"/>
              <a:t> Tango 9 Default Algorithm</a:t>
            </a:r>
            <a:endParaRPr lang="en-US" altLang="en-US" sz="1400" dirty="0"/>
          </a:p>
          <a:p>
            <a:pPr marL="0" indent="0">
              <a:buNone/>
            </a:pPr>
            <a:endParaRPr lang="en-US" altLang="en-US" sz="1400" dirty="0"/>
          </a:p>
          <a:p>
            <a:pPr marL="0" indent="0">
              <a:buNone/>
            </a:pPr>
            <a:r>
              <a:rPr lang="en-US" altLang="en-US" sz="1400" dirty="0"/>
              <a:t>Think of this like batching similar tasks together:</a:t>
            </a:r>
          </a:p>
          <a:p>
            <a:pPr marL="0" indent="0">
              <a:buNone/>
            </a:pPr>
            <a:endParaRPr lang="en-US" altLang="en-US" sz="1400" dirty="0"/>
          </a:p>
          <a:p>
            <a:r>
              <a:rPr lang="en-US" altLang="en-US" sz="1400" dirty="0"/>
              <a:t>If you have 5 attributes that all need reading every second, it calls </a:t>
            </a:r>
            <a:r>
              <a:rPr lang="en-US" alt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read_attributes</a:t>
            </a:r>
            <a:r>
              <a:rPr lang="en-US" alt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altLang="en-US" sz="1400" dirty="0"/>
              <a:t>once to get them all together</a:t>
            </a:r>
          </a:p>
          <a:p>
            <a:r>
              <a:rPr lang="en-US" altLang="en-US" sz="1400" b="1" dirty="0"/>
              <a:t>Flexible timing</a:t>
            </a:r>
            <a:r>
              <a:rPr lang="en-US" altLang="en-US" sz="1400" dirty="0"/>
              <a:t>: The thread is allowed to be slightly late, as long as it catches up over time =&gt; </a:t>
            </a:r>
            <a:r>
              <a:rPr lang="en-US" altLang="en-US" sz="1400" b="1" dirty="0"/>
              <a:t>Fewer </a:t>
            </a:r>
            <a:r>
              <a:rPr lang="en-US" altLang="en-US" sz="1400" b="1" i="1" dirty="0"/>
              <a:t>polling thread is late</a:t>
            </a:r>
            <a:r>
              <a:rPr lang="en-US" altLang="en-US" sz="1400" b="1" dirty="0"/>
              <a:t> errors.</a:t>
            </a:r>
          </a:p>
          <a:p>
            <a:r>
              <a:rPr lang="en-US" altLang="en-US" sz="1400" b="1" dirty="0"/>
              <a:t>Benefit</a:t>
            </a:r>
            <a:r>
              <a:rPr lang="en-US" altLang="en-US" sz="1400" dirty="0"/>
              <a:t>: More efficient when multiple attributes share the same polling period (</a:t>
            </a:r>
            <a:r>
              <a:rPr lang="en-US" altLang="en-US" sz="1400" b="1" dirty="0"/>
              <a:t>less device occupation time</a:t>
            </a:r>
            <a:r>
              <a:rPr lang="en-US" altLang="en-US" sz="1400" dirty="0"/>
              <a:t>)</a:t>
            </a:r>
          </a:p>
          <a:p>
            <a:pPr marL="0" indent="0">
              <a:buNone/>
            </a:pPr>
            <a:endParaRPr lang="en-GB" altLang="en-US" sz="1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518167-F47B-4BA9-BE22-B97F7DED1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777C98FF-E7A2-4203-A030-D698A3521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839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1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648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 – Use Cases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196752"/>
            <a:ext cx="8784976" cy="43574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Polling a device </a:t>
            </a:r>
            <a:r>
              <a:rPr lang="en-US" sz="2800" dirty="0">
                <a:sym typeface="Wingdings" panose="05000000000000000000" pitchFamily="2" charset="2"/>
              </a:rPr>
              <a:t> </a:t>
            </a:r>
            <a:r>
              <a:rPr lang="en-US" sz="2800" b="1" dirty="0"/>
              <a:t>periodically</a:t>
            </a:r>
            <a:r>
              <a:rPr lang="en-US" sz="2800" dirty="0"/>
              <a:t> </a:t>
            </a:r>
            <a:r>
              <a:rPr lang="en-US" sz="2800" b="1" dirty="0"/>
              <a:t>executing</a:t>
            </a:r>
            <a:r>
              <a:rPr lang="en-US" sz="2800" dirty="0"/>
              <a:t> command on a device (or reading device attribute) and </a:t>
            </a:r>
            <a:r>
              <a:rPr lang="en-US" sz="2800" b="1" dirty="0"/>
              <a:t>storing</a:t>
            </a:r>
            <a:r>
              <a:rPr lang="en-US" sz="2800" dirty="0"/>
              <a:t> the results (or the thrown exception) in a </a:t>
            </a:r>
            <a:r>
              <a:rPr lang="en-US" sz="2800" b="1" dirty="0"/>
              <a:t>polling buffer</a:t>
            </a:r>
            <a:r>
              <a:rPr lang="en-US" sz="2800" dirty="0"/>
              <a:t> (circular buffer).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Goals</a:t>
            </a:r>
            <a:r>
              <a:rPr lang="en-US" altLang="en-US" sz="2400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Speed-up response time for slow device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Keep a history of device command outputs or attribute values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Be the data source for the Tango event system and detect when something changes. Periodic events are heavily relying on the polling to be done at precise time intervals.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1C2EEF7-49D4-4ED2-943A-77162186D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3224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5125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Polling algorithm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24000"/>
            <a:ext cx="8766051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Advantages of new Tango 9 polling algorithm:</a:t>
            </a:r>
          </a:p>
          <a:p>
            <a:r>
              <a:rPr lang="en-US" sz="2800" dirty="0"/>
              <a:t>In case of several attributes polled on the same device at the same period, a lower device occupation time by the polling thread (due to a single </a:t>
            </a:r>
            <a:r>
              <a:rPr lang="en-US" sz="2800" dirty="0" err="1"/>
              <a:t>read_attributes</a:t>
            </a:r>
            <a:r>
              <a:rPr lang="en-US" sz="2800" dirty="0"/>
              <a:t>() call instead of several single </a:t>
            </a:r>
            <a:r>
              <a:rPr lang="en-US" sz="2800" dirty="0" err="1"/>
              <a:t>read_attribute</a:t>
            </a:r>
            <a:r>
              <a:rPr lang="en-US" sz="2800" dirty="0"/>
              <a:t>() calls)</a:t>
            </a:r>
          </a:p>
          <a:p>
            <a:r>
              <a:rPr lang="en-US" sz="2800" dirty="0"/>
              <a:t>Less “Polling thread is late” errors in the event system in case of device with non constant response time</a:t>
            </a:r>
          </a:p>
          <a:p>
            <a:pPr marL="0" indent="0">
              <a:buNone/>
            </a:pPr>
            <a:endParaRPr lang="en-GB" alt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EB96CD-A4FA-4EFB-9825-91EDFB494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36687839-819C-422B-B957-57AD35D56408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425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5125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Polling algorithm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24000"/>
            <a:ext cx="8766051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drawback of new polling algorithm is:</a:t>
            </a:r>
          </a:p>
          <a:p>
            <a:r>
              <a:rPr lang="en-US" sz="2800" dirty="0"/>
              <a:t>The loss of attribute individual timing data reported in the polling thread status</a:t>
            </a:r>
            <a:endParaRPr lang="en-GB" alt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577D3B-F111-4E35-8F1F-CEFA9EE6C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E7E2310A-7FA0-4DB5-8BE5-3F2C897946B4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81816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5125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Polling algorithm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24000"/>
            <a:ext cx="8766051" cy="45720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Set </a:t>
            </a:r>
            <a:r>
              <a:rPr lang="en-US" sz="2800" i="1" dirty="0"/>
              <a:t>polling_before_9 </a:t>
            </a:r>
            <a:r>
              <a:rPr lang="en-US" sz="2800" dirty="0"/>
              <a:t>admin device property to true to use the pre-release 9 polling algorithm.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altLang="en-US" sz="2800" dirty="0"/>
              <a:t>Can be set from the device server code too by calling the </a:t>
            </a:r>
            <a:r>
              <a:rPr lang="en-US" altLang="en-US" sz="2800" i="1" dirty="0" err="1"/>
              <a:t>Util</a:t>
            </a:r>
            <a:r>
              <a:rPr lang="en-US" altLang="en-US" sz="2800" i="1" dirty="0"/>
              <a:t>::set_polling_before_9()</a:t>
            </a:r>
            <a:r>
              <a:rPr lang="en-US" altLang="en-US" sz="2800" dirty="0"/>
              <a:t> method from the main function of the Device Server.</a:t>
            </a:r>
          </a:p>
          <a:p>
            <a:endParaRPr lang="en-US" altLang="en-US" sz="2800" dirty="0"/>
          </a:p>
          <a:p>
            <a:pPr marL="0" indent="0">
              <a:buNone/>
            </a:pPr>
            <a:r>
              <a:rPr lang="en-US" altLang="en-US" sz="2800" dirty="0">
                <a:sym typeface="Wingdings" panose="05000000000000000000" pitchFamily="2" charset="2"/>
              </a:rPr>
              <a:t>You cannot currently choose different polling algorithms for different devices in the same device server instance </a:t>
            </a:r>
            <a:r>
              <a:rPr lang="en-US" altLang="en-US" sz="2800">
                <a:sym typeface="Wingdings" panose="05000000000000000000" pitchFamily="2" charset="2"/>
              </a:rPr>
              <a:t>(process)</a:t>
            </a:r>
            <a:endParaRPr lang="en-GB" alt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8A0B77-223E-4ABC-AE4C-90C9B91D3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9BC22099-7D75-4864-A28F-B245BF47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932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5125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1524000"/>
            <a:ext cx="7772400" cy="4572000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7 administration (</a:t>
            </a:r>
            <a:r>
              <a:rPr lang="en-US" altLang="en-US" dirty="0" err="1"/>
              <a:t>Dserver</a:t>
            </a:r>
            <a:r>
              <a:rPr lang="en-US" altLang="en-US" dirty="0"/>
              <a:t>) device commands allow the polling configuration</a:t>
            </a:r>
            <a:endParaRPr lang="en-GB" altLang="en-US" dirty="0"/>
          </a:p>
          <a:p>
            <a:pPr lvl="1"/>
            <a:r>
              <a:rPr lang="en-GB" altLang="en-US" dirty="0" err="1"/>
              <a:t>AddObjPolling</a:t>
            </a:r>
            <a:endParaRPr lang="en-GB" altLang="en-US" dirty="0"/>
          </a:p>
          <a:p>
            <a:pPr lvl="1"/>
            <a:r>
              <a:rPr lang="en-GB" altLang="en-US" dirty="0" err="1"/>
              <a:t>RemObjPolling</a:t>
            </a:r>
            <a:endParaRPr lang="en-GB" altLang="en-US" dirty="0"/>
          </a:p>
          <a:p>
            <a:pPr lvl="1"/>
            <a:r>
              <a:rPr lang="en-GB" altLang="en-US" dirty="0" err="1"/>
              <a:t>UpdObjPollingPeriod</a:t>
            </a:r>
            <a:endParaRPr lang="en-GB" altLang="en-US" dirty="0"/>
          </a:p>
          <a:p>
            <a:pPr lvl="1"/>
            <a:r>
              <a:rPr lang="en-GB" altLang="en-US" dirty="0" err="1"/>
              <a:t>StartPolling</a:t>
            </a:r>
            <a:endParaRPr lang="en-GB" altLang="en-US" dirty="0"/>
          </a:p>
          <a:p>
            <a:pPr lvl="1"/>
            <a:r>
              <a:rPr lang="en-GB" altLang="en-US" dirty="0" err="1"/>
              <a:t>StopPolling</a:t>
            </a:r>
            <a:endParaRPr lang="en-GB" altLang="en-US" dirty="0"/>
          </a:p>
          <a:p>
            <a:pPr lvl="1"/>
            <a:r>
              <a:rPr lang="en-GB" altLang="en-US" dirty="0" err="1"/>
              <a:t>PolledDevice</a:t>
            </a:r>
            <a:endParaRPr lang="en-GB" altLang="en-US" dirty="0"/>
          </a:p>
          <a:p>
            <a:pPr lvl="1"/>
            <a:r>
              <a:rPr lang="en-GB" altLang="en-US" dirty="0" err="1"/>
              <a:t>DevPollStatus</a:t>
            </a:r>
            <a:endParaRPr lang="en-GB" alt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6A70CA-C5D5-44F8-802B-20B7215E9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5CDA30FF-7341-4A80-8907-C0442CF41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5465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93987" y="232306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987" y="1196752"/>
            <a:ext cx="8550027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/>
              <a:t>AddObjPolling</a:t>
            </a:r>
            <a:r>
              <a:rPr lang="en-GB" b="1" dirty="0"/>
              <a:t> command</a:t>
            </a:r>
          </a:p>
          <a:p>
            <a:r>
              <a:rPr lang="en-US" dirty="0"/>
              <a:t>Add a new object in the list of object(s) to be polled</a:t>
            </a:r>
          </a:p>
          <a:p>
            <a:r>
              <a:rPr lang="en-US" dirty="0"/>
              <a:t>Takes a </a:t>
            </a:r>
            <a:r>
              <a:rPr lang="en-US" dirty="0" err="1"/>
              <a:t>DevVarLongStringArray</a:t>
            </a:r>
            <a:r>
              <a:rPr lang="en-US" dirty="0"/>
              <a:t> as input </a:t>
            </a:r>
            <a:r>
              <a:rPr lang="en-US" dirty="0" err="1"/>
              <a:t>param</a:t>
            </a:r>
            <a:br>
              <a:rPr lang="en-GB" dirty="0"/>
            </a:br>
            <a:r>
              <a:rPr lang="en-GB" dirty="0"/>
              <a:t>(3 strings and 1 long):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786737"/>
              </p:ext>
            </p:extLst>
          </p:nvPr>
        </p:nvGraphicFramePr>
        <p:xfrm>
          <a:off x="555749" y="4248904"/>
          <a:ext cx="8229600" cy="18288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b="1" dirty="0"/>
                        <a:t>Command parameter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Parameter meaning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svalue[0]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Device name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svalue[1]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Object type (“command“ or “attribute“)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svalue[2]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Object name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lvalue[0]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polling period in </a:t>
                      </a:r>
                      <a:r>
                        <a:rPr lang="en-GB" dirty="0" err="1"/>
                        <a:t>mS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DB8288-5A41-43C4-BB32-ACAFD13EC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DCF1387D-A919-4A93-9571-8D8585F30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29711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93987" y="232306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987" y="1196752"/>
            <a:ext cx="8550027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/>
              <a:t>RemObjPolling</a:t>
            </a:r>
            <a:r>
              <a:rPr lang="en-GB" b="1" dirty="0"/>
              <a:t> command</a:t>
            </a:r>
          </a:p>
          <a:p>
            <a:r>
              <a:rPr lang="en-US" dirty="0"/>
              <a:t>Remove a new object in the list of object(s) to be polled</a:t>
            </a:r>
          </a:p>
          <a:p>
            <a:r>
              <a:rPr lang="en-US" dirty="0"/>
              <a:t>Takes a </a:t>
            </a:r>
            <a:r>
              <a:rPr lang="en-US" dirty="0" err="1"/>
              <a:t>DevVarStringArray</a:t>
            </a:r>
            <a:r>
              <a:rPr lang="en-US" dirty="0"/>
              <a:t> as input </a:t>
            </a:r>
            <a:r>
              <a:rPr lang="en-US" dirty="0" err="1"/>
              <a:t>param</a:t>
            </a:r>
            <a:br>
              <a:rPr lang="en-GB" dirty="0"/>
            </a:br>
            <a:r>
              <a:rPr lang="en-GB" dirty="0"/>
              <a:t>(3 strings):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306870"/>
              </p:ext>
            </p:extLst>
          </p:nvPr>
        </p:nvGraphicFramePr>
        <p:xfrm>
          <a:off x="555749" y="4248904"/>
          <a:ext cx="8229600" cy="146304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b="1" dirty="0"/>
                        <a:t>Command parameter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Parameter meaning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svalue[0]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Device name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svalue[1]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Object type (“command“ or “attribute“)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svalue[2]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Object name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56872E-399F-4ADC-9F56-BD7019CFA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AAEFC7DB-6016-4B5C-A277-9BC9DA432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782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93987" y="232306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987" y="1196752"/>
            <a:ext cx="8550027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/>
              <a:t>UpdObjPollingPeriod</a:t>
            </a:r>
            <a:r>
              <a:rPr lang="en-GB" b="1" dirty="0"/>
              <a:t> command</a:t>
            </a:r>
          </a:p>
          <a:p>
            <a:r>
              <a:rPr lang="en-US" dirty="0"/>
              <a:t>Change the polling period for a specified object</a:t>
            </a:r>
          </a:p>
          <a:p>
            <a:r>
              <a:rPr lang="en-US" dirty="0"/>
              <a:t>Takes a </a:t>
            </a:r>
            <a:r>
              <a:rPr lang="en-US" dirty="0" err="1"/>
              <a:t>DevVarLongStringArray</a:t>
            </a:r>
            <a:r>
              <a:rPr lang="en-US" dirty="0"/>
              <a:t> as input </a:t>
            </a:r>
            <a:r>
              <a:rPr lang="en-US" dirty="0" err="1"/>
              <a:t>param</a:t>
            </a:r>
            <a:br>
              <a:rPr lang="en-GB" dirty="0"/>
            </a:br>
            <a:r>
              <a:rPr lang="en-GB" dirty="0"/>
              <a:t>(3 strings and 1 long):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723265"/>
              </p:ext>
            </p:extLst>
          </p:nvPr>
        </p:nvGraphicFramePr>
        <p:xfrm>
          <a:off x="493987" y="3861048"/>
          <a:ext cx="8229600" cy="182880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b="1" dirty="0"/>
                        <a:t>Command parameter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Parameter meaning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svalue[0]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Device name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svalue[1]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Object type (“command“ or “attribute“)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svalue[2]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/>
                        <a:t>Object name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/>
                        <a:t>lvalue[0]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New polling period in </a:t>
                      </a:r>
                      <a:r>
                        <a:rPr lang="en-GB" dirty="0" err="1"/>
                        <a:t>mS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F29DC1-1DA4-43D1-8037-25F1E258D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47EA5828-4A1F-4DAF-AF3C-CF59C3C33139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64659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93987" y="232306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987" y="1196752"/>
            <a:ext cx="8550027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/>
              <a:t>PolledDevice</a:t>
            </a:r>
            <a:r>
              <a:rPr lang="en-GB" b="1" dirty="0"/>
              <a:t> command</a:t>
            </a:r>
          </a:p>
          <a:p>
            <a:r>
              <a:rPr lang="en-US" dirty="0"/>
              <a:t>Return the name of the devices which are polled.</a:t>
            </a:r>
          </a:p>
          <a:p>
            <a:r>
              <a:rPr lang="en-US" dirty="0"/>
              <a:t>Each string in the Tango::</a:t>
            </a:r>
            <a:r>
              <a:rPr lang="en-US" dirty="0" err="1"/>
              <a:t>DevVarStringArray</a:t>
            </a:r>
            <a:r>
              <a:rPr lang="en-US" dirty="0"/>
              <a:t> returned by the command is a device name which has at least one command or attribute polled. </a:t>
            </a:r>
          </a:p>
          <a:p>
            <a:r>
              <a:rPr lang="en-US" dirty="0"/>
              <a:t>The list is alphabetically sorted.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6A825B-5BAE-4EEE-B657-32A4B1B69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7FEC048B-9D1D-407C-AA7A-A8DDE38B5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6033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93987" y="44624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753" y="764704"/>
            <a:ext cx="8792494" cy="4968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b="1" dirty="0" err="1"/>
              <a:t>DevPollStatus</a:t>
            </a:r>
            <a:r>
              <a:rPr lang="en-GB" sz="2000" b="1" dirty="0"/>
              <a:t> command</a:t>
            </a:r>
          </a:p>
          <a:p>
            <a:r>
              <a:rPr lang="en-US" sz="2000" dirty="0"/>
              <a:t>Return a polling status for a specific device (given as input </a:t>
            </a:r>
            <a:r>
              <a:rPr lang="en-US" sz="2000" dirty="0" err="1"/>
              <a:t>param</a:t>
            </a:r>
            <a:r>
              <a:rPr lang="en-US" sz="2000" dirty="0"/>
              <a:t>). </a:t>
            </a:r>
          </a:p>
          <a:p>
            <a:r>
              <a:rPr lang="en-US" sz="2000" dirty="0"/>
              <a:t>The input parameter is a device name. </a:t>
            </a:r>
          </a:p>
          <a:p>
            <a:r>
              <a:rPr lang="en-US" sz="2000" dirty="0"/>
              <a:t>Each string in the Tango::</a:t>
            </a:r>
            <a:r>
              <a:rPr lang="en-US" sz="2000" dirty="0" err="1"/>
              <a:t>DevVarStringArray</a:t>
            </a:r>
            <a:r>
              <a:rPr lang="en-US" sz="2000" dirty="0"/>
              <a:t> returned by the command is the polling status for each polled device objects (command or attribute).</a:t>
            </a:r>
          </a:p>
          <a:p>
            <a:r>
              <a:rPr lang="en-US" sz="2000" dirty="0"/>
              <a:t>For each polled objects, the polling status is :</a:t>
            </a:r>
          </a:p>
          <a:p>
            <a:pPr lvl="1"/>
            <a:r>
              <a:rPr lang="en-US" sz="1800" dirty="0"/>
              <a:t>The object name</a:t>
            </a:r>
          </a:p>
          <a:p>
            <a:pPr lvl="1"/>
            <a:r>
              <a:rPr lang="en-US" sz="1800" dirty="0"/>
              <a:t>The object polling period (in </a:t>
            </a:r>
            <a:r>
              <a:rPr lang="en-US" sz="1800" dirty="0" err="1"/>
              <a:t>mS</a:t>
            </a:r>
            <a:r>
              <a:rPr lang="en-US" sz="1800" dirty="0"/>
              <a:t>)</a:t>
            </a:r>
          </a:p>
          <a:p>
            <a:pPr lvl="1"/>
            <a:r>
              <a:rPr lang="en-US" sz="1800" dirty="0"/>
              <a:t>The object polling ring buffer depth</a:t>
            </a:r>
          </a:p>
          <a:p>
            <a:pPr lvl="1"/>
            <a:r>
              <a:rPr lang="en-US" sz="1800" dirty="0"/>
              <a:t>The time needed (in </a:t>
            </a:r>
            <a:r>
              <a:rPr lang="en-US" sz="1800" dirty="0" err="1"/>
              <a:t>mS</a:t>
            </a:r>
            <a:r>
              <a:rPr lang="en-US" sz="1800" dirty="0"/>
              <a:t>) for the last command execution or attribute reading</a:t>
            </a:r>
          </a:p>
          <a:p>
            <a:pPr lvl="1"/>
            <a:r>
              <a:rPr lang="en-US" sz="1800" dirty="0"/>
              <a:t>The time since data in the ring buffer has not been updated. This allows a check of the polling thread</a:t>
            </a:r>
          </a:p>
          <a:p>
            <a:pPr lvl="1"/>
            <a:r>
              <a:rPr lang="en-US" sz="1800" dirty="0"/>
              <a:t>The delta time between the last records in the ring buffer. This allows checking that the polling period is respected by the polling thread.</a:t>
            </a:r>
          </a:p>
          <a:p>
            <a:pPr lvl="1"/>
            <a:r>
              <a:rPr lang="en-US" sz="1800" dirty="0"/>
              <a:t>The exception parameters in case of the last command execution or the last attribute reading failed.</a:t>
            </a:r>
          </a:p>
          <a:p>
            <a:pPr lvl="1"/>
            <a:r>
              <a:rPr lang="en-US" sz="1800" dirty="0"/>
              <a:t>A new line character is inserted between each piece of information.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F0C296-0558-4EA5-AFB2-DD6978FAD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46B829E7-EA71-4A22-962F-F62EBA8C2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9295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03498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753" y="903999"/>
            <a:ext cx="8792494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The polling status can be seen from jive by clicking on a device node: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>
          <a:xfrm>
            <a:off x="2195736" y="1503172"/>
            <a:ext cx="6682550" cy="4853178"/>
            <a:chOff x="3223572" y="2021717"/>
            <a:chExt cx="5240711" cy="4321309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3572" y="2021717"/>
              <a:ext cx="5240711" cy="4321309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5076056" y="3789040"/>
              <a:ext cx="3168352" cy="216024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F2151-441F-4599-9FC0-E913A97C3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29</a:t>
            </a:fld>
            <a:endParaRPr lang="en-GB" dirty="0"/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BF4E9D25-9B56-452E-ACAE-F1BC39BED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2041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9885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 – Use Cases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2"/>
            <a:ext cx="8507288" cy="435746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Command polling exists, but not often used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Only commands without input argument can be polled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It is not possible to poll the </a:t>
            </a:r>
            <a:r>
              <a:rPr lang="en-US" sz="2400" b="1" dirty="0"/>
              <a:t>Init</a:t>
            </a:r>
            <a:r>
              <a:rPr lang="en-US" sz="2400" dirty="0"/>
              <a:t> command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Attribute polling is very useful when: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Device has many clients and slow hardware to read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data will be read from cache (last value read by polling)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When event communication is used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event will be sent during polling phase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An history of read values is expected with a fixed period (polling buffer)</a:t>
            </a:r>
            <a:endParaRPr lang="en-US" alt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88BD03-986C-4238-BF51-E200BE2EF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852FA669-C87C-4D18-8EE8-B2E159FF10A1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1570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8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03498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753" y="903999"/>
            <a:ext cx="8792494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The polling status can be seen from Astor using the polling manager: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9787" y="1824037"/>
            <a:ext cx="4924425" cy="3209925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D2FFF9-803A-4484-BB04-DAC797B85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30</a:t>
            </a:fld>
            <a:endParaRPr lang="en-GB" dirty="0"/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4FAD530F-9AB1-445F-A68C-2EF44A5DF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30823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03498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Astor Polling Management Window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419604" y="905036"/>
            <a:ext cx="6012296" cy="5443538"/>
            <a:chOff x="1619672" y="947024"/>
            <a:chExt cx="6012296" cy="5443538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1230" y="947024"/>
              <a:ext cx="5900738" cy="5443538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1619672" y="3668793"/>
              <a:ext cx="1504528" cy="480287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38D1ED-04AB-428B-A2B4-1788E7E85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31</a:t>
            </a:fld>
            <a:endParaRPr lang="en-GB" dirty="0"/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2B6ADC00-2560-4E4E-A58E-505251F17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43179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772400" cy="762000"/>
          </a:xfrm>
        </p:spPr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Exercise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3163" y="1524000"/>
            <a:ext cx="7772400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Add an attribute (Counter – Scalar – RO – </a:t>
            </a:r>
            <a:r>
              <a:rPr lang="en-US" altLang="en-US" dirty="0" err="1"/>
              <a:t>DevULong</a:t>
            </a:r>
            <a:r>
              <a:rPr lang="en-US" altLang="en-US" dirty="0"/>
              <a:t>) which needs 300 mS before returning (</a:t>
            </a:r>
            <a:r>
              <a:rPr lang="en-US" altLang="en-US" dirty="0" err="1"/>
              <a:t>usleep</a:t>
            </a:r>
            <a:r>
              <a:rPr lang="en-US" altLang="en-US" dirty="0"/>
              <a:t>)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Start the polling from Jive and look at the response time according to the “source” parameter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Stop polling with Jive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Mark the attribute as polled in Pogo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Make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Restart and check what happens</a:t>
            </a:r>
            <a:endParaRPr lang="en-GB" alt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25291B8-14F8-462C-9B20-B15AC56AC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32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8CCC2136-0216-4626-822F-3B748F88C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75249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4800"/>
            <a:ext cx="7772400" cy="762000"/>
          </a:xfrm>
        </p:spPr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Polling related device properties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986" y="1340768"/>
            <a:ext cx="8550027" cy="475252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n-US" sz="2800" b="1" dirty="0" err="1"/>
              <a:t>poll_ring_depth</a:t>
            </a:r>
            <a:r>
              <a:rPr lang="en-US" altLang="en-US" sz="2800" dirty="0"/>
              <a:t> (default = 10): Polling Buffer Depth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 err="1"/>
              <a:t>cmd_poll_ring_depth</a:t>
            </a:r>
            <a:r>
              <a:rPr lang="en-US" altLang="en-US" sz="2800" dirty="0"/>
              <a:t>: Commands Polling Buffer Depth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 err="1"/>
              <a:t>attr_poll_ring_depth</a:t>
            </a:r>
            <a:r>
              <a:rPr lang="en-US" altLang="en-US" sz="2800" dirty="0"/>
              <a:t>: Attributes Polling Buffer Depth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 err="1"/>
              <a:t>poll_old_factor</a:t>
            </a:r>
            <a:r>
              <a:rPr lang="en-US" altLang="en-US" sz="2800" dirty="0"/>
              <a:t>: Data too old factor </a:t>
            </a:r>
            <a:r>
              <a:rPr lang="en-US" altLang="en-US" sz="2800" dirty="0">
                <a:sym typeface="Wingdings" panose="05000000000000000000" pitchFamily="2" charset="2"/>
              </a:rPr>
              <a:t></a:t>
            </a:r>
            <a:r>
              <a:rPr lang="en-US" altLang="en-US" sz="2800" b="1" dirty="0">
                <a:sym typeface="Wingdings" panose="05000000000000000000" pitchFamily="2" charset="2"/>
              </a:rPr>
              <a:t>Exception</a:t>
            </a:r>
            <a:r>
              <a:rPr lang="en-US" altLang="en-US" sz="2800" dirty="0">
                <a:sym typeface="Wingdings" panose="05000000000000000000" pitchFamily="2" charset="2"/>
              </a:rPr>
              <a:t> returned to the caller if :</a:t>
            </a:r>
          </a:p>
          <a:p>
            <a:pPr marL="0" indent="0" algn="ctr">
              <a:lnSpc>
                <a:spcPct val="90000"/>
              </a:lnSpc>
              <a:buNone/>
            </a:pPr>
            <a:r>
              <a:rPr lang="en-US" altLang="en-US" sz="2000" dirty="0">
                <a:sym typeface="Wingdings" panose="05000000000000000000" pitchFamily="2" charset="2"/>
              </a:rPr>
              <a:t>user </a:t>
            </a:r>
            <a:r>
              <a:rPr lang="en-US" altLang="en-US" sz="2000" dirty="0" err="1">
                <a:sym typeface="Wingdings" panose="05000000000000000000" pitchFamily="2" charset="2"/>
              </a:rPr>
              <a:t>req</a:t>
            </a:r>
            <a:r>
              <a:rPr lang="en-US" altLang="en-US" sz="2000" dirty="0">
                <a:sym typeface="Wingdings" panose="05000000000000000000" pitchFamily="2" charset="2"/>
              </a:rPr>
              <a:t> time – last data record time &gt; </a:t>
            </a:r>
            <a:r>
              <a:rPr lang="en-US" altLang="en-US" sz="2000" dirty="0" err="1">
                <a:sym typeface="Wingdings" panose="05000000000000000000" pitchFamily="2" charset="2"/>
              </a:rPr>
              <a:t>poll_old_factor</a:t>
            </a:r>
            <a:r>
              <a:rPr lang="en-US" altLang="en-US" sz="2000" dirty="0">
                <a:sym typeface="Wingdings" panose="05000000000000000000" pitchFamily="2" charset="2"/>
              </a:rPr>
              <a:t> * </a:t>
            </a:r>
            <a:r>
              <a:rPr lang="en-US" altLang="en-US" sz="2000" dirty="0" err="1">
                <a:sym typeface="Wingdings" panose="05000000000000000000" pitchFamily="2" charset="2"/>
              </a:rPr>
              <a:t>polling_period</a:t>
            </a:r>
            <a:endParaRPr lang="en-US" altLang="en-US" sz="2000" dirty="0"/>
          </a:p>
          <a:p>
            <a:pPr>
              <a:lnSpc>
                <a:spcPct val="90000"/>
              </a:lnSpc>
            </a:pPr>
            <a:r>
              <a:rPr lang="en-US" altLang="en-US" sz="2800" b="1" dirty="0" err="1"/>
              <a:t>min_poll_period</a:t>
            </a:r>
            <a:r>
              <a:rPr lang="en-US" altLang="en-US" sz="2800" dirty="0"/>
              <a:t>: minimum polling period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 err="1"/>
              <a:t>cmd_min_poll_period</a:t>
            </a:r>
            <a:r>
              <a:rPr lang="en-US" altLang="en-US" sz="2800" dirty="0"/>
              <a:t>: minimum polling period for specific commands (e.g.: MyCmd,400)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 err="1"/>
              <a:t>attr_min_poll_period</a:t>
            </a:r>
            <a:r>
              <a:rPr lang="en-US" altLang="en-US" sz="2800" dirty="0"/>
              <a:t>: minimum polling period for specific attributes (e.g.: </a:t>
            </a:r>
            <a:r>
              <a:rPr lang="en-US" altLang="en-US" sz="2800" dirty="0" err="1"/>
              <a:t>MyAttr</a:t>
            </a:r>
            <a:r>
              <a:rPr lang="en-US" altLang="en-US" sz="2800" dirty="0"/>
              <a:t>, 200)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 err="1"/>
              <a:t>cmd_min_poll_period</a:t>
            </a:r>
            <a:r>
              <a:rPr lang="en-US" altLang="en-US" sz="2800" dirty="0"/>
              <a:t> and </a:t>
            </a:r>
            <a:r>
              <a:rPr lang="en-US" altLang="en-US" sz="2800" dirty="0" err="1"/>
              <a:t>attr_min_poll_period</a:t>
            </a:r>
            <a:r>
              <a:rPr lang="en-US" altLang="en-US" sz="2800" dirty="0"/>
              <a:t> have higher priority over </a:t>
            </a:r>
            <a:r>
              <a:rPr lang="en-US" altLang="en-US" sz="2800" dirty="0" err="1"/>
              <a:t>min_poll_period</a:t>
            </a: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By Default: min poll period properties not defined but hard coded </a:t>
            </a:r>
            <a:r>
              <a:rPr lang="en-US" altLang="en-US" sz="2800"/>
              <a:t>limit MIN_POLL_PERIOD = </a:t>
            </a:r>
            <a:r>
              <a:rPr lang="en-US" altLang="en-US" sz="2800" dirty="0"/>
              <a:t>5ms in </a:t>
            </a:r>
            <a:r>
              <a:rPr lang="en-US" altLang="en-US" sz="2800" dirty="0" err="1"/>
              <a:t>cppTango</a:t>
            </a:r>
            <a:endParaRPr lang="en-US" alt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E79311E-36BA-41FD-8C41-80DFBD3A3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33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663D4D63-B0FB-4694-BE70-EB713635B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179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7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799" y="255508"/>
            <a:ext cx="7772400" cy="762000"/>
          </a:xfrm>
        </p:spPr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Polling related device properties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986" y="1416379"/>
            <a:ext cx="8550027" cy="4572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2800" b="1" dirty="0" err="1"/>
              <a:t>polled_cmd</a:t>
            </a:r>
            <a:r>
              <a:rPr lang="en-US" altLang="en-US" sz="2800" dirty="0"/>
              <a:t>: to memorize the names of the device polled commands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 err="1"/>
              <a:t>polled_attr</a:t>
            </a:r>
            <a:r>
              <a:rPr lang="en-US" altLang="en-US" sz="2800" dirty="0"/>
              <a:t>: to memorize the names of the device polled attributes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 err="1"/>
              <a:t>non_auto_polled_cmd</a:t>
            </a:r>
            <a:r>
              <a:rPr lang="en-US" altLang="en-US" sz="2800" dirty="0"/>
              <a:t>: to memorize the name of the commands which should not be polled automatically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 err="1"/>
              <a:t>non_auto_polled_attr</a:t>
            </a:r>
            <a:r>
              <a:rPr lang="en-US" altLang="en-US" sz="2800" dirty="0"/>
              <a:t>: to memorize the name of the attributes which should not be polled automatically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These 4 properties are normally automatically created/modified/deleted by Tango core classes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5E0D25E-0F36-40A5-A267-B0D9892CF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34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68C19BC3-5572-4554-87D2-465F468B7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3820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7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40668" y="103652"/>
            <a:ext cx="8062664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Retrieving command/attribute history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836712"/>
            <a:ext cx="8229600" cy="2163199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/>
              <a:t>Clients can use </a:t>
            </a:r>
            <a:r>
              <a:rPr lang="en-US" sz="2400" dirty="0" err="1"/>
              <a:t>command_inout_history</a:t>
            </a:r>
            <a:r>
              <a:rPr lang="en-US" sz="2400" dirty="0"/>
              <a:t>_[2,4] and </a:t>
            </a:r>
            <a:r>
              <a:rPr lang="en-US" sz="2400" dirty="0" err="1"/>
              <a:t>read_attribute_history</a:t>
            </a:r>
            <a:r>
              <a:rPr lang="en-US" sz="2400" dirty="0"/>
              <a:t>_[2-5] CORBA operations to retrieve the polled commands/attributes circular buffers history</a:t>
            </a:r>
          </a:p>
          <a:p>
            <a:r>
              <a:rPr lang="en-US" sz="2400" dirty="0"/>
              <a:t>For instance, </a:t>
            </a:r>
            <a:r>
              <a:rPr lang="en-US" sz="2400" dirty="0" err="1"/>
              <a:t>atkmoni</a:t>
            </a:r>
            <a:r>
              <a:rPr lang="en-US" sz="2400" dirty="0"/>
              <a:t> </a:t>
            </a:r>
            <a:r>
              <a:rPr lang="en-US" sz="2400" dirty="0" err="1"/>
              <a:t>appli</a:t>
            </a:r>
            <a:r>
              <a:rPr lang="en-US" sz="2400" dirty="0"/>
              <a:t> automatically retrieves and display the attribute history when starting the monitoring of an attribute</a:t>
            </a:r>
          </a:p>
          <a:p>
            <a:r>
              <a:rPr lang="en-US" sz="2400" dirty="0"/>
              <a:t>Please refer to </a:t>
            </a:r>
            <a:r>
              <a:rPr lang="en-US" sz="2400" dirty="0">
                <a:hlinkClick r:id="rId3"/>
              </a:rPr>
              <a:t>https://tango-controls.github.io/cppTango-docs</a:t>
            </a:r>
            <a:r>
              <a:rPr lang="en-US" sz="2400" dirty="0"/>
              <a:t> and </a:t>
            </a:r>
            <a:r>
              <a:rPr lang="en-US" sz="2400" dirty="0">
                <a:hlinkClick r:id="rId4"/>
              </a:rPr>
              <a:t>https://tango-controls.readthedocs.io/en/latest/development/advanced/IDL.html#structs</a:t>
            </a:r>
            <a:r>
              <a:rPr lang="en-US" sz="2400" dirty="0"/>
              <a:t> to see the different returned structures (</a:t>
            </a:r>
            <a:r>
              <a:rPr lang="en-US" sz="2400" dirty="0" err="1"/>
              <a:t>DevCmdHistory</a:t>
            </a:r>
            <a:r>
              <a:rPr lang="en-US" sz="2400" dirty="0"/>
              <a:t>_[2,4] and </a:t>
            </a:r>
            <a:r>
              <a:rPr lang="en-US" sz="2400" dirty="0" err="1"/>
              <a:t>DevAttrHistory</a:t>
            </a:r>
            <a:r>
              <a:rPr lang="en-US" sz="2400" dirty="0"/>
              <a:t>_[2-5]).</a:t>
            </a:r>
            <a:endParaRPr lang="en-GB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806" y="2617787"/>
            <a:ext cx="6148388" cy="373856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C118F-D95E-4E9A-85C8-4CCE05057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35</a:t>
            </a:fld>
            <a:endParaRPr lang="en-GB" dirty="0"/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B189431C-6BD9-4D9B-8AFB-5D4C0BDB3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4055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C926-7EF7-421D-8872-CA671AD8B0D7}" type="slidenum">
              <a:rPr lang="en-GB" altLang="en-US"/>
              <a:pPr/>
              <a:t>36</a:t>
            </a:fld>
            <a:endParaRPr lang="en-GB" alt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2656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Externally Triggered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874" y="1121785"/>
            <a:ext cx="8229600" cy="2163199"/>
          </a:xfrm>
        </p:spPr>
        <p:txBody>
          <a:bodyPr>
            <a:normAutofit/>
          </a:bodyPr>
          <a:lstStyle/>
          <a:p>
            <a:r>
              <a:rPr lang="en-US" sz="2400" dirty="0"/>
              <a:t>Manually decide when the polling must occur</a:t>
            </a:r>
          </a:p>
          <a:p>
            <a:r>
              <a:rPr lang="en-US" sz="2400" dirty="0"/>
              <a:t>Enabled by setting the </a:t>
            </a:r>
            <a:r>
              <a:rPr lang="en-US" sz="2400" dirty="0" err="1"/>
              <a:t>cmd</a:t>
            </a:r>
            <a:r>
              <a:rPr lang="en-US" sz="2400" dirty="0"/>
              <a:t> or </a:t>
            </a:r>
            <a:r>
              <a:rPr lang="en-US" sz="2400" dirty="0" err="1"/>
              <a:t>attr</a:t>
            </a:r>
            <a:r>
              <a:rPr lang="en-US" sz="2400" dirty="0"/>
              <a:t> polling period to 0</a:t>
            </a:r>
          </a:p>
          <a:p>
            <a:r>
              <a:rPr lang="en-US" sz="2400" dirty="0"/>
              <a:t>the attribute (or command) polling is triggered with the </a:t>
            </a:r>
            <a:r>
              <a:rPr lang="en-US" sz="2400" i="1" dirty="0" err="1"/>
              <a:t>trigger_attr_polling</a:t>
            </a:r>
            <a:r>
              <a:rPr lang="en-US" sz="2400" i="1" dirty="0"/>
              <a:t>()</a:t>
            </a:r>
            <a:r>
              <a:rPr lang="en-US" sz="2400" dirty="0"/>
              <a:t> method (or </a:t>
            </a:r>
            <a:r>
              <a:rPr lang="en-US" sz="2400" i="1" dirty="0" err="1"/>
              <a:t>trigger_cmd_polling</a:t>
            </a:r>
            <a:r>
              <a:rPr lang="en-US" sz="2400" i="1" dirty="0"/>
              <a:t>()</a:t>
            </a:r>
            <a:r>
              <a:rPr lang="en-US" sz="2400" dirty="0"/>
              <a:t> method) of the </a:t>
            </a:r>
            <a:r>
              <a:rPr lang="en-US" sz="2400" dirty="0" err="1"/>
              <a:t>Util</a:t>
            </a:r>
            <a:r>
              <a:rPr lang="en-US" sz="2400" dirty="0"/>
              <a:t> class:</a:t>
            </a:r>
            <a:endParaRPr lang="en-GB" sz="2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47702" y="3499551"/>
            <a:ext cx="7848596" cy="25545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28418"/>
            </a:solidFill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1 .....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2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3 string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ext_polled_cmd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MyCmd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4 Tango::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DeviceImpl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*device = .....;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5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6 Tango::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Util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tg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Tango::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Util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::instance();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7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8 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tg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trigger_cmd_polling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device,ext_polled_cmd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9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10 .....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00B3A278-8468-4D8B-A68C-66A50240E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02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C926-7EF7-421D-8872-CA671AD8B0D7}" type="slidenum">
              <a:rPr lang="en-GB" altLang="en-US"/>
              <a:pPr/>
              <a:t>37</a:t>
            </a:fld>
            <a:endParaRPr lang="en-GB" alt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074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Manually Filling the Polling Buffer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58" y="1196752"/>
            <a:ext cx="2464918" cy="3963399"/>
          </a:xfrm>
        </p:spPr>
        <p:txBody>
          <a:bodyPr>
            <a:noAutofit/>
          </a:bodyPr>
          <a:lstStyle/>
          <a:p>
            <a:r>
              <a:rPr lang="en-US" sz="1600" dirty="0"/>
              <a:t>Useful when hardware delivers values with precise timestamp</a:t>
            </a:r>
          </a:p>
          <a:p>
            <a:r>
              <a:rPr lang="en-US" sz="1600" dirty="0"/>
              <a:t>Possible only when the attribute</a:t>
            </a:r>
            <a:r>
              <a:rPr lang="en-US" sz="1600"/>
              <a:t>/command </a:t>
            </a:r>
            <a:r>
              <a:rPr lang="en-US" sz="1600" dirty="0"/>
              <a:t>is polled</a:t>
            </a:r>
          </a:p>
          <a:p>
            <a:r>
              <a:rPr lang="en-GB" altLang="en-US" sz="1600" dirty="0"/>
              <a:t>Get data with the </a:t>
            </a:r>
            <a:r>
              <a:rPr lang="en-GB" altLang="en-US" sz="1400" dirty="0" err="1"/>
              <a:t>command_inout_history</a:t>
            </a:r>
            <a:r>
              <a:rPr lang="en-GB" altLang="en-US" sz="1800" dirty="0"/>
              <a:t> </a:t>
            </a:r>
            <a:r>
              <a:rPr lang="en-GB" altLang="en-US" sz="1600" dirty="0"/>
              <a:t>or </a:t>
            </a:r>
            <a:r>
              <a:rPr lang="en-GB" altLang="en-US" sz="1400" dirty="0" err="1"/>
              <a:t>read_attribute_history</a:t>
            </a:r>
            <a:r>
              <a:rPr lang="en-GB" altLang="en-US" sz="1600" dirty="0"/>
              <a:t> calls</a:t>
            </a:r>
          </a:p>
          <a:p>
            <a:endParaRPr lang="en-US" sz="1600" dirty="0"/>
          </a:p>
          <a:p>
            <a:endParaRPr lang="en-GB" sz="1600" dirty="0"/>
          </a:p>
        </p:txBody>
      </p:sp>
      <p:sp>
        <p:nvSpPr>
          <p:cNvPr id="6" name="Rectangle 5"/>
          <p:cNvSpPr/>
          <p:nvPr/>
        </p:nvSpPr>
        <p:spPr>
          <a:xfrm>
            <a:off x="2583565" y="1001122"/>
            <a:ext cx="6392002" cy="51706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28418"/>
            </a:solidFill>
          </a:ln>
        </p:spPr>
        <p:txBody>
          <a:bodyPr wrap="square">
            <a:spAutoFit/>
          </a:bodyPr>
          <a:lstStyle/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1   ....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2 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3   Tango::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DevVarLongArray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dvla_array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[4];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4 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5   for(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= 0;i &lt; 4;i++)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6   {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7      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dvla_array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].length(3);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8      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dvla_array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][0] = 10 +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9      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dvla_array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][1] = 11 +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10      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dvla_array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][2] = 12 +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11   }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12 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13   Tango::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CmdHistoryStack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DevVarLongArray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chs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14  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chs.length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(4);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15 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16   for (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k = 0;k &lt; 4;k++)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17   {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18      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time_t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when = time(NULL);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19 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20       Tango::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TimedCmdData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DevVarLongArray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tcd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(&amp;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dvla_array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[k],when);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21      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chs.push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tcd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22   }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23 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24   Tango::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Util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tg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= Tango::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Util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::instance();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25   string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cmd_name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MyCmd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26  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DeviceImpl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 *dev = ....;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27 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28   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tg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fill_cmd_polling_buffer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sz="1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dev,cmd_name,chs</a:t>
            </a:r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29 </a:t>
            </a:r>
          </a:p>
          <a:p>
            <a:r>
              <a:rPr lang="en-GB" sz="1100" dirty="0">
                <a:latin typeface="Courier New" panose="02070309020205020404" pitchFamily="49" charset="0"/>
                <a:cs typeface="Courier New" panose="02070309020205020404" pitchFamily="49" charset="0"/>
              </a:rPr>
              <a:t>30   .....</a:t>
            </a:r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50B871D8-0DE6-4321-A353-AB1664763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99258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C926-7EF7-421D-8872-CA671AD8B0D7}" type="slidenum">
              <a:rPr lang="en-GB" altLang="en-US"/>
              <a:pPr/>
              <a:t>38</a:t>
            </a:fld>
            <a:endParaRPr lang="en-GB" alt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88640"/>
            <a:ext cx="80010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Tuning the polling from a Tango Class</a:t>
            </a:r>
            <a:b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Tango Client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3384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A set of methods belonging to the </a:t>
            </a:r>
            <a:r>
              <a:rPr lang="en-US" sz="2000" i="1" dirty="0" err="1"/>
              <a:t>DeviceImpl</a:t>
            </a:r>
            <a:r>
              <a:rPr lang="en-US" sz="2000" dirty="0"/>
              <a:t> and </a:t>
            </a:r>
            <a:r>
              <a:rPr lang="en-US" sz="2000" i="1" dirty="0" err="1"/>
              <a:t>DeviceProxy</a:t>
            </a:r>
            <a:r>
              <a:rPr lang="en-US" sz="2000" i="1" dirty="0"/>
              <a:t> </a:t>
            </a:r>
            <a:r>
              <a:rPr lang="en-US" sz="2000" dirty="0"/>
              <a:t>classes allows the user to deal with polling. These methods are:</a:t>
            </a:r>
          </a:p>
          <a:p>
            <a:r>
              <a:rPr lang="en-US" sz="2000" i="1" dirty="0" err="1"/>
              <a:t>is_attribute_polled</a:t>
            </a:r>
            <a:r>
              <a:rPr lang="en-US" sz="2000" i="1" dirty="0"/>
              <a:t>()</a:t>
            </a:r>
            <a:r>
              <a:rPr lang="en-US" sz="2000" dirty="0"/>
              <a:t> and </a:t>
            </a:r>
            <a:r>
              <a:rPr lang="en-US" sz="2000" i="1" dirty="0" err="1"/>
              <a:t>is_command_polled</a:t>
            </a:r>
            <a:r>
              <a:rPr lang="en-US" sz="2000" i="1" dirty="0"/>
              <a:t>()</a:t>
            </a:r>
            <a:r>
              <a:rPr lang="en-US" sz="2000" dirty="0"/>
              <a:t> to check if one command/attribute is polled</a:t>
            </a:r>
          </a:p>
          <a:p>
            <a:r>
              <a:rPr lang="en-US" sz="2000" i="1" dirty="0" err="1"/>
              <a:t>get_attribute_poll_period</a:t>
            </a:r>
            <a:r>
              <a:rPr lang="en-US" sz="2000" i="1" dirty="0"/>
              <a:t>()</a:t>
            </a:r>
            <a:r>
              <a:rPr lang="en-US" sz="2000" dirty="0"/>
              <a:t> and </a:t>
            </a:r>
            <a:r>
              <a:rPr lang="en-US" sz="2000" i="1" dirty="0" err="1"/>
              <a:t>get_command_poll_period</a:t>
            </a:r>
            <a:r>
              <a:rPr lang="en-US" sz="2000" i="1" dirty="0"/>
              <a:t>()</a:t>
            </a:r>
            <a:r>
              <a:rPr lang="en-US" sz="2000" dirty="0"/>
              <a:t> to get polled object polling period</a:t>
            </a:r>
          </a:p>
          <a:p>
            <a:r>
              <a:rPr lang="en-US" sz="2000" i="1" dirty="0" err="1"/>
              <a:t>poll_attribute</a:t>
            </a:r>
            <a:r>
              <a:rPr lang="en-US" sz="2000" i="1" dirty="0"/>
              <a:t>()</a:t>
            </a:r>
            <a:r>
              <a:rPr lang="en-US" sz="2000" dirty="0"/>
              <a:t> and </a:t>
            </a:r>
            <a:r>
              <a:rPr lang="en-US" sz="2000" i="1" dirty="0" err="1"/>
              <a:t>poll_command</a:t>
            </a:r>
            <a:r>
              <a:rPr lang="en-US" sz="2000" i="1" dirty="0"/>
              <a:t>()</a:t>
            </a:r>
            <a:r>
              <a:rPr lang="en-US" sz="2000" dirty="0"/>
              <a:t> to poll command or attribute</a:t>
            </a:r>
          </a:p>
          <a:p>
            <a:r>
              <a:rPr lang="en-US" sz="2000" i="1" dirty="0" err="1"/>
              <a:t>stop_poll_attribute</a:t>
            </a:r>
            <a:r>
              <a:rPr lang="en-US" sz="2000" i="1" dirty="0"/>
              <a:t>()</a:t>
            </a:r>
            <a:r>
              <a:rPr lang="en-US" sz="2000" dirty="0"/>
              <a:t> and </a:t>
            </a:r>
            <a:r>
              <a:rPr lang="en-US" sz="2000" i="1" dirty="0" err="1"/>
              <a:t>stop_poll_command</a:t>
            </a:r>
            <a:r>
              <a:rPr lang="en-US" sz="2000" i="1" dirty="0"/>
              <a:t>()</a:t>
            </a:r>
            <a:r>
              <a:rPr lang="en-US" sz="2000" dirty="0"/>
              <a:t> to stop polling a command or an attribute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05FBEA1-C388-4EFD-9849-BC31D9BCE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771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C926-7EF7-421D-8872-CA671AD8B0D7}" type="slidenum">
              <a:rPr lang="en-GB" altLang="en-US"/>
              <a:pPr/>
              <a:t>39</a:t>
            </a:fld>
            <a:endParaRPr lang="en-GB" altLang="en-US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88640"/>
            <a:ext cx="80010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Tuning the polling from a Tango Class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  <a:solidFill>
            <a:schemeClr val="accent3">
              <a:lumMod val="20000"/>
              <a:lumOff val="80000"/>
            </a:schemeClr>
          </a:solidFill>
          <a:ln>
            <a:solidFill>
              <a:srgbClr val="028418"/>
            </a:solidFill>
          </a:ln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1       void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read_attr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(Tango::Attribute &amp;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attr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2       {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3           ...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4           ...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5 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6           string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att_name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SomeAttribute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7           string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another_att_name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AnotherAttribute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8 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9           if 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is_attribute_polled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att_name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 == true)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10             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stop_poll_attribute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att_name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11           else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12              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poll_attribute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(another_att_name,500);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13 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14           ....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15           ....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16 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17       }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DFB10A77-3FC9-426E-8CAD-A8636C99E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4732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33264" y="242218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340768"/>
            <a:ext cx="8591872" cy="460283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Each device has its own polling buffers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Polling buffer depth is tunable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By device (default is 10) -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poll_ring_depth</a:t>
            </a:r>
            <a:r>
              <a:rPr lang="en-US" altLang="en-US" dirty="0"/>
              <a:t> device property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C13B69-2589-4EB9-963F-A5EB78F1D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59B0D42C-F4DB-47F2-A517-249ED810A18B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26262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5125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Polling algorithm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24000"/>
            <a:ext cx="8766051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800" dirty="0" err="1"/>
              <a:t>PollThread</a:t>
            </a:r>
            <a:r>
              <a:rPr lang="en-US" altLang="en-US" sz="2800" dirty="0"/>
              <a:t>::</a:t>
            </a:r>
            <a:r>
              <a:rPr lang="en-US" altLang="en-US" sz="2800" dirty="0" err="1"/>
              <a:t>run_undetached</a:t>
            </a:r>
            <a:r>
              <a:rPr lang="en-US" altLang="en-US" sz="2800" dirty="0"/>
              <a:t>() </a:t>
            </a:r>
            <a:r>
              <a:rPr lang="en-US" altLang="en-US" sz="2800" dirty="0">
                <a:sym typeface="Wingdings" panose="05000000000000000000" pitchFamily="2" charset="2"/>
              </a:rPr>
              <a:t> </a:t>
            </a:r>
            <a:r>
              <a:rPr lang="en-US" altLang="en-US" sz="2800" dirty="0"/>
              <a:t>The polling thread loop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r>
              <a:rPr lang="en-US" altLang="en-US" sz="2800" dirty="0"/>
              <a:t>Using a list of work items corresponding to the elements to be polled and with some computed wake up times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r>
              <a:rPr lang="en-GB" altLang="en-US" sz="2800" dirty="0"/>
              <a:t>The last needed time to execute each work item is stored and can be used to tune the work items list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8A0B77-223E-4ABC-AE4C-90C9B91D3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40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9BC22099-7D75-4864-A28F-B245BF47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842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1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5125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Polling algorithm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24000"/>
            <a:ext cx="8766051" cy="4572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en-US" sz="2800" dirty="0" err="1"/>
              <a:t>PollThread</a:t>
            </a:r>
            <a:r>
              <a:rPr lang="en-US" altLang="en-US" sz="2800" dirty="0"/>
              <a:t>::</a:t>
            </a:r>
            <a:r>
              <a:rPr lang="en-US" altLang="en-US" sz="2800" dirty="0" err="1"/>
              <a:t>tune_list</a:t>
            </a:r>
            <a:r>
              <a:rPr lang="en-US" altLang="en-US" sz="2800" dirty="0"/>
              <a:t>()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r>
              <a:rPr lang="en-GB" altLang="en-US" sz="2800" dirty="0"/>
              <a:t>Assigning wake up times for each item of the works list of the current Polling Thread based on the items execution needed time and minimum polling period.</a:t>
            </a:r>
          </a:p>
          <a:p>
            <a:pPr marL="0" indent="0">
              <a:buNone/>
            </a:pPr>
            <a:endParaRPr lang="en-GB" altLang="en-US" sz="2800" dirty="0"/>
          </a:p>
          <a:p>
            <a:pPr marL="0" indent="0">
              <a:buNone/>
            </a:pPr>
            <a:r>
              <a:rPr lang="en-GB" altLang="en-US" sz="2800" dirty="0"/>
              <a:t>Called regularly (every 500*min. </a:t>
            </a:r>
            <a:r>
              <a:rPr lang="en-GB" altLang="en-US" sz="2800"/>
              <a:t>polling period </a:t>
            </a:r>
            <a:r>
              <a:rPr lang="en-GB" altLang="en-US" sz="2800" dirty="0"/>
              <a:t>or when number of items to poll changes)</a:t>
            </a:r>
          </a:p>
          <a:p>
            <a:pPr marL="0" indent="0">
              <a:buNone/>
            </a:pPr>
            <a:endParaRPr lang="en-GB" altLang="en-US" sz="2800" dirty="0"/>
          </a:p>
          <a:p>
            <a:pPr marL="0" indent="0">
              <a:buNone/>
            </a:pPr>
            <a:r>
              <a:rPr lang="en-GB" altLang="en-US" sz="2800" dirty="0"/>
              <a:t>Don’t do anything if total needed time &gt; min. polling period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8A0B77-223E-4ABC-AE4C-90C9B91D3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41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9BC22099-7D75-4864-A28F-B245BF47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9985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1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5125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Polling algorithm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524000"/>
            <a:ext cx="8766051" cy="4572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en-US" sz="2800" dirty="0" err="1"/>
              <a:t>PollThread</a:t>
            </a:r>
            <a:r>
              <a:rPr lang="en-US" altLang="en-US" sz="2800" dirty="0"/>
              <a:t>::</a:t>
            </a:r>
            <a:r>
              <a:rPr lang="en-US" altLang="en-US" sz="2800" dirty="0" err="1"/>
              <a:t>compute_sleep_time</a:t>
            </a:r>
            <a:r>
              <a:rPr lang="en-US" altLang="en-US" sz="2800" dirty="0"/>
              <a:t> ()  (called at the end of the Polling Loop)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r>
              <a:rPr lang="en-US" altLang="en-US" sz="2800" dirty="0"/>
              <a:t>Tango &gt;=9 default algorithm</a:t>
            </a:r>
          </a:p>
          <a:p>
            <a:pPr marL="0" indent="0">
              <a:buNone/>
            </a:pPr>
            <a:r>
              <a:rPr lang="en-US" altLang="en-US" sz="2800" dirty="0"/>
              <a:t>If we are late for some item(s):</a:t>
            </a:r>
          </a:p>
          <a:p>
            <a:pPr marL="0" indent="0">
              <a:buNone/>
            </a:pPr>
            <a:r>
              <a:rPr lang="en-US" altLang="en-US" sz="2800" dirty="0"/>
              <a:t>item considered late if more than 20 </a:t>
            </a:r>
            <a:r>
              <a:rPr lang="en-US" altLang="en-US" sz="2800" dirty="0" err="1"/>
              <a:t>ms</a:t>
            </a:r>
            <a:r>
              <a:rPr lang="en-US" altLang="en-US" sz="2800" dirty="0"/>
              <a:t> (DISCARD_THRESHOLD) late compared to what was foreseen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r>
              <a:rPr lang="en-US" altLang="en-US" sz="2800" dirty="0"/>
              <a:t>- Seriously late (number of late items equal number of items) </a:t>
            </a:r>
            <a:br>
              <a:rPr lang="en-US" altLang="en-US" sz="2800" dirty="0"/>
            </a:br>
            <a:r>
              <a:rPr lang="en-US" altLang="en-US" sz="2800" dirty="0">
                <a:sym typeface="Wingdings" panose="05000000000000000000" pitchFamily="2" charset="2"/>
              </a:rPr>
              <a:t></a:t>
            </a:r>
            <a:r>
              <a:rPr lang="en-US" altLang="en-US" sz="2800" dirty="0"/>
              <a:t> We will discard items</a:t>
            </a:r>
          </a:p>
          <a:p>
            <a:pPr marL="0" indent="0">
              <a:buNone/>
            </a:pPr>
            <a:r>
              <a:rPr lang="en-US" altLang="en-US" sz="2800" dirty="0"/>
              <a:t>- Late for the first time: Poll immediately the next item but memorize the number of items for which we are late</a:t>
            </a:r>
          </a:p>
          <a:p>
            <a:pPr marL="0" indent="0">
              <a:buNone/>
            </a:pPr>
            <a:r>
              <a:rPr lang="en-US" altLang="en-US" sz="2800" dirty="0"/>
              <a:t>- Late again: If the number of late items increases </a:t>
            </a:r>
            <a:r>
              <a:rPr lang="en-US" altLang="en-US" sz="2800" dirty="0">
                <a:sym typeface="Wingdings" panose="05000000000000000000" pitchFamily="2" charset="2"/>
              </a:rPr>
              <a:t></a:t>
            </a:r>
            <a:r>
              <a:rPr lang="en-US" altLang="en-US" sz="2800" dirty="0"/>
              <a:t> Discard items</a:t>
            </a:r>
            <a:endParaRPr lang="en-GB" altLang="en-US" sz="2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8A0B77-223E-4ABC-AE4C-90C9B91D3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42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9BC22099-7D75-4864-A28F-B245BF474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62700"/>
            <a:ext cx="3248000" cy="365125"/>
          </a:xfrm>
        </p:spPr>
        <p:txBody>
          <a:bodyPr/>
          <a:lstStyle/>
          <a:p>
            <a:r>
              <a:rPr lang="en-US" dirty="0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9567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1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537419" y="2472243"/>
            <a:ext cx="7772400" cy="542884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223219" y="3107086"/>
            <a:ext cx="6400800" cy="720080"/>
          </a:xfrm>
        </p:spPr>
        <p:txBody>
          <a:bodyPr/>
          <a:lstStyle/>
          <a:p>
            <a:r>
              <a:rPr lang="en-US" sz="36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</a:t>
            </a:r>
            <a:r>
              <a:rPr lang="en-US" sz="4000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uestions</a:t>
            </a:r>
            <a:r>
              <a:rPr lang="en-US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7270" y="3797946"/>
            <a:ext cx="7772399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https://www.tango-controls.org</a:t>
            </a:r>
            <a:endParaRPr lang="en-US" dirty="0"/>
          </a:p>
          <a:p>
            <a:r>
              <a:rPr lang="en-US" dirty="0">
                <a:hlinkClick r:id="rId4"/>
              </a:rPr>
              <a:t>https://tango-controls.readthedocs.io</a:t>
            </a:r>
            <a:endParaRPr lang="en-US" dirty="0"/>
          </a:p>
          <a:p>
            <a:r>
              <a:rPr lang="en-GB" dirty="0">
                <a:hlinkClick r:id="rId5"/>
              </a:rPr>
              <a:t>https://gitlab.com/tango-controls</a:t>
            </a:r>
            <a:endParaRPr lang="en-GB" dirty="0"/>
          </a:p>
          <a:p>
            <a:r>
              <a:rPr lang="en-US" dirty="0" err="1"/>
              <a:t>cpptango</a:t>
            </a:r>
            <a:r>
              <a:rPr lang="en-US" dirty="0"/>
              <a:t> </a:t>
            </a:r>
            <a:r>
              <a:rPr lang="en-US" dirty="0" err="1"/>
              <a:t>Doxygen</a:t>
            </a:r>
            <a:r>
              <a:rPr lang="en-US" dirty="0"/>
              <a:t> doc: </a:t>
            </a:r>
            <a:r>
              <a:rPr lang="en-US" dirty="0">
                <a:hlinkClick r:id="rId6"/>
              </a:rPr>
              <a:t>https://tango-controls.gitlab.io/cppTango</a:t>
            </a:r>
          </a:p>
          <a:p>
            <a:r>
              <a:rPr lang="en-US" sz="1400" dirty="0">
                <a:hlinkClick r:id="rId6"/>
              </a:rPr>
              <a:t>https://tango-controls.readthedocs.io/en/latest/Reference/presentations/training_C-plus-plus.html</a:t>
            </a:r>
          </a:p>
        </p:txBody>
      </p:sp>
    </p:spTree>
    <p:extLst>
      <p:ext uri="{BB962C8B-B14F-4D97-AF65-F5344CB8AC3E}">
        <p14:creationId xmlns:p14="http://schemas.microsoft.com/office/powerpoint/2010/main" val="754569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379" y="2286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54" y="1254125"/>
            <a:ext cx="8096250" cy="47625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43B98A-5186-4E1A-B9AE-8BD337697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3447FEE3-A9B2-46D7-8CA2-97CEA8D14B09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5238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733264" y="242218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340768"/>
            <a:ext cx="8591872" cy="460283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Each device has its own polling buffers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Polling buffer depth is tunable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By device (default is 10) -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poll_ring_depth</a:t>
            </a:r>
            <a:r>
              <a:rPr lang="en-US" altLang="en-US" dirty="0"/>
              <a:t> device property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ADE3E3-AD9B-4F11-9EE6-0A5E43680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567371B3-7685-4087-9C8F-0C97A2F25753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131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4327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340768"/>
            <a:ext cx="8591872" cy="460283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Each device has its own polling buffers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Polling buffer depth is tunable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By device (default is 10) (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poll_ring_depth</a:t>
            </a:r>
            <a:r>
              <a:rPr lang="en-US" altLang="en-US" dirty="0"/>
              <a:t> device property)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By command/attribute (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cmd_poll_ring_depth</a:t>
            </a:r>
            <a:r>
              <a:rPr lang="en-US" altLang="en-US" dirty="0"/>
              <a:t> and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attr_poll_ring_depth</a:t>
            </a:r>
            <a:r>
              <a:rPr lang="en-US" altLang="en-US" dirty="0"/>
              <a:t> device properties)</a:t>
            </a:r>
            <a:br>
              <a:rPr lang="en-US" altLang="en-US" dirty="0"/>
            </a:br>
            <a:r>
              <a:rPr lang="en-US" altLang="en-US" dirty="0"/>
              <a:t>Syntax = object name, ring depth</a:t>
            </a:r>
            <a:br>
              <a:rPr lang="en-US" altLang="en-US" dirty="0"/>
            </a:br>
            <a:r>
              <a:rPr lang="en-US" altLang="en-US" dirty="0"/>
              <a:t>e.g.: State,100,Status,15</a:t>
            </a:r>
          </a:p>
          <a:p>
            <a:pPr>
              <a:lnSpc>
                <a:spcPct val="90000"/>
              </a:lnSpc>
            </a:pPr>
            <a:r>
              <a:rPr lang="en-US" altLang="en-US" sz="1400" dirty="0">
                <a:hlinkClick r:id="rId2"/>
              </a:rPr>
              <a:t>https://tango-controls.readthedocs.io/en/latest/development/advanced/reference.html?#the-device-polling</a:t>
            </a:r>
            <a:endParaRPr lang="en-US" altLang="en-US" sz="1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387CFE-AC96-4741-83A3-7F04415AD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9FADA974-2384-49C7-AFF9-36850D98CA96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6223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8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95585"/>
            <a:ext cx="7772400" cy="762000"/>
          </a:xfrm>
        </p:spPr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Polling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00200"/>
            <a:ext cx="8550027" cy="2908920"/>
          </a:xfrm>
        </p:spPr>
        <p:txBody>
          <a:bodyPr/>
          <a:lstStyle/>
          <a:p>
            <a:r>
              <a:rPr lang="en-US" altLang="en-US" sz="2400" dirty="0"/>
              <a:t>A client is able to read data from </a:t>
            </a:r>
          </a:p>
          <a:p>
            <a:pPr lvl="1"/>
            <a:r>
              <a:rPr lang="en-US" altLang="en-US" sz="2000" dirty="0"/>
              <a:t>The real device (DEVICE)</a:t>
            </a:r>
          </a:p>
          <a:p>
            <a:pPr lvl="1"/>
            <a:r>
              <a:rPr lang="en-US" altLang="en-US" sz="2000" dirty="0"/>
              <a:t>The last record in the polling buffer (CACHE)</a:t>
            </a:r>
          </a:p>
          <a:p>
            <a:pPr lvl="1"/>
            <a:r>
              <a:rPr lang="en-US" altLang="en-US" sz="2000" dirty="0"/>
              <a:t>The polling buffer and in case of error from the real device (CACHE_DEV)</a:t>
            </a:r>
          </a:p>
          <a:p>
            <a:pPr lvl="1"/>
            <a:r>
              <a:rPr lang="en-US" altLang="en-US" sz="2000" dirty="0"/>
              <a:t>The choice is done with the </a:t>
            </a:r>
            <a:r>
              <a:rPr lang="en-US" altLang="en-US" sz="2000" i="1" dirty="0" err="1"/>
              <a:t>DeviceProxy</a:t>
            </a:r>
            <a:r>
              <a:rPr lang="en-US" altLang="en-US" sz="2000" i="1" dirty="0"/>
              <a:t>::</a:t>
            </a:r>
            <a:r>
              <a:rPr lang="en-US" altLang="en-US" sz="2000" i="1" dirty="0" err="1"/>
              <a:t>set_source</a:t>
            </a:r>
            <a:r>
              <a:rPr lang="en-US" altLang="en-US" sz="2000" i="1" dirty="0"/>
              <a:t>(Tango::</a:t>
            </a:r>
            <a:r>
              <a:rPr lang="en-US" altLang="en-US" sz="2000" i="1" dirty="0" err="1"/>
              <a:t>DevSource</a:t>
            </a:r>
            <a:r>
              <a:rPr lang="en-US" altLang="en-US" sz="2000" i="1" dirty="0"/>
              <a:t> source)</a:t>
            </a:r>
            <a:r>
              <a:rPr lang="en-US" altLang="en-US" sz="2000" dirty="0"/>
              <a:t> method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20CABC-E3BD-4E5F-9CB8-ADCD2A7A8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Footer Placeholder 1">
            <a:extLst>
              <a:ext uri="{FF2B5EF4-FFF2-40B4-BE49-F238E27FC236}">
                <a16:creationId xmlns:a16="http://schemas.microsoft.com/office/drawing/2014/main" id="{45C7D8E8-7A3E-4D81-BD72-7FAAFE3BC5F6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469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07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457200"/>
            <a:ext cx="7772400" cy="762000"/>
          </a:xfrm>
        </p:spPr>
        <p:txBody>
          <a:bodyPr/>
          <a:lstStyle/>
          <a:p>
            <a:r>
              <a:rPr lang="en-US" altLang="en-US"/>
              <a:t>The Polling</a:t>
            </a:r>
            <a:endParaRPr lang="en-GB" altLang="en-US"/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600200"/>
            <a:ext cx="8550027" cy="2908920"/>
          </a:xfrm>
        </p:spPr>
        <p:txBody>
          <a:bodyPr/>
          <a:lstStyle/>
          <a:p>
            <a:r>
              <a:rPr lang="en-US" altLang="en-US" sz="2400" dirty="0"/>
              <a:t>A client is able to read data from </a:t>
            </a:r>
          </a:p>
          <a:p>
            <a:pPr lvl="1"/>
            <a:r>
              <a:rPr lang="en-US" altLang="en-US" sz="2000" dirty="0"/>
              <a:t>The real device (DEVICE)</a:t>
            </a:r>
          </a:p>
          <a:p>
            <a:pPr lvl="1"/>
            <a:r>
              <a:rPr lang="en-US" altLang="en-US" sz="2000" dirty="0"/>
              <a:t>The last record in the polling buffer (CACHE)</a:t>
            </a:r>
          </a:p>
          <a:p>
            <a:pPr lvl="1"/>
            <a:r>
              <a:rPr lang="en-US" altLang="en-US" sz="2000" dirty="0"/>
              <a:t>The polling buffer and in case of error from the real device (CACHE_DEV)</a:t>
            </a:r>
          </a:p>
          <a:p>
            <a:pPr lvl="1"/>
            <a:r>
              <a:rPr lang="en-US" altLang="en-US" sz="2000" dirty="0"/>
              <a:t>The choice is done with the </a:t>
            </a:r>
            <a:r>
              <a:rPr lang="en-US" altLang="en-US" sz="2000" i="1" dirty="0" err="1"/>
              <a:t>DeviceProxy</a:t>
            </a:r>
            <a:r>
              <a:rPr lang="en-US" altLang="en-US" sz="2000" i="1" dirty="0"/>
              <a:t>::</a:t>
            </a:r>
            <a:r>
              <a:rPr lang="en-US" altLang="en-US" sz="2000" i="1" dirty="0" err="1"/>
              <a:t>set_source</a:t>
            </a:r>
            <a:r>
              <a:rPr lang="en-US" altLang="en-US" sz="2000" i="1" dirty="0"/>
              <a:t>(Tango::</a:t>
            </a:r>
            <a:r>
              <a:rPr lang="en-US" altLang="en-US" sz="2000" i="1" dirty="0" err="1"/>
              <a:t>DevSource</a:t>
            </a:r>
            <a:r>
              <a:rPr lang="en-US" altLang="en-US" sz="2000" i="1" dirty="0"/>
              <a:t> source)</a:t>
            </a:r>
            <a:r>
              <a:rPr lang="en-US" altLang="en-US" sz="2000" dirty="0"/>
              <a:t> method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662" y="600075"/>
            <a:ext cx="4638675" cy="565785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44E459-63EC-492F-AA35-D87F53401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3935B-C326-492F-A1FE-EEA04E964E75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Footer Placeholder 1">
            <a:extLst>
              <a:ext uri="{FF2B5EF4-FFF2-40B4-BE49-F238E27FC236}">
                <a16:creationId xmlns:a16="http://schemas.microsoft.com/office/drawing/2014/main" id="{268CAEC6-428D-4BDC-BF34-9861A2ECB0CF}"/>
              </a:ext>
            </a:extLst>
          </p:cNvPr>
          <p:cNvSpPr txBox="1">
            <a:spLocks/>
          </p:cNvSpPr>
          <p:nvPr/>
        </p:nvSpPr>
        <p:spPr>
          <a:xfrm>
            <a:off x="179512" y="6362700"/>
            <a:ext cx="324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Tango Polling Loop SIG Meeting - April  2026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64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13836</TotalTime>
  <Words>3783</Words>
  <Application>Microsoft Office PowerPoint</Application>
  <PresentationFormat>On-screen Show (4:3)</PresentationFormat>
  <Paragraphs>455</Paragraphs>
  <Slides>43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Calibri</vt:lpstr>
      <vt:lpstr>Courier New</vt:lpstr>
      <vt:lpstr>Wingdings</vt:lpstr>
      <vt:lpstr>Office Theme</vt:lpstr>
      <vt:lpstr>PowerPoint Presentation</vt:lpstr>
      <vt:lpstr>The Polling – Use Cases</vt:lpstr>
      <vt:lpstr>The Polling – Use Cases</vt:lpstr>
      <vt:lpstr>The Polling</vt:lpstr>
      <vt:lpstr>The Polling</vt:lpstr>
      <vt:lpstr>The Polling</vt:lpstr>
      <vt:lpstr>The Polling</vt:lpstr>
      <vt:lpstr>The Polling</vt:lpstr>
      <vt:lpstr>The Polling</vt:lpstr>
      <vt:lpstr>The Polling</vt:lpstr>
      <vt:lpstr>Polling Threads</vt:lpstr>
      <vt:lpstr>Polling Threads</vt:lpstr>
      <vt:lpstr>Polling tuning</vt:lpstr>
      <vt:lpstr>Pool of Polling Threads</vt:lpstr>
      <vt:lpstr>Pool of Polling Threads</vt:lpstr>
      <vt:lpstr>Pool of Polling Threads</vt:lpstr>
      <vt:lpstr>Pool of Polling Threads</vt:lpstr>
      <vt:lpstr>Pool of Polling Threads</vt:lpstr>
      <vt:lpstr>Polling algorithm</vt:lpstr>
      <vt:lpstr>Polling algorithm</vt:lpstr>
      <vt:lpstr>Polling algorithm</vt:lpstr>
      <vt:lpstr>Polling algorithm</vt:lpstr>
      <vt:lpstr>The Polling</vt:lpstr>
      <vt:lpstr>The Polling</vt:lpstr>
      <vt:lpstr>The Polling</vt:lpstr>
      <vt:lpstr>The Polling</vt:lpstr>
      <vt:lpstr>The Polling</vt:lpstr>
      <vt:lpstr>The Polling</vt:lpstr>
      <vt:lpstr>The Polling</vt:lpstr>
      <vt:lpstr>The Polling</vt:lpstr>
      <vt:lpstr>Astor Polling Management Window</vt:lpstr>
      <vt:lpstr>Exercise</vt:lpstr>
      <vt:lpstr>Polling related device properties</vt:lpstr>
      <vt:lpstr>Polling related device properties</vt:lpstr>
      <vt:lpstr>Retrieving command/attribute history</vt:lpstr>
      <vt:lpstr>Externally Triggered Polling</vt:lpstr>
      <vt:lpstr>Manually Filling the Polling Buffer</vt:lpstr>
      <vt:lpstr>Tuning the polling from a Tango Class or Tango Client</vt:lpstr>
      <vt:lpstr>Tuning the polling from a Tango Class</vt:lpstr>
      <vt:lpstr>Polling algorithm</vt:lpstr>
      <vt:lpstr>Polling algorithm</vt:lpstr>
      <vt:lpstr>Polling algorithm</vt:lpstr>
      <vt:lpstr>Thank you!</vt:lpstr>
    </vt:vector>
  </TitlesOfParts>
  <Company>ESRF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REGIS</dc:creator>
  <cp:lastModifiedBy>Reynald Bourtembourg</cp:lastModifiedBy>
  <cp:revision>1021</cp:revision>
  <dcterms:created xsi:type="dcterms:W3CDTF">2013-06-20T07:15:57Z</dcterms:created>
  <dcterms:modified xsi:type="dcterms:W3CDTF">2026-04-14T11:30:43Z</dcterms:modified>
</cp:coreProperties>
</file>