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4"/>
  </p:notesMasterIdLst>
  <p:sldIdLst>
    <p:sldId id="257" r:id="rId6"/>
    <p:sldId id="261" r:id="rId7"/>
    <p:sldId id="262" r:id="rId8"/>
    <p:sldId id="267" r:id="rId9"/>
    <p:sldId id="263" r:id="rId10"/>
    <p:sldId id="265" r:id="rId11"/>
    <p:sldId id="266" r:id="rId12"/>
    <p:sldId id="256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70C"/>
    <a:srgbClr val="000000"/>
    <a:srgbClr val="FFFFFF"/>
    <a:srgbClr val="F2F2F2"/>
    <a:srgbClr val="0070C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3F594C-EA58-8D43-BF43-926BAB8FAE8D}" v="4" dt="2022-09-14T19:30:12.8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493"/>
  </p:normalViewPr>
  <p:slideViewPr>
    <p:cSldViewPr snapToGrid="0">
      <p:cViewPr varScale="1">
        <p:scale>
          <a:sx n="106" d="100"/>
          <a:sy n="106" d="100"/>
        </p:scale>
        <p:origin x="708" y="102"/>
      </p:cViewPr>
      <p:guideLst>
        <p:guide orient="horz" pos="2137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3D0AE-253A-0841-99E6-ED326168C812}" type="datetimeFigureOut">
              <a:rPr lang="sv-SE" smtClean="0"/>
              <a:t>2026-04-14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41F5DC-E62E-1741-B9C7-0404885C39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1253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tit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9597E56A-6611-0C46-897E-0D1B00E9F2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51510" y="1944894"/>
            <a:ext cx="5888981" cy="1988525"/>
          </a:xfrm>
          <a:prstGeom prst="rect">
            <a:avLst/>
          </a:prstGeom>
        </p:spPr>
      </p:pic>
      <p:sp>
        <p:nvSpPr>
          <p:cNvPr id="5" name="Rubrik 11">
            <a:extLst>
              <a:ext uri="{FF2B5EF4-FFF2-40B4-BE49-F238E27FC236}">
                <a16:creationId xmlns:a16="http://schemas.microsoft.com/office/drawing/2014/main" id="{0387F07B-9515-8D4E-A517-8B201A648F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-465834"/>
            <a:ext cx="12192000" cy="341632"/>
          </a:xfrm>
        </p:spPr>
        <p:txBody>
          <a:bodyPr anchor="t" anchorCtr="0">
            <a:spAutoFit/>
          </a:bodyPr>
          <a:lstStyle>
            <a:lvl1pPr>
              <a:defRPr sz="1800" b="0" i="0">
                <a:latin typeface="Open Sans Light" pitchFamily="2" charset="0"/>
                <a:ea typeface="Open Sans Light" pitchFamily="2" charset="0"/>
                <a:cs typeface="Open Sans Light" pitchFamily="2" charset="0"/>
              </a:defRPr>
            </a:lvl1pPr>
          </a:lstStyle>
          <a:p>
            <a:r>
              <a:rPr lang="en-GB" noProof="0"/>
              <a:t>Add slide title</a:t>
            </a:r>
          </a:p>
        </p:txBody>
      </p:sp>
    </p:spTree>
    <p:extLst>
      <p:ext uri="{BB962C8B-B14F-4D97-AF65-F5344CB8AC3E}">
        <p14:creationId xmlns:p14="http://schemas.microsoft.com/office/powerpoint/2010/main" val="301904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on dark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>
            <a:extLst>
              <a:ext uri="{FF2B5EF4-FFF2-40B4-BE49-F238E27FC236}">
                <a16:creationId xmlns:a16="http://schemas.microsoft.com/office/drawing/2014/main" id="{0568D3A4-B2EC-914D-AC10-05A946BAB0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19000"/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3113" y="3429000"/>
            <a:ext cx="7841539" cy="3272221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B45E0E22-4684-584D-B225-38BF62C91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82300" y="6242746"/>
            <a:ext cx="1077912" cy="358081"/>
          </a:xfrm>
          <a:prstGeom prst="rect">
            <a:avLst/>
          </a:prstGeom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519880DC-796D-80AC-6183-EF1E7A8A6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70930"/>
            <a:ext cx="10515600" cy="1754326"/>
          </a:xfrm>
        </p:spPr>
        <p:txBody>
          <a:bodyPr>
            <a:spAutoFit/>
          </a:bodyPr>
          <a:lstStyle>
            <a:lvl1pPr algn="ctr">
              <a:defRPr sz="6000"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335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text o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3B085E7A-13F3-FA46-8A6A-1779D93E7A71}"/>
              </a:ext>
            </a:extLst>
          </p:cNvPr>
          <p:cNvSpPr/>
          <p:nvPr userDrawn="1"/>
        </p:nvSpPr>
        <p:spPr>
          <a:xfrm>
            <a:off x="10485620" y="0"/>
            <a:ext cx="170638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F77D3DF4-6ABB-8442-B568-0BA625AB8E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82300" y="6242746"/>
            <a:ext cx="1077912" cy="358081"/>
          </a:xfrm>
          <a:prstGeom prst="rect">
            <a:avLst/>
          </a:prstGeom>
        </p:spPr>
      </p:pic>
      <p:sp>
        <p:nvSpPr>
          <p:cNvPr id="3" name="Rubrik 3">
            <a:extLst>
              <a:ext uri="{FF2B5EF4-FFF2-40B4-BE49-F238E27FC236}">
                <a16:creationId xmlns:a16="http://schemas.microsoft.com/office/drawing/2014/main" id="{CB0FA37E-C0E5-0971-1585-8CD06DCFE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085521" cy="1325563"/>
          </a:xfrm>
        </p:spPr>
        <p:txBody>
          <a:bodyPr/>
          <a:lstStyle>
            <a:lvl1pPr>
              <a:defRPr baseline="0">
                <a:solidFill>
                  <a:srgbClr val="000000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sv-SE" dirty="0"/>
          </a:p>
        </p:txBody>
      </p:sp>
      <p:sp>
        <p:nvSpPr>
          <p:cNvPr id="5" name="Platshållare för text 8">
            <a:extLst>
              <a:ext uri="{FF2B5EF4-FFF2-40B4-BE49-F238E27FC236}">
                <a16:creationId xmlns:a16="http://schemas.microsoft.com/office/drawing/2014/main" id="{E4320BBD-9AA7-DDEA-436C-D92FE8ADA4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825200"/>
            <a:ext cx="9085521" cy="4352400"/>
          </a:xfrm>
        </p:spPr>
        <p:txBody>
          <a:bodyPr/>
          <a:lstStyle>
            <a:lvl1pPr>
              <a:defRPr baseline="0">
                <a:solidFill>
                  <a:srgbClr val="000000"/>
                </a:solidFill>
              </a:defRPr>
            </a:lvl1pPr>
            <a:lvl2pPr>
              <a:defRPr baseline="0">
                <a:solidFill>
                  <a:srgbClr val="000000"/>
                </a:solidFill>
              </a:defRPr>
            </a:lvl2pPr>
            <a:lvl3pPr>
              <a:defRPr baseline="0">
                <a:solidFill>
                  <a:srgbClr val="000000"/>
                </a:solidFill>
              </a:defRPr>
            </a:lvl3pPr>
            <a:lvl4pPr>
              <a:defRPr baseline="0">
                <a:solidFill>
                  <a:srgbClr val="000000"/>
                </a:solidFill>
              </a:defRPr>
            </a:lvl4pPr>
            <a:lvl5pPr>
              <a:defRPr baseline="0">
                <a:solidFill>
                  <a:srgbClr val="000000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76908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text on whi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3B085E7A-13F3-FA46-8A6A-1779D93E7A71}"/>
              </a:ext>
            </a:extLst>
          </p:cNvPr>
          <p:cNvSpPr/>
          <p:nvPr userDrawn="1"/>
        </p:nvSpPr>
        <p:spPr>
          <a:xfrm>
            <a:off x="0" y="6056026"/>
            <a:ext cx="12192000" cy="80197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F77D3DF4-6ABB-8442-B568-0BA625AB8E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82300" y="6242746"/>
            <a:ext cx="1077912" cy="358081"/>
          </a:xfrm>
          <a:prstGeom prst="rect">
            <a:avLst/>
          </a:prstGeom>
        </p:spPr>
      </p:pic>
      <p:sp>
        <p:nvSpPr>
          <p:cNvPr id="3" name="Rubrik 3">
            <a:extLst>
              <a:ext uri="{FF2B5EF4-FFF2-40B4-BE49-F238E27FC236}">
                <a16:creationId xmlns:a16="http://schemas.microsoft.com/office/drawing/2014/main" id="{6983A65E-6342-9B97-A3EC-31148331E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481930" cy="1325563"/>
          </a:xfrm>
        </p:spPr>
        <p:txBody>
          <a:bodyPr/>
          <a:lstStyle>
            <a:lvl1pPr>
              <a:defRPr baseline="0">
                <a:solidFill>
                  <a:srgbClr val="000000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sv-SE" dirty="0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E0AB5566-6C50-2E2E-E529-0F7BC6B33EF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825200"/>
            <a:ext cx="10481930" cy="3973653"/>
          </a:xfrm>
        </p:spPr>
        <p:txBody>
          <a:bodyPr/>
          <a:lstStyle>
            <a:lvl1pPr>
              <a:defRPr baseline="0">
                <a:solidFill>
                  <a:srgbClr val="000000"/>
                </a:solidFill>
              </a:defRPr>
            </a:lvl1pPr>
            <a:lvl2pPr>
              <a:defRPr baseline="0">
                <a:solidFill>
                  <a:srgbClr val="000000"/>
                </a:solidFill>
              </a:defRPr>
            </a:lvl2pPr>
            <a:lvl3pPr>
              <a:defRPr baseline="0">
                <a:solidFill>
                  <a:srgbClr val="000000"/>
                </a:solidFill>
              </a:defRPr>
            </a:lvl3pPr>
            <a:lvl4pPr>
              <a:defRPr baseline="0">
                <a:solidFill>
                  <a:srgbClr val="000000"/>
                </a:solidFill>
              </a:defRPr>
            </a:lvl4pPr>
            <a:lvl5pPr>
              <a:defRPr baseline="0">
                <a:solidFill>
                  <a:srgbClr val="000000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37783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7C097BC-5D24-D541-B7D2-C97D9E4F7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FE01D72-6C88-5D46-A46C-E62223148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1C5F608-2730-2040-AD18-5009FBBA01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290BC-E539-3B40-92FD-BCEEC1527CD2}" type="datetimeFigureOut">
              <a:rPr lang="en-GB" noProof="0" smtClean="0"/>
              <a:t>14/04/2026</a:t>
            </a:fld>
            <a:endParaRPr lang="en-GB" noProof="0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6A901AD-B2A2-6543-BE27-DD56C26A34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noProof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2EB5182-753F-E241-94A2-937B30B2D8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D0738-23DA-A745-9B84-DD183761B382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230557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96" r:id="rId2"/>
    <p:sldLayoutId id="2147483691" r:id="rId3"/>
    <p:sldLayoutId id="2147483698" r:id="rId4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baseline="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7" userDrawn="1">
          <p15:clr>
            <a:srgbClr val="F26B43"/>
          </p15:clr>
        </p15:guide>
        <p15:guide id="3" pos="4793" userDrawn="1">
          <p15:clr>
            <a:srgbClr val="F26B43"/>
          </p15:clr>
        </p15:guide>
        <p15:guide id="4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gitlab.com/tango-controls/cppTango/-/work_items/1582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itlab.com/tango-controls/hdbpp/hdbpp-es/-/work_items/46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gitlab.com/tango-controls/cppTango/-/work_items/1600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C273A-1A83-6052-8573-AC8B88412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86428"/>
            <a:ext cx="10515600" cy="923330"/>
          </a:xfrm>
        </p:spPr>
        <p:txBody>
          <a:bodyPr/>
          <a:lstStyle/>
          <a:p>
            <a:r>
              <a:rPr lang="en-GB" dirty="0"/>
              <a:t>Tango Polling @ MAX IV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2F2A9B6-18DD-3317-424D-BE1569695B07}"/>
              </a:ext>
            </a:extLst>
          </p:cNvPr>
          <p:cNvSpPr txBox="1">
            <a:spLocks/>
          </p:cNvSpPr>
          <p:nvPr/>
        </p:nvSpPr>
        <p:spPr>
          <a:xfrm>
            <a:off x="838200" y="4450471"/>
            <a:ext cx="10515600" cy="867930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i="0" kern="1200" baseline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US" sz="2800" b="0" dirty="0"/>
              <a:t>Tango Polling Loop: A Special Interest Group Workshop</a:t>
            </a:r>
          </a:p>
          <a:p>
            <a:r>
              <a:rPr lang="en-US" sz="2800" b="0" dirty="0"/>
              <a:t>14-16 April 2026, MAX IV</a:t>
            </a:r>
            <a:endParaRPr lang="en-GB" sz="2800" b="0" dirty="0"/>
          </a:p>
        </p:txBody>
      </p:sp>
    </p:spTree>
    <p:extLst>
      <p:ext uri="{BB962C8B-B14F-4D97-AF65-F5344CB8AC3E}">
        <p14:creationId xmlns:p14="http://schemas.microsoft.com/office/powerpoint/2010/main" val="2820082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EC177-8FF2-FAB4-A005-1578E9B6B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Polling + </a:t>
            </a:r>
            <a:r>
              <a:rPr lang="en-GB" dirty="0" err="1"/>
              <a:t>Sardana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013B8B-0636-2958-0800-E58E4F0DA4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4978" y="1589809"/>
            <a:ext cx="8410670" cy="237689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Sardana</a:t>
            </a:r>
            <a:r>
              <a:rPr lang="en-US" dirty="0"/>
              <a:t> devices (that represent hardware) run in one Device Server</a:t>
            </a:r>
          </a:p>
          <a:p>
            <a:pPr algn="just"/>
            <a:r>
              <a:rPr lang="en-US" dirty="0"/>
              <a:t>Sardana is written in Python – even if we increased number of polling threads, we still have GIL</a:t>
            </a:r>
          </a:p>
          <a:p>
            <a:pPr algn="just"/>
            <a:r>
              <a:rPr lang="en-US" dirty="0"/>
              <a:t>Sardana wants to read motor positions every 10 </a:t>
            </a:r>
            <a:r>
              <a:rPr lang="en-US" dirty="0" err="1"/>
              <a:t>ms</a:t>
            </a:r>
            <a:endParaRPr lang="en-US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1F098D32-C8BD-C734-AEC9-A60CCC78EEDE}"/>
              </a:ext>
            </a:extLst>
          </p:cNvPr>
          <p:cNvSpPr/>
          <p:nvPr/>
        </p:nvSpPr>
        <p:spPr>
          <a:xfrm>
            <a:off x="4756492" y="3966707"/>
            <a:ext cx="506994" cy="800587"/>
          </a:xfrm>
          <a:prstGeom prst="downArrow">
            <a:avLst/>
          </a:prstGeom>
          <a:solidFill>
            <a:srgbClr val="0057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2C2B27-331F-F1B0-A20A-0AC7129071A8}"/>
              </a:ext>
            </a:extLst>
          </p:cNvPr>
          <p:cNvSpPr txBox="1"/>
          <p:nvPr/>
        </p:nvSpPr>
        <p:spPr>
          <a:xfrm>
            <a:off x="334978" y="4952246"/>
            <a:ext cx="8846801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Sardana elements can't be polled without the fear of breaking scans, because they end up in the same thread(s).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58FD245-E7EA-F6BC-84F0-BC46E986F59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66"/>
          <a:stretch>
            <a:fillRect/>
          </a:stretch>
        </p:blipFill>
        <p:spPr bwMode="auto">
          <a:xfrm>
            <a:off x="9181779" y="1027906"/>
            <a:ext cx="3010221" cy="4523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9A8AAD5B-2B55-E996-EF4D-2277AF91F7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75"/>
          <a:stretch>
            <a:fillRect/>
          </a:stretch>
        </p:blipFill>
        <p:spPr bwMode="auto">
          <a:xfrm>
            <a:off x="1256734" y="365125"/>
            <a:ext cx="9332913" cy="6228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873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EC177-8FF2-FAB4-A005-1578E9B6B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Polling + </a:t>
            </a:r>
            <a:r>
              <a:rPr lang="en-GB" dirty="0" err="1"/>
              <a:t>Sardana</a:t>
            </a:r>
            <a:r>
              <a:rPr lang="en-GB" dirty="0"/>
              <a:t> + Archiving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013B8B-0636-2958-0800-E58E4F0DA4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3085" y="1690688"/>
            <a:ext cx="9570635" cy="1941042"/>
          </a:xfrm>
        </p:spPr>
        <p:txBody>
          <a:bodyPr>
            <a:normAutofit/>
          </a:bodyPr>
          <a:lstStyle/>
          <a:p>
            <a:pPr algn="just"/>
            <a:r>
              <a:rPr lang="en-GB" dirty="0" err="1"/>
              <a:t>Sardana</a:t>
            </a:r>
            <a:r>
              <a:rPr lang="en-GB" dirty="0"/>
              <a:t> elements can use other devices as </a:t>
            </a:r>
            <a:r>
              <a:rPr lang="en-GB" dirty="0" err="1"/>
              <a:t>DeviceProxy</a:t>
            </a:r>
            <a:endParaRPr lang="en-GB" dirty="0"/>
          </a:p>
          <a:p>
            <a:pPr algn="just"/>
            <a:r>
              <a:rPr lang="en-GB" dirty="0"/>
              <a:t>If we want to archive attributes from these devices, for example </a:t>
            </a:r>
            <a:r>
              <a:rPr lang="en-GB" i="1" dirty="0"/>
              <a:t>State</a:t>
            </a:r>
            <a:r>
              <a:rPr lang="en-GB" dirty="0"/>
              <a:t> and </a:t>
            </a:r>
            <a:r>
              <a:rPr lang="en-GB" i="1" dirty="0"/>
              <a:t>Status</a:t>
            </a:r>
            <a:r>
              <a:rPr lang="en-GB" dirty="0"/>
              <a:t> – we enable polling</a:t>
            </a:r>
          </a:p>
          <a:p>
            <a:pPr algn="just"/>
            <a:r>
              <a:rPr lang="en-GB" dirty="0"/>
              <a:t>Polling enables CACHE source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F29FD8-C4B4-EEE3-B505-66DF3C6A9BF9}"/>
              </a:ext>
            </a:extLst>
          </p:cNvPr>
          <p:cNvSpPr txBox="1"/>
          <p:nvPr/>
        </p:nvSpPr>
        <p:spPr>
          <a:xfrm>
            <a:off x="353085" y="5188237"/>
            <a:ext cx="9570635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Sardana is confused because returned values are not latest values :(</a:t>
            </a:r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0E8D2C8E-A25E-84F7-AA82-CD9221977E2D}"/>
              </a:ext>
            </a:extLst>
          </p:cNvPr>
          <p:cNvSpPr/>
          <p:nvPr/>
        </p:nvSpPr>
        <p:spPr>
          <a:xfrm>
            <a:off x="4884905" y="3771289"/>
            <a:ext cx="506994" cy="1186004"/>
          </a:xfrm>
          <a:prstGeom prst="downArrow">
            <a:avLst/>
          </a:prstGeom>
          <a:solidFill>
            <a:srgbClr val="0057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69C11D-B7B3-397B-6AA2-F07015BAE4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002" y="522739"/>
            <a:ext cx="11005996" cy="5833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557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5FCBB8-FEC5-11A2-08A0-E59EF99CA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47D6D-7C10-202C-9E8D-12009EC9D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Polling + </a:t>
            </a:r>
            <a:r>
              <a:rPr lang="en-GB" dirty="0" err="1"/>
              <a:t>Sardana</a:t>
            </a:r>
            <a:r>
              <a:rPr lang="en-GB" dirty="0"/>
              <a:t> + Archiving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74D28-34C1-B060-6A05-89A3C362774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3085" y="1487958"/>
            <a:ext cx="10112721" cy="317457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/>
              <a:t>In addition to the previous slide:</a:t>
            </a:r>
          </a:p>
          <a:p>
            <a:pPr algn="just"/>
            <a:r>
              <a:rPr lang="en-GB" dirty="0"/>
              <a:t>We use the same data from hardware to “calculate” State and Status.</a:t>
            </a:r>
          </a:p>
          <a:p>
            <a:pPr algn="just"/>
            <a:r>
              <a:rPr lang="en-GB" dirty="0" err="1">
                <a:latin typeface="Consolas" panose="020B0609020204030204" pitchFamily="49" charset="0"/>
              </a:rPr>
              <a:t>dev_state</a:t>
            </a:r>
            <a:r>
              <a:rPr lang="en-GB" dirty="0">
                <a:latin typeface="Consolas" panose="020B0609020204030204" pitchFamily="49" charset="0"/>
              </a:rPr>
              <a:t>() </a:t>
            </a:r>
            <a:r>
              <a:rPr lang="en-GB" dirty="0"/>
              <a:t>and </a:t>
            </a:r>
            <a:r>
              <a:rPr lang="en-GB" dirty="0" err="1">
                <a:latin typeface="Consolas" panose="020B0609020204030204" pitchFamily="49" charset="0"/>
              </a:rPr>
              <a:t>dev_status</a:t>
            </a:r>
            <a:r>
              <a:rPr lang="en-GB" dirty="0">
                <a:latin typeface="Consolas" panose="020B0609020204030204" pitchFamily="49" charset="0"/>
              </a:rPr>
              <a:t>() </a:t>
            </a:r>
            <a:r>
              <a:rPr lang="en-GB" dirty="0"/>
              <a:t>call the same </a:t>
            </a:r>
            <a:r>
              <a:rPr lang="en-GB" dirty="0" err="1">
                <a:latin typeface="Consolas" panose="020B0609020204030204" pitchFamily="49" charset="0"/>
              </a:rPr>
              <a:t>update_state_status</a:t>
            </a:r>
            <a:r>
              <a:rPr lang="en-GB" dirty="0">
                <a:latin typeface="Consolas" panose="020B0609020204030204" pitchFamily="49" charset="0"/>
              </a:rPr>
              <a:t>() </a:t>
            </a:r>
            <a:r>
              <a:rPr lang="en-GB" dirty="0"/>
              <a:t>function to return the latest values.</a:t>
            </a:r>
          </a:p>
          <a:p>
            <a:pPr algn="just"/>
            <a:r>
              <a:rPr lang="en-GB" dirty="0"/>
              <a:t>Which means we query the same data fields from the hardware twice for the same purposes.</a:t>
            </a:r>
          </a:p>
          <a:p>
            <a:pPr marL="0" indent="0" algn="just">
              <a:buNone/>
            </a:pPr>
            <a:endParaRPr lang="en-GB" dirty="0"/>
          </a:p>
          <a:p>
            <a:pPr algn="just"/>
            <a:endParaRPr lang="en-GB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79DEE4E-7E3C-C5FD-E99E-B3E082283C80}"/>
              </a:ext>
            </a:extLst>
          </p:cNvPr>
          <p:cNvSpPr txBox="1">
            <a:spLocks/>
          </p:cNvSpPr>
          <p:nvPr/>
        </p:nvSpPr>
        <p:spPr>
          <a:xfrm>
            <a:off x="353085" y="5370042"/>
            <a:ext cx="10112721" cy="13255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 baseline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 baseline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 baseline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 baseline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GB" dirty="0" err="1">
                <a:latin typeface="Consolas" panose="020B0609020204030204" pitchFamily="49" charset="0"/>
              </a:rPr>
              <a:t>read_attr_hardware</a:t>
            </a:r>
            <a:r>
              <a:rPr lang="en-GB" dirty="0">
                <a:latin typeface="Consolas" panose="020B0609020204030204" pitchFamily="49" charset="0"/>
              </a:rPr>
              <a:t>() </a:t>
            </a:r>
            <a:r>
              <a:rPr lang="en-GB" dirty="0"/>
              <a:t>doesn’t recognize State and Status as attributes</a:t>
            </a:r>
          </a:p>
          <a:p>
            <a:pPr marL="0" indent="0" algn="just">
              <a:buNone/>
            </a:pPr>
            <a:r>
              <a:rPr lang="en-GB" dirty="0">
                <a:hlinkClick r:id="rId2"/>
              </a:rPr>
              <a:t>https://gitlab.com/tango-controls/cppTango/-/work_items/1582</a:t>
            </a:r>
            <a:endParaRPr lang="en-GB" dirty="0"/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D42B5F64-6845-3CD1-023D-1D8D54ABC095}"/>
              </a:ext>
            </a:extLst>
          </p:cNvPr>
          <p:cNvSpPr/>
          <p:nvPr/>
        </p:nvSpPr>
        <p:spPr>
          <a:xfrm>
            <a:off x="5127463" y="4662536"/>
            <a:ext cx="506994" cy="566362"/>
          </a:xfrm>
          <a:prstGeom prst="downArrow">
            <a:avLst/>
          </a:prstGeom>
          <a:solidFill>
            <a:srgbClr val="0057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66162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EC177-8FF2-FAB4-A005-1578E9B6B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Polling + Archiving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013B8B-0636-2958-0800-E58E4F0DA4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2140" y="1690688"/>
            <a:ext cx="9561582" cy="1325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/>
              <a:t>Small inconvenience: if </a:t>
            </a:r>
            <a:r>
              <a:rPr lang="en-US" dirty="0"/>
              <a:t>periodic event interval is not multiple of polling period, e.g., 3 seconds polling with 10 seconds archiving period – we have</a:t>
            </a:r>
            <a:r>
              <a:rPr lang="ru-RU" dirty="0"/>
              <a:t> </a:t>
            </a:r>
            <a:r>
              <a:rPr lang="en-US" dirty="0"/>
              <a:t>intermittent errors in archiver</a:t>
            </a:r>
            <a:endParaRPr lang="en-GB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503" y="3156702"/>
            <a:ext cx="8992855" cy="273405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42CF634-117D-4B97-0B15-F1BFE1A06DA6}"/>
              </a:ext>
            </a:extLst>
          </p:cNvPr>
          <p:cNvSpPr txBox="1"/>
          <p:nvPr/>
        </p:nvSpPr>
        <p:spPr>
          <a:xfrm>
            <a:off x="453235" y="6031210"/>
            <a:ext cx="93793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hlinkClick r:id="rId3"/>
              </a:rPr>
              <a:t>https://gitlab.com/tango-controls/hdbpp/hdbpp-es/-/work_items/46</a:t>
            </a:r>
            <a:endParaRPr lang="LID4096" sz="2400" dirty="0"/>
          </a:p>
        </p:txBody>
      </p:sp>
    </p:spTree>
    <p:extLst>
      <p:ext uri="{BB962C8B-B14F-4D97-AF65-F5344CB8AC3E}">
        <p14:creationId xmlns:p14="http://schemas.microsoft.com/office/powerpoint/2010/main" val="1062413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EC177-8FF2-FAB4-A005-1578E9B6B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Polling + Archiving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013B8B-0636-2958-0800-E58E4F0DA4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4978" y="1825200"/>
            <a:ext cx="9588743" cy="4352400"/>
          </a:xfrm>
        </p:spPr>
        <p:txBody>
          <a:bodyPr>
            <a:normAutofit/>
          </a:bodyPr>
          <a:lstStyle/>
          <a:p>
            <a:r>
              <a:rPr lang="en-US" dirty="0"/>
              <a:t>Intermittent problems with polling are hard to catch and debug.</a:t>
            </a:r>
          </a:p>
          <a:p>
            <a:r>
              <a:rPr lang="en-US" i="1" dirty="0"/>
              <a:t>Polling status </a:t>
            </a:r>
            <a:r>
              <a:rPr lang="en-US" dirty="0"/>
              <a:t>is the place where these errors are displayed, but it’s not convenient to query it as fast as possible to not miss the error message.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GB" dirty="0"/>
              <a:t>Can it be an attribute in </a:t>
            </a:r>
            <a:r>
              <a:rPr lang="en-GB" dirty="0" err="1"/>
              <a:t>DServer</a:t>
            </a:r>
            <a:r>
              <a:rPr lang="en-GB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44763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EC177-8FF2-FAB4-A005-1578E9B6B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02574"/>
            <a:ext cx="9085521" cy="1325563"/>
          </a:xfrm>
        </p:spPr>
        <p:txBody>
          <a:bodyPr/>
          <a:lstStyle/>
          <a:p>
            <a:r>
              <a:rPr lang="en-GB" dirty="0"/>
              <a:t>Polling configuration + Archiving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013B8B-0636-2958-0800-E58E4F0DA4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2139" y="1321806"/>
            <a:ext cx="9561581" cy="3630440"/>
          </a:xfrm>
        </p:spPr>
        <p:txBody>
          <a:bodyPr>
            <a:normAutofit/>
          </a:bodyPr>
          <a:lstStyle/>
          <a:p>
            <a:r>
              <a:rPr lang="en-GB" dirty="0"/>
              <a:t>We use </a:t>
            </a:r>
            <a:r>
              <a:rPr lang="en-GB" dirty="0">
                <a:latin typeface="Consolas" panose="020B0609020204030204" pitchFamily="49" charset="0"/>
              </a:rPr>
              <a:t>yaml2archiving</a:t>
            </a:r>
            <a:r>
              <a:rPr lang="en-GB" dirty="0"/>
              <a:t> to configure our HDB++</a:t>
            </a:r>
          </a:p>
          <a:p>
            <a:r>
              <a:rPr lang="en-GB" dirty="0"/>
              <a:t>It doesn’t “slow down” attributes if they were changed manually later.</a:t>
            </a:r>
          </a:p>
          <a:p>
            <a:r>
              <a:rPr lang="en-GB" dirty="0"/>
              <a:t>We tried to use </a:t>
            </a:r>
            <a:r>
              <a:rPr lang="en-US" dirty="0" err="1">
                <a:latin typeface="Consolas" panose="020B0609020204030204" pitchFamily="49" charset="0"/>
              </a:rPr>
              <a:t>attr_min_poll_period</a:t>
            </a:r>
            <a:r>
              <a:rPr lang="en-US" dirty="0">
                <a:latin typeface="Consolas" panose="020B0609020204030204" pitchFamily="49" charset="0"/>
              </a:rPr>
              <a:t>, </a:t>
            </a:r>
            <a:r>
              <a:rPr lang="en-US" dirty="0">
                <a:latin typeface="+mn-lt"/>
              </a:rPr>
              <a:t>but it crashed device if there is </a:t>
            </a:r>
            <a:r>
              <a:rPr lang="en-US" dirty="0" err="1">
                <a:latin typeface="Consolas" panose="020B0609020204030204" pitchFamily="49" charset="0"/>
              </a:rPr>
              <a:t>poll_attr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>
                <a:latin typeface="+mn-lt"/>
              </a:rPr>
              <a:t>property lower that this number</a:t>
            </a:r>
            <a:endParaRPr lang="en-GB" dirty="0">
              <a:latin typeface="+mn-lt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hlinkClick r:id="rId2"/>
              </a:rPr>
              <a:t>https://gitlab.com/tango-controls/cppTango/-/work_items/1600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9C2422-CB70-FA37-1C8E-84009C792DAB}"/>
              </a:ext>
            </a:extLst>
          </p:cNvPr>
          <p:cNvSpPr txBox="1"/>
          <p:nvPr/>
        </p:nvSpPr>
        <p:spPr>
          <a:xfrm>
            <a:off x="362139" y="5167312"/>
            <a:ext cx="9561581" cy="1294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LID4096" dirty="0">
                <a:latin typeface="Consolas" panose="020B0609020204030204" pitchFamily="49" charset="0"/>
              </a:rPr>
              <a:t>WARNING:yaml2archiving.action:Polling for 'tango://g-v-csdb-0.maxiv.lu.se:10000/r1/ctl/sofb-01/gain' would be slowed down from 1000 to 10000; not changing.</a:t>
            </a:r>
          </a:p>
        </p:txBody>
      </p:sp>
    </p:spTree>
    <p:extLst>
      <p:ext uri="{BB962C8B-B14F-4D97-AF65-F5344CB8AC3E}">
        <p14:creationId xmlns:p14="http://schemas.microsoft.com/office/powerpoint/2010/main" val="3591470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4F955-A653-351D-DB58-A1C8C0232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268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MAX IV">
  <a:themeElements>
    <a:clrScheme name="MAX IV ny">
      <a:dk1>
        <a:srgbClr val="001427"/>
      </a:dk1>
      <a:lt1>
        <a:srgbClr val="FFFFFF"/>
      </a:lt1>
      <a:dk2>
        <a:srgbClr val="00570C"/>
      </a:dk2>
      <a:lt2>
        <a:srgbClr val="FB8C00"/>
      </a:lt2>
      <a:accent1>
        <a:srgbClr val="767171"/>
      </a:accent1>
      <a:accent2>
        <a:srgbClr val="595555"/>
      </a:accent2>
      <a:accent3>
        <a:srgbClr val="AEAAAA"/>
      </a:accent3>
      <a:accent4>
        <a:srgbClr val="00570C"/>
      </a:accent4>
      <a:accent5>
        <a:srgbClr val="F6B222"/>
      </a:accent5>
      <a:accent6>
        <a:srgbClr val="C8C3C3"/>
      </a:accent6>
      <a:hlink>
        <a:srgbClr val="0000FF"/>
      </a:hlink>
      <a:folHlink>
        <a:srgbClr val="8100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Presentation_basic_2.0" id="{7C54F54B-07A4-FF4D-93BF-DE85DFD99CC2}" vid="{DF7BC955-2DAE-4E46-B797-3743BD34C3F6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8C8A1373EE1745A7B31132D53BC18C" ma:contentTypeVersion="7" ma:contentTypeDescription="Create a new document." ma:contentTypeScope="" ma:versionID="3dfc0204f8b44fe204e7404f97bc0705">
  <xsd:schema xmlns:xsd="http://www.w3.org/2001/XMLSchema" xmlns:xs="http://www.w3.org/2001/XMLSchema" xmlns:p="http://schemas.microsoft.com/office/2006/metadata/properties" xmlns:ns2="af7b11fe-7b68-436c-90b0-54f97b02b031" targetNamespace="http://schemas.microsoft.com/office/2006/metadata/properties" ma:root="true" ma:fieldsID="34d9dfcf61f81b6c105a28572f41bfb5" ns2:_="">
    <xsd:import namespace="af7b11fe-7b68-436c-90b0-54f97b02b031"/>
    <xsd:element name="properties">
      <xsd:complexType>
        <xsd:sequence>
          <xsd:element name="documentManagement">
            <xsd:complexType>
              <xsd:all>
                <xsd:element ref="ns2:dd2d42672e664ebb976656b339e88335" minOccurs="0"/>
                <xsd:element ref="ns2:TaxCatchAll" minOccurs="0"/>
                <xsd:element ref="ns2:Publishable" minOccurs="0"/>
                <xsd:element ref="ns2:MAXIV_Desc" minOccurs="0"/>
                <xsd:element ref="ns2:SharedWithUsers" minOccurs="0"/>
                <xsd:element ref="ns2:_dlc_DocId" minOccurs="0"/>
                <xsd:element ref="ns2:_dlc_DocIdUrl" minOccurs="0"/>
                <xsd:element ref="ns2:_dlc_DocIdPersistId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b11fe-7b68-436c-90b0-54f97b02b031" elementFormDefault="qualified">
    <xsd:import namespace="http://schemas.microsoft.com/office/2006/documentManagement/types"/>
    <xsd:import namespace="http://schemas.microsoft.com/office/infopath/2007/PartnerControls"/>
    <xsd:element name="dd2d42672e664ebb976656b339e88335" ma:index="9" nillable="true" ma:taxonomy="true" ma:internalName="dd2d42672e664ebb976656b339e88335" ma:taxonomyFieldName="Tags" ma:displayName="Tags" ma:fieldId="{dd2d4267-2e66-4ebb-9766-56b339e88335}" ma:taxonomyMulti="true" ma:sspId="a9415ddb-cc98-4572-851a-d5d8cf0f0d2f" ma:termSetId="4f3916f9-4920-49be-afb9-8c6beb5c8d41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6fdcf9f9-0677-46e4-8cdc-b271fc04d31f}" ma:internalName="TaxCatchAll" ma:showField="CatchAllData" ma:web="af7b11fe-7b68-436c-90b0-54f97b02b0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able" ma:index="11" nillable="true" ma:displayName="Publishable" ma:internalName="Publishable">
      <xsd:simpleType>
        <xsd:restriction base="dms:Boolean"/>
      </xsd:simpleType>
    </xsd:element>
    <xsd:element name="MAXIV_Desc" ma:index="12" nillable="true" ma:displayName="Description" ma:internalName="MAXIV_Desc">
      <xsd:simpleType>
        <xsd:restriction base="dms:Note">
          <xsd:maxLength value="255"/>
        </xsd:restriction>
      </xsd:simple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dlc_DocId" ma:index="1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XIV_Desc xmlns="af7b11fe-7b68-436c-90b0-54f97b02b031" xsi:nil="true"/>
    <Publishable xmlns="af7b11fe-7b68-436c-90b0-54f97b02b031">true</Publishable>
    <TaxCatchAll xmlns="af7b11fe-7b68-436c-90b0-54f97b02b031"/>
    <dd2d42672e664ebb976656b339e88335 xmlns="af7b11fe-7b68-436c-90b0-54f97b02b031">
      <Terms xmlns="http://schemas.microsoft.com/office/infopath/2007/PartnerControls"/>
    </dd2d42672e664ebb976656b339e88335>
    <_dlc_DocId xmlns="af7b11fe-7b68-436c-90b0-54f97b02b031">MKVHM7KCYWXU-1058460105-223</_dlc_DocId>
    <_dlc_DocIdUrl xmlns="af7b11fe-7b68-436c-90b0-54f97b02b031">
      <Url>https://sharepoint.lu.se/sites/maxiv_maxivse/_layouts/15/DocIdRedir.aspx?ID=MKVHM7KCYWXU-1058460105-223</Url>
      <Description>MKVHM7KCYWXU-1058460105-223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D1C33480-381E-4AE7-924C-3CC5298271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7b11fe-7b68-436c-90b0-54f97b02b0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F60D1C6-50C5-4E5F-B294-B94BD33FC75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48E198-29D6-4919-960D-AB46316E0B98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af7b11fe-7b68-436c-90b0-54f97b02b031"/>
    <ds:schemaRef ds:uri="http://schemas.microsoft.com/office/2006/metadata/properties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BE15B256-3DB8-4808-ADCC-A64053C0EC59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PP_Presentation_basic_2.0</Template>
  <TotalTime>167</TotalTime>
  <Words>442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Consolas</vt:lpstr>
      <vt:lpstr>Open Sans Light</vt:lpstr>
      <vt:lpstr>MAX IV</vt:lpstr>
      <vt:lpstr>Tango Polling @ MAX IV</vt:lpstr>
      <vt:lpstr>Polling + Sardana</vt:lpstr>
      <vt:lpstr>Polling + Sardana + Archiving</vt:lpstr>
      <vt:lpstr>Polling + Sardana + Archiving</vt:lpstr>
      <vt:lpstr>Polling + Archiving</vt:lpstr>
      <vt:lpstr>Polling + Archiving</vt:lpstr>
      <vt:lpstr>Polling configuration + Archiving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user</dc:creator>
  <cp:keywords/>
  <dc:description/>
  <cp:lastModifiedBy>Dmitry Egorov</cp:lastModifiedBy>
  <cp:revision>36</cp:revision>
  <dcterms:created xsi:type="dcterms:W3CDTF">2026-04-10T16:51:25Z</dcterms:created>
  <dcterms:modified xsi:type="dcterms:W3CDTF">2026-04-14T08:06:28Z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0x0101006A8C8A1373EE1745A7B31132D53BC18C</vt:lpwstr>
  </property>
  <property fmtid="{D5CDD505-2E9C-101B-9397-08002B2CF9AE}" pid="3" name="Tags">
    <vt:lpwstr/>
  </property>
  <property fmtid="{D5CDD505-2E9C-101B-9397-08002B2CF9AE}" pid="4" name="_dlc_DocIdItemGuid">
    <vt:lpwstr>d1f85e3f-0973-49c9-bd5e-c9bfa6fb65cd</vt:lpwstr>
  </property>
</Properties>
</file>